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9"/>
  </p:notesMasterIdLst>
  <p:sldIdLst>
    <p:sldId id="286" r:id="rId2"/>
    <p:sldId id="269" r:id="rId3"/>
    <p:sldId id="305" r:id="rId4"/>
    <p:sldId id="306" r:id="rId5"/>
    <p:sldId id="307" r:id="rId6"/>
    <p:sldId id="308" r:id="rId7"/>
    <p:sldId id="309" r:id="rId8"/>
    <p:sldId id="310" r:id="rId9"/>
    <p:sldId id="313" r:id="rId10"/>
    <p:sldId id="311" r:id="rId11"/>
    <p:sldId id="312" r:id="rId12"/>
    <p:sldId id="314" r:id="rId13"/>
    <p:sldId id="315" r:id="rId14"/>
    <p:sldId id="316" r:id="rId15"/>
    <p:sldId id="317" r:id="rId16"/>
    <p:sldId id="31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6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4,2&amp;seed=0.76327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7: Perceptron and </a:t>
            </a:r>
            <a:b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</a:br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Multilayer Perceptron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Vincent Cheng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yzhengbs@connect.ust.hk</a:t>
            </a:r>
          </a:p>
          <a:p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sz="2800" kern="0" spc="0" dirty="0">
                <a:solidFill>
                  <a:schemeClr val="bg1"/>
                </a:solidFill>
              </a:rPr>
              <a:t>HKUST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>
                <a:solidFill>
                  <a:schemeClr val="bg1"/>
                </a:solidFill>
              </a:rPr>
              <a:t>COMP 4331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Code example – import, initialize tools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7F29ABA-60DB-44AF-B974-2109119D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14" y="2144489"/>
            <a:ext cx="8000771" cy="19800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59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Code example – process data, train and test MLP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57BD7A6-9C12-4B69-ACC2-0B14F29FA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56" y="5205585"/>
            <a:ext cx="3681270" cy="104597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9BC5182-0A3B-4DCE-A1D5-4E51BD187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56" y="1572183"/>
            <a:ext cx="5372468" cy="35286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B0B53-A6A8-42D7-9D2B-3CA7BD9678E7}"/>
              </a:ext>
            </a:extLst>
          </p:cNvPr>
          <p:cNvCxnSpPr/>
          <p:nvPr/>
        </p:nvCxnSpPr>
        <p:spPr>
          <a:xfrm>
            <a:off x="5669280" y="6099048"/>
            <a:ext cx="7040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1002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Visualize results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B68CD6-154E-41E0-AB6B-2372475FA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62" y="1357630"/>
            <a:ext cx="6484855" cy="47586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55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ncorrect results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3ADB3005-A424-48FC-ADFD-66832E98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0" y="2187849"/>
            <a:ext cx="2842506" cy="4168501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F52FA8F-5C68-4088-9083-D95B4CDC6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886" y="2210711"/>
            <a:ext cx="2857748" cy="4145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FCAAB-C800-4635-BFE3-338814A0EDF9}"/>
              </a:ext>
            </a:extLst>
          </p:cNvPr>
          <p:cNvSpPr txBox="1"/>
          <p:nvPr/>
        </p:nvSpPr>
        <p:spPr>
          <a:xfrm>
            <a:off x="155448" y="1519494"/>
            <a:ext cx="752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is all incorrect predictions from MLP in the first 500 test samples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7A350BF7-7FA8-41A2-92A5-549809B90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392" y="2210710"/>
            <a:ext cx="2796782" cy="4122777"/>
          </a:xfrm>
          <a:prstGeom prst="rect">
            <a:avLst/>
          </a:prstGeom>
        </p:spPr>
      </p:pic>
      <p:pic>
        <p:nvPicPr>
          <p:cNvPr id="14" name="Picture 13" descr="A picture containing qr code&#10;&#10;Description automatically generated">
            <a:extLst>
              <a:ext uri="{FF2B5EF4-FFF2-40B4-BE49-F238E27FC236}">
                <a16:creationId xmlns:a16="http://schemas.microsoft.com/office/drawing/2014/main" id="{4E426952-2DBA-4133-B69C-37BFAD51B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174" y="2187847"/>
            <a:ext cx="2842506" cy="41380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497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ncorrect results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FCAAB-C800-4635-BFE3-338814A0EDF9}"/>
              </a:ext>
            </a:extLst>
          </p:cNvPr>
          <p:cNvSpPr txBox="1"/>
          <p:nvPr/>
        </p:nvSpPr>
        <p:spPr>
          <a:xfrm>
            <a:off x="155448" y="1519494"/>
            <a:ext cx="747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is all incorrect predictions from MLP in the first 500 test samples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481755F-BC15-4443-A0DC-45E21B53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11" y="2210710"/>
            <a:ext cx="2804403" cy="4092295"/>
          </a:xfrm>
          <a:prstGeom prst="rect">
            <a:avLst/>
          </a:prstGeom>
        </p:spPr>
      </p:pic>
      <p:pic>
        <p:nvPicPr>
          <p:cNvPr id="17" name="Picture 16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9B1BD3CF-CDE5-49CE-977B-D745329D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114" y="2210710"/>
            <a:ext cx="2834886" cy="4077053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C6B711E7-ADA7-429E-AE8C-9A3D555D3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41192"/>
            <a:ext cx="2842506" cy="4046571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20DE8C13-BAFF-4A01-AB1F-9347334FE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189" y="2248814"/>
            <a:ext cx="2857748" cy="41075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42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ncorrect results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FCAAB-C800-4635-BFE3-338814A0EDF9}"/>
              </a:ext>
            </a:extLst>
          </p:cNvPr>
          <p:cNvSpPr txBox="1"/>
          <p:nvPr/>
        </p:nvSpPr>
        <p:spPr>
          <a:xfrm>
            <a:off x="155448" y="1519494"/>
            <a:ext cx="747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is all incorrect predictions from MLP in the first 500 test samples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96F32F0-72EE-4027-91F6-002734E5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3" y="2210710"/>
            <a:ext cx="2834886" cy="4077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68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Neural Network playground [</a:t>
            </a:r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]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3084935-4493-4CD1-948B-7D7677D87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92" y="1197611"/>
            <a:ext cx="8485058" cy="4617974"/>
          </a:xfrm>
          <a:prstGeom prst="rect">
            <a:avLst/>
          </a:prstGeom>
          <a:ln w="3175" cap="sq" cmpd="thickThin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758E54D7-5696-4FAC-8BB3-A53ECF387E60}"/>
              </a:ext>
            </a:extLst>
          </p:cNvPr>
          <p:cNvSpPr txBox="1"/>
          <p:nvPr/>
        </p:nvSpPr>
        <p:spPr>
          <a:xfrm>
            <a:off x="-6350" y="4782483"/>
            <a:ext cx="5123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Pick data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Control number of layers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Control number of neurons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Select activation function (e.g.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Start training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44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34945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kern="0" spc="0" dirty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6F372773-EE08-664E-B203-92A192A6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12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Perceptron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811870F-613B-4236-9457-539CB8DA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916" y="1380959"/>
            <a:ext cx="4186080" cy="4217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5">
                <a:extLst>
                  <a:ext uri="{FF2B5EF4-FFF2-40B4-BE49-F238E27FC236}">
                    <a16:creationId xmlns:a16="http://schemas.microsoft.com/office/drawing/2014/main" id="{E65D4532-3953-415B-9029-835C8533230F}"/>
                  </a:ext>
                </a:extLst>
              </p:cNvPr>
              <p:cNvSpPr txBox="1"/>
              <p:nvPr/>
            </p:nvSpPr>
            <p:spPr>
              <a:xfrm>
                <a:off x="492943" y="2245086"/>
                <a:ext cx="6402808" cy="2367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input units (feature sample)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learnable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output units (estimated labels)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14" name="文本框 5">
                <a:extLst>
                  <a:ext uri="{FF2B5EF4-FFF2-40B4-BE49-F238E27FC236}">
                    <a16:creationId xmlns:a16="http://schemas.microsoft.com/office/drawing/2014/main" id="{E65D4532-3953-415B-9029-835C8533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3" y="2245086"/>
                <a:ext cx="6402808" cy="2367828"/>
              </a:xfrm>
              <a:prstGeom prst="rect">
                <a:avLst/>
              </a:prstGeom>
              <a:blipFill>
                <a:blip r:embed="rId4"/>
                <a:stretch>
                  <a:fillRect l="-1333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89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Code example – import, initialize tools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174DE6-688F-4838-9A09-F9BD85E7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917" y="2676288"/>
            <a:ext cx="4428545" cy="1890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353D2-5EE9-42A5-AEEE-3406E332AFAF}"/>
              </a:ext>
            </a:extLst>
          </p:cNvPr>
          <p:cNvSpPr txBox="1"/>
          <p:nvPr/>
        </p:nvSpPr>
        <p:spPr>
          <a:xfrm>
            <a:off x="669925" y="1461254"/>
            <a:ext cx="8736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80 2-dimensional samples with label “positive” or “negative”, train a Perceptron that </a:t>
            </a:r>
          </a:p>
          <a:p>
            <a:r>
              <a:rPr lang="en-US" dirty="0"/>
              <a:t>can classify label of new samples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57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Code example – process data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4DA390C6-22A7-4306-B004-F0B4FEBB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69" y="1817728"/>
            <a:ext cx="7604561" cy="3222543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FAF4D48F-C255-4109-96FF-B960E8BC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5" y="2203556"/>
            <a:ext cx="3755390" cy="245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26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Code example – train, test Perceptron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B0856CD-0826-4836-B8CC-D15C65A7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69" y="2530759"/>
            <a:ext cx="7603292" cy="1796482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151A6747-31D9-496D-BA28-2B622E73C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169" y="4469442"/>
            <a:ext cx="5382411" cy="746628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BBBD67CE-0C0D-4B25-887F-25E5F6DFA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5" y="2203556"/>
            <a:ext cx="3755390" cy="2450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646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1A6CDD8-5BBE-48B4-A438-80F57B18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9" y="2213775"/>
            <a:ext cx="3801109" cy="2485594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Code example – </a:t>
            </a:r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visualize result</a:t>
            </a:r>
            <a:endParaRPr lang="en-US" altLang="zh-CN" sz="3200" b="0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086759-242F-427A-B63E-B56A3933A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168" y="2359684"/>
            <a:ext cx="7605831" cy="209401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9B0022CF-13B7-4F59-B03D-733AFF3FB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4989060"/>
            <a:ext cx="5382411" cy="746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849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1A6CDD8-5BBE-48B4-A438-80F57B18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9" y="2250350"/>
            <a:ext cx="3823557" cy="2500273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  <a:sym typeface="+mn-ea"/>
              </a:rPr>
              <a:t>T</a:t>
            </a:r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rained Perceptron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9B0022CF-13B7-4F59-B03D-733AFF3F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4989060"/>
            <a:ext cx="5382411" cy="746628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313B801-EA7B-4547-B7E1-2E6187D3C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75" y="1370965"/>
            <a:ext cx="4391025" cy="4867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150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Multilayer Perceptron (MLP)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26885-2802-4123-B3FB-30CD87A31F0C}"/>
              </a:ext>
            </a:extLst>
          </p:cNvPr>
          <p:cNvSpPr txBox="1"/>
          <p:nvPr/>
        </p:nvSpPr>
        <p:spPr>
          <a:xfrm>
            <a:off x="669925" y="1461254"/>
            <a:ext cx="104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60000 handwritten-digit images, train a MLP that can classify the digits in new handwritten-digit images</a:t>
            </a:r>
          </a:p>
        </p:txBody>
      </p:sp>
      <p:pic>
        <p:nvPicPr>
          <p:cNvPr id="7172" name="Picture 4" descr="Machine Learning: Improving Classification accuracy on MNIST using Data  Augmentation | by Akash Panchal | Towards Data Science">
            <a:extLst>
              <a:ext uri="{FF2B5EF4-FFF2-40B4-BE49-F238E27FC236}">
                <a16:creationId xmlns:a16="http://schemas.microsoft.com/office/drawing/2014/main" id="{AB7CD68E-461C-431C-A548-96835197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r="607" b="3045"/>
          <a:stretch/>
        </p:blipFill>
        <p:spPr bwMode="auto">
          <a:xfrm>
            <a:off x="3072144" y="2142498"/>
            <a:ext cx="6047711" cy="3462766"/>
          </a:xfrm>
          <a:prstGeom prst="rect">
            <a:avLst/>
          </a:prstGeom>
          <a:ln w="6350" cap="sq" cmpd="thickThin">
            <a:solidFill>
              <a:schemeClr val="tx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65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  <a:sym typeface="+mn-ea"/>
              </a:rPr>
              <a:t>Multilayer Perceptron (MLP)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7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26885-2802-4123-B3FB-30CD87A31F0C}"/>
              </a:ext>
            </a:extLst>
          </p:cNvPr>
          <p:cNvSpPr txBox="1"/>
          <p:nvPr/>
        </p:nvSpPr>
        <p:spPr>
          <a:xfrm>
            <a:off x="669925" y="1461254"/>
            <a:ext cx="104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60000 handwritten-digit images, train a MLP that can classify the digits in new handwritten-digit images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8871369-A373-4E5D-BFCA-DC1C2889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0" y="2012741"/>
            <a:ext cx="8732520" cy="4161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1239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311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Tutorial 7: Perceptron and  Multilayer Perceptron</vt:lpstr>
      <vt:lpstr>Perceptron</vt:lpstr>
      <vt:lpstr>Code example – import, initialize tools</vt:lpstr>
      <vt:lpstr>Code example – process data</vt:lpstr>
      <vt:lpstr>Code example – train, test Perceptron</vt:lpstr>
      <vt:lpstr>Code example – visualize result</vt:lpstr>
      <vt:lpstr>Trained Perceptron</vt:lpstr>
      <vt:lpstr>Multilayer Perceptron (MLP)</vt:lpstr>
      <vt:lpstr>Multilayer Perceptron (MLP)</vt:lpstr>
      <vt:lpstr>Code example – import, initialize tools</vt:lpstr>
      <vt:lpstr>Code example – process data, train and test MLP</vt:lpstr>
      <vt:lpstr>Visualize results</vt:lpstr>
      <vt:lpstr>Incorrect results</vt:lpstr>
      <vt:lpstr>Incorrect results</vt:lpstr>
      <vt:lpstr>Incorrect results</vt:lpstr>
      <vt:lpstr>Neural Network playground [link]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Yimin Zheng</cp:lastModifiedBy>
  <cp:revision>492</cp:revision>
  <dcterms:created xsi:type="dcterms:W3CDTF">2020-09-25T07:42:11Z</dcterms:created>
  <dcterms:modified xsi:type="dcterms:W3CDTF">2021-11-03T22:02:44Z</dcterms:modified>
</cp:coreProperties>
</file>