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8" r:id="rId3"/>
    <p:sldId id="289" r:id="rId4"/>
    <p:sldId id="290" r:id="rId5"/>
    <p:sldId id="291" r:id="rId6"/>
    <p:sldId id="292" r:id="rId7"/>
    <p:sldId id="294" r:id="rId8"/>
    <p:sldId id="307" r:id="rId9"/>
    <p:sldId id="295" r:id="rId10"/>
    <p:sldId id="296" r:id="rId11"/>
    <p:sldId id="297" r:id="rId12"/>
    <p:sldId id="298" r:id="rId13"/>
    <p:sldId id="299" r:id="rId14"/>
    <p:sldId id="308" r:id="rId15"/>
    <p:sldId id="300" r:id="rId16"/>
    <p:sldId id="301" r:id="rId17"/>
    <p:sldId id="306" r:id="rId18"/>
    <p:sldId id="310" r:id="rId19"/>
    <p:sldId id="309" r:id="rId20"/>
    <p:sldId id="311" r:id="rId21"/>
    <p:sldId id="313" r:id="rId22"/>
    <p:sldId id="314" r:id="rId23"/>
    <p:sldId id="315" r:id="rId24"/>
    <p:sldId id="316" r:id="rId25"/>
    <p:sldId id="317" r:id="rId26"/>
    <p:sldId id="318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anose="02010600030101010101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/>
    <p:restoredTop sz="96629"/>
  </p:normalViewPr>
  <p:slideViewPr>
    <p:cSldViewPr snapToGrid="0">
      <p:cViewPr>
        <p:scale>
          <a:sx n="111" d="100"/>
          <a:sy n="111" d="100"/>
        </p:scale>
        <p:origin x="71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78a72a5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378a72a5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378a72a5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378a72a5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47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1qt9-FlwfWLvKW9woo-qAW4n6g9WjY6w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jiangar@connect.ust.h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Introduction to Data Mining </a:t>
            </a:r>
            <a:r>
              <a:rPr lang="en" sz="2650" dirty="0"/>
              <a:t>(COMP 4331)</a:t>
            </a:r>
            <a:endParaRPr sz="2650" dirty="0"/>
          </a:p>
          <a:p>
            <a:pPr lvl="0"/>
            <a:r>
              <a:rPr lang="en" sz="2000" dirty="0"/>
              <a:t>Tutorial </a:t>
            </a:r>
            <a:r>
              <a:rPr lang="en-US" altLang="zh-CN" sz="2000" dirty="0"/>
              <a:t>8</a:t>
            </a:r>
            <a:r>
              <a:rPr lang="en" sz="2000" dirty="0"/>
              <a:t> </a:t>
            </a:r>
            <a:r>
              <a:rPr lang="en-US" altLang="zh-CN" sz="2000" dirty="0"/>
              <a:t>Part</a:t>
            </a:r>
            <a:r>
              <a:rPr lang="zh-CN" altLang="en-US" sz="2000" dirty="0"/>
              <a:t> </a:t>
            </a:r>
            <a:r>
              <a:rPr lang="en-US" altLang="zh-CN" sz="2000" dirty="0"/>
              <a:t>I:</a:t>
            </a:r>
            <a:r>
              <a:rPr lang="zh-CN" altLang="en-US" sz="2000" dirty="0"/>
              <a:t> </a:t>
            </a:r>
            <a:r>
              <a:rPr lang="en-US" altLang="zh-CN" sz="2000" dirty="0"/>
              <a:t>Neural</a:t>
            </a:r>
            <a:r>
              <a:rPr lang="zh-CN" altLang="en-US" sz="2000" dirty="0"/>
              <a:t> </a:t>
            </a:r>
            <a:r>
              <a:rPr lang="en-US" altLang="zh-CN" sz="2000" dirty="0"/>
              <a:t>Networks</a:t>
            </a:r>
            <a:r>
              <a:rPr lang="zh-CN" altLang="en-US" sz="2000" dirty="0"/>
              <a:t> </a:t>
            </a:r>
            <a:r>
              <a:rPr lang="en-US" altLang="zh-CN" sz="2000" dirty="0"/>
              <a:t>(using</a:t>
            </a:r>
            <a:r>
              <a:rPr lang="zh-CN" altLang="en-US" sz="2000" dirty="0"/>
              <a:t> </a:t>
            </a:r>
            <a:r>
              <a:rPr lang="en-US" altLang="zh-CN" sz="2000" dirty="0"/>
              <a:t>PyTorch)</a:t>
            </a:r>
            <a:endParaRPr sz="2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Weisen </a:t>
            </a:r>
            <a:r>
              <a:rPr lang="en-US" altLang="zh-CN" dirty="0"/>
              <a:t>Jiang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wjiangar@connect.ust.hk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HKUST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 Nov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endParaRPr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324850" y="4493775"/>
            <a:ext cx="8581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Notebook on Google </a:t>
            </a:r>
            <a:r>
              <a:rPr lang="en" dirty="0" err="1">
                <a:solidFill>
                  <a:srgbClr val="EFEFEF"/>
                </a:solidFill>
              </a:rPr>
              <a:t>Colab</a:t>
            </a:r>
            <a:endParaRPr lang="en-US" dirty="0">
              <a:solidFill>
                <a:srgbClr val="EFEFEF"/>
              </a:solidFill>
            </a:endParaRPr>
          </a:p>
          <a:p>
            <a:pPr lvl="0"/>
            <a:r>
              <a:rPr lang="en-US" dirty="0">
                <a:solidFill>
                  <a:srgbClr val="EFEFEF"/>
                </a:solidFill>
                <a:hlinkClick r:id="rId4"/>
              </a:rPr>
              <a:t>https://</a:t>
            </a:r>
            <a:r>
              <a:rPr lang="en-US" dirty="0" err="1">
                <a:solidFill>
                  <a:srgbClr val="EFEFEF"/>
                </a:solidFill>
                <a:hlinkClick r:id="rId4"/>
              </a:rPr>
              <a:t>colab.research.google.com</a:t>
            </a:r>
            <a:r>
              <a:rPr lang="en-US" dirty="0">
                <a:solidFill>
                  <a:srgbClr val="EFEFEF"/>
                </a:solidFill>
                <a:hlinkClick r:id="rId4"/>
              </a:rPr>
              <a:t>/drive/11qt9-FlwfWLvKW9woo-qAW4n6g9WjY6w?usp=sharing</a:t>
            </a:r>
            <a:endParaRPr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CAAE-A0B2-A447-8123-3664C51E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12B21-692B-844F-A756-9E8427769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1724D-4EA4-6841-B53C-1CFEAB5F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13" y="278296"/>
            <a:ext cx="6307545" cy="4636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6CDD6-B574-A648-A61A-72F94DBC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" y="2370215"/>
            <a:ext cx="2547071" cy="986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4AC18-8168-E94E-9B8E-7AA4CCE0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32" y="1592235"/>
            <a:ext cx="1651000" cy="24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27F0D-6CE0-9846-BE1D-9B1688AD7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832" y="1960742"/>
            <a:ext cx="2738755" cy="24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D6F3E-4736-3049-931A-B3391AE12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736" y="2703006"/>
            <a:ext cx="3670300" cy="24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6DBB2-A385-CD45-869D-B36079C2F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075562"/>
            <a:ext cx="2895600" cy="241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5CCE9D-616A-AB4A-BC80-29E5B12C7BC6}"/>
              </a:ext>
            </a:extLst>
          </p:cNvPr>
          <p:cNvSpPr/>
          <p:nvPr/>
        </p:nvSpPr>
        <p:spPr>
          <a:xfrm>
            <a:off x="3053301" y="532737"/>
            <a:ext cx="4102873" cy="159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EC4A8-8AC6-E142-80F9-058FF0251ED1}"/>
              </a:ext>
            </a:extLst>
          </p:cNvPr>
          <p:cNvSpPr/>
          <p:nvPr/>
        </p:nvSpPr>
        <p:spPr>
          <a:xfrm>
            <a:off x="3506524" y="2232662"/>
            <a:ext cx="2862471" cy="33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B2132-9DA2-3D4D-BD52-83E3574E0EF8}"/>
              </a:ext>
            </a:extLst>
          </p:cNvPr>
          <p:cNvSpPr txBox="1"/>
          <p:nvPr/>
        </p:nvSpPr>
        <p:spPr>
          <a:xfrm>
            <a:off x="5312552" y="681168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Perform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gradient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descent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using momentum</a:t>
            </a:r>
            <a:endParaRPr lang="en-CN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7F856-065F-784E-BC37-755D8507EBF1}"/>
              </a:ext>
            </a:extLst>
          </p:cNvPr>
          <p:cNvSpPr txBox="1"/>
          <p:nvPr/>
        </p:nvSpPr>
        <p:spPr>
          <a:xfrm>
            <a:off x="4882691" y="230942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weight.grad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=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endParaRPr lang="en-CN" sz="12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79EEB-63AF-7F49-9DE2-4C9F35A7CCCC}"/>
              </a:ext>
            </a:extLst>
          </p:cNvPr>
          <p:cNvSpPr/>
          <p:nvPr/>
        </p:nvSpPr>
        <p:spPr>
          <a:xfrm>
            <a:off x="3546944" y="3501260"/>
            <a:ext cx="5209156" cy="1363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88ACE-589F-3D4A-9540-95380280E438}"/>
              </a:ext>
            </a:extLst>
          </p:cNvPr>
          <p:cNvSpPr txBox="1"/>
          <p:nvPr/>
        </p:nvSpPr>
        <p:spPr>
          <a:xfrm>
            <a:off x="5669870" y="3617843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Observe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training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loss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and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acc</a:t>
            </a:r>
            <a:endParaRPr lang="en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4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DDC0-8144-204A-8CA3-642A2AED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4C921-82B5-4147-9B4B-73F5B5D76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BADC1-E551-5D4D-87AA-61E97DF5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15" y="1367625"/>
            <a:ext cx="4096220" cy="35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28DE-795B-0344-8374-AC8E39F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6817-4D0C-D24A-BD1B-217928ACA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28904-CACE-7643-8352-F77E416A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7" y="1357296"/>
            <a:ext cx="5418391" cy="3139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07B0D-9DD5-3648-A5C9-4B157287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22" y="2921160"/>
            <a:ext cx="2867548" cy="686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575A62-4174-704A-9A63-BE9EB8409C96}"/>
              </a:ext>
            </a:extLst>
          </p:cNvPr>
          <p:cNvSpPr/>
          <p:nvPr/>
        </p:nvSpPr>
        <p:spPr>
          <a:xfrm>
            <a:off x="3269298" y="2025928"/>
            <a:ext cx="2050126" cy="33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162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9054-0400-BB4A-B4D8-D36DDF69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CA1E3-FBB3-564C-9C73-D49FBAF4C9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364DB-9E72-D34D-BE68-00572CE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0" y="1518328"/>
            <a:ext cx="6496216" cy="261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25CA8-DECD-044D-BDCA-239161DB8E77}"/>
              </a:ext>
            </a:extLst>
          </p:cNvPr>
          <p:cNvSpPr txBox="1"/>
          <p:nvPr/>
        </p:nvSpPr>
        <p:spPr>
          <a:xfrm>
            <a:off x="1982460" y="4370881"/>
            <a:ext cx="323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CNN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example: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Conv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-&gt;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Max-Pooling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-&gt;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FC</a:t>
            </a:r>
            <a:endParaRPr lang="en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1DA1A-3AA3-C74F-9FA9-CB2A9C76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7" y="1373376"/>
            <a:ext cx="6296599" cy="368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A30C-3231-7F47-8DFB-E8A1594CD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21D085-1A2A-C841-B6A9-B24A7E62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r>
              <a:rPr lang="en-CN" dirty="0"/>
              <a:t>Imple</a:t>
            </a:r>
            <a:r>
              <a:rPr lang="en-US" altLang="zh-CN" dirty="0"/>
              <a:t>mentation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15D72-75DC-2840-89D5-A583F7A5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04" y="2035535"/>
            <a:ext cx="3438754" cy="138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AAC81-7DB0-F344-B377-342351B4A612}"/>
              </a:ext>
            </a:extLst>
          </p:cNvPr>
          <p:cNvSpPr txBox="1"/>
          <p:nvPr/>
        </p:nvSpPr>
        <p:spPr>
          <a:xfrm>
            <a:off x="1846218" y="3903487"/>
            <a:ext cx="460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Question: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How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add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more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conv/fc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layers?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How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set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padding?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endParaRPr lang="en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1DA1A-3AA3-C74F-9FA9-CB2A9C76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7" y="1373376"/>
            <a:ext cx="6296599" cy="36834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A30C-3231-7F47-8DFB-E8A1594CD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21D085-1A2A-C841-B6A9-B24A7E62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/>
          <a:lstStyle/>
          <a:p>
            <a:r>
              <a:rPr lang="en-CN" dirty="0"/>
              <a:t>Imple</a:t>
            </a:r>
            <a:r>
              <a:rPr lang="en-US" altLang="zh-CN" dirty="0"/>
              <a:t>mentation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15D72-75DC-2840-89D5-A583F7A5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04" y="2035535"/>
            <a:ext cx="3438754" cy="138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AAC81-7DB0-F344-B377-342351B4A612}"/>
              </a:ext>
            </a:extLst>
          </p:cNvPr>
          <p:cNvSpPr txBox="1"/>
          <p:nvPr/>
        </p:nvSpPr>
        <p:spPr>
          <a:xfrm>
            <a:off x="171268" y="2360218"/>
            <a:ext cx="547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You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can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modify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the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__</a:t>
            </a:r>
            <a:r>
              <a:rPr lang="en-US" altLang="zh-CN" sz="1200" i="1" dirty="0" err="1">
                <a:solidFill>
                  <a:srgbClr val="FF0000"/>
                </a:solidFill>
              </a:rPr>
              <a:t>init</a:t>
            </a:r>
            <a:r>
              <a:rPr lang="en-US" altLang="zh-CN" sz="1200" i="1" dirty="0">
                <a:solidFill>
                  <a:srgbClr val="FF0000"/>
                </a:solidFill>
              </a:rPr>
              <a:t>__</a:t>
            </a:r>
            <a:r>
              <a:rPr lang="zh-CN" altLang="en-US" sz="1200" i="1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and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</a:rPr>
              <a:t>forward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functions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add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more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conv/fc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layers.</a:t>
            </a:r>
            <a:endParaRPr lang="en-CN" sz="12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3C737-3132-7141-B1F1-58617603DDE5}"/>
              </a:ext>
            </a:extLst>
          </p:cNvPr>
          <p:cNvSpPr/>
          <p:nvPr/>
        </p:nvSpPr>
        <p:spPr>
          <a:xfrm>
            <a:off x="4913904" y="1848254"/>
            <a:ext cx="866693" cy="33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860B8-3DFC-A34C-BEC9-C215402C8E17}"/>
              </a:ext>
            </a:extLst>
          </p:cNvPr>
          <p:cNvSpPr txBox="1"/>
          <p:nvPr/>
        </p:nvSpPr>
        <p:spPr>
          <a:xfrm>
            <a:off x="4688255" y="1516635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padding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size</a:t>
            </a:r>
            <a:endParaRPr lang="en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2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DAB3-EE32-5B47-9A52-AA6F332A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6C1E-FE6D-A04B-8859-45A94DA8F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3104F-84F2-4C41-AE52-A95451A9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6" y="1386291"/>
            <a:ext cx="3915034" cy="3473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2FD31-0F7F-2949-A501-0E18B12F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97" y="2412700"/>
            <a:ext cx="3915035" cy="9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DC59C4-F9A8-F642-92CA-1676AA8D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600" y="2055069"/>
            <a:ext cx="5998800" cy="5988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Thanks,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</a:t>
            </a:r>
            <a:r>
              <a:rPr lang="zh-CN" altLang="en-US" dirty="0"/>
              <a:t> 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D8F1C-0AA8-BB4C-A024-35A112F63E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32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Introduction to Data Mining </a:t>
            </a:r>
            <a:r>
              <a:rPr lang="en" sz="2650" dirty="0"/>
              <a:t>(COMP 4331)</a:t>
            </a:r>
            <a:endParaRPr sz="2650" dirty="0"/>
          </a:p>
          <a:p>
            <a:pPr lvl="0"/>
            <a:r>
              <a:rPr lang="en" sz="2000" dirty="0"/>
              <a:t>Tutorial </a:t>
            </a:r>
            <a:r>
              <a:rPr lang="en-US" altLang="zh-CN" sz="2000" dirty="0"/>
              <a:t>8</a:t>
            </a:r>
            <a:r>
              <a:rPr lang="en" sz="2000" dirty="0"/>
              <a:t> </a:t>
            </a:r>
            <a:r>
              <a:rPr lang="en-US" altLang="zh-CN" sz="2000" dirty="0"/>
              <a:t>Part</a:t>
            </a:r>
            <a:r>
              <a:rPr lang="zh-CN" altLang="en-US" sz="2000" dirty="0"/>
              <a:t> </a:t>
            </a:r>
            <a:r>
              <a:rPr lang="en-US" altLang="zh-CN" sz="2000" dirty="0"/>
              <a:t>II:</a:t>
            </a:r>
            <a:r>
              <a:rPr lang="zh-CN" altLang="en-US" sz="2000" dirty="0"/>
              <a:t> </a:t>
            </a:r>
            <a:r>
              <a:rPr lang="en-US" altLang="zh-CN" sz="2000" dirty="0"/>
              <a:t>Assignment 3</a:t>
            </a:r>
            <a:endParaRPr sz="2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Vincent Cheng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yzhengbs@connect.ust.hk</a:t>
            </a:r>
            <a:endParaRPr lang="en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6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B344A8-F445-4A0D-A3AB-6FC35B2B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Due 11:59pm, November 27 (Sat), 2021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assignment is on the course website.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provide an </a:t>
            </a:r>
            <a:r>
              <a:rPr lang="en-US" b="1" dirty="0"/>
              <a:t>assignment3.ipynb</a:t>
            </a:r>
            <a:r>
              <a:rPr lang="en-US" dirty="0"/>
              <a:t> with partial code and TODO instructions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Upload your final </a:t>
            </a:r>
            <a:r>
              <a:rPr lang="en-US" b="1" dirty="0"/>
              <a:t>YourStudentID_assignment3.zip</a:t>
            </a:r>
            <a:r>
              <a:rPr lang="en-US" dirty="0"/>
              <a:t> on Canvas.</a:t>
            </a:r>
          </a:p>
          <a:p>
            <a:r>
              <a:rPr lang="en-US" dirty="0"/>
              <a:t>include a </a:t>
            </a:r>
            <a:r>
              <a:rPr lang="en-US" b="1" dirty="0"/>
              <a:t>report.pdf</a:t>
            </a:r>
            <a:r>
              <a:rPr lang="en-US" dirty="0"/>
              <a:t> and </a:t>
            </a:r>
            <a:r>
              <a:rPr lang="en-US" b="1" dirty="0"/>
              <a:t>assignment3.ipynb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63B29B5-0D7A-4BB8-AE1F-DBF7A9D8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95" y="0"/>
            <a:ext cx="4206605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35DC-2F13-874E-B5E3-56E35CCB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CC22-ED57-5044-AAAA-4CF19F25A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PyTorch</a:t>
            </a:r>
          </a:p>
          <a:p>
            <a:r>
              <a:rPr lang="en-US" altLang="zh-CN" dirty="0"/>
              <a:t>Multi-Layer Perceptron (MLP)</a:t>
            </a:r>
          </a:p>
          <a:p>
            <a:r>
              <a:rPr lang="en-US" altLang="zh-CN" dirty="0"/>
              <a:t>Convolutional Neural Network</a:t>
            </a:r>
            <a:r>
              <a:rPr lang="zh-CN" altLang="en-US" dirty="0"/>
              <a:t> </a:t>
            </a:r>
            <a:r>
              <a:rPr lang="en-US" altLang="zh-CN" dirty="0"/>
              <a:t>(CNN)</a:t>
            </a:r>
          </a:p>
          <a:p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88A9C-0D70-2942-9A7D-4D3F9314A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568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assignment3.ipynb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D7AE33-69D0-40BB-ABD0-AEC82B1B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62" y="0"/>
            <a:ext cx="3556138" cy="254507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A336B3-901E-4B2D-BAB8-78452264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84" y="2598422"/>
            <a:ext cx="4381616" cy="254507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E5B0DC-B6B7-4514-864D-9D4DF19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525294" cy="3078900"/>
          </a:xfrm>
        </p:spPr>
        <p:txBody>
          <a:bodyPr/>
          <a:lstStyle/>
          <a:p>
            <a:r>
              <a:rPr lang="en-US" dirty="0"/>
              <a:t>Follow TODO instruction</a:t>
            </a:r>
          </a:p>
          <a:p>
            <a:endParaRPr lang="en-US" dirty="0"/>
          </a:p>
          <a:p>
            <a:r>
              <a:rPr lang="en-US" dirty="0"/>
              <a:t>Shouldn’t change the seed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assignment3.ipynb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E5B0DC-B6B7-4514-864D-9D4DF19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525294" cy="3078900"/>
          </a:xfrm>
        </p:spPr>
        <p:txBody>
          <a:bodyPr/>
          <a:lstStyle/>
          <a:p>
            <a:r>
              <a:rPr lang="en-US" dirty="0"/>
              <a:t>Follow TODO instruction</a:t>
            </a:r>
          </a:p>
          <a:p>
            <a:endParaRPr lang="en-US" dirty="0"/>
          </a:p>
          <a:p>
            <a:r>
              <a:rPr lang="en-US" dirty="0"/>
              <a:t>Shouldn’t change the seed</a:t>
            </a:r>
          </a:p>
          <a:p>
            <a:endParaRPr lang="en-US" dirty="0"/>
          </a:p>
          <a:p>
            <a:r>
              <a:rPr lang="en-US" dirty="0"/>
              <a:t>Make sure submitted </a:t>
            </a:r>
            <a:r>
              <a:rPr lang="en-US" dirty="0" err="1"/>
              <a:t>ipynb</a:t>
            </a:r>
            <a:r>
              <a:rPr lang="en-US" dirty="0"/>
              <a:t> is executable, and cells’ outputs are displayed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9C1014-C13B-4923-8295-3D39C40A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19" y="0"/>
            <a:ext cx="4704081" cy="23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Q1 (a), (d) – implement MLP, CNN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E5B0DC-B6B7-4514-864D-9D4DF19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525294" cy="3078900"/>
          </a:xfrm>
        </p:spPr>
        <p:txBody>
          <a:bodyPr/>
          <a:lstStyle/>
          <a:p>
            <a:r>
              <a:rPr lang="en-US" dirty="0"/>
              <a:t>Follow TODO instruction to implement the specified structures</a:t>
            </a:r>
          </a:p>
          <a:p>
            <a:endParaRPr lang="en-US" dirty="0"/>
          </a:p>
          <a:p>
            <a:r>
              <a:rPr lang="en-US" dirty="0"/>
              <a:t>No report needed</a:t>
            </a:r>
          </a:p>
          <a:p>
            <a:r>
              <a:rPr lang="en-US" dirty="0"/>
              <a:t>Write code in </a:t>
            </a:r>
            <a:r>
              <a:rPr lang="en-US" b="1" dirty="0"/>
              <a:t>assignment3.ipynb</a:t>
            </a:r>
            <a:endParaRPr lang="en-US" dirty="0"/>
          </a:p>
        </p:txBody>
      </p:sp>
      <p:pic>
        <p:nvPicPr>
          <p:cNvPr id="6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E67A9225-35E7-4817-B566-01DB55A2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7" y="1144125"/>
            <a:ext cx="4055853" cy="2386694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CF48131-4509-4CE3-872F-B8D8C6B5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16" y="3574612"/>
            <a:ext cx="6339384" cy="15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2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Q1 (b), (e) – calculate number of learnable parameters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E5B0DC-B6B7-4514-864D-9D4DF19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460166" cy="3078900"/>
          </a:xfrm>
        </p:spPr>
        <p:txBody>
          <a:bodyPr/>
          <a:lstStyle/>
          <a:p>
            <a:r>
              <a:rPr lang="en-US" dirty="0"/>
              <a:t>Include the bias in the calculation</a:t>
            </a:r>
          </a:p>
          <a:p>
            <a:endParaRPr lang="en-US" dirty="0"/>
          </a:p>
          <a:p>
            <a:r>
              <a:rPr lang="en-US" dirty="0"/>
              <a:t>No code needed</a:t>
            </a:r>
          </a:p>
          <a:p>
            <a:r>
              <a:rPr lang="en-US" dirty="0"/>
              <a:t>Report result in </a:t>
            </a:r>
            <a:r>
              <a:rPr lang="en-US" b="1" dirty="0"/>
              <a:t>report.pdf</a:t>
            </a:r>
          </a:p>
        </p:txBody>
      </p:sp>
    </p:spTree>
    <p:extLst>
      <p:ext uri="{BB962C8B-B14F-4D97-AF65-F5344CB8AC3E}">
        <p14:creationId xmlns:p14="http://schemas.microsoft.com/office/powerpoint/2010/main" val="3955634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Q1 (c), (f) – train MLP, CNN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8E5B0DC-B6B7-4514-864D-9D4DF19F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460166" cy="3078900"/>
          </a:xfrm>
        </p:spPr>
        <p:txBody>
          <a:bodyPr/>
          <a:lstStyle/>
          <a:p>
            <a:r>
              <a:rPr lang="en-US" dirty="0"/>
              <a:t>Follow TODO instructions</a:t>
            </a:r>
          </a:p>
          <a:p>
            <a:r>
              <a:rPr lang="en-US" dirty="0"/>
              <a:t>Use the specified </a:t>
            </a:r>
            <a:r>
              <a:rPr lang="en-US" dirty="0" err="1"/>
              <a:t>batch_size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code in </a:t>
            </a:r>
            <a:r>
              <a:rPr lang="en-US" b="1" dirty="0"/>
              <a:t>assignment3.ipynb</a:t>
            </a:r>
            <a:endParaRPr lang="en-US" dirty="0"/>
          </a:p>
          <a:p>
            <a:r>
              <a:rPr lang="en-US" dirty="0"/>
              <a:t>Report result in </a:t>
            </a:r>
            <a:r>
              <a:rPr lang="en-US" b="1" dirty="0"/>
              <a:t>report.pdf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39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7946-FDAB-7A41-8C29-B4E4D1EF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Q2 – compute forward and backward propagation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E2F9B-D9BB-D340-9C7B-1C49F3BE4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8E5B0DC-B6B7-4514-864D-9D4DF19FA5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7900" y="1489824"/>
                <a:ext cx="5460166" cy="3078900"/>
              </a:xfrm>
            </p:spPr>
            <p:txBody>
              <a:bodyPr/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node is sigmoid function</a:t>
                </a:r>
              </a:p>
              <a:p>
                <a:endParaRPr lang="en-US" dirty="0"/>
              </a:p>
              <a:p>
                <a:r>
                  <a:rPr lang="en-US" dirty="0"/>
                  <a:t>No code needed</a:t>
                </a:r>
              </a:p>
              <a:p>
                <a:r>
                  <a:rPr lang="en-US" dirty="0"/>
                  <a:t>Report result in </a:t>
                </a:r>
                <a:r>
                  <a:rPr lang="en-US" b="1" dirty="0"/>
                  <a:t>report.pdf</a:t>
                </a:r>
              </a:p>
              <a:p>
                <a:pPr marL="11430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8E5B0DC-B6B7-4514-864D-9D4DF19FA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7900" y="1489824"/>
                <a:ext cx="5460166" cy="3078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40F7C9A-2D88-4B03-983A-BA086B8C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8" y="1398895"/>
            <a:ext cx="3996720" cy="21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DC59C4-F9A8-F642-92CA-1676AA8D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600" y="2055069"/>
            <a:ext cx="5998800" cy="59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sz="2800" dirty="0"/>
              <a:t>Thanks!</a:t>
            </a:r>
            <a:endParaRPr lang="en-C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D8F1C-0AA8-BB4C-A024-35A112F63E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6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E79-1C16-0D4E-A8BF-8664C70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PyTorch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CD0D-F4F2-B749-B1A5-0268629E4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</a:t>
            </a:r>
          </a:p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Optimizer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Backpropagation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DataLoader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49BF8-A9E3-AD4B-A37F-9EE3F75C0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90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DC57-1E8E-A843-9CB1-7744E295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PyTorch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25EC0-5459-DE4D-AC53-DDA3198CB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B5FA6-9246-2348-AEF9-96E4AF298E95}"/>
              </a:ext>
            </a:extLst>
          </p:cNvPr>
          <p:cNvSpPr/>
          <p:nvPr/>
        </p:nvSpPr>
        <p:spPr>
          <a:xfrm>
            <a:off x="3113658" y="1144125"/>
            <a:ext cx="3118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>
                <a:solidFill>
                  <a:schemeClr val="tx1"/>
                </a:solidFill>
                <a:hlinkClick r:id="rId2"/>
              </a:rPr>
              <a:t>https://pytorch.org/get-started/locally/</a:t>
            </a:r>
            <a:endParaRPr lang="en-C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00429-A0E4-4C4C-A0EC-FFA481B4C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51" y="2132682"/>
            <a:ext cx="4867968" cy="2465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02BEA5-7ED6-5943-8F99-D8A0F30BDDF8}"/>
              </a:ext>
            </a:extLst>
          </p:cNvPr>
          <p:cNvSpPr txBox="1"/>
          <p:nvPr/>
        </p:nvSpPr>
        <p:spPr>
          <a:xfrm>
            <a:off x="1255363" y="1563295"/>
            <a:ext cx="48333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install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PyTorch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like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packages.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(Usually,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choose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the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version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when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installing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PyTorch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PC)</a:t>
            </a:r>
            <a:endParaRPr lang="en-CN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976CB-5497-E244-A377-59946B0430A5}"/>
              </a:ext>
            </a:extLst>
          </p:cNvPr>
          <p:cNvSpPr txBox="1"/>
          <p:nvPr/>
        </p:nvSpPr>
        <p:spPr>
          <a:xfrm>
            <a:off x="1829988" y="4675295"/>
            <a:ext cx="4471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Data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structure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PyTorch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Tensor,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like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Numpy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scikit-learn.</a:t>
            </a:r>
            <a:endParaRPr lang="en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A9C-9001-274F-AE69-E3FCAC48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C7420-FB57-1247-B160-DF4866A65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AA329-A778-FB43-928E-58621D05641C}"/>
              </a:ext>
            </a:extLst>
          </p:cNvPr>
          <p:cNvSpPr/>
          <p:nvPr/>
        </p:nvSpPr>
        <p:spPr>
          <a:xfrm>
            <a:off x="83883" y="4872151"/>
            <a:ext cx="531942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>
                <a:solidFill>
                  <a:schemeClr val="tx1"/>
                </a:solidFill>
              </a:rPr>
              <a:t>Image</a:t>
            </a:r>
            <a:r>
              <a:rPr lang="zh-CN" altLang="en-US" sz="600" dirty="0">
                <a:solidFill>
                  <a:schemeClr val="tx1"/>
                </a:solidFill>
              </a:rPr>
              <a:t> </a:t>
            </a:r>
            <a:r>
              <a:rPr lang="en-US" altLang="zh-CN" sz="600" dirty="0">
                <a:solidFill>
                  <a:schemeClr val="tx1"/>
                </a:solidFill>
              </a:rPr>
              <a:t>from:</a:t>
            </a:r>
            <a:r>
              <a:rPr lang="zh-CN" altLang="en-US" sz="600" dirty="0">
                <a:solidFill>
                  <a:schemeClr val="tx1"/>
                </a:solidFill>
              </a:rPr>
              <a:t> </a:t>
            </a:r>
            <a:r>
              <a:rPr lang="en-CN" sz="600" dirty="0">
                <a:solidFill>
                  <a:schemeClr val="tx1"/>
                </a:solidFill>
              </a:rPr>
              <a:t>https://guillaumebrg.wordpress.com/2016/01/21/first-assignment-mlp-implementation-applied-to-digits-recognition-mnist-database/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F0C58-EE36-2149-9C5F-99A49A75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08" y="1717482"/>
            <a:ext cx="5983115" cy="2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8F09-7353-764C-A831-36BBFB11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5917-115B-7243-A3DE-F83CE822F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D3CFD-A9FD-3B48-B8D5-2028D028B9A3}"/>
              </a:ext>
            </a:extLst>
          </p:cNvPr>
          <p:cNvSpPr txBox="1"/>
          <p:nvPr/>
        </p:nvSpPr>
        <p:spPr>
          <a:xfrm>
            <a:off x="1664408" y="328937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N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=300</a:t>
            </a:r>
            <a:endParaRPr lang="en-CN" sz="1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87398-1E35-484C-96A3-2E04DEF2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6" y="1193043"/>
            <a:ext cx="4848642" cy="3470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C5EE8-54D4-704D-9CAE-3F99AB66C7C0}"/>
              </a:ext>
            </a:extLst>
          </p:cNvPr>
          <p:cNvSpPr txBox="1"/>
          <p:nvPr/>
        </p:nvSpPr>
        <p:spPr>
          <a:xfrm>
            <a:off x="966781" y="4721517"/>
            <a:ext cx="408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Remarks: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PyTorch,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linear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layer</a:t>
            </a:r>
            <a:r>
              <a:rPr lang="zh-CN" altLang="en-US" sz="1200" dirty="0">
                <a:solidFill>
                  <a:schemeClr val="tx1"/>
                </a:solidFill>
              </a:rPr>
              <a:t> 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fully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connected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layer</a:t>
            </a:r>
            <a:endParaRPr lang="en-CN" sz="1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84B07-7F28-7049-ADF4-6FD0F97E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469482"/>
            <a:ext cx="3572692" cy="16595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38BDDC-35B4-DC45-B148-74B9062161BC}"/>
              </a:ext>
            </a:extLst>
          </p:cNvPr>
          <p:cNvSpPr/>
          <p:nvPr/>
        </p:nvSpPr>
        <p:spPr>
          <a:xfrm>
            <a:off x="4595013" y="1960179"/>
            <a:ext cx="4358156" cy="393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40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1656-B093-0344-A7A0-863A1DA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7094-AAD0-CB4B-874F-8960BD8B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cross-entropy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Backpropagation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gradients</a:t>
            </a:r>
          </a:p>
          <a:p>
            <a:pPr lvl="1">
              <a:buFont typeface="+mj-lt"/>
              <a:buAutoNum type="arabicPeriod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>
              <a:buFont typeface="+mj-lt"/>
              <a:buAutoNum type="arabicPeriod"/>
            </a:pP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BA86-0D29-B24F-9BF1-BF6110329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4ADA6-4A9B-1C48-87E7-75FC629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0" y="2076760"/>
            <a:ext cx="7629000" cy="2686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3AEC2-D883-B844-A1C9-1202F730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Cross-entropy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757C-83D3-AB4B-9364-20ED5EFB9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Cross-entropy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criterion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classifier.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51FC4-A7AE-1D47-BFD6-BAD64D2F6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AFD70-82FD-CA42-8811-FE64395E77FB}"/>
              </a:ext>
            </a:extLst>
          </p:cNvPr>
          <p:cNvSpPr txBox="1"/>
          <p:nvPr/>
        </p:nvSpPr>
        <p:spPr>
          <a:xfrm>
            <a:off x="2959190" y="3729586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SoftMax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is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applied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transform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into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probability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vector.</a:t>
            </a:r>
            <a:endParaRPr lang="en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7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E2FD-EFF7-2442-92C0-6401B81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(train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test)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F1D99-AD90-EA44-8AFF-F1DE2E98C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B5957-137D-6B4C-9ECF-6EF7E5AE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5" y="1694390"/>
            <a:ext cx="8290935" cy="24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256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563</Words>
  <Application>Microsoft Office PowerPoint</Application>
  <PresentationFormat>On-screen Show (16:9)</PresentationFormat>
  <Paragraphs>131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</vt:lpstr>
      <vt:lpstr>Cambria Math</vt:lpstr>
      <vt:lpstr>Roboto Slab</vt:lpstr>
      <vt:lpstr>Marina</vt:lpstr>
      <vt:lpstr>Introduction to Data Mining (COMP 4331) Tutorial 8 Part I: Neural Networks (using PyTorch)</vt:lpstr>
      <vt:lpstr>Outline</vt:lpstr>
      <vt:lpstr>PyTorch</vt:lpstr>
      <vt:lpstr>Install PyTorch</vt:lpstr>
      <vt:lpstr>MLP with one hidden layer</vt:lpstr>
      <vt:lpstr>Construct MLP class</vt:lpstr>
      <vt:lpstr>Training procedure</vt:lpstr>
      <vt:lpstr>Cross-entropy loss</vt:lpstr>
      <vt:lpstr>Loading data (train + test)</vt:lpstr>
      <vt:lpstr>Training</vt:lpstr>
      <vt:lpstr>Train the MLP model</vt:lpstr>
      <vt:lpstr>Evaluate the trained model on the testing set</vt:lpstr>
      <vt:lpstr>CNN</vt:lpstr>
      <vt:lpstr>Implementation</vt:lpstr>
      <vt:lpstr>Implementation …</vt:lpstr>
      <vt:lpstr>Train and evaluate the model</vt:lpstr>
      <vt:lpstr>PowerPoint Presentation</vt:lpstr>
      <vt:lpstr>Introduction to Data Mining (COMP 4331) Tutorial 8 Part II: Assignment 3</vt:lpstr>
      <vt:lpstr>Information</vt:lpstr>
      <vt:lpstr>assignment3.ipynb</vt:lpstr>
      <vt:lpstr>assignment3.ipynb</vt:lpstr>
      <vt:lpstr>Q1 (a), (d) – implement MLP, CNN</vt:lpstr>
      <vt:lpstr>Q1 (b), (e) – calculate number of learnable parameters</vt:lpstr>
      <vt:lpstr>Q1 (c), (f) – train MLP, CNN</vt:lpstr>
      <vt:lpstr>Q2 – compute forward and backward propagation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 (COMP 4331) Tutorial 5: Naive Bayes Classifier</dc:title>
  <cp:lastModifiedBy>Yimin Zheng</cp:lastModifiedBy>
  <cp:revision>375</cp:revision>
  <dcterms:modified xsi:type="dcterms:W3CDTF">2021-11-12T03:11:02Z</dcterms:modified>
</cp:coreProperties>
</file>