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346" r:id="rId3"/>
    <p:sldId id="258" r:id="rId4"/>
    <p:sldId id="306" r:id="rId5"/>
    <p:sldId id="307" r:id="rId6"/>
    <p:sldId id="308" r:id="rId7"/>
    <p:sldId id="309" r:id="rId8"/>
    <p:sldId id="324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47" r:id="rId17"/>
    <p:sldId id="319" r:id="rId18"/>
    <p:sldId id="320" r:id="rId19"/>
    <p:sldId id="321" r:id="rId20"/>
    <p:sldId id="322" r:id="rId21"/>
    <p:sldId id="323" r:id="rId22"/>
    <p:sldId id="325" r:id="rId23"/>
    <p:sldId id="326" r:id="rId24"/>
    <p:sldId id="329" r:id="rId25"/>
    <p:sldId id="333" r:id="rId26"/>
    <p:sldId id="334" r:id="rId27"/>
    <p:sldId id="335" r:id="rId28"/>
    <p:sldId id="336" r:id="rId29"/>
    <p:sldId id="337" r:id="rId30"/>
    <p:sldId id="338" r:id="rId31"/>
    <p:sldId id="348" r:id="rId32"/>
    <p:sldId id="339" r:id="rId33"/>
    <p:sldId id="340" r:id="rId34"/>
    <p:sldId id="341" r:id="rId35"/>
    <p:sldId id="342" r:id="rId36"/>
    <p:sldId id="343" r:id="rId37"/>
    <p:sldId id="349" r:id="rId38"/>
  </p:sldIdLst>
  <p:sldSz cx="9144000" cy="6858000" type="screen4x3"/>
  <p:notesSz cx="99187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2" autoAdjust="0"/>
    <p:restoredTop sz="94279" autoAdjust="0"/>
  </p:normalViewPr>
  <p:slideViewPr>
    <p:cSldViewPr>
      <p:cViewPr varScale="1">
        <p:scale>
          <a:sx n="79" d="100"/>
          <a:sy n="79" d="100"/>
        </p:scale>
        <p:origin x="1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0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89" d="100"/>
          <a:sy n="89" d="100"/>
        </p:scale>
        <p:origin x="-876" y="-96"/>
      </p:cViewPr>
      <p:guideLst>
        <p:guide orient="horz" pos="2140"/>
        <p:guide pos="3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7508" y="2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0BE4F2C-0EE3-4CC6-9A7F-FCEE2CED77EB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7508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2AB639E-B2BE-4F41-B992-699629CB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3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8303" y="2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1870" y="3227388"/>
            <a:ext cx="793496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3598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8303" y="6453598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878340DC-DDD3-4383-9614-668A8EE090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340DC-DDD3-4383-9614-668A8EE090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DCBA1-42CF-8145-B13F-3E8BBD967398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262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48EA5-2AB8-469C-9C8D-DDC17F388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971A2-E15B-40AD-8D3B-C3853A18A9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4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2645C-7078-496B-800F-5B55B382AA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5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48EA5-2AB8-469C-9C8D-DDC17F3887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2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735E3-5B29-4F54-8FB9-022B0DB6C8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2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E6A3E-4888-4C12-8315-4FD2172AB79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F64A1-F48A-4587-8460-697BC25700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6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D11BB-E399-4356-A7BA-ED113D687B1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81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0ABEF-E41E-4666-84C4-413527B4A9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926DB-4DC2-4E3A-B2C0-BB9A6A9391A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4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B4454-C8A7-4B1B-8E65-E82A92619F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735E3-5B29-4F54-8FB9-022B0DB6C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DABB2-A7EC-4A6A-8A4D-8C9E34B87E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5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971A2-E15B-40AD-8D3B-C3853A18A93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14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2645C-7078-496B-800F-5B55B382AA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2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E6A3E-4888-4C12-8315-4FD2172AB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F64A1-F48A-4587-8460-697BC25700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D11BB-E399-4356-A7BA-ED113D687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0ABEF-E41E-4666-84C4-413527B4A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926DB-4DC2-4E3A-B2C0-BB9A6A939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5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B4454-C8A7-4B1B-8E65-E82A92619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DABB2-A7EC-4A6A-8A4D-8C9E34B87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3820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724A02C-A69E-4EC1-BA44-1213A0435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57200" y="1066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sz="1800" b="0">
              <a:latin typeface="Arial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57200" y="1143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 b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3820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724A02C-A69E-4EC1-BA44-1213A0435D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57200" y="1066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57200" y="1143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L01 Propositional Logic</a:t>
            </a:r>
          </a:p>
          <a:p>
            <a:endParaRPr lang="en-US" dirty="0" smtClean="0"/>
          </a:p>
          <a:p>
            <a:r>
              <a:rPr lang="en-US" dirty="0" smtClean="0"/>
              <a:t>L02 Predicate Logic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L03 Inference Rules and Proof Techniques</a:t>
            </a:r>
          </a:p>
          <a:p>
            <a:endParaRPr lang="en-US" dirty="0"/>
          </a:p>
          <a:p>
            <a:r>
              <a:rPr lang="en-US" dirty="0" smtClean="0"/>
              <a:t>Reading:  Rosen</a:t>
            </a:r>
            <a:r>
              <a:rPr lang="en-US" smtClean="0"/>
              <a:t>, Chapter 1.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75705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82596"/>
            <a:ext cx="39433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Conjunction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Let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be propositions. The </a:t>
            </a:r>
            <a:r>
              <a:rPr lang="en-US" altLang="zh-CN" b="1" dirty="0" smtClean="0">
                <a:solidFill>
                  <a:srgbClr val="0000FF"/>
                </a:solidFill>
              </a:rPr>
              <a:t>conjunction</a:t>
            </a:r>
            <a:r>
              <a:rPr lang="en-US" altLang="zh-CN" dirty="0" smtClean="0"/>
              <a:t> 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, denoted by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p</a:t>
            </a:r>
            <a:r>
              <a:rPr lang="en-US" altLang="zh-CN" dirty="0" err="1" smtClean="0">
                <a:solidFill>
                  <a:srgbClr val="0000FF"/>
                </a:solidFill>
              </a:rPr>
              <a:t>^</a:t>
            </a:r>
            <a:r>
              <a:rPr lang="en-US" altLang="zh-CN" i="1" dirty="0" err="1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/>
              <a:t>, is the proposition “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”.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The conjunction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^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true when both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are true and is false otherwise.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QQ截图201410282330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84" y="4381500"/>
            <a:ext cx="2534616" cy="2324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Disjunction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dirty="0" smtClean="0"/>
              <a:t>   The </a:t>
            </a:r>
            <a:r>
              <a:rPr lang="en-US" altLang="zh-CN" b="1" dirty="0" smtClean="0">
                <a:solidFill>
                  <a:srgbClr val="0000FF"/>
                </a:solidFill>
              </a:rPr>
              <a:t>disjunction</a:t>
            </a:r>
            <a:r>
              <a:rPr lang="en-US" altLang="zh-CN" dirty="0" smtClean="0"/>
              <a:t> 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, denoted by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∨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</a:rPr>
              <a:t>,</a:t>
            </a:r>
            <a:r>
              <a:rPr lang="en-US" altLang="zh-CN" dirty="0" smtClean="0"/>
              <a:t> is the proposition “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or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”.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The disjunction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+mn-ea"/>
                <a:ea typeface="+mn-ea"/>
              </a:rPr>
              <a:t>∨</a:t>
            </a:r>
            <a:r>
              <a:rPr lang="zh-CN" altLang="en-US" dirty="0" smtClean="0"/>
              <a:t> 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false when both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are false and is true otherwise.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QQ截图201410282330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52" y="4381500"/>
            <a:ext cx="2533079" cy="2324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Exclusive 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dirty="0" smtClean="0"/>
              <a:t>   The </a:t>
            </a:r>
            <a:r>
              <a:rPr lang="en-US" altLang="zh-CN" b="1" dirty="0" smtClean="0">
                <a:solidFill>
                  <a:srgbClr val="0000FF"/>
                </a:solidFill>
              </a:rPr>
              <a:t>exclusive or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, denoted by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zh-CN" altLang="en-US" b="1" dirty="0" smtClean="0">
                <a:solidFill>
                  <a:srgbClr val="0000FF"/>
                </a:solidFill>
              </a:rPr>
              <a:t>⊕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</a:rPr>
              <a:t>,</a:t>
            </a:r>
            <a:r>
              <a:rPr lang="en-US" altLang="zh-CN" dirty="0" smtClean="0"/>
              <a:t> is the proposition that is true when </a:t>
            </a:r>
            <a:r>
              <a:rPr lang="en-US" altLang="zh-CN" dirty="0" smtClean="0">
                <a:solidFill>
                  <a:srgbClr val="0000FF"/>
                </a:solidFill>
              </a:rPr>
              <a:t>exactly one of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</a:rPr>
              <a:t> and 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is true and is false otherwise.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QQ截图201410282330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84" y="3962400"/>
            <a:ext cx="2534616" cy="22799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Conditional Statement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dirty="0" smtClean="0"/>
              <a:t>   The </a:t>
            </a:r>
            <a:r>
              <a:rPr lang="en-US" altLang="zh-CN" b="1" dirty="0" smtClean="0">
                <a:solidFill>
                  <a:srgbClr val="0000FF"/>
                </a:solidFill>
              </a:rPr>
              <a:t>conditional statement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zh-CN" altLang="en-US" dirty="0" smtClean="0">
                <a:solidFill>
                  <a:srgbClr val="0000FF"/>
                </a:solidFill>
              </a:rPr>
              <a:t>→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is the proposition “</a:t>
            </a:r>
            <a:r>
              <a:rPr lang="en-US" altLang="zh-CN" dirty="0" smtClean="0">
                <a:solidFill>
                  <a:srgbClr val="0000FF"/>
                </a:solidFill>
              </a:rPr>
              <a:t>if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</a:rPr>
              <a:t>, then 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/>
              <a:t>”.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The statement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→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false when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is true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false, and true otherwise. </a:t>
            </a:r>
          </a:p>
          <a:p>
            <a:pPr algn="just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p</a:t>
            </a:r>
            <a:r>
              <a:rPr lang="en-US" altLang="zh-CN" dirty="0" smtClean="0"/>
              <a:t> is called the </a:t>
            </a:r>
            <a:r>
              <a:rPr lang="en-US" altLang="zh-CN" b="1" dirty="0" smtClean="0"/>
              <a:t>hypothesis</a:t>
            </a:r>
            <a:r>
              <a:rPr lang="en-US" altLang="zh-CN" dirty="0" smtClean="0"/>
              <a:t> (or </a:t>
            </a:r>
            <a:r>
              <a:rPr lang="en-US" altLang="zh-CN" b="1" dirty="0" smtClean="0"/>
              <a:t>premise</a:t>
            </a:r>
            <a:r>
              <a:rPr lang="en-US" altLang="zh-CN" dirty="0" smtClean="0"/>
              <a:t>)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called the </a:t>
            </a:r>
            <a:r>
              <a:rPr lang="en-US" altLang="zh-CN" b="1" dirty="0" smtClean="0"/>
              <a:t>conclusion</a:t>
            </a:r>
            <a:r>
              <a:rPr lang="en-US" altLang="zh-CN" dirty="0" smtClean="0"/>
              <a:t> (or </a:t>
            </a:r>
            <a:r>
              <a:rPr lang="en-US" altLang="zh-CN" b="1" dirty="0" smtClean="0"/>
              <a:t>consequence</a:t>
            </a:r>
            <a:r>
              <a:rPr lang="en-US" altLang="zh-CN" dirty="0" smtClean="0"/>
              <a:t>).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419600"/>
            <a:ext cx="2400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Conditional Statement (cont'd)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altLang="zh-CN" dirty="0" smtClean="0"/>
              <a:t>Equivalent ways of expressing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 →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:</a:t>
            </a:r>
          </a:p>
          <a:p>
            <a:pPr lvl="1" algn="just"/>
            <a:r>
              <a:rPr lang="en-US" altLang="zh-CN" dirty="0" smtClean="0"/>
              <a:t>if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then </a:t>
            </a:r>
            <a:r>
              <a:rPr lang="en-US" altLang="zh-CN" i="1" dirty="0" smtClean="0"/>
              <a:t>q</a:t>
            </a:r>
          </a:p>
          <a:p>
            <a:pPr lvl="1" algn="just"/>
            <a:r>
              <a:rPr lang="en-US" altLang="zh-CN" i="1" dirty="0" smtClean="0"/>
              <a:t>q</a:t>
            </a:r>
            <a:r>
              <a:rPr lang="en-US" altLang="zh-CN" dirty="0" smtClean="0"/>
              <a:t> if </a:t>
            </a:r>
            <a:r>
              <a:rPr lang="en-US" altLang="zh-CN" i="1" dirty="0" smtClean="0"/>
              <a:t>p</a:t>
            </a:r>
          </a:p>
          <a:p>
            <a:pPr lvl="1" algn="just"/>
            <a:r>
              <a:rPr lang="en-US" altLang="zh-CN" i="1" dirty="0" smtClean="0"/>
              <a:t>p</a:t>
            </a:r>
            <a:r>
              <a:rPr lang="en-US" altLang="zh-CN" dirty="0" smtClean="0"/>
              <a:t> implies </a:t>
            </a:r>
            <a:r>
              <a:rPr lang="en-US" altLang="zh-CN" i="1" dirty="0" smtClean="0"/>
              <a:t>q</a:t>
            </a:r>
          </a:p>
          <a:p>
            <a:pPr lvl="1" algn="just"/>
            <a:r>
              <a:rPr lang="en-US" altLang="zh-CN" i="1" dirty="0" smtClean="0"/>
              <a:t>p</a:t>
            </a:r>
            <a:r>
              <a:rPr lang="en-US" altLang="zh-CN" dirty="0" smtClean="0"/>
              <a:t> only if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(which says that “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cannot be true unless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true”)</a:t>
            </a:r>
          </a:p>
          <a:p>
            <a:pPr lvl="1" algn="just"/>
            <a:r>
              <a:rPr lang="en-US" altLang="zh-CN" i="1" dirty="0" smtClean="0"/>
              <a:t>q</a:t>
            </a:r>
            <a:r>
              <a:rPr lang="en-US" altLang="zh-CN" dirty="0" smtClean="0"/>
              <a:t> follows from </a:t>
            </a:r>
            <a:r>
              <a:rPr lang="en-US" altLang="zh-CN" i="1" dirty="0" smtClean="0"/>
              <a:t>p</a:t>
            </a:r>
          </a:p>
          <a:p>
            <a:pPr lvl="1" algn="just"/>
            <a:r>
              <a:rPr lang="en-US" altLang="zh-CN" i="1" dirty="0" smtClean="0"/>
              <a:t>p</a:t>
            </a:r>
            <a:r>
              <a:rPr lang="en-US" altLang="zh-CN" dirty="0" smtClean="0"/>
              <a:t> is a sufficient condition for </a:t>
            </a:r>
            <a:r>
              <a:rPr lang="en-US" altLang="zh-CN" i="1" dirty="0" smtClean="0"/>
              <a:t>q </a:t>
            </a:r>
            <a:r>
              <a:rPr lang="en-US" altLang="zh-CN" dirty="0" smtClean="0"/>
              <a:t>(i.e., </a:t>
            </a:r>
            <a:r>
              <a:rPr lang="en-US" altLang="zh-CN" i="1" dirty="0" smtClean="0"/>
              <a:t>p </a:t>
            </a:r>
            <a:r>
              <a:rPr lang="en-US" altLang="zh-CN" dirty="0" smtClean="0"/>
              <a:t>being true is enough to make </a:t>
            </a:r>
            <a:r>
              <a:rPr lang="en-US" altLang="zh-CN" i="1" dirty="0" smtClean="0"/>
              <a:t>q </a:t>
            </a:r>
            <a:r>
              <a:rPr lang="en-US" altLang="zh-CN" dirty="0" smtClean="0"/>
              <a:t>true)</a:t>
            </a:r>
          </a:p>
          <a:p>
            <a:pPr lvl="1" algn="just"/>
            <a:r>
              <a:rPr lang="en-US" altLang="zh-CN" i="1" dirty="0" smtClean="0"/>
              <a:t>q</a:t>
            </a:r>
            <a:r>
              <a:rPr lang="en-US" altLang="zh-CN" dirty="0" smtClean="0"/>
              <a:t> is a necessary condition for </a:t>
            </a:r>
            <a:r>
              <a:rPr lang="en-US" altLang="zh-CN" i="1" dirty="0" smtClean="0"/>
              <a:t>p </a:t>
            </a:r>
            <a:r>
              <a:rPr lang="en-US" altLang="zh-CN" dirty="0" smtClean="0"/>
              <a:t>(i.e.,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cannot be true unless</a:t>
            </a:r>
            <a:r>
              <a:rPr lang="en-US" altLang="zh-CN" i="1" dirty="0" smtClean="0"/>
              <a:t> q </a:t>
            </a:r>
            <a:r>
              <a:rPr lang="en-US" altLang="zh-CN" dirty="0" smtClean="0"/>
              <a:t>is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Steering well is a </a:t>
            </a:r>
            <a:r>
              <a:rPr lang="en-US" sz="2400" b="1" dirty="0" smtClean="0">
                <a:solidFill>
                  <a:srgbClr val="0000FF"/>
                </a:solidFill>
              </a:rPr>
              <a:t>necessary condition </a:t>
            </a:r>
            <a:r>
              <a:rPr lang="en-US" sz="2400" dirty="0" smtClean="0"/>
              <a:t>for driving well</a:t>
            </a:r>
          </a:p>
          <a:p>
            <a:pPr lvl="1"/>
            <a:r>
              <a:rPr lang="en-US" dirty="0"/>
              <a:t>Driving well </a:t>
            </a:r>
            <a:r>
              <a:rPr lang="zh-CN" altLang="en-US" dirty="0"/>
              <a:t>→ </a:t>
            </a:r>
            <a:r>
              <a:rPr lang="en-US" altLang="zh-CN" dirty="0"/>
              <a:t>steering </a:t>
            </a:r>
            <a:r>
              <a:rPr lang="en-US" altLang="zh-CN" dirty="0" smtClean="0"/>
              <a:t>well</a:t>
            </a:r>
            <a:endParaRPr lang="en-US" dirty="0" smtClean="0"/>
          </a:p>
          <a:p>
            <a:r>
              <a:rPr lang="en-US" sz="2400" dirty="0" smtClean="0"/>
              <a:t>Steering well is not a sufficient condition for driving well since someone who steers well may still be a bad driver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2400" dirty="0" smtClean="0"/>
              <a:t>Boiling potato is a </a:t>
            </a:r>
            <a:r>
              <a:rPr lang="en-US" sz="2400" b="1" dirty="0" smtClean="0">
                <a:solidFill>
                  <a:srgbClr val="0000FF"/>
                </a:solidFill>
              </a:rPr>
              <a:t>sufficient condition </a:t>
            </a:r>
            <a:r>
              <a:rPr lang="en-US" sz="2400" dirty="0" smtClean="0"/>
              <a:t>for cooking potato</a:t>
            </a:r>
          </a:p>
          <a:p>
            <a:pPr lvl="1"/>
            <a:r>
              <a:rPr lang="en-US" dirty="0"/>
              <a:t>Boiling potato </a:t>
            </a:r>
            <a:r>
              <a:rPr lang="zh-CN" altLang="en-US" dirty="0"/>
              <a:t>→ </a:t>
            </a:r>
            <a:r>
              <a:rPr lang="en-US" altLang="zh-CN" dirty="0"/>
              <a:t>cooking </a:t>
            </a:r>
            <a:r>
              <a:rPr lang="en-US" altLang="zh-CN" dirty="0" smtClean="0"/>
              <a:t>potato</a:t>
            </a:r>
            <a:endParaRPr lang="en-US" dirty="0" smtClean="0"/>
          </a:p>
          <a:p>
            <a:r>
              <a:rPr lang="en-US" sz="2400" dirty="0" smtClean="0"/>
              <a:t>Boiling potato is not a necessary condition for cooking potato as there is other way to cook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971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Consider the following statement that a professor makes: </a:t>
            </a:r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r>
              <a:rPr lang="en-US" altLang="zh-CN" i="1" dirty="0" smtClean="0"/>
              <a:t>   “If you get 100% on the final exam, then  you will get an A.”</a:t>
            </a: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(cont’d)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</a:t>
            </a:r>
            <a:r>
              <a:rPr lang="en-US" altLang="zh-CN" sz="2400" dirty="0" smtClean="0"/>
              <a:t>If a student manages to get 100% on the final exam, then she would expect to receive an A.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If the student does not get 100%, she may or may not receive an A depending on other factors.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However, if she does get 100% but the professor does not give her an A, she will feel cheated.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Principle of excluded middle</a:t>
            </a:r>
          </a:p>
          <a:p>
            <a:pPr>
              <a:buNone/>
            </a:pPr>
            <a:r>
              <a:rPr lang="en-US" altLang="zh-CN" dirty="0" smtClean="0"/>
              <a:t>   A statement is true exactly when it is not false.</a:t>
            </a:r>
          </a:p>
          <a:p>
            <a:pPr>
              <a:buNone/>
            </a:pPr>
            <a:endParaRPr lang="zh-CN" altLang="zh-CN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Converse, Contrapositive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410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0000FF"/>
                </a:solidFill>
              </a:rPr>
              <a:t>converse</a:t>
            </a:r>
            <a:r>
              <a:rPr lang="en-US" altLang="zh-CN" dirty="0" smtClean="0"/>
              <a:t> of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→</a:t>
            </a:r>
            <a:r>
              <a:rPr lang="en-US" altLang="zh-CN" i="1" dirty="0" smtClean="0"/>
              <a:t>q is q</a:t>
            </a:r>
            <a:r>
              <a:rPr lang="zh-CN" altLang="en-US" dirty="0" smtClean="0"/>
              <a:t>→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.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The </a:t>
            </a:r>
            <a:r>
              <a:rPr lang="en-US" altLang="zh-CN" b="1" dirty="0" smtClean="0">
                <a:solidFill>
                  <a:srgbClr val="0000FF"/>
                </a:solidFill>
              </a:rPr>
              <a:t>contrapositive</a:t>
            </a:r>
            <a:r>
              <a:rPr lang="en-US" altLang="zh-CN" dirty="0" smtClean="0"/>
              <a:t> of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→</a:t>
            </a:r>
            <a:r>
              <a:rPr lang="en-US" altLang="zh-CN" i="1" dirty="0" smtClean="0"/>
              <a:t>q is </a:t>
            </a:r>
            <a:r>
              <a:rPr lang="en-US" altLang="zh-CN" dirty="0" smtClean="0"/>
              <a:t>¬</a:t>
            </a:r>
            <a:r>
              <a:rPr lang="en-US" altLang="zh-CN" i="1" dirty="0" smtClean="0"/>
              <a:t>q</a:t>
            </a:r>
            <a:r>
              <a:rPr lang="zh-CN" altLang="en-US" dirty="0" smtClean="0"/>
              <a:t>→</a:t>
            </a:r>
            <a:r>
              <a:rPr lang="en-US" altLang="zh-CN" dirty="0" smtClean="0"/>
              <a:t>¬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.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The contrapositive and </a:t>
            </a:r>
            <a:r>
              <a:rPr lang="en-US" altLang="zh-CN" i="1" dirty="0"/>
              <a:t>p</a:t>
            </a:r>
            <a:r>
              <a:rPr lang="zh-CN" altLang="en-US" dirty="0"/>
              <a:t>→</a:t>
            </a:r>
            <a:r>
              <a:rPr lang="en-US" altLang="zh-CN" i="1" dirty="0"/>
              <a:t>q </a:t>
            </a:r>
            <a:r>
              <a:rPr lang="en-US" altLang="zh-CN" dirty="0" smtClean="0"/>
              <a:t>are </a:t>
            </a:r>
            <a:r>
              <a:rPr lang="en-US" altLang="zh-CN" b="1" dirty="0" smtClean="0"/>
              <a:t>equivalent</a:t>
            </a:r>
            <a:r>
              <a:rPr lang="en-US" altLang="zh-CN" dirty="0" smtClean="0"/>
              <a:t>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QQ截图201410282330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267200"/>
            <a:ext cx="5436159" cy="20193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Biconditional Statement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dirty="0" smtClean="0"/>
              <a:t>   The </a:t>
            </a:r>
            <a:r>
              <a:rPr lang="en-US" altLang="zh-CN" b="1" dirty="0" smtClean="0">
                <a:solidFill>
                  <a:srgbClr val="0000FF"/>
                </a:solidFill>
              </a:rPr>
              <a:t>biconditional statement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zh-CN" altLang="en-US" dirty="0" smtClean="0">
                <a:solidFill>
                  <a:srgbClr val="0000FF"/>
                </a:solidFill>
              </a:rPr>
              <a:t>↔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is the proposition “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if and only if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”.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The statement is true when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have the same truth value and is false otherwise.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QQ截图201410282330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343400"/>
            <a:ext cx="2382216" cy="20522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94E1B278-B6FF-9446-9FCC-AABC906E93F1}" type="slidenum">
              <a:rPr lang="en-US" altLang="zh-CN" smtClean="0"/>
              <a:pPr/>
              <a:t>2</a:t>
            </a:fld>
            <a:endParaRPr lang="zh-CN" altLang="en-US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L01: Propositional Logic</a:t>
            </a:r>
            <a:endParaRPr lang="en-US" dirty="0"/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791200" cy="3657600"/>
          </a:xfrm>
          <a:noFill/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  <a:p>
            <a:pPr lvl="1"/>
            <a:r>
              <a:rPr lang="en-US" dirty="0" smtClean="0"/>
              <a:t>Propositions</a:t>
            </a:r>
            <a:endParaRPr lang="en-US" dirty="0"/>
          </a:p>
          <a:p>
            <a:pPr lvl="1"/>
            <a:r>
              <a:rPr lang="en-US" dirty="0" smtClean="0"/>
              <a:t>Compound Propositions</a:t>
            </a:r>
            <a:endParaRPr lang="en-US" dirty="0"/>
          </a:p>
          <a:p>
            <a:pPr lvl="1"/>
            <a:r>
              <a:rPr lang="en-US" dirty="0" smtClean="0"/>
              <a:t>Propositional Equivalences</a:t>
            </a:r>
          </a:p>
          <a:p>
            <a:pPr lvl="1">
              <a:buNone/>
            </a:pPr>
            <a:endParaRPr lang="en-US" dirty="0"/>
          </a:p>
          <a:p>
            <a:pPr lvl="1"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Biconditional Statement (cont'd)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267200"/>
          </a:xfrm>
        </p:spPr>
        <p:txBody>
          <a:bodyPr/>
          <a:lstStyle/>
          <a:p>
            <a:r>
              <a:rPr lang="en-US" altLang="zh-CN" dirty="0"/>
              <a:t>The proposition </a:t>
            </a:r>
            <a:r>
              <a:rPr lang="en-US" altLang="zh-CN" i="1" dirty="0"/>
              <a:t>p</a:t>
            </a:r>
            <a:r>
              <a:rPr lang="zh-CN" altLang="en-US" dirty="0"/>
              <a:t> ↔ </a:t>
            </a:r>
            <a:r>
              <a:rPr lang="en-US" altLang="zh-CN" i="1" dirty="0"/>
              <a:t>q</a:t>
            </a:r>
            <a:r>
              <a:rPr lang="en-US" altLang="zh-CN" dirty="0"/>
              <a:t> has exactly the same truth value as (</a:t>
            </a:r>
            <a:r>
              <a:rPr lang="en-US" altLang="zh-CN" i="1" dirty="0"/>
              <a:t>p</a:t>
            </a:r>
            <a:r>
              <a:rPr lang="zh-CN" altLang="en-US" dirty="0"/>
              <a:t> </a:t>
            </a:r>
            <a:r>
              <a:rPr lang="zh-CN" altLang="en-US" dirty="0"/>
              <a:t>→ </a:t>
            </a:r>
            <a:r>
              <a:rPr lang="en-US" altLang="zh-CN" i="1" dirty="0" smtClean="0"/>
              <a:t>q</a:t>
            </a:r>
            <a:r>
              <a:rPr lang="en-US" altLang="zh-CN" dirty="0"/>
              <a:t>) ^ (</a:t>
            </a:r>
            <a:r>
              <a:rPr lang="en-US" altLang="zh-CN" i="1" dirty="0"/>
              <a:t>q</a:t>
            </a:r>
            <a:r>
              <a:rPr lang="zh-CN" altLang="en-US" dirty="0"/>
              <a:t> </a:t>
            </a:r>
            <a:r>
              <a:rPr lang="zh-CN" altLang="en-US" dirty="0"/>
              <a:t>→ </a:t>
            </a:r>
            <a:r>
              <a:rPr lang="en-US" altLang="zh-CN" i="1" dirty="0"/>
              <a:t>p</a:t>
            </a:r>
            <a:r>
              <a:rPr lang="en-US" altLang="zh-CN" dirty="0"/>
              <a:t>)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Equivalent ways of expressing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 ↔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:</a:t>
            </a:r>
          </a:p>
          <a:p>
            <a:pPr lvl="1" algn="just"/>
            <a:r>
              <a:rPr lang="en-US" altLang="zh-CN" i="1" dirty="0" smtClean="0"/>
              <a:t>p</a:t>
            </a:r>
            <a:r>
              <a:rPr lang="en-US" altLang="zh-CN" dirty="0" smtClean="0"/>
              <a:t> if and only if </a:t>
            </a:r>
            <a:r>
              <a:rPr lang="en-US" altLang="zh-CN" i="1" dirty="0" smtClean="0"/>
              <a:t>q</a:t>
            </a:r>
          </a:p>
          <a:p>
            <a:pPr lvl="1" algn="just"/>
            <a:r>
              <a:rPr lang="en-US" altLang="zh-CN" i="1" dirty="0" smtClean="0"/>
              <a:t>p</a:t>
            </a:r>
            <a:r>
              <a:rPr lang="en-US" altLang="zh-CN" dirty="0" smtClean="0"/>
              <a:t> iff </a:t>
            </a:r>
            <a:r>
              <a:rPr lang="en-US" altLang="zh-CN" i="1" dirty="0" smtClean="0"/>
              <a:t>q</a:t>
            </a:r>
          </a:p>
          <a:p>
            <a:pPr lvl="1" algn="just"/>
            <a:r>
              <a:rPr lang="en-US" altLang="zh-CN" i="1" dirty="0" smtClean="0"/>
              <a:t>p</a:t>
            </a:r>
            <a:r>
              <a:rPr lang="en-US" altLang="zh-CN" dirty="0" smtClean="0"/>
              <a:t> is necessary and sufficient for </a:t>
            </a:r>
            <a:r>
              <a:rPr lang="en-US" altLang="zh-CN" i="1" dirty="0" smtClean="0"/>
              <a:t>q</a:t>
            </a:r>
          </a:p>
          <a:p>
            <a:pPr lvl="1" algn="just"/>
            <a:r>
              <a:rPr lang="en-US" altLang="zh-CN" dirty="0" smtClean="0"/>
              <a:t>if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then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, and conversely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590800"/>
          </a:xfrm>
        </p:spPr>
        <p:txBody>
          <a:bodyPr/>
          <a:lstStyle/>
          <a:p>
            <a:r>
              <a:rPr lang="en-US" dirty="0" smtClean="0"/>
              <a:t>Introduction to Propositions</a:t>
            </a:r>
          </a:p>
          <a:p>
            <a:r>
              <a:rPr lang="en-US" dirty="0" smtClean="0"/>
              <a:t>Compound Propositions</a:t>
            </a:r>
          </a:p>
          <a:p>
            <a:r>
              <a:rPr lang="en-US" dirty="0" smtClean="0"/>
              <a:t>Propositional Equivalence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Precedence of Logical Operators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algn="just"/>
            <a:r>
              <a:rPr lang="en-US" altLang="zh-CN" dirty="0" smtClean="0"/>
              <a:t>Multiple logical operators can be used to construct </a:t>
            </a:r>
            <a:r>
              <a:rPr lang="en-US" altLang="zh-CN" b="1" dirty="0" smtClean="0">
                <a:solidFill>
                  <a:srgbClr val="0000FF"/>
                </a:solidFill>
              </a:rPr>
              <a:t>compound propositions</a:t>
            </a:r>
            <a:r>
              <a:rPr lang="en-US" altLang="zh-CN" dirty="0" smtClean="0"/>
              <a:t>. </a:t>
            </a:r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 smtClean="0"/>
          </a:p>
          <a:p>
            <a:pPr algn="just"/>
            <a:r>
              <a:rPr lang="en-US" altLang="zh-CN" dirty="0" smtClean="0"/>
              <a:t>Parentheses can be used for clarity</a:t>
            </a:r>
          </a:p>
          <a:p>
            <a:pPr algn="ctr">
              <a:buNone/>
            </a:pPr>
            <a:endParaRPr lang="en-US" altLang="zh-CN" i="1" dirty="0"/>
          </a:p>
          <a:p>
            <a:pPr algn="ctr">
              <a:buNone/>
            </a:pPr>
            <a:r>
              <a:rPr lang="en-US" altLang="zh-CN" i="1" dirty="0" smtClean="0"/>
              <a:t>p </a:t>
            </a:r>
            <a:r>
              <a:rPr lang="zh-CN" altLang="en-US" dirty="0">
                <a:latin typeface="+mn-ea"/>
              </a:rPr>
              <a:t>∨</a:t>
            </a:r>
            <a:r>
              <a:rPr lang="en-US" altLang="zh-CN" dirty="0"/>
              <a:t> ¬</a:t>
            </a:r>
            <a:r>
              <a:rPr lang="en-US" altLang="zh-CN" i="1" dirty="0"/>
              <a:t>q</a:t>
            </a:r>
            <a:r>
              <a:rPr lang="en-US" altLang="zh-CN" dirty="0"/>
              <a:t> </a:t>
            </a:r>
            <a:r>
              <a:rPr lang="zh-CN" altLang="en-US" dirty="0"/>
              <a:t>→ </a:t>
            </a:r>
            <a:r>
              <a:rPr lang="en-US" altLang="zh-CN" i="1" dirty="0"/>
              <a:t>p</a:t>
            </a:r>
            <a:r>
              <a:rPr lang="en-US" altLang="zh-CN" dirty="0"/>
              <a:t> ^ </a:t>
            </a:r>
            <a:r>
              <a:rPr lang="en-US" altLang="zh-CN" i="1" dirty="0"/>
              <a:t>q</a:t>
            </a:r>
            <a:r>
              <a:rPr lang="en-US" altLang="zh-CN" dirty="0"/>
              <a:t>,</a:t>
            </a:r>
          </a:p>
          <a:p>
            <a:pPr algn="just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may be </a:t>
            </a:r>
            <a:r>
              <a:rPr lang="en-US" altLang="zh-CN" dirty="0"/>
              <a:t>written more clearly as </a:t>
            </a:r>
          </a:p>
          <a:p>
            <a:pPr algn="just">
              <a:buNone/>
            </a:pPr>
            <a:r>
              <a:rPr lang="en-US" altLang="zh-CN" dirty="0"/>
              <a:t>   (</a:t>
            </a:r>
            <a:r>
              <a:rPr lang="en-US" altLang="zh-CN" i="1" dirty="0"/>
              <a:t>p </a:t>
            </a:r>
            <a:r>
              <a:rPr lang="zh-CN" altLang="en-US" dirty="0">
                <a:latin typeface="+mn-ea"/>
              </a:rPr>
              <a:t>∨</a:t>
            </a:r>
            <a:r>
              <a:rPr lang="en-US" altLang="zh-CN" dirty="0"/>
              <a:t> ¬</a:t>
            </a:r>
            <a:r>
              <a:rPr lang="en-US" altLang="zh-CN" i="1" dirty="0"/>
              <a:t>q)</a:t>
            </a:r>
            <a:r>
              <a:rPr lang="en-US" altLang="zh-CN" dirty="0"/>
              <a:t> </a:t>
            </a:r>
            <a:r>
              <a:rPr lang="zh-CN" altLang="en-US" dirty="0"/>
              <a:t>→ 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 ^ </a:t>
            </a:r>
            <a:r>
              <a:rPr lang="en-US" altLang="zh-CN" i="1" dirty="0"/>
              <a:t>q).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14575"/>
            <a:ext cx="215265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1905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Express the system specification “the automated reply cannot be sent when the file system is full” using logical operators.</a:t>
            </a: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Find the bitwise AND (^), bitwise OR (</a:t>
            </a:r>
            <a:r>
              <a:rPr lang="zh-CN" altLang="en-US" dirty="0" smtClean="0">
                <a:latin typeface="+mn-ea"/>
              </a:rPr>
              <a:t>∨</a:t>
            </a:r>
            <a:r>
              <a:rPr lang="en-US" altLang="zh-CN" dirty="0" smtClean="0"/>
              <a:t>), and bitwise XOR (</a:t>
            </a:r>
            <a:r>
              <a:rPr lang="zh-CN" altLang="en-US" b="1" dirty="0" smtClean="0"/>
              <a:t>⊕</a:t>
            </a:r>
            <a:r>
              <a:rPr lang="en-US" altLang="zh-CN" dirty="0" smtClean="0"/>
              <a:t>) of the bit strings 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01101 10110 and 11000 11101.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Remark</a:t>
            </a:r>
          </a:p>
          <a:p>
            <a:pPr algn="just">
              <a:buNone/>
            </a:pPr>
            <a:r>
              <a:rPr lang="en-US" altLang="zh-CN" dirty="0" smtClean="0"/>
              <a:t>   Computer </a:t>
            </a:r>
            <a:r>
              <a:rPr lang="en-US" altLang="zh-CN" b="1" dirty="0" smtClean="0"/>
              <a:t>bit operations</a:t>
            </a:r>
            <a:r>
              <a:rPr lang="en-US" altLang="zh-CN" dirty="0" smtClean="0"/>
              <a:t> correspond to the logical operators. In particular, the bit operations AND, OR, and XOR correspond to the operators ^, </a:t>
            </a:r>
            <a:r>
              <a:rPr lang="zh-CN" altLang="en-US" dirty="0" smtClean="0"/>
              <a:t>∨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b="1" dirty="0" smtClean="0"/>
              <a:t>⊕</a:t>
            </a:r>
            <a:r>
              <a:rPr lang="en-US" altLang="zh-CN" dirty="0" smtClean="0"/>
              <a:t>, respectively. The bits 1 and 0 correspond to the truth values true and false, respectively.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590800"/>
          </a:xfrm>
        </p:spPr>
        <p:txBody>
          <a:bodyPr/>
          <a:lstStyle/>
          <a:p>
            <a:r>
              <a:rPr lang="en-US" dirty="0" smtClean="0"/>
              <a:t>Introduction to Propositions</a:t>
            </a:r>
          </a:p>
          <a:p>
            <a:r>
              <a:rPr lang="en-US" dirty="0" smtClean="0"/>
              <a:t>Compound Propositions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Propositional Equivalence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Tautology and Contradiction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581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dirty="0" smtClean="0"/>
              <a:t>   A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tautology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is a compound proposition that is always true, no matter what the truth values of the propositions that occur in it.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A </a:t>
            </a:r>
            <a:r>
              <a:rPr lang="en-US" altLang="zh-CN" b="1" dirty="0" smtClean="0">
                <a:solidFill>
                  <a:srgbClr val="0000FF"/>
                </a:solidFill>
              </a:rPr>
              <a:t>contradiction</a:t>
            </a:r>
            <a:r>
              <a:rPr lang="en-US" altLang="zh-CN" dirty="0" smtClean="0"/>
              <a:t> is a compound proposition that is always false. 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A </a:t>
            </a:r>
            <a:r>
              <a:rPr lang="en-US" altLang="zh-CN" b="1" dirty="0" smtClean="0">
                <a:solidFill>
                  <a:srgbClr val="0000FF"/>
                </a:solidFill>
              </a:rPr>
              <a:t>contingency</a:t>
            </a:r>
            <a:r>
              <a:rPr lang="en-US" altLang="zh-CN" dirty="0" smtClean="0"/>
              <a:t> is a compound proposition that is neither a tautology nor a contradiction.</a:t>
            </a: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Tautology and Contradiction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810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  <a:r>
              <a:rPr lang="en-US" altLang="zh-CN" dirty="0" smtClean="0"/>
              <a:t>   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∨</a:t>
            </a:r>
            <a:r>
              <a:rPr lang="en-US" altLang="zh-CN" dirty="0" smtClean="0"/>
              <a:t>¬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is a tautology</a:t>
            </a:r>
          </a:p>
          <a:p>
            <a:pPr algn="just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p</a:t>
            </a:r>
            <a:r>
              <a:rPr lang="en-US" altLang="zh-CN" dirty="0" smtClean="0"/>
              <a:t>^¬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is a contradiction</a:t>
            </a:r>
          </a:p>
          <a:p>
            <a:pPr algn="just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→</a:t>
            </a:r>
            <a:r>
              <a:rPr lang="en-US" altLang="zh-CN" dirty="0" smtClean="0"/>
              <a:t>¬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is a contingency</a:t>
            </a: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pic>
        <p:nvPicPr>
          <p:cNvPr id="4" name="图片 3" descr="QQ截图201410290116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38600"/>
            <a:ext cx="7162800" cy="16743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Logical Equivalence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495800"/>
          </a:xfrm>
        </p:spPr>
        <p:txBody>
          <a:bodyPr/>
          <a:lstStyle/>
          <a:p>
            <a:r>
              <a:rPr lang="en-US" altLang="zh-CN" dirty="0" smtClean="0"/>
              <a:t>Compound </a:t>
            </a:r>
            <a:r>
              <a:rPr lang="en-US" altLang="zh-CN" dirty="0"/>
              <a:t>propositions </a:t>
            </a:r>
            <a:r>
              <a:rPr lang="en-US" altLang="zh-CN" dirty="0" smtClean="0"/>
              <a:t>that always have the same truth values are called </a:t>
            </a:r>
            <a:r>
              <a:rPr lang="en-US" altLang="zh-CN" b="1" dirty="0"/>
              <a:t>logically equivalent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The compound propositions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are called </a:t>
            </a:r>
            <a:r>
              <a:rPr lang="en-US" altLang="zh-CN" b="1" dirty="0" smtClean="0"/>
              <a:t>logically equivalent </a:t>
            </a:r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zh-CN" altLang="en-US" dirty="0">
                <a:solidFill>
                  <a:srgbClr val="0000FF"/>
                </a:solidFill>
              </a:rPr>
              <a:t> ↔ 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</a:rPr>
              <a:t> is a tautology</a:t>
            </a:r>
            <a:r>
              <a:rPr lang="en-US" altLang="zh-CN" dirty="0" smtClean="0"/>
              <a:t>.</a:t>
            </a:r>
          </a:p>
          <a:p>
            <a:pPr algn="just">
              <a:buNone/>
            </a:pPr>
            <a:r>
              <a:rPr lang="en-US" altLang="zh-CN" dirty="0" smtClean="0"/>
              <a:t>   The notation is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zh-CN" dirty="0" smtClean="0">
                <a:solidFill>
                  <a:srgbClr val="0000FF"/>
                </a:solidFill>
              </a:rPr>
              <a:t>≡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(or </a:t>
            </a:r>
            <a:r>
              <a:rPr lang="en-US" altLang="zh-CN" i="1" dirty="0" smtClean="0">
                <a:solidFill>
                  <a:srgbClr val="0000FF"/>
                </a:solidFill>
              </a:rPr>
              <a:t>p </a:t>
            </a:r>
            <a:r>
              <a:rPr lang="zh-CN" altLang="en-US" dirty="0" smtClean="0">
                <a:solidFill>
                  <a:srgbClr val="0000FF"/>
                </a:solidFill>
              </a:rPr>
              <a:t>⇔ 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/>
              <a:t>).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Remark</a:t>
            </a:r>
          </a:p>
          <a:p>
            <a:pPr algn="just">
              <a:buNone/>
            </a:pPr>
            <a:r>
              <a:rPr lang="en-US" altLang="zh-CN" dirty="0" smtClean="0"/>
              <a:t>   The symbol </a:t>
            </a:r>
            <a:r>
              <a:rPr lang="zh-CN" altLang="zh-CN" dirty="0" smtClean="0"/>
              <a:t>≡ </a:t>
            </a:r>
            <a:r>
              <a:rPr lang="en-US" altLang="zh-CN" dirty="0" smtClean="0"/>
              <a:t>is not a logical operator and </a:t>
            </a:r>
            <a:r>
              <a:rPr lang="en-US" altLang="zh-CN" i="1" dirty="0" smtClean="0"/>
              <a:t>p</a:t>
            </a:r>
            <a:r>
              <a:rPr lang="zh-CN" altLang="zh-CN" dirty="0" smtClean="0"/>
              <a:t>≡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not a compound proposition but rather is the statement that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 ↔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a tautology.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Logical Equivalence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3657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Show that ¬(</a:t>
            </a:r>
            <a:r>
              <a:rPr lang="en-US" altLang="zh-CN" i="1" dirty="0" smtClean="0"/>
              <a:t>p </a:t>
            </a:r>
            <a:r>
              <a:rPr lang="zh-CN" altLang="en-US" dirty="0" smtClean="0"/>
              <a:t>∨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and ¬</a:t>
            </a:r>
            <a:r>
              <a:rPr lang="en-US" altLang="zh-CN" i="1" dirty="0" smtClean="0"/>
              <a:t>p </a:t>
            </a:r>
            <a:r>
              <a:rPr lang="en-US" altLang="zh-CN" dirty="0" smtClean="0"/>
              <a:t>^</a:t>
            </a:r>
            <a:r>
              <a:rPr lang="zh-CN" altLang="en-US" dirty="0" smtClean="0"/>
              <a:t> </a:t>
            </a:r>
            <a:r>
              <a:rPr lang="en-US" altLang="zh-CN" dirty="0" smtClean="0"/>
              <a:t>¬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are logically equivalent.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42815"/>
              </p:ext>
            </p:extLst>
          </p:nvPr>
        </p:nvGraphicFramePr>
        <p:xfrm>
          <a:off x="457200" y="3048000"/>
          <a:ext cx="8077200" cy="3298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85800"/>
                <a:gridCol w="1143000"/>
                <a:gridCol w="1371600"/>
                <a:gridCol w="762000"/>
                <a:gridCol w="762000"/>
                <a:gridCol w="1371600"/>
                <a:gridCol w="1371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>
                          <a:solidFill>
                            <a:srgbClr val="0000FF"/>
                          </a:solidFill>
                        </a:rPr>
                        <a:t>p</a:t>
                      </a:r>
                      <a:endParaRPr lang="en-US" sz="2400" b="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>
                          <a:solidFill>
                            <a:srgbClr val="0000FF"/>
                          </a:solidFill>
                        </a:rPr>
                        <a:t>q</a:t>
                      </a:r>
                      <a:endParaRPr lang="en-US" sz="2400" b="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 smtClean="0">
                          <a:solidFill>
                            <a:srgbClr val="0000FF"/>
                          </a:solidFill>
                        </a:rPr>
                        <a:t>p </a:t>
                      </a:r>
                      <a:r>
                        <a:rPr lang="zh-CN" altLang="en-US" sz="2400" b="0" dirty="0" smtClean="0">
                          <a:solidFill>
                            <a:srgbClr val="0000FF"/>
                          </a:solidFill>
                        </a:rPr>
                        <a:t>∨ </a:t>
                      </a:r>
                      <a:r>
                        <a:rPr lang="en-US" altLang="zh-CN" sz="2400" b="0" i="1" dirty="0" smtClean="0">
                          <a:solidFill>
                            <a:srgbClr val="0000FF"/>
                          </a:solidFill>
                        </a:rPr>
                        <a:t>q</a:t>
                      </a:r>
                      <a:endParaRPr lang="en-US" sz="2400" b="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0000FF"/>
                          </a:solidFill>
                        </a:rPr>
                        <a:t>¬(</a:t>
                      </a:r>
                      <a:r>
                        <a:rPr lang="en-US" altLang="zh-CN" sz="2400" b="0" i="1" dirty="0" smtClean="0">
                          <a:solidFill>
                            <a:srgbClr val="0000FF"/>
                          </a:solidFill>
                        </a:rPr>
                        <a:t>p </a:t>
                      </a:r>
                      <a:r>
                        <a:rPr lang="zh-CN" altLang="en-US" sz="2400" b="0" dirty="0" smtClean="0">
                          <a:solidFill>
                            <a:srgbClr val="0000FF"/>
                          </a:solidFill>
                        </a:rPr>
                        <a:t>∨ </a:t>
                      </a:r>
                      <a:r>
                        <a:rPr lang="en-US" altLang="zh-CN" sz="2400" b="0" i="1" dirty="0" smtClean="0">
                          <a:solidFill>
                            <a:srgbClr val="0000FF"/>
                          </a:solidFill>
                        </a:rPr>
                        <a:t>q</a:t>
                      </a:r>
                      <a:r>
                        <a:rPr lang="en-US" altLang="zh-CN" sz="24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400" b="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0000FF"/>
                          </a:solidFill>
                        </a:rPr>
                        <a:t>¬</a:t>
                      </a:r>
                      <a:r>
                        <a:rPr lang="en-US" altLang="zh-CN" sz="2400" b="0" i="1" dirty="0" smtClean="0">
                          <a:solidFill>
                            <a:srgbClr val="0000FF"/>
                          </a:solidFill>
                        </a:rPr>
                        <a:t>p</a:t>
                      </a:r>
                      <a:endParaRPr lang="en-US" sz="2400" b="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0000FF"/>
                          </a:solidFill>
                        </a:rPr>
                        <a:t>¬</a:t>
                      </a:r>
                      <a:r>
                        <a:rPr lang="en-US" altLang="zh-CN" sz="2400" b="0" i="1" dirty="0" smtClean="0">
                          <a:solidFill>
                            <a:srgbClr val="0000FF"/>
                          </a:solidFill>
                        </a:rPr>
                        <a:t>q</a:t>
                      </a:r>
                      <a:endParaRPr lang="en-US" sz="2400" b="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0000FF"/>
                          </a:solidFill>
                        </a:rPr>
                        <a:t>¬</a:t>
                      </a:r>
                      <a:r>
                        <a:rPr lang="en-US" altLang="zh-CN" sz="2400" b="0" i="1" dirty="0" smtClean="0">
                          <a:solidFill>
                            <a:srgbClr val="0000FF"/>
                          </a:solidFill>
                        </a:rPr>
                        <a:t>p </a:t>
                      </a:r>
                      <a:r>
                        <a:rPr lang="en-US" altLang="zh-CN" sz="2400" b="0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r>
                        <a:rPr lang="zh-CN" altLang="en-US" sz="2400" b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0" dirty="0" smtClean="0">
                          <a:solidFill>
                            <a:srgbClr val="0000FF"/>
                          </a:solidFill>
                        </a:rPr>
                        <a:t>¬</a:t>
                      </a:r>
                      <a:r>
                        <a:rPr lang="en-US" altLang="zh-CN" sz="2400" b="0" i="1" dirty="0" smtClean="0">
                          <a:solidFill>
                            <a:srgbClr val="0000FF"/>
                          </a:solidFill>
                        </a:rPr>
                        <a:t>q</a:t>
                      </a:r>
                      <a:r>
                        <a:rPr lang="en-US" altLang="zh-CN" sz="2400" b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400" b="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rgbClr val="FF3300"/>
                          </a:solidFill>
                        </a:rPr>
                        <a:t>¬(</a:t>
                      </a:r>
                      <a:r>
                        <a:rPr lang="en-US" altLang="zh-CN" sz="1800" b="0" i="1" dirty="0" smtClean="0">
                          <a:solidFill>
                            <a:srgbClr val="FF3300"/>
                          </a:solidFill>
                        </a:rPr>
                        <a:t>p </a:t>
                      </a:r>
                      <a:r>
                        <a:rPr lang="zh-CN" altLang="en-US" sz="1800" b="0" dirty="0" smtClean="0">
                          <a:solidFill>
                            <a:srgbClr val="FF3300"/>
                          </a:solidFill>
                        </a:rPr>
                        <a:t>∨ </a:t>
                      </a:r>
                      <a:r>
                        <a:rPr lang="en-US" altLang="zh-CN" sz="1800" b="0" i="1" dirty="0" smtClean="0">
                          <a:solidFill>
                            <a:srgbClr val="FF3300"/>
                          </a:solidFill>
                        </a:rPr>
                        <a:t>q</a:t>
                      </a:r>
                      <a:r>
                        <a:rPr lang="en-US" altLang="zh-CN" sz="1800" b="0" dirty="0" smtClean="0">
                          <a:solidFill>
                            <a:srgbClr val="FF3300"/>
                          </a:solidFill>
                        </a:rPr>
                        <a:t>)</a:t>
                      </a:r>
                      <a:endParaRPr lang="en-US" sz="1800" b="0" i="1" dirty="0" smtClean="0">
                        <a:solidFill>
                          <a:srgbClr val="FF33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rgbClr val="FF3300"/>
                          </a:solidFill>
                        </a:rPr>
                        <a:t> ↔ </a:t>
                      </a:r>
                      <a:endParaRPr lang="en-US" altLang="zh-CN" sz="1800" b="0" dirty="0" smtClean="0">
                        <a:solidFill>
                          <a:srgbClr val="FF33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rgbClr val="FF3300"/>
                          </a:solidFill>
                        </a:rPr>
                        <a:t>¬</a:t>
                      </a:r>
                      <a:r>
                        <a:rPr lang="en-US" altLang="zh-CN" sz="1800" b="0" i="1" dirty="0" smtClean="0">
                          <a:solidFill>
                            <a:srgbClr val="FF3300"/>
                          </a:solidFill>
                        </a:rPr>
                        <a:t>p </a:t>
                      </a:r>
                      <a:r>
                        <a:rPr lang="en-US" altLang="zh-CN" sz="1800" b="0" dirty="0" smtClean="0">
                          <a:solidFill>
                            <a:srgbClr val="FF3300"/>
                          </a:solidFill>
                        </a:rPr>
                        <a:t>^</a:t>
                      </a:r>
                      <a:r>
                        <a:rPr lang="zh-CN" altLang="en-US" sz="1800" b="0" dirty="0" smtClean="0">
                          <a:solidFill>
                            <a:srgbClr val="FF3300"/>
                          </a:solidFill>
                        </a:rPr>
                        <a:t> </a:t>
                      </a:r>
                      <a:r>
                        <a:rPr lang="en-US" altLang="zh-CN" sz="1800" b="0" dirty="0" smtClean="0">
                          <a:solidFill>
                            <a:srgbClr val="FF3300"/>
                          </a:solidFill>
                        </a:rPr>
                        <a:t>¬</a:t>
                      </a:r>
                      <a:r>
                        <a:rPr lang="en-US" altLang="zh-CN" sz="1800" b="0" i="1" dirty="0" smtClean="0">
                          <a:solidFill>
                            <a:srgbClr val="FF3300"/>
                          </a:solidFill>
                        </a:rPr>
                        <a:t>q</a:t>
                      </a:r>
                      <a:r>
                        <a:rPr lang="en-US" altLang="zh-CN" sz="1800" b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1800" b="0" i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595993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i="0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</a:tr>
              <a:tr h="595993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i="0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</a:tr>
              <a:tr h="595993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i="0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</a:tr>
              <a:tr h="595993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i="0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276600" y="3962400"/>
            <a:ext cx="609600" cy="2286000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2200" y="3956538"/>
            <a:ext cx="609600" cy="2286000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Propositional Logic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438400"/>
          </a:xfrm>
        </p:spPr>
        <p:txBody>
          <a:bodyPr/>
          <a:lstStyle/>
          <a:p>
            <a:r>
              <a:rPr lang="en-US" altLang="zh-CN" b="1" dirty="0" smtClean="0"/>
              <a:t>Logic</a:t>
            </a:r>
            <a:r>
              <a:rPr lang="en-US" altLang="zh-CN" dirty="0" smtClean="0"/>
              <a:t> is the basis of all mathematical reasoning.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b="1" dirty="0" smtClean="0"/>
              <a:t>rules of logic </a:t>
            </a:r>
            <a:r>
              <a:rPr lang="en-US" altLang="zh-CN" dirty="0" smtClean="0"/>
              <a:t>give precise meaning to mathematical statements.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Logical Equivalence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505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/>
              <a:t>   Show that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zh-CN" altLang="en-US" dirty="0" smtClean="0"/>
              <a:t>→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and ¬</a:t>
            </a:r>
            <a:r>
              <a:rPr lang="en-US" altLang="zh-CN" i="1" dirty="0" smtClean="0"/>
              <a:t>p </a:t>
            </a:r>
            <a:r>
              <a:rPr lang="zh-CN" altLang="en-US" dirty="0" smtClean="0"/>
              <a:t>∨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are logically equivalent.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Propositional Equivalences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altLang="zh-CN" dirty="0" smtClean="0"/>
              <a:t>The following table summarizes the major propositional equivalences:</a:t>
            </a:r>
          </a:p>
        </p:txBody>
      </p:sp>
      <p:pic>
        <p:nvPicPr>
          <p:cNvPr id="4" name="图片 3" descr="QQ截图201410290244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2200"/>
            <a:ext cx="5334000" cy="41455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Propositional Equivalences (cont'd)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QQ截图201410290244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80" y="1676400"/>
            <a:ext cx="6630868" cy="41455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Propositional Equivalences (cont'd)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71600"/>
            <a:ext cx="8172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dirty="0" smtClean="0"/>
              <a:t>   Use De Morgan's laws to express the negations of “Alice will send a secret message or Bob will send a secret message” and “today is Friday and today is a holiday”.</a:t>
            </a:r>
          </a:p>
          <a:p>
            <a:pPr algn="just">
              <a:buNone/>
            </a:pP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dirty="0" smtClean="0"/>
              <a:t>   Show that ¬(</a:t>
            </a:r>
            <a:r>
              <a:rPr lang="en-US" altLang="zh-CN" i="1" dirty="0" smtClean="0"/>
              <a:t>p </a:t>
            </a:r>
            <a:r>
              <a:rPr lang="zh-CN" altLang="en-US" dirty="0" smtClean="0"/>
              <a:t>→</a:t>
            </a:r>
            <a:r>
              <a:rPr lang="en-US" altLang="zh-CN" i="1" dirty="0" smtClean="0"/>
              <a:t>q)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^¬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are logically equivalent by developing a series of logical equivalences.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886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dirty="0" smtClean="0"/>
              <a:t>   Show that ¬(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∨</a:t>
            </a:r>
            <a:r>
              <a:rPr lang="en-US" altLang="zh-CN" dirty="0" smtClean="0"/>
              <a:t>(¬</a:t>
            </a:r>
            <a:r>
              <a:rPr lang="en-US" altLang="zh-CN" i="1" dirty="0" err="1" smtClean="0"/>
              <a:t>p</a:t>
            </a:r>
            <a:r>
              <a:rPr lang="en-US" altLang="zh-CN" dirty="0" err="1" smtClean="0"/>
              <a:t>^</a:t>
            </a:r>
            <a:r>
              <a:rPr lang="en-US" altLang="zh-CN" i="1" dirty="0" err="1" smtClean="0"/>
              <a:t>q</a:t>
            </a:r>
            <a:r>
              <a:rPr lang="en-US" altLang="zh-CN" dirty="0" smtClean="0"/>
              <a:t>)) and ¬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^¬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are logically equivalent by developing a series of logical equivalences.</a:t>
            </a:r>
          </a:p>
          <a:p>
            <a:pPr algn="just"/>
            <a:r>
              <a:rPr lang="en-US" altLang="zh-CN" b="1" dirty="0" smtClean="0">
                <a:solidFill>
                  <a:srgbClr val="0000FF"/>
                </a:solidFill>
              </a:rPr>
              <a:t>Answer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just">
              <a:buNone/>
            </a:pPr>
            <a:r>
              <a:rPr lang="en-US" altLang="zh-CN" dirty="0" smtClean="0"/>
              <a:t>    ¬(</a:t>
            </a:r>
            <a:r>
              <a:rPr lang="en-US" altLang="zh-CN" i="1" dirty="0" smtClean="0"/>
              <a:t>p </a:t>
            </a:r>
            <a:r>
              <a:rPr lang="zh-CN" altLang="en-US" dirty="0" smtClean="0"/>
              <a:t>∨ </a:t>
            </a:r>
            <a:r>
              <a:rPr lang="en-US" altLang="zh-CN" dirty="0" smtClean="0"/>
              <a:t>(¬</a:t>
            </a:r>
            <a:r>
              <a:rPr lang="en-US" altLang="zh-CN" i="1" dirty="0" smtClean="0"/>
              <a:t>p </a:t>
            </a:r>
            <a:r>
              <a:rPr lang="en-US" altLang="zh-CN" dirty="0" smtClean="0"/>
              <a:t>^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)) </a:t>
            </a:r>
            <a:r>
              <a:rPr lang="zh-CN" altLang="zh-CN" dirty="0"/>
              <a:t>≡</a:t>
            </a:r>
            <a:r>
              <a:rPr lang="en-US" altLang="zh-CN" dirty="0" smtClean="0"/>
              <a:t> ¬</a:t>
            </a:r>
            <a:r>
              <a:rPr lang="en-US" altLang="zh-CN" i="1" dirty="0" smtClean="0"/>
              <a:t>p </a:t>
            </a:r>
            <a:r>
              <a:rPr lang="en-US" altLang="zh-CN" dirty="0"/>
              <a:t>^ </a:t>
            </a:r>
            <a:r>
              <a:rPr lang="en-US" altLang="zh-CN" dirty="0" smtClean="0"/>
              <a:t>(¬(¬</a:t>
            </a:r>
            <a:r>
              <a:rPr lang="en-US" altLang="zh-CN" i="1" dirty="0" err="1"/>
              <a:t>p</a:t>
            </a:r>
            <a:r>
              <a:rPr lang="en-US" altLang="zh-CN" dirty="0" err="1"/>
              <a:t>^</a:t>
            </a:r>
            <a:r>
              <a:rPr lang="en-US" altLang="zh-CN" i="1" dirty="0" err="1"/>
              <a:t>q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zh-CN" dirty="0" smtClean="0"/>
              <a:t>≡</a:t>
            </a:r>
            <a:r>
              <a:rPr lang="en-US" altLang="zh-CN" dirty="0" smtClean="0"/>
              <a:t> </a:t>
            </a:r>
            <a:r>
              <a:rPr lang="en-US" altLang="zh-CN" dirty="0"/>
              <a:t>¬</a:t>
            </a:r>
            <a:r>
              <a:rPr lang="en-US" altLang="zh-CN" i="1" dirty="0"/>
              <a:t>p </a:t>
            </a:r>
            <a:r>
              <a:rPr lang="en-US" altLang="zh-CN" dirty="0"/>
              <a:t>^ (¬(¬</a:t>
            </a:r>
            <a:r>
              <a:rPr lang="en-US" altLang="zh-CN" i="1" dirty="0" smtClean="0"/>
              <a:t>p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zh-CN" altLang="en-US" dirty="0"/>
              <a:t>∨ </a:t>
            </a:r>
            <a:r>
              <a:rPr lang="en-US" altLang="zh-CN" dirty="0"/>
              <a:t>¬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</a:t>
            </a:r>
          </a:p>
          <a:p>
            <a:pPr algn="just">
              <a:buNone/>
            </a:pPr>
            <a:r>
              <a:rPr lang="en-US" altLang="zh-CN" dirty="0" smtClean="0"/>
              <a:t>                          </a:t>
            </a:r>
            <a:r>
              <a:rPr lang="zh-CN" altLang="zh-CN" dirty="0"/>
              <a:t>≡</a:t>
            </a:r>
            <a:r>
              <a:rPr lang="en-US" altLang="zh-CN" dirty="0"/>
              <a:t> ¬</a:t>
            </a:r>
            <a:r>
              <a:rPr lang="en-US" altLang="zh-CN" i="1" dirty="0"/>
              <a:t>p </a:t>
            </a:r>
            <a:r>
              <a:rPr lang="en-US" altLang="zh-CN" dirty="0"/>
              <a:t>^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∨ </a:t>
            </a:r>
            <a:r>
              <a:rPr lang="en-US" altLang="zh-CN" dirty="0"/>
              <a:t>¬</a:t>
            </a:r>
            <a:r>
              <a:rPr lang="en-US" altLang="zh-CN" i="1" dirty="0"/>
              <a:t>q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                          </a:t>
            </a:r>
            <a:r>
              <a:rPr lang="zh-CN" altLang="zh-CN" dirty="0" smtClean="0"/>
              <a:t>≡</a:t>
            </a:r>
            <a:r>
              <a:rPr lang="en-US" altLang="zh-CN" dirty="0" smtClean="0"/>
              <a:t> (¬</a:t>
            </a:r>
            <a:r>
              <a:rPr lang="en-US" altLang="zh-CN" i="1" dirty="0"/>
              <a:t>p </a:t>
            </a:r>
            <a:r>
              <a:rPr lang="en-US" altLang="zh-CN" dirty="0"/>
              <a:t>^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 </a:t>
            </a:r>
            <a:r>
              <a:rPr lang="zh-CN" altLang="en-US" dirty="0" smtClean="0"/>
              <a:t>∨ </a:t>
            </a:r>
            <a:r>
              <a:rPr lang="en-US" altLang="zh-CN" dirty="0"/>
              <a:t>(¬</a:t>
            </a:r>
            <a:r>
              <a:rPr lang="en-US" altLang="zh-CN" i="1" dirty="0" smtClean="0"/>
              <a:t>p </a:t>
            </a:r>
            <a:r>
              <a:rPr lang="en-US" altLang="zh-CN" dirty="0" smtClean="0"/>
              <a:t>^</a:t>
            </a:r>
            <a:r>
              <a:rPr lang="en-US" altLang="zh-CN" dirty="0"/>
              <a:t> </a:t>
            </a:r>
            <a:r>
              <a:rPr lang="en-US" altLang="zh-CN" dirty="0" smtClean="0"/>
              <a:t>¬</a:t>
            </a:r>
            <a:r>
              <a:rPr lang="en-US" altLang="zh-CN" i="1" dirty="0"/>
              <a:t>q</a:t>
            </a:r>
            <a:r>
              <a:rPr lang="en-US" altLang="zh-CN" dirty="0"/>
              <a:t>) </a:t>
            </a:r>
            <a:endParaRPr lang="en-US" altLang="zh-CN" i="1" dirty="0"/>
          </a:p>
          <a:p>
            <a:pPr algn="just">
              <a:buNone/>
            </a:pPr>
            <a:r>
              <a:rPr lang="en-US" altLang="zh-CN" dirty="0" smtClean="0"/>
              <a:t>                          </a:t>
            </a:r>
            <a:r>
              <a:rPr lang="zh-CN" altLang="zh-CN" dirty="0" smtClean="0"/>
              <a:t>≡</a:t>
            </a:r>
            <a:r>
              <a:rPr lang="en-US" altLang="zh-CN" dirty="0" smtClean="0"/>
              <a:t> F </a:t>
            </a:r>
            <a:r>
              <a:rPr lang="zh-CN" altLang="en-US" dirty="0"/>
              <a:t>∨ </a:t>
            </a:r>
            <a:r>
              <a:rPr lang="en-US" altLang="zh-CN" dirty="0"/>
              <a:t>(¬</a:t>
            </a:r>
            <a:r>
              <a:rPr lang="en-US" altLang="zh-CN" i="1" dirty="0"/>
              <a:t>p </a:t>
            </a:r>
            <a:r>
              <a:rPr lang="en-US" altLang="zh-CN" dirty="0"/>
              <a:t>^ ¬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endParaRPr lang="en-US" altLang="zh-CN" i="1" dirty="0" smtClean="0"/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zh-CN" dirty="0" smtClean="0"/>
              <a:t>≡</a:t>
            </a:r>
            <a:r>
              <a:rPr lang="en-US" altLang="zh-CN" dirty="0" smtClean="0"/>
              <a:t> ¬</a:t>
            </a:r>
            <a:r>
              <a:rPr lang="en-US" altLang="zh-CN" i="1" dirty="0"/>
              <a:t>p </a:t>
            </a:r>
            <a:r>
              <a:rPr lang="en-US" altLang="zh-CN" dirty="0"/>
              <a:t>^ ¬</a:t>
            </a:r>
            <a:r>
              <a:rPr lang="en-US" altLang="zh-CN" i="1" dirty="0" smtClean="0"/>
              <a:t>q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886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</a:t>
            </a:r>
          </a:p>
          <a:p>
            <a:pPr algn="just">
              <a:buNone/>
            </a:pPr>
            <a:r>
              <a:rPr lang="en-US" altLang="zh-CN" dirty="0" smtClean="0"/>
              <a:t>   Show that (</a:t>
            </a:r>
            <a:r>
              <a:rPr lang="en-US" altLang="zh-CN" i="1" dirty="0" err="1" smtClean="0"/>
              <a:t>p</a:t>
            </a:r>
            <a:r>
              <a:rPr lang="en-US" altLang="zh-CN" dirty="0" err="1" smtClean="0"/>
              <a:t>^</a:t>
            </a:r>
            <a:r>
              <a:rPr lang="en-US" altLang="zh-CN" i="1" dirty="0" err="1" smtClean="0"/>
              <a:t>q</a:t>
            </a:r>
            <a:r>
              <a:rPr lang="en-US" altLang="zh-CN" dirty="0" smtClean="0"/>
              <a:t>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∨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is a tautology by developing a series of logical equivalences.</a:t>
            </a:r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Proposition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smtClean="0"/>
              <a:t>A </a:t>
            </a:r>
            <a:r>
              <a:rPr lang="en-US" altLang="zh-CN" sz="2400" b="1" dirty="0" smtClean="0"/>
              <a:t>proposition</a:t>
            </a:r>
            <a:r>
              <a:rPr lang="en-US" altLang="zh-CN" sz="2400" dirty="0" smtClean="0"/>
              <a:t> is a declarative statement (i.e., a    sentence that declares a fact) that is either true or false, but not both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Remark</a:t>
            </a:r>
          </a:p>
          <a:p>
            <a:pPr algn="just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smtClean="0"/>
              <a:t>Propositions are the basic building blocks of logic. The area of logic that deals with propositions is called </a:t>
            </a:r>
            <a:r>
              <a:rPr lang="en-US" altLang="zh-CN" sz="2400" b="1" dirty="0" smtClean="0"/>
              <a:t>propositional logic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smtClean="0"/>
              <a:t>The </a:t>
            </a:r>
            <a:r>
              <a:rPr lang="en-US" altLang="zh-CN" sz="2400" b="1" dirty="0" smtClean="0"/>
              <a:t>truth value</a:t>
            </a:r>
            <a:r>
              <a:rPr lang="en-US" altLang="zh-CN" sz="2400" dirty="0" smtClean="0"/>
              <a:t> of a proposition is true, denoted by T, if it is a true proposition and false, denoted by F, if it is a false proposition.</a:t>
            </a:r>
          </a:p>
          <a:p>
            <a:pPr algn="just">
              <a:buNone/>
            </a:pP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Each of the following declarative statements is a proposition: 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(a)</a:t>
            </a:r>
            <a:r>
              <a:rPr lang="en-US" altLang="zh-CN" dirty="0" smtClean="0"/>
              <a:t> Hong Kong is a city in China.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(b)</a:t>
            </a:r>
            <a:r>
              <a:rPr lang="en-US" altLang="zh-CN" dirty="0" smtClean="0"/>
              <a:t> COMP 2711 or COMP 2711H is an elective  course for the COMP program.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(c)</a:t>
            </a:r>
            <a:r>
              <a:rPr lang="en-US" altLang="zh-CN" dirty="0" smtClean="0"/>
              <a:t> 2 + 2 = 2</a:t>
            </a:r>
            <a:r>
              <a:rPr lang="en-US" altLang="zh-CN" baseline="30000" dirty="0" smtClean="0"/>
              <a:t>2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(d)</a:t>
            </a:r>
            <a:r>
              <a:rPr lang="en-US" altLang="zh-CN" dirty="0" smtClean="0"/>
              <a:t> 1 + 1 = 3</a:t>
            </a:r>
          </a:p>
          <a:p>
            <a:pPr algn="just">
              <a:buNone/>
            </a:pPr>
            <a:r>
              <a:rPr lang="en-US" altLang="zh-CN" dirty="0" smtClean="0"/>
              <a:t>   Propositions (a) and (c) are true but (b) and (d) are false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Examples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124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Example 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Each of the following is not a proposition: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(a)</a:t>
            </a:r>
            <a:r>
              <a:rPr lang="en-US" altLang="zh-CN" dirty="0" smtClean="0"/>
              <a:t> No parking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(b)</a:t>
            </a:r>
            <a:r>
              <a:rPr lang="en-US" altLang="zh-CN" dirty="0" smtClean="0"/>
              <a:t> Who has an </a:t>
            </a:r>
            <a:r>
              <a:rPr lang="en-US" altLang="zh-CN" dirty="0" err="1" smtClean="0"/>
              <a:t>iPad</a:t>
            </a:r>
            <a:r>
              <a:rPr lang="en-US" altLang="zh-CN" dirty="0" smtClean="0"/>
              <a:t>?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(c)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log(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+1)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(d)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– 3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+ 1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590800"/>
          </a:xfrm>
        </p:spPr>
        <p:txBody>
          <a:bodyPr/>
          <a:lstStyle/>
          <a:p>
            <a:r>
              <a:rPr lang="en-US" dirty="0" smtClean="0"/>
              <a:t>Introduction to Propositions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Compound Propositions</a:t>
            </a:r>
          </a:p>
          <a:p>
            <a:r>
              <a:rPr lang="en-US" dirty="0" smtClean="0"/>
              <a:t>Propositional Equivalence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Logical Operator and Truth Table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733800"/>
          </a:xfrm>
        </p:spPr>
        <p:txBody>
          <a:bodyPr/>
          <a:lstStyle/>
          <a:p>
            <a:pPr algn="just"/>
            <a:r>
              <a:rPr lang="en-US" altLang="zh-CN" b="1" dirty="0" smtClean="0">
                <a:solidFill>
                  <a:srgbClr val="0000FF"/>
                </a:solidFill>
              </a:rPr>
              <a:t>Logical operators </a:t>
            </a:r>
            <a:r>
              <a:rPr lang="en-US" altLang="zh-CN" dirty="0" smtClean="0"/>
              <a:t>or </a:t>
            </a:r>
            <a:r>
              <a:rPr lang="en-US" altLang="zh-CN" b="1" dirty="0" smtClean="0">
                <a:solidFill>
                  <a:srgbClr val="0000FF"/>
                </a:solidFill>
              </a:rPr>
              <a:t>logical connectives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can be used to turn existing propositions into new propositions.</a:t>
            </a:r>
          </a:p>
          <a:p>
            <a:pPr algn="just">
              <a:buNone/>
            </a:pPr>
            <a:endParaRPr lang="en-US" altLang="zh-CN" dirty="0" smtClean="0"/>
          </a:p>
          <a:p>
            <a:pPr algn="just"/>
            <a:r>
              <a:rPr lang="en-US" altLang="zh-CN" dirty="0" smtClean="0"/>
              <a:t>The definition of a logical operator can be given in the form of a </a:t>
            </a:r>
            <a:r>
              <a:rPr lang="en-US" altLang="zh-CN" b="1" dirty="0" smtClean="0">
                <a:solidFill>
                  <a:srgbClr val="0000FF"/>
                </a:solidFill>
              </a:rPr>
              <a:t>truth table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by enumerating </a:t>
            </a:r>
            <a:r>
              <a:rPr lang="en-US" altLang="zh-CN" dirty="0" smtClean="0">
                <a:solidFill>
                  <a:srgbClr val="0000FF"/>
                </a:solidFill>
              </a:rPr>
              <a:t>all possible truth values of the proposition(s)</a:t>
            </a:r>
            <a:r>
              <a:rPr lang="en-US" altLang="zh-CN" dirty="0" smtClean="0"/>
              <a:t> involved.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Negation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Definition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smtClean="0"/>
              <a:t>Let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be a proposition. The </a:t>
            </a:r>
            <a:r>
              <a:rPr lang="en-US" altLang="zh-CN" b="1" dirty="0" smtClean="0">
                <a:solidFill>
                  <a:srgbClr val="0000FF"/>
                </a:solidFill>
              </a:rPr>
              <a:t>negation</a:t>
            </a:r>
            <a:r>
              <a:rPr lang="en-US" altLang="zh-CN" dirty="0" smtClean="0"/>
              <a:t> 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denoted by </a:t>
            </a:r>
            <a:r>
              <a:rPr lang="en-US" altLang="zh-CN" dirty="0" smtClean="0">
                <a:solidFill>
                  <a:srgbClr val="0000FF"/>
                </a:solidFill>
              </a:rPr>
              <a:t>¬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or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en-US" altLang="zh-CN" dirty="0" smtClean="0"/>
              <a:t> and read as “not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”, is the statement “</a:t>
            </a:r>
            <a:r>
              <a:rPr lang="en-US" altLang="zh-CN" dirty="0" smtClean="0">
                <a:solidFill>
                  <a:srgbClr val="0000FF"/>
                </a:solidFill>
              </a:rPr>
              <a:t>it is not the case that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en-US" altLang="zh-CN" dirty="0" smtClean="0"/>
              <a:t>”. The truth value of ¬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is the opposite of the truth value 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.</a:t>
            </a:r>
          </a:p>
          <a:p>
            <a:pPr algn="just">
              <a:buNone/>
            </a:pPr>
            <a:endParaRPr lang="en-US" altLang="zh-CN" dirty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/>
          </a:p>
          <a:p>
            <a:pPr algn="just">
              <a:buNone/>
            </a:pPr>
            <a:r>
              <a:rPr lang="en-US" altLang="zh-CN" sz="2000" dirty="0"/>
              <a:t>The truth table has a row for each of the </a:t>
            </a:r>
            <a:r>
              <a:rPr lang="en-US" altLang="zh-CN" sz="2000" dirty="0">
                <a:solidFill>
                  <a:srgbClr val="0000FF"/>
                </a:solidFill>
              </a:rPr>
              <a:t>two possible truth values </a:t>
            </a:r>
            <a:r>
              <a:rPr lang="en-US" altLang="zh-CN" sz="2000" dirty="0"/>
              <a:t>of the proposition </a:t>
            </a:r>
            <a:r>
              <a:rPr lang="en-US" altLang="zh-CN" sz="2000" i="1" dirty="0"/>
              <a:t>p</a:t>
            </a:r>
            <a:r>
              <a:rPr lang="en-US" altLang="zh-CN" sz="2000" dirty="0"/>
              <a:t> and the corresponding truth value of ¬</a:t>
            </a:r>
            <a:r>
              <a:rPr lang="en-US" altLang="zh-CN" sz="2000" i="1" dirty="0"/>
              <a:t>p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590800"/>
            <a:ext cx="200025" cy="419100"/>
          </a:xfrm>
          <a:prstGeom prst="rect">
            <a:avLst/>
          </a:prstGeom>
          <a:noFill/>
        </p:spPr>
      </p:pic>
      <p:pic>
        <p:nvPicPr>
          <p:cNvPr id="10" name="图片 7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119" y="3668486"/>
            <a:ext cx="2108676" cy="19572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6908</TotalTime>
  <Words>1687</Words>
  <Application>Microsoft Office PowerPoint</Application>
  <PresentationFormat>On-screen Show (4:3)</PresentationFormat>
  <Paragraphs>281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Monotype Sorts</vt:lpstr>
      <vt:lpstr>ＭＳ Ｐゴシック</vt:lpstr>
      <vt:lpstr>Arial</vt:lpstr>
      <vt:lpstr>Lucida Sans</vt:lpstr>
      <vt:lpstr>Wingdings</vt:lpstr>
      <vt:lpstr>Default Design</vt:lpstr>
      <vt:lpstr>1_Default Design</vt:lpstr>
      <vt:lpstr>Part I</vt:lpstr>
      <vt:lpstr>L01: Propositional Logic</vt:lpstr>
      <vt:lpstr>Propositional Logic</vt:lpstr>
      <vt:lpstr>Proposition</vt:lpstr>
      <vt:lpstr>Examples</vt:lpstr>
      <vt:lpstr>Examples</vt:lpstr>
      <vt:lpstr>Outline</vt:lpstr>
      <vt:lpstr>Logical Operator and Truth Table</vt:lpstr>
      <vt:lpstr>Negation</vt:lpstr>
      <vt:lpstr>Conjunction</vt:lpstr>
      <vt:lpstr>Disjunction</vt:lpstr>
      <vt:lpstr>Exclusive Or</vt:lpstr>
      <vt:lpstr>Conditional Statement</vt:lpstr>
      <vt:lpstr>Conditional Statement (cont'd)</vt:lpstr>
      <vt:lpstr>Necessary and sufficient conditions</vt:lpstr>
      <vt:lpstr>Examples</vt:lpstr>
      <vt:lpstr>Examples</vt:lpstr>
      <vt:lpstr>Converse, Contrapositive</vt:lpstr>
      <vt:lpstr>Biconditional Statement</vt:lpstr>
      <vt:lpstr>Biconditional Statement (cont'd)</vt:lpstr>
      <vt:lpstr>Outline</vt:lpstr>
      <vt:lpstr>Precedence of Logical Operators</vt:lpstr>
      <vt:lpstr>Examples</vt:lpstr>
      <vt:lpstr>Examples</vt:lpstr>
      <vt:lpstr>Outline</vt:lpstr>
      <vt:lpstr>Tautology and Contradiction</vt:lpstr>
      <vt:lpstr>Tautology and Contradiction</vt:lpstr>
      <vt:lpstr>Logical Equivalence</vt:lpstr>
      <vt:lpstr>Logical Equivalence</vt:lpstr>
      <vt:lpstr>Logical Equivalence</vt:lpstr>
      <vt:lpstr>Propositional Equivalences</vt:lpstr>
      <vt:lpstr>Propositional Equivalences (cont'd)</vt:lpstr>
      <vt:lpstr>Propositional Equivalences (cont'd)</vt:lpstr>
      <vt:lpstr>Examples</vt:lpstr>
      <vt:lpstr>Examples</vt:lpstr>
      <vt:lpstr>Examples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taicl</dc:creator>
  <cp:lastModifiedBy>Dr. Lian Wen Zhang</cp:lastModifiedBy>
  <cp:revision>495</cp:revision>
  <cp:lastPrinted>2015-08-25T09:15:19Z</cp:lastPrinted>
  <dcterms:created xsi:type="dcterms:W3CDTF">2012-01-21T22:53:48Z</dcterms:created>
  <dcterms:modified xsi:type="dcterms:W3CDTF">2015-09-07T02:08:43Z</dcterms:modified>
</cp:coreProperties>
</file>