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345" r:id="rId3"/>
    <p:sldId id="292" r:id="rId4"/>
    <p:sldId id="307" r:id="rId5"/>
    <p:sldId id="308" r:id="rId6"/>
    <p:sldId id="309" r:id="rId7"/>
    <p:sldId id="346" r:id="rId8"/>
    <p:sldId id="311" r:id="rId9"/>
    <p:sldId id="312" r:id="rId10"/>
    <p:sldId id="347" r:id="rId11"/>
    <p:sldId id="313" r:id="rId12"/>
    <p:sldId id="348" r:id="rId13"/>
    <p:sldId id="314" r:id="rId14"/>
    <p:sldId id="349" r:id="rId15"/>
    <p:sldId id="350" r:id="rId16"/>
    <p:sldId id="351" r:id="rId17"/>
    <p:sldId id="384" r:id="rId18"/>
    <p:sldId id="353" r:id="rId19"/>
    <p:sldId id="354" r:id="rId20"/>
    <p:sldId id="355" r:id="rId21"/>
    <p:sldId id="356" r:id="rId22"/>
    <p:sldId id="379" r:id="rId23"/>
    <p:sldId id="382" r:id="rId24"/>
    <p:sldId id="383" r:id="rId25"/>
    <p:sldId id="388" r:id="rId26"/>
    <p:sldId id="367" r:id="rId27"/>
    <p:sldId id="385" r:id="rId28"/>
    <p:sldId id="386" r:id="rId29"/>
    <p:sldId id="357" r:id="rId30"/>
    <p:sldId id="358" r:id="rId31"/>
    <p:sldId id="390" r:id="rId32"/>
    <p:sldId id="359" r:id="rId33"/>
    <p:sldId id="387" r:id="rId34"/>
    <p:sldId id="360" r:id="rId35"/>
    <p:sldId id="361" r:id="rId36"/>
    <p:sldId id="362" r:id="rId37"/>
    <p:sldId id="363" r:id="rId38"/>
    <p:sldId id="364" r:id="rId39"/>
    <p:sldId id="389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</p:sldIdLst>
  <p:sldSz cx="9144000" cy="6858000" type="screen4x3"/>
  <p:notesSz cx="99187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2" autoAdjust="0"/>
    <p:restoredTop sz="94279" autoAdjust="0"/>
  </p:normalViewPr>
  <p:slideViewPr>
    <p:cSldViewPr>
      <p:cViewPr varScale="1">
        <p:scale>
          <a:sx n="79" d="100"/>
          <a:sy n="79" d="100"/>
        </p:scale>
        <p:origin x="1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0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8" y="2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0BE4F2C-0EE3-4CC6-9A7F-FCEE2CED77EB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8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2AB639E-B2BE-4F41-B992-699629CB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303" y="2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870" y="3227388"/>
            <a:ext cx="793496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3598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303" y="6453598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78340DC-DDD3-4383-9614-668A8EE09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DCBA1-42CF-8145-B13F-3E8BBD96739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4948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340DC-DDD3-4383-9614-668A8EE0901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8EA5-2AB8-469C-9C8D-DDC17F388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971A2-E15B-40AD-8D3B-C3853A18A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645C-7078-496B-800F-5B55B382A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35E3-5B29-4F54-8FB9-022B0DB6C8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E6A3E-4888-4C12-8315-4FD2172AB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F64A1-F48A-4587-8460-697BC2570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D11BB-E399-4356-A7BA-ED113D68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0ABEF-E41E-4666-84C4-413527B4A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26DB-4DC2-4E3A-B2C0-BB9A6A939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4454-C8A7-4B1B-8E65-E82A92619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DABB2-A7EC-4A6A-8A4D-8C9E34B87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724A02C-A69E-4EC1-BA44-1213A0435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" y="1066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sz="1800" b="0"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1143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L02: Predicate Logic</a:t>
            </a:r>
            <a:endParaRPr lang="en-US" dirty="0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239000" cy="4114800"/>
          </a:xfrm>
          <a:noFill/>
        </p:spPr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 smtClean="0"/>
              <a:t>Predicates</a:t>
            </a:r>
            <a:endParaRPr lang="en-US" dirty="0"/>
          </a:p>
          <a:p>
            <a:pPr lvl="1"/>
            <a:r>
              <a:rPr lang="en-US" dirty="0" smtClean="0"/>
              <a:t>Quantifiers</a:t>
            </a:r>
            <a:endParaRPr lang="en-US" dirty="0"/>
          </a:p>
          <a:p>
            <a:pPr lvl="1"/>
            <a:r>
              <a:rPr lang="en-US" dirty="0" smtClean="0"/>
              <a:t>Quantifiers with Restricted domains</a:t>
            </a:r>
          </a:p>
          <a:p>
            <a:pPr lvl="1"/>
            <a:r>
              <a:rPr lang="en-US" dirty="0" smtClean="0"/>
              <a:t>Logical Equivalences involving Quantifiers</a:t>
            </a:r>
          </a:p>
          <a:p>
            <a:pPr lvl="1"/>
            <a:r>
              <a:rPr lang="en-US" dirty="0" smtClean="0"/>
              <a:t>Nested Quantifiers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Monotype Sorts" charset="2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Domain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domain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universe</a:t>
            </a:r>
            <a:r>
              <a:rPr lang="en-US" altLang="zh-CN" dirty="0" smtClean="0"/>
              <a:t> is the set of all possible values of a variable. </a:t>
            </a:r>
          </a:p>
          <a:p>
            <a:r>
              <a:rPr lang="en-US" altLang="zh-CN" dirty="0" smtClean="0"/>
              <a:t>The domain must always be specified when a universal quantifier is used; without it, the universal quantification of a statement is not well defined.</a:t>
            </a:r>
          </a:p>
          <a:p>
            <a:endParaRPr lang="en-US" altLang="zh-CN" sz="1800" dirty="0" smtClean="0"/>
          </a:p>
          <a:p>
            <a:r>
              <a:rPr lang="en-US" altLang="zh-CN" dirty="0" smtClean="0"/>
              <a:t>Generally, an implicit assumption is made that the </a:t>
            </a:r>
            <a:r>
              <a:rPr lang="en-US" altLang="zh-CN" dirty="0" smtClean="0">
                <a:solidFill>
                  <a:srgbClr val="0000FF"/>
                </a:solidFill>
              </a:rPr>
              <a:t>domain is nonempty</a:t>
            </a:r>
            <a:r>
              <a:rPr lang="en-US" altLang="zh-CN" dirty="0" smtClean="0"/>
              <a:t>. Otherwise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true for any propositional function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because there are no elements x in the domain for which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false.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be the statement 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+ 1 &gt;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”. What is the truth value of the quantification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where the domain consists of all real numbers?</a:t>
            </a:r>
          </a:p>
          <a:p>
            <a:pPr algn="just"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be the statement 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&lt; 2”. What is the truth value of the quantification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where the domain consists of all real numbers?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be the statement “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&gt; 0”. What is the truth value of the quantification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where the domain consists of all integers?</a:t>
            </a:r>
          </a:p>
          <a:p>
            <a:pPr algn="just"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What is the truth value of “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zh-CN" altLang="zh-CN" dirty="0" smtClean="0"/>
              <a:t>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)” if the domain consists of all real numbers?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What is its truth value if the domain consists of all integers?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Existential Quantification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895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existential quantification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the statement “</a:t>
            </a:r>
            <a:r>
              <a:rPr lang="en-US" altLang="zh-CN" dirty="0" smtClean="0">
                <a:solidFill>
                  <a:srgbClr val="0000FF"/>
                </a:solidFill>
              </a:rPr>
              <a:t>there exists an element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 in the domain such that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en-US" altLang="zh-CN" dirty="0" smtClean="0"/>
              <a:t>”.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notation </a:t>
            </a:r>
            <a:r>
              <a:rPr lang="zh-CN" altLang="en-US" b="1" dirty="0" smtClean="0">
                <a:solidFill>
                  <a:srgbClr val="0000FF"/>
                </a:solidFill>
              </a:rPr>
              <a:t>∃</a:t>
            </a:r>
            <a:r>
              <a:rPr lang="en-US" altLang="zh-CN" b="1" i="1" dirty="0" smtClean="0">
                <a:solidFill>
                  <a:srgbClr val="0000FF"/>
                </a:solidFill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i="1" dirty="0" smtClean="0">
                <a:solidFill>
                  <a:srgbClr val="0000FF"/>
                </a:solidFill>
              </a:rPr>
              <a:t>P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</a:rPr>
              <a:t>) </a:t>
            </a:r>
            <a:r>
              <a:rPr lang="en-US" altLang="zh-CN" dirty="0" smtClean="0"/>
              <a:t>denotes the existential quantification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Here </a:t>
            </a:r>
            <a:r>
              <a:rPr lang="zh-CN" altLang="en-US" dirty="0" smtClean="0"/>
              <a:t>∃</a:t>
            </a:r>
            <a:r>
              <a:rPr lang="en-US" altLang="zh-CN" dirty="0" smtClean="0"/>
              <a:t> is called the </a:t>
            </a:r>
            <a:r>
              <a:rPr lang="en-US" altLang="zh-CN" b="1" dirty="0" smtClean="0"/>
              <a:t>existential quantifier</a:t>
            </a:r>
            <a:r>
              <a:rPr lang="en-US" altLang="zh-CN" dirty="0" smtClean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Existential Quantification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038600"/>
          </a:xfrm>
        </p:spPr>
        <p:txBody>
          <a:bodyPr/>
          <a:lstStyle/>
          <a:p>
            <a:r>
              <a:rPr lang="en-US" altLang="zh-CN" dirty="0" smtClean="0"/>
              <a:t>Note that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means “there exists </a:t>
            </a:r>
            <a:r>
              <a:rPr lang="en-US" altLang="zh-CN" b="1" dirty="0" smtClean="0">
                <a:solidFill>
                  <a:srgbClr val="0000FF"/>
                </a:solidFill>
              </a:rPr>
              <a:t>at least one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in the domain” but not “there exists one and only one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in the domain” or “there exists a unique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in the domain”.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Universal and Existential Quantifiers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" y="2331432"/>
            <a:ext cx="8819232" cy="2469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be the statement 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&gt; 3”. What is the truth value of the quantification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where the domain consists of all real numbers?</a:t>
            </a:r>
          </a:p>
          <a:p>
            <a:pPr algn="just"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be the statement 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+ 1”. What is the truth value of the quantification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where the domain consists of all real numbers?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r>
              <a:rPr lang="en-US" altLang="zh-CN" dirty="0" smtClean="0"/>
              <a:t>Express the following statements using predicate and quantifiers: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2800" dirty="0" smtClean="0"/>
              <a:t>“every student in this class has studied mathematics in secondary school”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2800" dirty="0" smtClean="0"/>
              <a:t>“some student in this class has learned C++ programming”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2800" dirty="0" smtClean="0"/>
              <a:t>“</a:t>
            </a:r>
            <a:r>
              <a:rPr lang="en-US" altLang="zh-CN" sz="2800" dirty="0"/>
              <a:t>every student in this class has learned either C++ or </a:t>
            </a:r>
            <a:r>
              <a:rPr lang="en-US" altLang="zh-CN" sz="2800" dirty="0" smtClean="0"/>
              <a:t>Python”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Restricted Domains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What does each of the following statements mean, assuming that the domain in each case consists of all real numbers?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(a)</a:t>
            </a:r>
            <a:r>
              <a:rPr lang="en-US" altLang="zh-CN" dirty="0" smtClean="0"/>
              <a:t>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&lt; 0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&gt; 0)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(b)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≠ 0 (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≠ 0)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(c)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 &gt; 0 (</a:t>
            </a:r>
            <a:r>
              <a:rPr lang="en-US" altLang="zh-CN" i="1" dirty="0" smtClean="0"/>
              <a:t>z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= 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048000"/>
          </a:xfrm>
        </p:spPr>
        <p:txBody>
          <a:bodyPr/>
          <a:lstStyle/>
          <a:p>
            <a:r>
              <a:rPr lang="en-US" dirty="0" smtClean="0"/>
              <a:t>Predicates</a:t>
            </a:r>
          </a:p>
          <a:p>
            <a:r>
              <a:rPr lang="en-US" dirty="0" smtClean="0"/>
              <a:t>Quantifiers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Quantifiers with Restricted Domains</a:t>
            </a:r>
          </a:p>
          <a:p>
            <a:r>
              <a:rPr lang="en-US" dirty="0" smtClean="0"/>
              <a:t>Logical Equivalences involving Quantifiers</a:t>
            </a:r>
          </a:p>
          <a:p>
            <a:r>
              <a:rPr lang="en-US" dirty="0" smtClean="0"/>
              <a:t>Nested Quantifiers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Predicate Logic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/>
          <a:lstStyle/>
          <a:p>
            <a:pPr algn="just"/>
            <a:r>
              <a:rPr lang="en-US" altLang="zh-CN" dirty="0" smtClean="0"/>
              <a:t>Suppose we know that “every COMP student is required to take either COMP 2711 or COMP 2711H”.</a:t>
            </a:r>
          </a:p>
          <a:p>
            <a:pPr algn="just"/>
            <a:r>
              <a:rPr lang="en-US" altLang="zh-CN" dirty="0" smtClean="0"/>
              <a:t>No rules of propositional logic allow us to conclude the truth of the statement “Chan Tai Man, a COMP student, is required to take either COMP 2711 or COMP 2711H”.</a:t>
            </a:r>
          </a:p>
          <a:p>
            <a:pPr algn="just"/>
            <a:r>
              <a:rPr lang="en-US" altLang="zh-CN" dirty="0"/>
              <a:t>W</a:t>
            </a:r>
            <a:r>
              <a:rPr lang="en-US" altLang="zh-CN" dirty="0" smtClean="0"/>
              <a:t>e now study predicate logic which is more powerful than propositional logic.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Motivation: Quantifier with Restricted Domain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altLang="zh-CN" dirty="0" smtClean="0"/>
              <a:t>The restriction of a universal quantification is the same as the universal quantification of a conditional statement (see next slide).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restriction of an existential quantification is the same as the existential quantification of a conjunction (see next slide).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Quantifier with Restricted Domain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Theorem 2.1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Let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be two domains with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⊆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 Suppose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{ </a:t>
            </a:r>
            <a:r>
              <a:rPr lang="en-US" altLang="zh-CN" i="1" dirty="0" smtClean="0"/>
              <a:t>x</a:t>
            </a:r>
            <a:r>
              <a:rPr lang="zh-CN" altLang="en-US" dirty="0"/>
              <a:t> 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true }. 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Then, a statement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en-US" altLang="zh-CN" dirty="0" smtClean="0"/>
              <a:t>about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may also be interpreted as a statement about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(a)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   is equivalent to </a:t>
            </a:r>
          </a:p>
          <a:p>
            <a:pPr algn="just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→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(b)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  is equivalent to </a:t>
            </a:r>
          </a:p>
          <a:p>
            <a:pPr algn="just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^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322724" y="4114800"/>
            <a:ext cx="1524000" cy="2209800"/>
            <a:chOff x="7543800" y="1828800"/>
            <a:chExt cx="1524000" cy="220980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9" t="55000" r="4951"/>
            <a:stretch/>
          </p:blipFill>
          <p:spPr bwMode="auto">
            <a:xfrm>
              <a:off x="7792194" y="3066336"/>
              <a:ext cx="970806" cy="2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7772400" y="2438400"/>
              <a:ext cx="990600" cy="1400175"/>
              <a:chOff x="7772400" y="2438400"/>
              <a:chExt cx="990600" cy="1400175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7772400" y="2438400"/>
                <a:ext cx="990600" cy="140017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21" name="Picture 10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29" r="78804"/>
              <a:stretch/>
            </p:blipFill>
            <p:spPr bwMode="auto">
              <a:xfrm>
                <a:off x="8006937" y="2590800"/>
                <a:ext cx="451263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7543800" y="1828800"/>
              <a:ext cx="1524000" cy="2209800"/>
              <a:chOff x="7543800" y="1828800"/>
              <a:chExt cx="1524000" cy="2209800"/>
            </a:xfrm>
          </p:grpSpPr>
          <p:sp>
            <p:nvSpPr>
              <p:cNvPr id="18" name="Oval 17"/>
              <p:cNvSpPr/>
              <p:nvPr/>
            </p:nvSpPr>
            <p:spPr bwMode="auto">
              <a:xfrm>
                <a:off x="7543800" y="1828800"/>
                <a:ext cx="1524000" cy="2209800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9" name="Picture 10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058" r="28253"/>
              <a:stretch/>
            </p:blipFill>
            <p:spPr bwMode="auto">
              <a:xfrm>
                <a:off x="8154988" y="1876425"/>
                <a:ext cx="379412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7772400" y="2161401"/>
              <a:ext cx="1107375" cy="276999"/>
              <a:chOff x="7772400" y="2161401"/>
              <a:chExt cx="1107375" cy="276999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49" t="55000" r="4951"/>
              <a:stretch/>
            </p:blipFill>
            <p:spPr bwMode="auto">
              <a:xfrm>
                <a:off x="7772400" y="2204800"/>
                <a:ext cx="970806" cy="2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345654" y="2161401"/>
                <a:ext cx="5341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solidFill>
                      <a:srgbClr val="00B050"/>
                    </a:solidFill>
                  </a:rPr>
                  <a:t>false</a:t>
                </a:r>
                <a:endParaRPr lang="en-US" sz="1200" b="0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1596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Quantifier with Restricted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the following quantified statements</a:t>
            </a:r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286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4572000"/>
            <a:ext cx="29935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67359" y="2971800"/>
            <a:ext cx="5044241" cy="584342"/>
            <a:chOff x="367359" y="2971800"/>
            <a:chExt cx="5044241" cy="584342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59" y="2971800"/>
              <a:ext cx="5044241" cy="470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498" y="3048000"/>
              <a:ext cx="1772302" cy="508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33400" y="5334000"/>
            <a:ext cx="4572000" cy="662940"/>
            <a:chOff x="533400" y="5334000"/>
            <a:chExt cx="4572000" cy="66294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334000"/>
              <a:ext cx="4572000" cy="66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368290"/>
              <a:ext cx="1417320" cy="422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∀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 </a:t>
            </a:r>
            <a:r>
              <a:rPr lang="en-US" altLang="zh-CN" dirty="0" smtClean="0"/>
              <a:t>is equiv. to  </a:t>
            </a:r>
            <a:r>
              <a:rPr lang="zh-CN" altLang="en-US" dirty="0"/>
              <a:t>∀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 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→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 smtClean="0"/>
              <a:t>))</a:t>
            </a:r>
          </a:p>
          <a:p>
            <a:pPr algn="just">
              <a:buNone/>
            </a:pPr>
            <a:r>
              <a:rPr lang="en-US" altLang="zh-CN" b="1" dirty="0" smtClean="0"/>
              <a:t>Proof:</a:t>
            </a:r>
          </a:p>
          <a:p>
            <a:pPr marL="0" indent="0">
              <a:buNone/>
            </a:pPr>
            <a:r>
              <a:rPr lang="en-US" sz="2400" b="1" u="sng" dirty="0"/>
              <a:t>Case 1</a:t>
            </a:r>
            <a:r>
              <a:rPr lang="en-US" sz="2400" dirty="0"/>
              <a:t>:  Suppose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∈</a:t>
            </a:r>
            <a:r>
              <a:rPr lang="en-US" altLang="zh-CN" sz="2400" dirty="0"/>
              <a:t> 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))</a:t>
            </a:r>
            <a:r>
              <a:rPr lang="en-US" sz="2400" dirty="0" smtClean="0"/>
              <a:t> </a:t>
            </a:r>
            <a:r>
              <a:rPr lang="en-US" sz="2400" dirty="0"/>
              <a:t>is true.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    That is,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sz="2400" dirty="0" smtClean="0"/>
              <a:t>is </a:t>
            </a:r>
            <a:r>
              <a:rPr lang="en-US" sz="2400" dirty="0"/>
              <a:t>true for all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∈</a:t>
            </a:r>
            <a:r>
              <a:rPr lang="en-US" altLang="zh-CN" sz="2400" dirty="0"/>
              <a:t> 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.</a:t>
            </a:r>
            <a:endParaRPr lang="en-US" sz="2400" dirty="0"/>
          </a:p>
          <a:p>
            <a:pPr algn="just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228600" y="3276600"/>
            <a:ext cx="8686800" cy="31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         (i) For all </a:t>
            </a:r>
            <a:r>
              <a:rPr lang="en-US" altLang="zh-CN" sz="2400" b="0" i="1" dirty="0" smtClean="0"/>
              <a:t>x</a:t>
            </a:r>
            <a:r>
              <a:rPr lang="en-US" altLang="zh-CN" sz="2400" b="0" dirty="0" smtClean="0"/>
              <a:t> </a:t>
            </a:r>
            <a:r>
              <a:rPr lang="zh-CN" altLang="en-US" sz="2400" b="0" dirty="0"/>
              <a:t>∈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U</a:t>
            </a:r>
            <a:r>
              <a:rPr lang="en-US" altLang="zh-CN" sz="2400" b="0" baseline="-25000" dirty="0"/>
              <a:t>1</a:t>
            </a:r>
            <a:r>
              <a:rPr lang="en-US" sz="2400" b="0" dirty="0" smtClean="0"/>
              <a:t> , </a:t>
            </a:r>
            <a:r>
              <a:rPr lang="en-US" altLang="zh-CN" sz="2400" b="0" i="1" dirty="0"/>
              <a:t>Q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</a:t>
            </a:r>
            <a:r>
              <a:rPr lang="en-US" sz="2400" b="0" dirty="0"/>
              <a:t> and </a:t>
            </a:r>
            <a:r>
              <a:rPr lang="en-US" altLang="zh-CN" sz="2400" b="0" i="1" dirty="0"/>
              <a:t>P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 </a:t>
            </a:r>
            <a:r>
              <a:rPr lang="en-US" sz="2400" b="0" dirty="0"/>
              <a:t>are both </a:t>
            </a:r>
            <a:r>
              <a:rPr lang="en-US" sz="2400" b="0" dirty="0" smtClean="0"/>
              <a:t>true.</a:t>
            </a:r>
            <a:r>
              <a:rPr lang="en-US" sz="2400" dirty="0" smtClean="0"/>
              <a:t> </a:t>
            </a:r>
            <a:endParaRPr lang="en-US" sz="2400" b="0" dirty="0" smtClean="0"/>
          </a:p>
          <a:p>
            <a:pPr marL="0" indent="0">
              <a:buFont typeface="Wingdings" charset="2"/>
              <a:buNone/>
            </a:pPr>
            <a:r>
              <a:rPr lang="en-US" sz="2400" b="0" dirty="0" smtClean="0"/>
              <a:t> </a:t>
            </a:r>
          </a:p>
          <a:p>
            <a:pPr marL="0" indent="0">
              <a:buFont typeface="Wingdings" charset="2"/>
              <a:buNone/>
            </a:pPr>
            <a:r>
              <a:rPr lang="en-US" sz="2400" b="0" dirty="0" smtClean="0"/>
              <a:t>                 </a:t>
            </a:r>
          </a:p>
          <a:p>
            <a:pPr marL="0" indent="0">
              <a:buNone/>
            </a:pPr>
            <a:r>
              <a:rPr lang="en-US" sz="2400" b="0" dirty="0" smtClean="0"/>
              <a:t>         (ii) </a:t>
            </a:r>
            <a:r>
              <a:rPr lang="en-US" sz="2400" b="0" dirty="0"/>
              <a:t>F</a:t>
            </a:r>
            <a:r>
              <a:rPr lang="en-US" sz="2400" b="0" dirty="0" smtClean="0"/>
              <a:t>or all </a:t>
            </a:r>
            <a:r>
              <a:rPr lang="en-US" altLang="zh-CN" sz="2400" b="0" i="1" dirty="0" smtClean="0"/>
              <a:t>x</a:t>
            </a:r>
            <a:r>
              <a:rPr lang="en-US" altLang="zh-CN" sz="2400" b="0" dirty="0" smtClean="0"/>
              <a:t> </a:t>
            </a:r>
            <a:r>
              <a:rPr lang="zh-CN" altLang="en-US" sz="2400" b="0" dirty="0"/>
              <a:t>∈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U</a:t>
            </a:r>
            <a:r>
              <a:rPr lang="en-US" altLang="zh-CN" sz="2400" b="0" baseline="-25000" dirty="0"/>
              <a:t>2 </a:t>
            </a:r>
            <a:r>
              <a:rPr lang="en-US" sz="2400" b="0" dirty="0" smtClean="0"/>
              <a:t>\ </a:t>
            </a:r>
            <a:r>
              <a:rPr lang="en-US" altLang="zh-CN" sz="2400" b="0" i="1" dirty="0" smtClean="0"/>
              <a:t>U</a:t>
            </a:r>
            <a:r>
              <a:rPr lang="en-US" altLang="zh-CN" sz="2400" b="0" baseline="-25000" dirty="0" smtClean="0"/>
              <a:t>1</a:t>
            </a:r>
            <a:r>
              <a:rPr lang="en-US" sz="2400" b="0" dirty="0" smtClean="0"/>
              <a:t>, </a:t>
            </a:r>
            <a:r>
              <a:rPr lang="en-US" altLang="zh-CN" sz="2400" b="0" i="1" dirty="0"/>
              <a:t>Q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</a:t>
            </a:r>
            <a:r>
              <a:rPr lang="en-US" sz="2400" b="0" dirty="0"/>
              <a:t> is false.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0" dirty="0" smtClean="0"/>
              <a:t>    </a:t>
            </a:r>
          </a:p>
          <a:p>
            <a:pPr marL="0" indent="0">
              <a:buFont typeface="Wingdings" charset="2"/>
              <a:buNone/>
            </a:pPr>
            <a:endParaRPr lang="en-US" sz="2400" b="0" dirty="0" smtClean="0"/>
          </a:p>
          <a:p>
            <a:pPr marL="0" indent="0">
              <a:buFont typeface="Wingdings" charset="2"/>
              <a:buNone/>
            </a:pPr>
            <a:endParaRPr lang="en-US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1596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Quantifier with Restricted Domain</a:t>
            </a:r>
            <a:endParaRPr lang="en-US" dirty="0"/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-76200" y="5820163"/>
            <a:ext cx="6859365" cy="62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        Thus  </a:t>
            </a:r>
            <a:r>
              <a:rPr lang="zh-CN" altLang="en-US" sz="2400" b="0" dirty="0"/>
              <a:t>∀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∈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U</a:t>
            </a:r>
            <a:r>
              <a:rPr lang="en-US" altLang="zh-CN" sz="2400" b="0" baseline="-25000" dirty="0"/>
              <a:t>2</a:t>
            </a:r>
            <a:r>
              <a:rPr lang="en-US" altLang="zh-CN" sz="2400" b="0" dirty="0"/>
              <a:t> (</a:t>
            </a:r>
            <a:r>
              <a:rPr lang="en-US" altLang="zh-CN" sz="2400" b="0" i="1" dirty="0"/>
              <a:t>Q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 </a:t>
            </a:r>
            <a:r>
              <a:rPr lang="zh-CN" altLang="en-US" sz="2400" b="0" dirty="0"/>
              <a:t>→ </a:t>
            </a:r>
            <a:r>
              <a:rPr lang="en-US" altLang="zh-CN" sz="2400" b="0" i="1" dirty="0"/>
              <a:t>P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 smtClean="0"/>
              <a:t>))  </a:t>
            </a:r>
            <a:r>
              <a:rPr lang="en-US" sz="2400" b="0" dirty="0" smtClean="0"/>
              <a:t>is  true. </a:t>
            </a:r>
          </a:p>
          <a:p>
            <a:pPr marL="0" indent="0">
              <a:buFont typeface="Wingdings" charset="2"/>
              <a:buNone/>
            </a:pPr>
            <a:endParaRPr lang="en-US" sz="24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818153"/>
            <a:ext cx="622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Thus </a:t>
            </a:r>
            <a:r>
              <a:rPr lang="en-US" sz="2400" b="0" dirty="0" smtClean="0"/>
              <a:t>for </a:t>
            </a:r>
            <a:r>
              <a:rPr lang="en-US" sz="2400" b="0" dirty="0"/>
              <a:t>all 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∈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U</a:t>
            </a:r>
            <a:r>
              <a:rPr lang="en-US" altLang="zh-CN" sz="2400" b="0" baseline="-25000" dirty="0"/>
              <a:t>1</a:t>
            </a:r>
            <a:r>
              <a:rPr lang="en-US" sz="2400" b="0" dirty="0" smtClean="0"/>
              <a:t> ,  </a:t>
            </a:r>
            <a:r>
              <a:rPr lang="en-US" altLang="zh-CN" sz="2400" b="0" i="1" dirty="0" smtClean="0"/>
              <a:t>Q</a:t>
            </a:r>
            <a:r>
              <a:rPr lang="en-US" altLang="zh-CN" sz="2400" b="0" dirty="0" smtClean="0"/>
              <a:t>(</a:t>
            </a:r>
            <a:r>
              <a:rPr lang="en-US" altLang="zh-CN" sz="2400" b="0" i="1" dirty="0" smtClean="0"/>
              <a:t>x</a:t>
            </a:r>
            <a:r>
              <a:rPr lang="en-US" altLang="zh-CN" sz="2400" b="0" dirty="0"/>
              <a:t>)</a:t>
            </a:r>
            <a:r>
              <a:rPr lang="en-US" sz="2400" b="0" dirty="0"/>
              <a:t> </a:t>
            </a:r>
            <a:r>
              <a:rPr lang="zh-CN" altLang="en-US" sz="2400" dirty="0" smtClean="0"/>
              <a:t>→</a:t>
            </a:r>
            <a:r>
              <a:rPr lang="en-US" sz="2400" b="0" dirty="0" smtClean="0"/>
              <a:t> </a:t>
            </a:r>
            <a:r>
              <a:rPr lang="en-US" altLang="zh-CN" sz="2400" b="0" i="1" dirty="0" smtClean="0"/>
              <a:t>P</a:t>
            </a:r>
            <a:r>
              <a:rPr lang="en-US" altLang="zh-CN" sz="2400" b="0" dirty="0" smtClean="0"/>
              <a:t>(</a:t>
            </a:r>
            <a:r>
              <a:rPr lang="en-US" altLang="zh-CN" sz="2400" b="0" i="1" dirty="0" smtClean="0"/>
              <a:t>x</a:t>
            </a:r>
            <a:r>
              <a:rPr lang="en-US" altLang="zh-CN" sz="2400" b="0" dirty="0" smtClean="0"/>
              <a:t>) </a:t>
            </a:r>
            <a:r>
              <a:rPr lang="en-US" sz="2400" b="0" dirty="0" smtClean="0"/>
              <a:t>is true.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5105400"/>
            <a:ext cx="682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 </a:t>
            </a:r>
            <a:r>
              <a:rPr lang="en-US" sz="2400" b="0" dirty="0"/>
              <a:t>Thus for all 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∈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U</a:t>
            </a:r>
            <a:r>
              <a:rPr lang="en-US" altLang="zh-CN" sz="2400" b="0" baseline="-25000" dirty="0"/>
              <a:t>2 </a:t>
            </a:r>
            <a:r>
              <a:rPr lang="en-US" sz="2400" b="0" dirty="0"/>
              <a:t>\ </a:t>
            </a:r>
            <a:r>
              <a:rPr lang="en-US" altLang="zh-CN" sz="2400" b="0" i="1" dirty="0" smtClean="0"/>
              <a:t>U</a:t>
            </a:r>
            <a:r>
              <a:rPr lang="en-US" altLang="zh-CN" sz="2400" b="0" baseline="-25000" dirty="0" smtClean="0"/>
              <a:t>1</a:t>
            </a:r>
            <a:r>
              <a:rPr lang="en-US" sz="2400" b="0" dirty="0" smtClean="0"/>
              <a:t>, </a:t>
            </a:r>
            <a:r>
              <a:rPr lang="en-US" altLang="zh-CN" sz="2400" b="0" i="1" dirty="0" smtClean="0"/>
              <a:t>Q</a:t>
            </a:r>
            <a:r>
              <a:rPr lang="en-US" altLang="zh-CN" sz="2400" b="0" dirty="0" smtClean="0"/>
              <a:t>(</a:t>
            </a:r>
            <a:r>
              <a:rPr lang="en-US" altLang="zh-CN" sz="2400" b="0" i="1" dirty="0" smtClean="0"/>
              <a:t>x</a:t>
            </a:r>
            <a:r>
              <a:rPr lang="en-US" altLang="zh-CN" sz="2400" b="0" dirty="0"/>
              <a:t>)</a:t>
            </a:r>
            <a:r>
              <a:rPr lang="en-US" sz="2400" b="0" dirty="0"/>
              <a:t> </a:t>
            </a:r>
            <a:r>
              <a:rPr lang="zh-CN" altLang="en-US" sz="2400" dirty="0" smtClean="0"/>
              <a:t>→ </a:t>
            </a:r>
            <a:r>
              <a:rPr lang="en-US" altLang="zh-CN" sz="2400" b="0" i="1" dirty="0"/>
              <a:t>P</a:t>
            </a:r>
            <a:r>
              <a:rPr lang="en-US" altLang="zh-CN" sz="2400" b="0" dirty="0"/>
              <a:t>(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) </a:t>
            </a:r>
            <a:r>
              <a:rPr lang="en-US" sz="2400" b="0" dirty="0" smtClean="0"/>
              <a:t>is true.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731825" y="1752600"/>
            <a:ext cx="1335975" cy="2009775"/>
            <a:chOff x="7543800" y="1828800"/>
            <a:chExt cx="1524000" cy="2209800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9" t="55000" r="4951"/>
            <a:stretch/>
          </p:blipFill>
          <p:spPr bwMode="auto">
            <a:xfrm>
              <a:off x="7792194" y="3066336"/>
              <a:ext cx="970806" cy="2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9" t="55000" r="4951"/>
            <a:stretch/>
          </p:blipFill>
          <p:spPr bwMode="auto">
            <a:xfrm>
              <a:off x="7772400" y="2204800"/>
              <a:ext cx="970806" cy="2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Oval 25"/>
            <p:cNvSpPr/>
            <p:nvPr/>
          </p:nvSpPr>
          <p:spPr bwMode="auto">
            <a:xfrm>
              <a:off x="7543800" y="1828800"/>
              <a:ext cx="1524000" cy="2209800"/>
            </a:xfrm>
            <a:prstGeom prst="ellipse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772400" y="2438400"/>
              <a:ext cx="990600" cy="1400175"/>
            </a:xfrm>
            <a:prstGeom prst="ellipse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8" name="Picture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9" r="78804"/>
            <a:stretch/>
          </p:blipFill>
          <p:spPr bwMode="auto">
            <a:xfrm>
              <a:off x="8006937" y="2590800"/>
              <a:ext cx="451263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58" r="28253"/>
            <a:stretch/>
          </p:blipFill>
          <p:spPr bwMode="auto">
            <a:xfrm>
              <a:off x="8154988" y="1876425"/>
              <a:ext cx="3794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8345654" y="2161401"/>
              <a:ext cx="5341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solidFill>
                    <a:srgbClr val="00B050"/>
                  </a:solidFill>
                </a:rPr>
                <a:t>false</a:t>
              </a:r>
              <a:endParaRPr lang="en-US" sz="1200" b="0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Case </a:t>
            </a:r>
            <a:r>
              <a:rPr lang="en-US" sz="2400" b="1" u="sng" dirty="0"/>
              <a:t>2</a:t>
            </a:r>
            <a:r>
              <a:rPr lang="en-US" sz="2400" dirty="0"/>
              <a:t>: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Suppose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∈</a:t>
            </a:r>
            <a:r>
              <a:rPr lang="en-US" altLang="zh-CN" sz="2400" dirty="0"/>
              <a:t> 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</a:t>
            </a:r>
            <a:r>
              <a:rPr lang="en-US" sz="2400" dirty="0" smtClean="0"/>
              <a:t> is </a:t>
            </a:r>
            <a:r>
              <a:rPr lang="en-US" sz="2400" dirty="0"/>
              <a:t>false.</a:t>
            </a:r>
          </a:p>
          <a:p>
            <a:pPr marL="0" indent="0">
              <a:buNone/>
            </a:pPr>
            <a:r>
              <a:rPr lang="en-US" sz="2400" dirty="0" smtClean="0"/>
              <a:t>    That is, there exists an </a:t>
            </a:r>
            <a:r>
              <a:rPr lang="en-US" sz="2400" i="1" dirty="0" smtClean="0"/>
              <a:t>x’ </a:t>
            </a:r>
            <a:r>
              <a:rPr lang="en-US" sz="2400" dirty="0" smtClean="0"/>
              <a:t>in</a:t>
            </a:r>
            <a:r>
              <a:rPr lang="en-US" altLang="zh-CN" sz="2400" dirty="0" smtClean="0"/>
              <a:t> 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1 </a:t>
            </a:r>
            <a:r>
              <a:rPr lang="en-US" sz="2400" dirty="0" smtClean="0"/>
              <a:t>for which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x’ </a:t>
            </a:r>
            <a:r>
              <a:rPr lang="en-US" altLang="zh-CN" sz="2400" dirty="0" smtClean="0"/>
              <a:t>) is false.</a:t>
            </a:r>
            <a:endParaRPr lang="en-US" sz="2400" dirty="0"/>
          </a:p>
          <a:p>
            <a:pPr algn="just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Since </a:t>
            </a:r>
            <a:r>
              <a:rPr lang="en-US" sz="2400" i="1" dirty="0" smtClean="0"/>
              <a:t>x</a:t>
            </a:r>
            <a:r>
              <a:rPr lang="en-US" sz="2400" i="1" dirty="0"/>
              <a:t>’  </a:t>
            </a:r>
            <a:r>
              <a:rPr lang="en-US" sz="2400" dirty="0" smtClean="0"/>
              <a:t>is in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1</a:t>
            </a:r>
            <a:r>
              <a:rPr lang="en-US" altLang="zh-CN" sz="2400" i="1" dirty="0" smtClean="0"/>
              <a:t>, </a:t>
            </a:r>
            <a:r>
              <a:rPr lang="en-US" altLang="zh-CN" sz="2400" i="1" dirty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x’ </a:t>
            </a:r>
            <a:r>
              <a:rPr lang="en-US" altLang="zh-CN" sz="2400" dirty="0" smtClean="0"/>
              <a:t>) is true.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Since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x’ </a:t>
            </a:r>
            <a:r>
              <a:rPr lang="en-US" altLang="zh-CN" sz="2400" dirty="0" smtClean="0"/>
              <a:t>) and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x’ </a:t>
            </a:r>
            <a:r>
              <a:rPr lang="en-US" altLang="zh-CN" sz="2400" dirty="0" smtClean="0"/>
              <a:t>) are both false,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x’ </a:t>
            </a:r>
            <a:r>
              <a:rPr lang="en-US" altLang="zh-CN" sz="2400" dirty="0" smtClean="0"/>
              <a:t>) </a:t>
            </a:r>
            <a:r>
              <a:rPr lang="zh-CN" altLang="en-US" sz="2400" dirty="0"/>
              <a:t>→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x’ </a:t>
            </a:r>
            <a:r>
              <a:rPr lang="en-US" altLang="zh-CN" sz="2400" dirty="0" smtClean="0"/>
              <a:t>) is false.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Thus 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∈</a:t>
            </a:r>
            <a:r>
              <a:rPr lang="en-US" altLang="zh-CN" sz="2400" dirty="0"/>
              <a:t> 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(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→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  </a:t>
            </a:r>
            <a:r>
              <a:rPr lang="en-US" sz="2400" dirty="0"/>
              <a:t>is  </a:t>
            </a:r>
            <a:r>
              <a:rPr lang="en-US" sz="2400" dirty="0" smtClean="0"/>
              <a:t>false.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1596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Quantifier with Restricted Domain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62209" y="2926131"/>
            <a:ext cx="1335975" cy="2009775"/>
            <a:chOff x="7543800" y="1828800"/>
            <a:chExt cx="1524000" cy="2209800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9" t="55000" r="4951"/>
            <a:stretch/>
          </p:blipFill>
          <p:spPr bwMode="auto">
            <a:xfrm>
              <a:off x="7792194" y="3066336"/>
              <a:ext cx="970806" cy="2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9" t="55000" r="4951"/>
            <a:stretch/>
          </p:blipFill>
          <p:spPr bwMode="auto">
            <a:xfrm>
              <a:off x="7772400" y="2204800"/>
              <a:ext cx="970806" cy="2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Oval 25"/>
            <p:cNvSpPr/>
            <p:nvPr/>
          </p:nvSpPr>
          <p:spPr bwMode="auto">
            <a:xfrm>
              <a:off x="7543800" y="1828800"/>
              <a:ext cx="1524000" cy="2209800"/>
            </a:xfrm>
            <a:prstGeom prst="ellipse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772400" y="2438400"/>
              <a:ext cx="990600" cy="1400175"/>
            </a:xfrm>
            <a:prstGeom prst="ellipse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8" name="Picture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9" r="78804"/>
            <a:stretch/>
          </p:blipFill>
          <p:spPr bwMode="auto">
            <a:xfrm>
              <a:off x="8006937" y="2590800"/>
              <a:ext cx="451263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58" r="28253"/>
            <a:stretch/>
          </p:blipFill>
          <p:spPr bwMode="auto">
            <a:xfrm>
              <a:off x="8154988" y="1876425"/>
              <a:ext cx="3794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8345654" y="2161401"/>
              <a:ext cx="5341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solidFill>
                    <a:srgbClr val="00B050"/>
                  </a:solidFill>
                </a:rPr>
                <a:t>false</a:t>
              </a:r>
              <a:endParaRPr lang="en-US" sz="1200" b="0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Show that  </a:t>
            </a:r>
            <a:r>
              <a:rPr lang="zh-CN" altLang="en-US" dirty="0" smtClean="0"/>
              <a:t>∃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  is </a:t>
            </a:r>
            <a:r>
              <a:rPr lang="en-US" altLang="zh-CN" dirty="0" smtClean="0"/>
              <a:t>true  implies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∃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 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→</a:t>
            </a:r>
            <a:r>
              <a:rPr lang="zh-CN" altLang="en-US" dirty="0" smtClean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 smtClean="0"/>
              <a:t>)) is true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But  </a:t>
            </a:r>
            <a:r>
              <a:rPr lang="zh-CN" altLang="en-US" dirty="0"/>
              <a:t>∃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  is </a:t>
            </a:r>
            <a:r>
              <a:rPr lang="en-US" altLang="zh-CN" dirty="0" smtClean="0"/>
              <a:t>false does not  imply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∃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 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→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 is </a:t>
            </a:r>
            <a:r>
              <a:rPr lang="en-US" altLang="zh-CN" dirty="0" smtClean="0"/>
              <a:t>false</a:t>
            </a:r>
          </a:p>
          <a:p>
            <a:pPr algn="just">
              <a:buNone/>
            </a:pPr>
            <a:endParaRPr lang="en-US" altLang="zh-CN" dirty="0"/>
          </a:p>
          <a:p>
            <a:pPr algn="just">
              <a:buNone/>
            </a:pPr>
            <a:r>
              <a:rPr lang="en-US" altLang="zh-CN" dirty="0" smtClean="0"/>
              <a:t>   For example, </a:t>
            </a:r>
            <a:r>
              <a:rPr lang="zh-CN" altLang="en-US" dirty="0"/>
              <a:t>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&lt;0 (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+ 1 &lt;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false but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&lt; 0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+ 1 &lt; </a:t>
            </a:r>
            <a:r>
              <a:rPr lang="en-US" altLang="zh-CN" i="1" dirty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)) is true.</a:t>
            </a:r>
            <a:endParaRPr lang="en-US" altLang="zh-CN" dirty="0"/>
          </a:p>
          <a:p>
            <a:pPr algn="just">
              <a:buNone/>
            </a:pPr>
            <a:endParaRPr lang="en-US" altLang="zh-CN" dirty="0"/>
          </a:p>
          <a:p>
            <a:pPr algn="just">
              <a:buNone/>
            </a:pPr>
            <a:r>
              <a:rPr lang="en-US" altLang="zh-CN" dirty="0" smtClean="0"/>
              <a:t> 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/>
          <a:lstStyle/>
          <a:p>
            <a:pPr algn="just"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Express the statement “every mail message larger than one megabyte will be compressed” using predicates and quantifiers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Consider the following argument:</a:t>
            </a:r>
          </a:p>
          <a:p>
            <a:pPr marL="342900" lvl="1" indent="-342900" algn="just">
              <a:buNone/>
            </a:pPr>
            <a:r>
              <a:rPr lang="en-US" altLang="zh-CN" dirty="0" smtClean="0"/>
              <a:t>   Premise </a:t>
            </a:r>
            <a:r>
              <a:rPr lang="en-US" altLang="zh-CN" dirty="0"/>
              <a:t>1: “All lions are fierce”</a:t>
            </a:r>
          </a:p>
          <a:p>
            <a:pPr marL="342900" lvl="1" indent="-342900" algn="just">
              <a:buNone/>
            </a:pPr>
            <a:r>
              <a:rPr lang="en-US" altLang="zh-CN" dirty="0" smtClean="0"/>
              <a:t>   Premise 2</a:t>
            </a:r>
            <a:r>
              <a:rPr lang="en-US" altLang="zh-CN" dirty="0"/>
              <a:t>: “Some lions do not drink coffee”</a:t>
            </a:r>
          </a:p>
          <a:p>
            <a:pPr marL="342900" lvl="1" indent="-342900" algn="just">
              <a:buNone/>
            </a:pPr>
            <a:r>
              <a:rPr lang="en-US" altLang="zh-CN" dirty="0" smtClean="0"/>
              <a:t>   Conclusion</a:t>
            </a:r>
            <a:r>
              <a:rPr lang="en-US" altLang="zh-CN" dirty="0"/>
              <a:t>: “Some fierce creatures do not drink coffee</a:t>
            </a:r>
            <a:r>
              <a:rPr lang="en-US" altLang="zh-CN" dirty="0" smtClean="0"/>
              <a:t>”</a:t>
            </a:r>
          </a:p>
          <a:p>
            <a:pPr marL="342900" lvl="1" indent="-342900" algn="just">
              <a:buNone/>
            </a:pPr>
            <a:r>
              <a:rPr lang="en-US" altLang="zh-CN" sz="2000" dirty="0" smtClean="0">
                <a:cs typeface="ＭＳ Ｐゴシック" charset="-128"/>
              </a:rPr>
              <a:t>   </a:t>
            </a:r>
          </a:p>
          <a:p>
            <a:pPr marL="342900" lvl="1" indent="-342900" algn="just">
              <a:buNone/>
            </a:pPr>
            <a:r>
              <a:rPr lang="en-US" altLang="zh-CN" dirty="0" smtClean="0">
                <a:cs typeface="ＭＳ Ｐゴシック" charset="-128"/>
              </a:rPr>
              <a:t>   Let </a:t>
            </a:r>
            <a:r>
              <a:rPr lang="en-US" altLang="zh-CN" i="1" dirty="0">
                <a:cs typeface="ＭＳ Ｐゴシック" charset="-128"/>
              </a:rPr>
              <a:t>P</a:t>
            </a:r>
            <a:r>
              <a:rPr lang="en-US" altLang="zh-CN" dirty="0">
                <a:cs typeface="ＭＳ Ｐゴシック" charset="-128"/>
              </a:rPr>
              <a:t>(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), </a:t>
            </a:r>
            <a:r>
              <a:rPr lang="en-US" altLang="zh-CN" i="1" dirty="0">
                <a:cs typeface="ＭＳ Ｐゴシック" charset="-128"/>
              </a:rPr>
              <a:t>Q</a:t>
            </a:r>
            <a:r>
              <a:rPr lang="en-US" altLang="zh-CN" dirty="0">
                <a:cs typeface="ＭＳ Ｐゴシック" charset="-128"/>
              </a:rPr>
              <a:t>(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), and </a:t>
            </a:r>
            <a:r>
              <a:rPr lang="en-US" altLang="zh-CN" i="1" dirty="0">
                <a:cs typeface="ＭＳ Ｐゴシック" charset="-128"/>
              </a:rPr>
              <a:t>R</a:t>
            </a:r>
            <a:r>
              <a:rPr lang="en-US" altLang="zh-CN" dirty="0">
                <a:cs typeface="ＭＳ Ｐゴシック" charset="-128"/>
              </a:rPr>
              <a:t>(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) be the statements “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 is a lion”, “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 is fierce”, and “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 drinks coffee”, respectively</a:t>
            </a:r>
            <a:r>
              <a:rPr lang="en-US" altLang="zh-CN" dirty="0" smtClean="0">
                <a:cs typeface="ＭＳ Ｐゴシック" charset="-128"/>
              </a:rPr>
              <a:t>.</a:t>
            </a:r>
          </a:p>
          <a:p>
            <a:pPr marL="342900" lvl="1" indent="-342900"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cs typeface="ＭＳ Ｐゴシック" charset="-128"/>
              </a:rPr>
              <a:t>Assume </a:t>
            </a:r>
            <a:r>
              <a:rPr lang="en-US" altLang="zh-CN" dirty="0">
                <a:cs typeface="ＭＳ Ｐゴシック" charset="-128"/>
              </a:rPr>
              <a:t>that the domain consists of all </a:t>
            </a:r>
            <a:r>
              <a:rPr lang="en-US" altLang="zh-CN" dirty="0" smtClean="0">
                <a:cs typeface="ＭＳ Ｐゴシック" charset="-128"/>
              </a:rPr>
              <a:t>creatures.</a:t>
            </a:r>
          </a:p>
          <a:p>
            <a:pPr marL="342900" lvl="1" indent="-342900" algn="just">
              <a:buNone/>
            </a:pPr>
            <a:endParaRPr lang="en-US" altLang="zh-CN" sz="1600" dirty="0"/>
          </a:p>
          <a:p>
            <a:pPr marL="342900" lvl="1" indent="-342900" algn="just">
              <a:buNone/>
            </a:pPr>
            <a:r>
              <a:rPr lang="en-US" altLang="zh-CN" dirty="0" smtClean="0">
                <a:cs typeface="ＭＳ Ｐゴシック" charset="-128"/>
              </a:rPr>
              <a:t>   Express </a:t>
            </a:r>
            <a:r>
              <a:rPr lang="en-US" altLang="zh-CN" dirty="0">
                <a:cs typeface="ＭＳ Ｐゴシック" charset="-128"/>
              </a:rPr>
              <a:t>the statements </a:t>
            </a:r>
            <a:r>
              <a:rPr lang="en-US" altLang="zh-CN" dirty="0" smtClean="0">
                <a:cs typeface="ＭＳ Ｐゴシック" charset="-128"/>
              </a:rPr>
              <a:t>using </a:t>
            </a:r>
            <a:r>
              <a:rPr lang="en-US" altLang="zh-CN" dirty="0">
                <a:cs typeface="ＭＳ Ｐゴシック" charset="-128"/>
              </a:rPr>
              <a:t>quantifiers and </a:t>
            </a:r>
            <a:r>
              <a:rPr lang="en-US" altLang="zh-CN" i="1" dirty="0">
                <a:cs typeface="ＭＳ Ｐゴシック" charset="-128"/>
              </a:rPr>
              <a:t>P</a:t>
            </a:r>
            <a:r>
              <a:rPr lang="en-US" altLang="zh-CN" dirty="0">
                <a:cs typeface="ＭＳ Ｐゴシック" charset="-128"/>
              </a:rPr>
              <a:t>(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), </a:t>
            </a:r>
            <a:r>
              <a:rPr lang="en-US" altLang="zh-CN" i="1" dirty="0">
                <a:cs typeface="ＭＳ Ｐゴシック" charset="-128"/>
              </a:rPr>
              <a:t>Q</a:t>
            </a:r>
            <a:r>
              <a:rPr lang="en-US" altLang="zh-CN" dirty="0">
                <a:cs typeface="ＭＳ Ｐゴシック" charset="-128"/>
              </a:rPr>
              <a:t>(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), and </a:t>
            </a:r>
            <a:r>
              <a:rPr lang="en-US" altLang="zh-CN" i="1" dirty="0">
                <a:cs typeface="ＭＳ Ｐゴシック" charset="-128"/>
              </a:rPr>
              <a:t>R</a:t>
            </a:r>
            <a:r>
              <a:rPr lang="en-US" altLang="zh-CN" dirty="0">
                <a:cs typeface="ＭＳ Ｐゴシック" charset="-128"/>
              </a:rPr>
              <a:t>(</a:t>
            </a:r>
            <a:r>
              <a:rPr lang="en-US" altLang="zh-CN" i="1" dirty="0">
                <a:cs typeface="ＭＳ Ｐゴシック" charset="-128"/>
              </a:rPr>
              <a:t>x</a:t>
            </a:r>
            <a:r>
              <a:rPr lang="en-US" altLang="zh-CN" dirty="0">
                <a:cs typeface="ＭＳ Ｐゴシック" charset="-128"/>
              </a:rPr>
              <a:t>).</a:t>
            </a:r>
          </a:p>
          <a:p>
            <a:pPr marL="342900" lvl="1" indent="-342900" algn="just">
              <a:buNone/>
            </a:pPr>
            <a:endParaRPr lang="en-US" altLang="zh-CN" dirty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Example, </a:t>
            </a:r>
            <a:r>
              <a:rPr lang="en-US" altLang="zh-CN" dirty="0" err="1" smtClean="0">
                <a:solidFill>
                  <a:srgbClr val="FF3300"/>
                </a:solidFill>
              </a:rPr>
              <a:t>cont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/>
          <a:lstStyle/>
          <a:p>
            <a:pPr marL="342900" lvl="1" indent="-342900" algn="just">
              <a:buNone/>
            </a:pPr>
            <a:endParaRPr lang="en-US" altLang="zh-CN" dirty="0" smtClean="0">
              <a:cs typeface="ＭＳ Ｐゴシック" charset="-128"/>
            </a:endParaRPr>
          </a:p>
          <a:p>
            <a:pPr marL="342900" lvl="1" indent="-342900" algn="just">
              <a:buNone/>
            </a:pPr>
            <a:r>
              <a:rPr lang="zh-CN" altLang="en-US" dirty="0" smtClean="0"/>
              <a:t>   ∀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/>
              <a:t>) </a:t>
            </a:r>
            <a:r>
              <a:rPr lang="zh-CN" altLang="en-US" dirty="0"/>
              <a:t>→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</a:t>
            </a:r>
          </a:p>
          <a:p>
            <a:pPr marL="342900" lvl="1" indent="-342900" algn="just">
              <a:buNone/>
            </a:pPr>
            <a:r>
              <a:rPr lang="zh-CN" altLang="en-US" dirty="0" smtClean="0"/>
              <a:t>   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/>
              <a:t>) ^</a:t>
            </a:r>
            <a:r>
              <a:rPr lang="zh-CN" altLang="en-US" dirty="0" smtClean="0"/>
              <a:t> </a:t>
            </a:r>
            <a:r>
              <a:rPr lang="en-US" altLang="zh-CN" dirty="0"/>
              <a:t>¬ </a:t>
            </a:r>
            <a:r>
              <a:rPr lang="en-US" altLang="zh-CN" i="1" dirty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</a:t>
            </a:r>
          </a:p>
          <a:p>
            <a:pPr marL="342900" lvl="1" indent="-342900" algn="just">
              <a:buNone/>
            </a:pPr>
            <a:r>
              <a:rPr lang="en-US" altLang="zh-CN" dirty="0">
                <a:cs typeface="ＭＳ Ｐゴシック" charset="-128"/>
              </a:rPr>
              <a:t> </a:t>
            </a:r>
            <a:r>
              <a:rPr lang="en-US" altLang="zh-CN" dirty="0" smtClean="0">
                <a:cs typeface="ＭＳ Ｐゴシック" charset="-128"/>
              </a:rPr>
              <a:t> </a:t>
            </a:r>
          </a:p>
          <a:p>
            <a:pPr marL="0" lvl="1" indent="0">
              <a:buNone/>
            </a:pPr>
            <a:r>
              <a:rPr lang="zh-CN" altLang="en-US" dirty="0" smtClean="0"/>
              <a:t>   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^</a:t>
            </a:r>
            <a:r>
              <a:rPr lang="zh-CN" altLang="en-US" dirty="0"/>
              <a:t> </a:t>
            </a:r>
            <a:r>
              <a:rPr lang="en-US" altLang="zh-CN" dirty="0"/>
              <a:t>¬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endParaRPr lang="en-US" altLang="zh-CN" dirty="0">
              <a:cs typeface="ＭＳ Ｐゴシック" charset="-128"/>
            </a:endParaRPr>
          </a:p>
          <a:p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Remark</a:t>
            </a:r>
          </a:p>
          <a:p>
            <a:pPr marL="342900" lvl="1" indent="-342900" algn="just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cs typeface="ＭＳ Ｐゴシック" charset="-128"/>
              </a:rPr>
              <a:t>In the next section, we will discuss the issue of determining whether the conclusion is a valid consequence of the premises. In this example, it is.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33400" y="3200400"/>
            <a:ext cx="320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048000"/>
          </a:xfrm>
        </p:spPr>
        <p:txBody>
          <a:bodyPr/>
          <a:lstStyle/>
          <a:p>
            <a:r>
              <a:rPr lang="en-US" dirty="0" smtClean="0"/>
              <a:t>Predicates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Quantifiers with Restricted Domains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Logical Equivalences involving Quantifiers</a:t>
            </a:r>
          </a:p>
          <a:p>
            <a:r>
              <a:rPr lang="en-US" dirty="0" smtClean="0"/>
              <a:t>Nested Quantifiers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048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Predicates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Quantifiers with Restricted Domains</a:t>
            </a:r>
          </a:p>
          <a:p>
            <a:r>
              <a:rPr lang="en-US" dirty="0" smtClean="0"/>
              <a:t>Logical Equivalences involving Quantifiers</a:t>
            </a:r>
          </a:p>
          <a:p>
            <a:r>
              <a:rPr lang="en-US" dirty="0" smtClean="0"/>
              <a:t>Nested Quantifiers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Logical Equivalence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sz="2400" dirty="0" smtClean="0"/>
              <a:t>    Statements involving predicates and quantifiers are </a:t>
            </a:r>
            <a:r>
              <a:rPr lang="en-US" altLang="zh-CN" sz="2400" b="1" dirty="0" smtClean="0"/>
              <a:t>logically equivalent</a:t>
            </a:r>
            <a:r>
              <a:rPr lang="en-US" altLang="zh-CN" sz="2400" dirty="0" smtClean="0"/>
              <a:t> if and only if they have the same truth value no matter which </a:t>
            </a:r>
            <a:r>
              <a:rPr lang="en-US" altLang="zh-CN" sz="2400" dirty="0" smtClean="0">
                <a:solidFill>
                  <a:srgbClr val="0000FF"/>
                </a:solidFill>
              </a:rPr>
              <a:t>predicates</a:t>
            </a:r>
            <a:r>
              <a:rPr lang="en-US" altLang="zh-CN" sz="2400" dirty="0" smtClean="0"/>
              <a:t> are substituted into these statements and which </a:t>
            </a:r>
            <a:r>
              <a:rPr lang="en-US" altLang="zh-CN" sz="2400" dirty="0" smtClean="0">
                <a:solidFill>
                  <a:srgbClr val="0000FF"/>
                </a:solidFill>
              </a:rPr>
              <a:t>domain</a:t>
            </a:r>
            <a:r>
              <a:rPr lang="en-US" altLang="zh-CN" sz="2400" dirty="0" smtClean="0"/>
              <a:t> is used for the variables in these propositional functions.</a:t>
            </a:r>
          </a:p>
          <a:p>
            <a:pPr algn="just">
              <a:buNone/>
            </a:pPr>
            <a:r>
              <a:rPr lang="en-US" altLang="zh-CN" sz="2400" dirty="0" smtClean="0"/>
              <a:t>    We use the notation 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 ≡ 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 to indicate that two statements 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 involving predicates and quantifiers are logically equivalent.</a:t>
            </a:r>
          </a:p>
          <a:p>
            <a:pPr algn="just">
              <a:buNone/>
            </a:pP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Logical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/>
              <a:t>    Show that</a:t>
            </a:r>
            <a:r>
              <a:rPr lang="zh-CN" altLang="en-US" sz="2400" dirty="0"/>
              <a:t> 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 and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are logically equivalent, where the same domain is used throughout.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Solution</a:t>
            </a:r>
          </a:p>
          <a:p>
            <a:r>
              <a:rPr lang="en-US" sz="2400" dirty="0" smtClean="0"/>
              <a:t>Suppose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 </a:t>
            </a:r>
            <a:r>
              <a:rPr lang="en-US" altLang="zh-CN" sz="2400" dirty="0" smtClean="0"/>
              <a:t>is true. That is,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are both true for all values of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. Thus,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 is true and so is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). Thus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is true.</a:t>
            </a:r>
          </a:p>
          <a:p>
            <a:r>
              <a:rPr lang="en-US" sz="2400" dirty="0"/>
              <a:t>Suppose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 is </a:t>
            </a:r>
            <a:r>
              <a:rPr lang="en-US" altLang="zh-CN" sz="2400" dirty="0" smtClean="0"/>
              <a:t>false. Then, there is a value </a:t>
            </a:r>
            <a:r>
              <a:rPr lang="en-US" altLang="zh-CN" sz="2400" i="1" dirty="0"/>
              <a:t>a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such </a:t>
            </a:r>
            <a:r>
              <a:rPr lang="en-US" altLang="zh-CN" sz="2400" dirty="0" smtClean="0"/>
              <a:t>that either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) </a:t>
            </a:r>
            <a:r>
              <a:rPr lang="en-US" altLang="zh-CN" sz="2400" dirty="0" smtClean="0"/>
              <a:t>or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) </a:t>
            </a:r>
            <a:r>
              <a:rPr lang="en-US" altLang="zh-CN" sz="2400" dirty="0" smtClean="0"/>
              <a:t>is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false. Thus, </a:t>
            </a:r>
            <a:r>
              <a:rPr lang="en-US" altLang="zh-CN" sz="2400" dirty="0" smtClean="0"/>
              <a:t>either </a:t>
            </a:r>
            <a:r>
              <a:rPr lang="zh-CN" altLang="en-US" sz="2400" dirty="0" smtClean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is </a:t>
            </a:r>
            <a:r>
              <a:rPr lang="en-US" altLang="zh-CN" sz="2400" dirty="0" smtClean="0"/>
              <a:t>false </a:t>
            </a:r>
            <a:r>
              <a:rPr lang="en-US" altLang="zh-CN" sz="2400" dirty="0" smtClean="0"/>
              <a:t>or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 is also false</a:t>
            </a:r>
            <a:r>
              <a:rPr lang="en-US" altLang="zh-CN" sz="2000" dirty="0" smtClean="0"/>
              <a:t>. </a:t>
            </a:r>
            <a:r>
              <a:rPr lang="en-US" altLang="zh-CN" sz="2400" dirty="0"/>
              <a:t>Thus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is </a:t>
            </a:r>
            <a:r>
              <a:rPr lang="en-US" altLang="zh-CN" sz="2400" dirty="0" smtClean="0"/>
              <a:t>false.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1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Logical Equivalence 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altLang="zh-CN" sz="2400" dirty="0" smtClean="0"/>
              <a:t>The previous logical equivalence shows that we can distribute a universal quantifier over a conjunction. </a:t>
            </a:r>
          </a:p>
          <a:p>
            <a:pPr marL="0" indent="0">
              <a:buNone/>
            </a:pPr>
            <a:r>
              <a:rPr lang="zh-CN" altLang="en-US" sz="2400" dirty="0" smtClean="0"/>
              <a:t>                  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≡ 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r>
              <a:rPr lang="en-US" altLang="zh-CN" sz="2400" dirty="0"/>
              <a:t>W</a:t>
            </a:r>
            <a:r>
              <a:rPr lang="en-US" altLang="zh-CN" sz="2400" dirty="0" smtClean="0"/>
              <a:t>e can also distribute an existential quantifier over a disjunction:</a:t>
            </a:r>
          </a:p>
          <a:p>
            <a:pPr algn="ctr"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  ≡  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</a:p>
          <a:p>
            <a:pPr algn="just">
              <a:buNone/>
            </a:pPr>
            <a:r>
              <a:rPr lang="en-US" altLang="zh-CN" sz="1200" dirty="0" smtClean="0"/>
              <a:t>    </a:t>
            </a:r>
            <a:endParaRPr lang="en-US" altLang="zh-CN" sz="900" dirty="0" smtClean="0"/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However, we cannot distribute a universal quantifier over a disjunction, nor can we distribute an existential quantifier over a conjunction:</a:t>
            </a:r>
          </a:p>
          <a:p>
            <a:pPr algn="ctr">
              <a:buNone/>
            </a:pP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        ∀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</a:t>
            </a:r>
          </a:p>
          <a:p>
            <a:pPr algn="ctr">
              <a:buNone/>
            </a:pP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^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        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^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0131" y="5212373"/>
            <a:ext cx="342900" cy="590550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4269" y="5657850"/>
            <a:ext cx="342900" cy="5905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Logical Equivalence 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algn="ctr">
              <a:buNone/>
            </a:pP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</a:t>
            </a:r>
            <a:r>
              <a:rPr lang="zh-CN" altLang="en-US" sz="2400" dirty="0"/>
              <a:t>        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</a:p>
          <a:p>
            <a:pPr algn="ctr"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Example: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): 2x + 1 = 5</a:t>
            </a:r>
          </a:p>
          <a:p>
            <a:pPr>
              <a:buNone/>
            </a:pPr>
            <a:r>
              <a:rPr lang="en-US" altLang="zh-CN" sz="2400" i="1" dirty="0" smtClean="0"/>
              <a:t>                      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): x</a:t>
            </a:r>
            <a:r>
              <a:rPr lang="en-US" altLang="zh-CN" sz="2400" baseline="30000" dirty="0" smtClean="0"/>
              <a:t>2 </a:t>
            </a:r>
            <a:r>
              <a:rPr lang="en-US" altLang="zh-CN" sz="2400" dirty="0" smtClean="0"/>
              <a:t>= 9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    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 is true because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(2) and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(3) are true, but </a:t>
            </a: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)) is false because there is no one integer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such that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) and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) are both true.</a:t>
            </a:r>
            <a:endParaRPr lang="en-US" altLang="zh-CN" sz="2400" dirty="0"/>
          </a:p>
          <a:p>
            <a:pPr algn="ctr">
              <a:buNone/>
            </a:pPr>
            <a:endParaRPr lang="en-US" altLang="zh-CN" sz="2400" dirty="0" smtClean="0"/>
          </a:p>
          <a:p>
            <a:pPr algn="ctr">
              <a:buNone/>
            </a:pPr>
            <a:endParaRPr lang="en-US" altLang="zh-CN" sz="2400" dirty="0"/>
          </a:p>
          <a:p>
            <a:pPr algn="ctr">
              <a:buNone/>
            </a:pPr>
            <a:endParaRPr lang="en-US" altLang="zh-CN" sz="2400" dirty="0" smtClean="0"/>
          </a:p>
          <a:p>
            <a:pPr algn="ctr">
              <a:buNone/>
            </a:pPr>
            <a:endParaRPr lang="en-US" altLang="zh-CN" sz="2400" dirty="0"/>
          </a:p>
          <a:p>
            <a:pPr algn="ctr">
              <a:buNone/>
            </a:pPr>
            <a:endParaRPr lang="en-US" altLang="zh-CN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0131" y="1371600"/>
            <a:ext cx="342900" cy="590550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Motivation: negation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819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Express the following statement as a universal quantification: “every student in the class has sought the approval of the instructor to take the course”. Then express the negation of the statement using an existential Quantifier.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Motivation: negation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200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Express the following statement as an existential quantification: “there is a student in the class who has sought the approval of the instructor to take the course”.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Then express the negation of the statement using a universal quantifier.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 Morgan's Laws for Quantifiers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" y="2752127"/>
            <a:ext cx="8819232" cy="16277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 Morgan's Laws for Quantifiers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altLang="zh-CN" sz="2400" dirty="0" smtClean="0"/>
              <a:t>When the domain has n elements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 , 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, it follows that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¬</a:t>
            </a:r>
            <a:r>
              <a:rPr lang="zh-CN" altLang="en-US" sz="2400" dirty="0" smtClean="0">
                <a:solidFill>
                  <a:srgbClr val="0000FF"/>
                </a:solidFill>
              </a:rPr>
              <a:t>∀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) </a:t>
            </a:r>
            <a:r>
              <a:rPr lang="en-US" altLang="zh-CN" sz="2400" dirty="0" smtClean="0"/>
              <a:t>is the same as ¬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 ^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^ … ^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)),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which is equivalent to ¬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¬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…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¬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) by De Morgan's laws,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and this is the same as </a:t>
            </a:r>
            <a:r>
              <a:rPr lang="zh-CN" altLang="en-US" sz="2400" dirty="0" smtClean="0">
                <a:solidFill>
                  <a:srgbClr val="0000FF"/>
                </a:solidFill>
              </a:rPr>
              <a:t>∃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 ¬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r>
              <a:rPr lang="en-US" altLang="zh-CN" sz="2400" dirty="0" smtClean="0"/>
              <a:t>.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Similarly, </a:t>
            </a:r>
            <a:r>
              <a:rPr lang="en-US" altLang="zh-CN" sz="2400" dirty="0" smtClean="0">
                <a:solidFill>
                  <a:srgbClr val="0000FF"/>
                </a:solidFill>
              </a:rPr>
              <a:t>¬</a:t>
            </a:r>
            <a:r>
              <a:rPr lang="zh-CN" altLang="en-US" sz="2400" dirty="0" smtClean="0">
                <a:solidFill>
                  <a:srgbClr val="0000FF"/>
                </a:solidFill>
              </a:rPr>
              <a:t>∃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r>
              <a:rPr lang="en-US" altLang="zh-CN" sz="2400" dirty="0" smtClean="0"/>
              <a:t> is the same as ¬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… </a:t>
            </a:r>
            <a:r>
              <a:rPr lang="zh-CN" altLang="en-US" sz="2400" dirty="0" smtClean="0">
                <a:latin typeface="+mn-ea"/>
              </a:rPr>
              <a:t>∨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)), which by De Morgan's laws is equivalent to ¬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 ^ ¬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^ … ^ ¬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), and this is the same as </a:t>
            </a:r>
            <a:r>
              <a:rPr lang="zh-CN" altLang="en-US" sz="2400" dirty="0" smtClean="0">
                <a:solidFill>
                  <a:srgbClr val="0000FF"/>
                </a:solidFill>
              </a:rPr>
              <a:t>∀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 ¬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What is the negation of the statement 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&gt;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?</a:t>
            </a: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What is the negation of the statement 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2) ?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Show that ¬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→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)) and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^ ¬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))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are logically equivalent.</a:t>
            </a:r>
          </a:p>
          <a:p>
            <a:pPr algn="just"/>
            <a:endParaRPr lang="en-US" altLang="zh-CN" sz="2400" b="1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zh-CN" sz="2400" b="1" dirty="0" smtClean="0">
                <a:solidFill>
                  <a:srgbClr val="0000FF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zh-CN" dirty="0" smtClean="0"/>
              <a:t>         </a:t>
            </a:r>
            <a:r>
              <a:rPr lang="en-US" altLang="zh-CN" sz="2400" dirty="0" smtClean="0"/>
              <a:t>¬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→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)) </a:t>
            </a:r>
            <a:r>
              <a:rPr lang="zh-CN" altLang="en-US" sz="2400" dirty="0"/>
              <a:t>≡ 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¬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→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)) 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zh-CN" altLang="en-US" sz="2400" dirty="0" smtClean="0"/>
              <a:t>                                   ≡ </a:t>
            </a: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¬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¬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+mn-ea"/>
              </a:rPr>
              <a:t>∨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))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zh-CN" altLang="en-US" sz="2400" dirty="0" smtClean="0"/>
              <a:t>                                   </a:t>
            </a:r>
            <a:r>
              <a:rPr lang="zh-CN" altLang="en-US" sz="2400" dirty="0"/>
              <a:t>≡ 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^ ¬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))</a:t>
            </a:r>
          </a:p>
          <a:p>
            <a:pPr marL="0" indent="0" algn="just">
              <a:buNone/>
            </a:pPr>
            <a:r>
              <a:rPr lang="en-US" altLang="zh-CN" sz="2400" dirty="0" smtClean="0"/>
              <a:t>      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Predicate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/>
              <a:t>Informally, a </a:t>
            </a:r>
            <a:r>
              <a:rPr lang="en-US" altLang="zh-CN" sz="2400" b="1" dirty="0" smtClean="0"/>
              <a:t>predicate</a:t>
            </a:r>
            <a:r>
              <a:rPr lang="en-US" altLang="zh-CN" sz="2400" dirty="0" smtClean="0"/>
              <a:t> is a statement that may be true or false depending on the choice of values of its variables. Each choice of values produces a proposition.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More formally, a statement involving n variables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 , </a:t>
            </a:r>
            <a:r>
              <a:rPr lang="en-US" altLang="zh-CN" sz="2400" i="1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, denoted by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 , </a:t>
            </a:r>
            <a:r>
              <a:rPr lang="en-US" altLang="zh-CN" sz="2400" i="1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), is the value of the </a:t>
            </a:r>
            <a:r>
              <a:rPr lang="en-US" altLang="zh-CN" sz="2400" b="1" dirty="0" smtClean="0"/>
              <a:t>propositional function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 at the n-tuple 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 , </a:t>
            </a:r>
            <a:r>
              <a:rPr lang="en-US" altLang="zh-CN" sz="2400" i="1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 and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 is called an </a:t>
            </a:r>
            <a:r>
              <a:rPr lang="en-US" altLang="zh-CN" sz="2400" b="1" dirty="0" smtClean="0"/>
              <a:t>n-</a:t>
            </a:r>
            <a:r>
              <a:rPr lang="en-US" altLang="zh-CN" sz="2400" b="1" dirty="0" err="1" smtClean="0"/>
              <a:t>ary</a:t>
            </a:r>
            <a:r>
              <a:rPr lang="en-US" altLang="zh-CN" sz="2400" b="1" dirty="0" smtClean="0"/>
              <a:t> predicate</a:t>
            </a:r>
            <a:r>
              <a:rPr lang="en-US" altLang="zh-CN" sz="2400" dirty="0" smtClean="0"/>
              <a:t>.</a:t>
            </a:r>
          </a:p>
          <a:p>
            <a:pPr algn="just">
              <a:buNone/>
            </a:pPr>
            <a:endParaRPr lang="en-US" altLang="zh-CN" sz="2400" dirty="0"/>
          </a:p>
          <a:p>
            <a:pPr algn="just">
              <a:buNone/>
            </a:pPr>
            <a:r>
              <a:rPr lang="en-US" altLang="zh-CN" sz="2400" dirty="0" smtClean="0"/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Example: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denotes the statement “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is greater than 3”.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is the variable, and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 is the predicate “is greater than 3”</a:t>
            </a:r>
          </a:p>
          <a:p>
            <a:pPr algn="just">
              <a:buNone/>
            </a:pP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048000"/>
          </a:xfrm>
        </p:spPr>
        <p:txBody>
          <a:bodyPr/>
          <a:lstStyle/>
          <a:p>
            <a:r>
              <a:rPr lang="en-US" dirty="0" smtClean="0"/>
              <a:t>Predicates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Quantifiers with Restricted Domains</a:t>
            </a:r>
          </a:p>
          <a:p>
            <a:r>
              <a:rPr lang="en-US" dirty="0" smtClean="0"/>
              <a:t>Logical Equivalences involving Quantifiers</a:t>
            </a:r>
          </a:p>
          <a:p>
            <a:r>
              <a:rPr lang="en-US" dirty="0" smtClean="0"/>
              <a:t>More Examples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Nested Quantifiers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Nested Quantifiers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sz="2400" dirty="0" smtClean="0"/>
              <a:t>    Assume that the domain for the variables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 consists of all real numbers.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The statement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zh-CN" altLang="en-US" sz="2400" dirty="0"/>
              <a:t> ∀</a:t>
            </a:r>
            <a:r>
              <a:rPr lang="en-US" altLang="zh-CN" sz="2400" i="1" dirty="0"/>
              <a:t>y</a:t>
            </a:r>
            <a:r>
              <a:rPr lang="en-US" altLang="zh-CN" sz="2400" dirty="0"/>
              <a:t> (</a:t>
            </a:r>
            <a:r>
              <a:rPr lang="en-US" altLang="zh-CN" sz="2400" i="1" dirty="0"/>
              <a:t>x</a:t>
            </a:r>
            <a:r>
              <a:rPr lang="en-US" altLang="zh-CN" sz="2400" dirty="0"/>
              <a:t> + </a:t>
            </a:r>
            <a:r>
              <a:rPr lang="en-US" altLang="zh-CN" sz="2400" i="1" dirty="0"/>
              <a:t>y</a:t>
            </a:r>
            <a:r>
              <a:rPr lang="en-US" altLang="zh-CN" sz="2400" dirty="0"/>
              <a:t> = </a:t>
            </a:r>
            <a:r>
              <a:rPr lang="en-US" altLang="zh-CN" sz="2400" i="1" dirty="0"/>
              <a:t>y</a:t>
            </a:r>
            <a:r>
              <a:rPr lang="en-US" altLang="zh-CN" sz="2400" dirty="0"/>
              <a:t> + 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</a:t>
            </a:r>
          </a:p>
          <a:p>
            <a:pPr algn="ctr">
              <a:buNone/>
            </a:pPr>
            <a:r>
              <a:rPr lang="en-US" altLang="zh-CN" sz="2400" dirty="0" smtClean="0"/>
              <a:t>says that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+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 =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 +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for all real numbers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y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algn="just">
              <a:buNone/>
            </a:pPr>
            <a:r>
              <a:rPr lang="en-US" altLang="zh-CN" sz="2400" dirty="0" smtClean="0"/>
              <a:t>    This is the commutative law for the addition of real numbers. </a:t>
            </a:r>
          </a:p>
          <a:p>
            <a:pPr algn="just">
              <a:buNone/>
            </a:pPr>
            <a:r>
              <a:rPr lang="en-US" altLang="zh-CN" sz="2400" dirty="0" smtClean="0"/>
              <a:t>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Nested Quantifiers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altLang="zh-CN" sz="2200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sz="2200" dirty="0" smtClean="0"/>
              <a:t>   The statement</a:t>
            </a:r>
          </a:p>
          <a:p>
            <a:pPr algn="ctr">
              <a:buNone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∀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 </a:t>
            </a:r>
            <a:r>
              <a:rPr lang="zh-CN" altLang="en-US" sz="2200" dirty="0"/>
              <a:t>∃</a:t>
            </a:r>
            <a:r>
              <a:rPr lang="en-US" altLang="zh-CN" sz="2200" i="1" dirty="0"/>
              <a:t>y</a:t>
            </a:r>
            <a:r>
              <a:rPr lang="en-US" altLang="zh-CN" sz="2200" dirty="0"/>
              <a:t> (</a:t>
            </a:r>
            <a:r>
              <a:rPr lang="en-US" altLang="zh-CN" sz="2200" i="1" dirty="0"/>
              <a:t>x</a:t>
            </a:r>
            <a:r>
              <a:rPr lang="en-US" altLang="zh-CN" sz="2200" dirty="0"/>
              <a:t> + </a:t>
            </a:r>
            <a:r>
              <a:rPr lang="en-US" altLang="zh-CN" sz="2200" i="1" dirty="0"/>
              <a:t>y</a:t>
            </a:r>
            <a:r>
              <a:rPr lang="en-US" altLang="zh-CN" sz="2200" dirty="0"/>
              <a:t> = 0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>
              <a:buNone/>
            </a:pPr>
            <a:r>
              <a:rPr lang="en-US" altLang="zh-CN" sz="2200" dirty="0" smtClean="0"/>
              <a:t>    says that for every real number </a:t>
            </a:r>
            <a:r>
              <a:rPr lang="en-US" altLang="zh-CN" sz="2200" i="1" dirty="0" smtClean="0"/>
              <a:t>x </a:t>
            </a:r>
            <a:r>
              <a:rPr lang="en-US" altLang="zh-CN" sz="2200" dirty="0" smtClean="0"/>
              <a:t>, there is a real number  </a:t>
            </a:r>
            <a:r>
              <a:rPr lang="en-US" altLang="zh-CN" sz="2200" i="1" dirty="0" smtClean="0"/>
              <a:t>y</a:t>
            </a:r>
            <a:r>
              <a:rPr lang="en-US" altLang="zh-CN" sz="2200" dirty="0" smtClean="0"/>
              <a:t> such that </a:t>
            </a:r>
            <a:r>
              <a:rPr lang="en-US" altLang="zh-CN" sz="2200" i="1" dirty="0"/>
              <a:t>x </a:t>
            </a:r>
            <a:r>
              <a:rPr lang="en-US" altLang="zh-CN" sz="2200" dirty="0" smtClean="0"/>
              <a:t>+</a:t>
            </a:r>
            <a:r>
              <a:rPr lang="en-US" altLang="zh-CN" sz="2200" i="1" dirty="0" smtClean="0"/>
              <a:t>y</a:t>
            </a:r>
            <a:r>
              <a:rPr lang="en-US" altLang="zh-CN" sz="2200" dirty="0" smtClean="0"/>
              <a:t> = 0. </a:t>
            </a:r>
          </a:p>
          <a:p>
            <a:pPr algn="just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This states that every real number has an additive inverse.</a:t>
            </a:r>
          </a:p>
          <a:p>
            <a:pPr algn="just"/>
            <a:endParaRPr lang="en-US" altLang="zh-CN" sz="2200" b="1" dirty="0" smtClean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altLang="zh-CN" sz="2200" dirty="0" smtClean="0"/>
              <a:t>    What is </a:t>
            </a:r>
            <a:r>
              <a:rPr lang="en-US" altLang="zh-CN" sz="2200" dirty="0"/>
              <a:t>the truth </a:t>
            </a:r>
            <a:r>
              <a:rPr lang="en-US" altLang="zh-CN" sz="2200" dirty="0" smtClean="0"/>
              <a:t>value </a:t>
            </a:r>
            <a:r>
              <a:rPr lang="en-US" altLang="zh-CN" sz="2200" dirty="0"/>
              <a:t>of the </a:t>
            </a:r>
            <a:r>
              <a:rPr lang="en-US" altLang="zh-CN" sz="2200" dirty="0" smtClean="0"/>
              <a:t>quantification </a:t>
            </a:r>
            <a:endParaRPr lang="en-US" altLang="zh-CN" sz="2200" dirty="0"/>
          </a:p>
          <a:p>
            <a:pPr algn="just">
              <a:buNone/>
            </a:pPr>
            <a:r>
              <a:rPr lang="en-US" altLang="zh-CN" sz="2200" dirty="0"/>
              <a:t>                       </a:t>
            </a:r>
            <a:r>
              <a:rPr lang="en-US" altLang="zh-CN" sz="2200" dirty="0" smtClean="0"/>
              <a:t>       </a:t>
            </a:r>
            <a:r>
              <a:rPr lang="zh-CN" altLang="en-US" sz="2200" dirty="0"/>
              <a:t>∃</a:t>
            </a:r>
            <a:r>
              <a:rPr lang="en-US" altLang="zh-CN" sz="2200" i="1" dirty="0"/>
              <a:t>y </a:t>
            </a:r>
            <a:r>
              <a:rPr lang="zh-CN" altLang="en-US" sz="2200" dirty="0"/>
              <a:t>∀</a:t>
            </a:r>
            <a:r>
              <a:rPr lang="en-US" altLang="zh-CN" sz="2200" i="1" dirty="0"/>
              <a:t>x</a:t>
            </a:r>
            <a:r>
              <a:rPr lang="en-US" altLang="zh-CN" sz="2200" dirty="0"/>
              <a:t> (</a:t>
            </a:r>
            <a:r>
              <a:rPr lang="en-US" altLang="zh-CN" sz="2200" i="1" dirty="0"/>
              <a:t>x</a:t>
            </a:r>
            <a:r>
              <a:rPr lang="en-US" altLang="zh-CN" sz="2200" dirty="0"/>
              <a:t> + </a:t>
            </a:r>
            <a:r>
              <a:rPr lang="en-US" altLang="zh-CN" sz="2200" i="1" dirty="0"/>
              <a:t>y</a:t>
            </a:r>
            <a:r>
              <a:rPr lang="en-US" altLang="zh-CN" sz="2200" dirty="0"/>
              <a:t> = 0</a:t>
            </a:r>
            <a:r>
              <a:rPr lang="en-US" altLang="zh-CN" sz="2200" dirty="0" smtClean="0"/>
              <a:t>) ?</a:t>
            </a:r>
          </a:p>
          <a:p>
            <a:pPr marL="0" indent="0" algn="just">
              <a:buNone/>
            </a:pPr>
            <a:r>
              <a:rPr lang="en-US" altLang="zh-CN" sz="2200" dirty="0" smtClean="0"/>
              <a:t>    It is false since there is </a:t>
            </a:r>
            <a:r>
              <a:rPr lang="en-US" altLang="zh-CN" sz="2200" dirty="0"/>
              <a:t>no value of </a:t>
            </a:r>
            <a:r>
              <a:rPr lang="en-US" altLang="zh-CN" sz="2200" i="1" dirty="0"/>
              <a:t>z</a:t>
            </a:r>
            <a:r>
              <a:rPr lang="en-US" altLang="zh-CN" sz="2200" dirty="0"/>
              <a:t> that satisfies </a:t>
            </a:r>
            <a:endParaRPr lang="en-US" altLang="zh-CN" sz="2200" dirty="0" smtClean="0"/>
          </a:p>
          <a:p>
            <a:pPr marL="0" indent="0" algn="just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the </a:t>
            </a:r>
            <a:r>
              <a:rPr lang="en-US" altLang="zh-CN" sz="2200" dirty="0"/>
              <a:t>equation </a:t>
            </a:r>
            <a:r>
              <a:rPr lang="en-US" altLang="zh-CN" sz="2200" i="1" dirty="0"/>
              <a:t>x </a:t>
            </a:r>
            <a:r>
              <a:rPr lang="en-US" altLang="zh-CN" sz="2200" dirty="0"/>
              <a:t>+ </a:t>
            </a:r>
            <a:r>
              <a:rPr lang="en-US" altLang="zh-CN" sz="2200" i="1" dirty="0"/>
              <a:t>y </a:t>
            </a:r>
            <a:r>
              <a:rPr lang="en-US" altLang="zh-CN" sz="2200" dirty="0"/>
              <a:t>= </a:t>
            </a:r>
            <a:r>
              <a:rPr lang="en-US" altLang="zh-CN" sz="2200" i="1" dirty="0" smtClean="0"/>
              <a:t>0 </a:t>
            </a:r>
            <a:r>
              <a:rPr lang="en-US" altLang="zh-CN" sz="2200" dirty="0"/>
              <a:t>for all values of 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.</a:t>
            </a:r>
            <a:endParaRPr lang="en-US" altLang="zh-CN" sz="2200" b="1" dirty="0" smtClean="0">
              <a:solidFill>
                <a:srgbClr val="0000FF"/>
              </a:solidFill>
            </a:endParaRPr>
          </a:p>
          <a:p>
            <a:pPr algn="just"/>
            <a:endParaRPr lang="en-US" altLang="zh-CN" sz="2200" b="1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zh-CN" sz="2200" b="1" dirty="0" smtClean="0">
                <a:solidFill>
                  <a:srgbClr val="0000FF"/>
                </a:solidFill>
              </a:rPr>
              <a:t>Remark: </a:t>
            </a:r>
            <a:r>
              <a:rPr lang="en-US" altLang="zh-CN" sz="2200" dirty="0" smtClean="0"/>
              <a:t>This </a:t>
            </a:r>
            <a:r>
              <a:rPr lang="en-US" altLang="zh-CN" sz="2200" dirty="0"/>
              <a:t>example illustrates that the order in which quantifiers appear makes a difference.</a:t>
            </a:r>
            <a:endParaRPr lang="en-US" altLang="zh-CN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Quantifications of Two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 algn="just"/>
            <a:r>
              <a:rPr lang="en-US" altLang="zh-CN" dirty="0" smtClean="0"/>
              <a:t>The following table summarizes the meanings of the different possible quantifications involving two variables.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pic>
        <p:nvPicPr>
          <p:cNvPr id="4" name="图片 3" descr="QQ截图201410290043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0" y="3119486"/>
            <a:ext cx="8183660" cy="3357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006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 Let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) be the statement “</a:t>
            </a:r>
            <a:r>
              <a:rPr lang="en-US" altLang="zh-CN" sz="2400" i="1" dirty="0" smtClean="0"/>
              <a:t>x </a:t>
            </a:r>
            <a:r>
              <a:rPr lang="en-US" altLang="zh-CN" sz="2400" dirty="0" smtClean="0"/>
              <a:t>+ </a:t>
            </a:r>
            <a:r>
              <a:rPr lang="en-US" altLang="zh-CN" sz="2400" i="1" dirty="0" smtClean="0"/>
              <a:t>y </a:t>
            </a:r>
            <a:r>
              <a:rPr lang="en-US" altLang="zh-CN" sz="2400" dirty="0" smtClean="0"/>
              <a:t>=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”. What are the truth values of the statements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y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z 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)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z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y 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), </a:t>
            </a:r>
          </a:p>
          <a:p>
            <a:pPr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where the domain of the variables is all real numbers?</a:t>
            </a:r>
          </a:p>
          <a:p>
            <a:pPr algn="just"/>
            <a:r>
              <a:rPr lang="en-US" altLang="zh-CN" sz="2400" b="1" dirty="0" smtClean="0">
                <a:solidFill>
                  <a:srgbClr val="0000FF"/>
                </a:solidFill>
              </a:rPr>
              <a:t>Solution: </a:t>
            </a:r>
          </a:p>
          <a:p>
            <a:pPr algn="just"/>
            <a:r>
              <a:rPr lang="en-US" altLang="zh-CN" sz="2200" dirty="0"/>
              <a:t>S</a:t>
            </a:r>
            <a:r>
              <a:rPr lang="en-US" altLang="zh-CN" sz="2200" dirty="0" smtClean="0"/>
              <a:t>uppose </a:t>
            </a:r>
            <a:r>
              <a:rPr lang="en-US" altLang="zh-CN" sz="2200" i="1" dirty="0" smtClean="0"/>
              <a:t>x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and </a:t>
            </a:r>
            <a:r>
              <a:rPr lang="en-US" altLang="zh-CN" sz="2200" i="1" dirty="0" smtClean="0"/>
              <a:t>y </a:t>
            </a:r>
            <a:r>
              <a:rPr lang="en-US" altLang="zh-CN" sz="2200" dirty="0" smtClean="0"/>
              <a:t>are assigned values. Then there exists a real number </a:t>
            </a:r>
            <a:r>
              <a:rPr lang="en-US" altLang="zh-CN" sz="2200" i="1" dirty="0" smtClean="0"/>
              <a:t>z</a:t>
            </a:r>
            <a:r>
              <a:rPr lang="en-US" altLang="zh-CN" sz="2200" dirty="0" smtClean="0"/>
              <a:t> such that </a:t>
            </a:r>
            <a:r>
              <a:rPr lang="en-US" altLang="zh-CN" sz="2200" i="1" dirty="0"/>
              <a:t>x </a:t>
            </a:r>
            <a:r>
              <a:rPr lang="en-US" altLang="zh-CN" sz="2200" dirty="0"/>
              <a:t>+ </a:t>
            </a:r>
            <a:r>
              <a:rPr lang="en-US" altLang="zh-CN" sz="2200" i="1" dirty="0"/>
              <a:t>y </a:t>
            </a:r>
            <a:r>
              <a:rPr lang="en-US" altLang="zh-CN" sz="2200" dirty="0"/>
              <a:t>= </a:t>
            </a:r>
            <a:r>
              <a:rPr lang="en-US" altLang="zh-CN" sz="2200" i="1" dirty="0" smtClean="0"/>
              <a:t>z. </a:t>
            </a:r>
            <a:r>
              <a:rPr lang="en-US" altLang="zh-CN" sz="2200" dirty="0" smtClean="0"/>
              <a:t>Thus the first statement is true.</a:t>
            </a:r>
          </a:p>
          <a:p>
            <a:pPr algn="just"/>
            <a:r>
              <a:rPr lang="en-US" altLang="zh-CN" sz="2200" dirty="0"/>
              <a:t>T</a:t>
            </a:r>
            <a:r>
              <a:rPr lang="en-US" altLang="zh-CN" sz="2200" dirty="0" smtClean="0"/>
              <a:t>here is no value of </a:t>
            </a:r>
            <a:r>
              <a:rPr lang="en-US" altLang="zh-CN" sz="2200" i="1" dirty="0" smtClean="0"/>
              <a:t>z</a:t>
            </a:r>
            <a:r>
              <a:rPr lang="en-US" altLang="zh-CN" sz="2200" dirty="0" smtClean="0"/>
              <a:t> that satisfies the equation </a:t>
            </a:r>
            <a:r>
              <a:rPr lang="en-US" altLang="zh-CN" sz="2200" i="1" dirty="0"/>
              <a:t>x </a:t>
            </a:r>
            <a:r>
              <a:rPr lang="en-US" altLang="zh-CN" sz="2200" dirty="0"/>
              <a:t>+ </a:t>
            </a:r>
            <a:r>
              <a:rPr lang="en-US" altLang="zh-CN" sz="2200" i="1" dirty="0"/>
              <a:t>y </a:t>
            </a:r>
            <a:r>
              <a:rPr lang="en-US" altLang="zh-CN" sz="2200" dirty="0"/>
              <a:t>= </a:t>
            </a:r>
            <a:r>
              <a:rPr lang="en-US" altLang="zh-CN" sz="2200" i="1" dirty="0"/>
              <a:t>z </a:t>
            </a:r>
            <a:r>
              <a:rPr lang="en-US" altLang="zh-CN" sz="2200" dirty="0" smtClean="0"/>
              <a:t>for all values of </a:t>
            </a:r>
            <a:r>
              <a:rPr lang="en-US" altLang="zh-CN" sz="2200" i="1" dirty="0"/>
              <a:t>x</a:t>
            </a:r>
            <a:r>
              <a:rPr lang="en-US" altLang="zh-CN" sz="2200" dirty="0"/>
              <a:t> and </a:t>
            </a:r>
            <a:r>
              <a:rPr lang="en-US" altLang="zh-CN" sz="2200" i="1" dirty="0" smtClean="0"/>
              <a:t>y</a:t>
            </a:r>
            <a:r>
              <a:rPr lang="en-US" altLang="zh-CN" sz="2200" dirty="0"/>
              <a:t>. </a:t>
            </a:r>
            <a:r>
              <a:rPr lang="en-US" altLang="zh-CN" sz="2200" dirty="0" smtClean="0"/>
              <a:t>Thus the </a:t>
            </a:r>
            <a:r>
              <a:rPr lang="en-US" altLang="zh-CN" sz="2200" dirty="0"/>
              <a:t>second statement is false </a:t>
            </a:r>
            <a:endParaRPr lang="en-US" altLang="zh-CN" sz="2200" dirty="0" smtClean="0"/>
          </a:p>
          <a:p>
            <a:pPr algn="just">
              <a:buNone/>
            </a:pPr>
            <a:endParaRPr lang="en-US" altLang="zh-CN" sz="2400" dirty="0" smtClean="0"/>
          </a:p>
          <a:p>
            <a:pPr algn="just">
              <a:buNone/>
            </a:pPr>
            <a:endParaRPr lang="en-US" altLang="zh-CN" sz="2400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Examples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/>
              <a:t>    Translate the statement “the sum of two positive integers is always positive” into a logical expression.</a:t>
            </a:r>
          </a:p>
          <a:p>
            <a:endParaRPr lang="en-US" altLang="zh-CN" sz="2400" b="1" dirty="0" smtClean="0">
              <a:solidFill>
                <a:srgbClr val="0000FF"/>
              </a:solidFill>
            </a:endParaRPr>
          </a:p>
          <a:p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en-US" altLang="zh-CN" sz="2400" dirty="0"/>
              <a:t>    Translate the statement “every nonzero real number has a multiplicative inverse”.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5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 Translate the statement</a:t>
            </a:r>
            <a:endParaRPr lang="en-US" altLang="zh-CN" sz="2400" i="1" dirty="0" smtClean="0"/>
          </a:p>
          <a:p>
            <a:pPr algn="ctr">
              <a:buNone/>
            </a:pPr>
            <a:r>
              <a:rPr lang="en-US" altLang="zh-CN" sz="2400" i="1" dirty="0" smtClean="0"/>
              <a:t>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latin typeface="+mn-ea"/>
              </a:rPr>
              <a:t>∨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y 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) ^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))) </a:t>
            </a:r>
          </a:p>
          <a:p>
            <a:pPr algn="just">
              <a:buNone/>
            </a:pPr>
            <a:r>
              <a:rPr lang="en-US" altLang="zh-CN" sz="2400" dirty="0" smtClean="0"/>
              <a:t>    into English, where 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is “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has a computer”,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) is “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 are friends”, and the domain for both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 consists of all students in the school.</a:t>
            </a:r>
          </a:p>
          <a:p>
            <a:pPr algn="just">
              <a:buNone/>
            </a:pP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 Translate the statement</a:t>
            </a:r>
            <a:endParaRPr lang="en-US" altLang="zh-CN" sz="2400" i="1" dirty="0" smtClean="0"/>
          </a:p>
          <a:p>
            <a:pPr algn="ctr">
              <a:buNone/>
            </a:pP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y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z </a:t>
            </a:r>
            <a:r>
              <a:rPr lang="en-US" altLang="zh-CN" sz="2400" dirty="0" smtClean="0"/>
              <a:t>((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) ^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) ^ (</a:t>
            </a:r>
            <a:r>
              <a:rPr lang="en-US" altLang="zh-CN" sz="2400" i="1" dirty="0" smtClean="0"/>
              <a:t>y </a:t>
            </a:r>
            <a:r>
              <a:rPr lang="en-US" altLang="zh-CN" sz="2400" dirty="0" smtClean="0"/>
              <a:t>≠</a:t>
            </a:r>
            <a:r>
              <a:rPr lang="en-US" altLang="zh-CN" sz="2400" i="1" dirty="0" smtClean="0"/>
              <a:t> z</a:t>
            </a:r>
            <a:r>
              <a:rPr lang="en-US" altLang="zh-CN" sz="2400" dirty="0" smtClean="0"/>
              <a:t>)) </a:t>
            </a:r>
            <a:r>
              <a:rPr lang="zh-CN" altLang="en-US" sz="2400" dirty="0" smtClean="0"/>
              <a:t>→ </a:t>
            </a:r>
            <a:r>
              <a:rPr lang="en-US" altLang="zh-CN" sz="2400" dirty="0" smtClean="0"/>
              <a:t>¬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) </a:t>
            </a:r>
          </a:p>
          <a:p>
            <a:pPr algn="just">
              <a:buNone/>
            </a:pPr>
            <a:r>
              <a:rPr lang="en-US" altLang="zh-CN" sz="2400" dirty="0" smtClean="0"/>
              <a:t>    into English, where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 b</a:t>
            </a:r>
            <a:r>
              <a:rPr lang="en-US" altLang="zh-CN" sz="2400" dirty="0" smtClean="0"/>
              <a:t>) means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are friends and the domain for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, and 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 consists of all students in the school.</a:t>
            </a:r>
          </a:p>
          <a:p>
            <a:pPr algn="just">
              <a:buNone/>
            </a:pP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sz="2400" dirty="0" smtClean="0"/>
              <a:t>    Express the statement “if a person is female and is a parent, then this person is someone’s mother” as a logical expression involving predicates, quantifiers </a:t>
            </a:r>
            <a:r>
              <a:rPr lang="en-US" altLang="zh-CN" sz="2400" dirty="0"/>
              <a:t>and logical </a:t>
            </a:r>
            <a:r>
              <a:rPr lang="en-US" altLang="zh-CN" sz="2400" dirty="0" smtClean="0"/>
              <a:t>connectives, </a:t>
            </a:r>
            <a:r>
              <a:rPr lang="en-US" altLang="zh-CN" sz="2400" dirty="0"/>
              <a:t>with </a:t>
            </a:r>
            <a:r>
              <a:rPr lang="en-US" altLang="zh-CN" sz="2400" dirty="0" smtClean="0"/>
              <a:t>a domain consisting of all people.</a:t>
            </a:r>
          </a:p>
          <a:p>
            <a:pPr algn="just">
              <a:buNone/>
            </a:pP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 Express the statement “everyone has exactly one best friend” as a logical expression involving predicates, quantifiers and logical </a:t>
            </a:r>
            <a:r>
              <a:rPr lang="en-US" altLang="zh-CN" sz="2400" dirty="0"/>
              <a:t>connectives, with a domain consisting of all </a:t>
            </a:r>
            <a:r>
              <a:rPr lang="en-US" altLang="zh-CN" sz="2400" dirty="0" smtClean="0"/>
              <a:t>people.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Express the negation of the statement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y 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xy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= 1) so that no negation precedes a quantifier.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sz="2400" dirty="0" smtClean="0"/>
              <a:t>    Use quantifiers to express the statement “there is a woman who has taken a flight on every airline in the world”.</a:t>
            </a:r>
          </a:p>
          <a:p>
            <a:pPr algn="just"/>
            <a:r>
              <a:rPr lang="en-US" altLang="zh-CN" sz="2400" b="1" dirty="0" smtClean="0">
                <a:solidFill>
                  <a:srgbClr val="0000FF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zh-CN" sz="2400" dirty="0" smtClean="0"/>
              <a:t>       Let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w,f</a:t>
            </a:r>
            <a:r>
              <a:rPr lang="en-US" altLang="zh-CN" sz="2400" dirty="0" smtClean="0"/>
              <a:t>) be “</a:t>
            </a:r>
            <a:r>
              <a:rPr lang="en-US" altLang="zh-CN" sz="2400" i="1" dirty="0" smtClean="0"/>
              <a:t>w</a:t>
            </a:r>
            <a:r>
              <a:rPr lang="en-US" altLang="zh-CN" sz="2400" dirty="0" smtClean="0"/>
              <a:t> has taken flight </a:t>
            </a:r>
            <a:r>
              <a:rPr lang="en-US" altLang="zh-CN" sz="2400" i="1" dirty="0" smtClean="0"/>
              <a:t>f </a:t>
            </a:r>
            <a:r>
              <a:rPr lang="en-US" altLang="zh-CN" sz="2400" dirty="0" smtClean="0"/>
              <a:t>”</a:t>
            </a:r>
          </a:p>
          <a:p>
            <a:pPr marL="0" indent="0" algn="just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Let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f,a</a:t>
            </a:r>
            <a:r>
              <a:rPr lang="en-US" altLang="zh-CN" sz="2400" dirty="0" smtClean="0"/>
              <a:t>) be “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 is a flight on airline </a:t>
            </a:r>
            <a:r>
              <a:rPr lang="en-US" altLang="zh-CN" sz="2400" i="1" dirty="0" smtClean="0"/>
              <a:t>a </a:t>
            </a:r>
            <a:r>
              <a:rPr lang="en-US" altLang="zh-CN" sz="2400" dirty="0" smtClean="0"/>
              <a:t>”</a:t>
            </a:r>
          </a:p>
          <a:p>
            <a:pPr marL="0" indent="0" algn="just">
              <a:buNone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∃</a:t>
            </a:r>
            <a:r>
              <a:rPr lang="en-US" altLang="zh-CN" sz="2400" i="1" dirty="0" smtClean="0"/>
              <a:t>w </a:t>
            </a:r>
            <a:r>
              <a:rPr lang="zh-CN" altLang="en-US" sz="2400" dirty="0" smtClean="0"/>
              <a:t>∀</a:t>
            </a:r>
            <a:r>
              <a:rPr lang="en-US" altLang="zh-CN" sz="2400" i="1" dirty="0" smtClean="0"/>
              <a:t>a </a:t>
            </a:r>
            <a:r>
              <a:rPr lang="zh-CN" altLang="en-US" sz="2400" dirty="0" smtClean="0"/>
              <a:t>∃</a:t>
            </a:r>
            <a:r>
              <a:rPr lang="en-US" altLang="zh-CN" sz="2400" i="1" dirty="0"/>
              <a:t>f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 (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i="1" dirty="0"/>
              <a:t>w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^ 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) )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sz="2400" dirty="0" smtClean="0"/>
              <a:t>    Use quantifiers to express the statement “there does not exist a woman who has taken a flight on every airline in the world” so that no negation precedes a quantifier.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denote the statement 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&gt;3”. What are the truth values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(4) and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(2)?</a:t>
            </a:r>
          </a:p>
          <a:p>
            <a:pPr algn="just"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denote the statement “HKUST student x is required to take either COMP 2711 or COMP 2711H”. Suppose Alice is a COMP student and Bob is a CHEM student. What are the truth values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(Alice) and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(Bob)?</a:t>
            </a:r>
          </a:p>
          <a:p>
            <a:pPr algn="just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1905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Let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denote the statement “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+3”. What are the truth values of the propositions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(1, 2)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(3, 0)?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048000"/>
          </a:xfrm>
        </p:spPr>
        <p:txBody>
          <a:bodyPr/>
          <a:lstStyle/>
          <a:p>
            <a:r>
              <a:rPr lang="en-US" dirty="0" smtClean="0"/>
              <a:t>Predicates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Quantifiers</a:t>
            </a:r>
          </a:p>
          <a:p>
            <a:r>
              <a:rPr lang="en-US" dirty="0" smtClean="0"/>
              <a:t>Quantifiers with Restricted Domains</a:t>
            </a:r>
          </a:p>
          <a:p>
            <a:r>
              <a:rPr lang="en-US" dirty="0" smtClean="0"/>
              <a:t>Logical Equivalences involving Quantifiers</a:t>
            </a:r>
          </a:p>
          <a:p>
            <a:r>
              <a:rPr lang="en-US" dirty="0" smtClean="0"/>
              <a:t>Nested Quantifiers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Universal Quantification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048000"/>
          </a:xfrm>
        </p:spPr>
        <p:txBody>
          <a:bodyPr/>
          <a:lstStyle/>
          <a:p>
            <a:pPr algn="just"/>
            <a:r>
              <a:rPr lang="en-US" altLang="zh-CN" dirty="0" smtClean="0"/>
              <a:t>We saw that when the variables in a propositional function are assigned values, the resulting proposition has a certain truth value. 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/>
              <a:t>S</a:t>
            </a:r>
            <a:r>
              <a:rPr lang="en-US" altLang="zh-CN" dirty="0" smtClean="0"/>
              <a:t>ometimes we may want to say that a predicate is true over a set of values.</a:t>
            </a:r>
          </a:p>
          <a:p>
            <a:pPr algn="just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Universal Quantification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Definition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The </a:t>
            </a:r>
            <a:r>
              <a:rPr lang="en-US" altLang="zh-CN" b="1" dirty="0" smtClean="0"/>
              <a:t>universal quantification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the statement </a:t>
            </a:r>
            <a:r>
              <a:rPr lang="en-US" altLang="zh-CN" dirty="0" smtClean="0">
                <a:solidFill>
                  <a:srgbClr val="0000FF"/>
                </a:solidFill>
              </a:rPr>
              <a:t>“for all elements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 in the domain such that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)”. </a:t>
            </a:r>
          </a:p>
          <a:p>
            <a:pPr algn="just"/>
            <a:r>
              <a:rPr lang="en-US" altLang="zh-CN" dirty="0" smtClean="0"/>
              <a:t>Denote as </a:t>
            </a:r>
            <a:r>
              <a:rPr lang="zh-CN" altLang="en-US" b="1" dirty="0" smtClean="0">
                <a:solidFill>
                  <a:srgbClr val="0000FF"/>
                </a:solidFill>
              </a:rPr>
              <a:t>∀</a:t>
            </a:r>
            <a:r>
              <a:rPr lang="en-US" altLang="zh-CN" b="1" i="1" dirty="0" smtClean="0">
                <a:solidFill>
                  <a:srgbClr val="0000FF"/>
                </a:solidFill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i="1" dirty="0" smtClean="0">
                <a:solidFill>
                  <a:srgbClr val="0000FF"/>
                </a:solidFill>
              </a:rPr>
              <a:t>P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</a:rPr>
              <a:t>).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We read it as </a:t>
            </a:r>
            <a:r>
              <a:rPr lang="en-US" altLang="zh-CN" dirty="0"/>
              <a:t>“for all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)” or “for every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)”. </a:t>
            </a:r>
          </a:p>
          <a:p>
            <a:pPr algn="just"/>
            <a:r>
              <a:rPr lang="en-US" altLang="zh-CN" dirty="0" smtClean="0"/>
              <a:t>Here</a:t>
            </a:r>
            <a:r>
              <a:rPr lang="zh-CN" altLang="en-US" dirty="0" smtClean="0"/>
              <a:t> ∀</a:t>
            </a:r>
            <a:r>
              <a:rPr lang="en-US" altLang="zh-CN" dirty="0" smtClean="0"/>
              <a:t> is called the </a:t>
            </a:r>
            <a:r>
              <a:rPr lang="en-US" altLang="zh-CN" b="1" dirty="0" smtClean="0"/>
              <a:t>universal quantifier</a:t>
            </a:r>
            <a:r>
              <a:rPr lang="en-US" altLang="zh-CN" dirty="0" smtClean="0"/>
              <a:t>. </a:t>
            </a:r>
          </a:p>
          <a:p>
            <a:pPr algn="just"/>
            <a:r>
              <a:rPr lang="en-US" altLang="zh-CN" dirty="0" smtClean="0"/>
              <a:t>An element for which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false is called a </a:t>
            </a:r>
            <a:r>
              <a:rPr lang="en-US" altLang="zh-CN" b="1" dirty="0" smtClean="0"/>
              <a:t>counterexample</a:t>
            </a:r>
            <a:r>
              <a:rPr lang="en-US" altLang="zh-CN" dirty="0" smtClean="0"/>
              <a:t> of </a:t>
            </a:r>
            <a:r>
              <a:rPr lang="zh-CN" altLang="en-US" dirty="0" smtClean="0"/>
              <a:t>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3219</Words>
  <Application>Microsoft Office PowerPoint</Application>
  <PresentationFormat>On-screen Show (4:3)</PresentationFormat>
  <Paragraphs>446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Monotype Sorts</vt:lpstr>
      <vt:lpstr>ＭＳ Ｐゴシック</vt:lpstr>
      <vt:lpstr>宋体</vt:lpstr>
      <vt:lpstr>Arial</vt:lpstr>
      <vt:lpstr>Lucida Sans</vt:lpstr>
      <vt:lpstr>Wingdings</vt:lpstr>
      <vt:lpstr>Default Design</vt:lpstr>
      <vt:lpstr>L02: Predicate Logic</vt:lpstr>
      <vt:lpstr>Predicate Logic</vt:lpstr>
      <vt:lpstr>Outline</vt:lpstr>
      <vt:lpstr>Predicate</vt:lpstr>
      <vt:lpstr>Examples</vt:lpstr>
      <vt:lpstr>Example</vt:lpstr>
      <vt:lpstr>Outline</vt:lpstr>
      <vt:lpstr>Universal Quantification</vt:lpstr>
      <vt:lpstr>Universal Quantification</vt:lpstr>
      <vt:lpstr>Domain</vt:lpstr>
      <vt:lpstr>Examples</vt:lpstr>
      <vt:lpstr>Examples</vt:lpstr>
      <vt:lpstr>Existential Quantification</vt:lpstr>
      <vt:lpstr>Existential Quantification</vt:lpstr>
      <vt:lpstr>Universal and Existential Quantifiers</vt:lpstr>
      <vt:lpstr>Examples</vt:lpstr>
      <vt:lpstr>Examples</vt:lpstr>
      <vt:lpstr>Restricted Domains</vt:lpstr>
      <vt:lpstr>Outline</vt:lpstr>
      <vt:lpstr>Motivation: Quantifier with Restricted Domain</vt:lpstr>
      <vt:lpstr>Quantifier with Restricted Domain</vt:lpstr>
      <vt:lpstr>Quantifier with Restricted Domain</vt:lpstr>
      <vt:lpstr>Quantifier with Restricted Domain</vt:lpstr>
      <vt:lpstr>Quantifier with Restricted Domain</vt:lpstr>
      <vt:lpstr>Examples</vt:lpstr>
      <vt:lpstr>Examples</vt:lpstr>
      <vt:lpstr>Example</vt:lpstr>
      <vt:lpstr>Example, cont</vt:lpstr>
      <vt:lpstr>Outline</vt:lpstr>
      <vt:lpstr>Logical Equivalence</vt:lpstr>
      <vt:lpstr>Logical Equivalence</vt:lpstr>
      <vt:lpstr>Logical Equivalence (cont'd)</vt:lpstr>
      <vt:lpstr>Logical Equivalence (cont'd)</vt:lpstr>
      <vt:lpstr>Motivation: negation</vt:lpstr>
      <vt:lpstr>Motivation: negation</vt:lpstr>
      <vt:lpstr>De Morgan's Laws for Quantifiers</vt:lpstr>
      <vt:lpstr>De Morgan's Laws for Quantifiers (cont'd)</vt:lpstr>
      <vt:lpstr>Examples</vt:lpstr>
      <vt:lpstr>Examples</vt:lpstr>
      <vt:lpstr>Outline</vt:lpstr>
      <vt:lpstr>Nested Quantifiers</vt:lpstr>
      <vt:lpstr>Nested Quantifiers</vt:lpstr>
      <vt:lpstr>Quantifications of Two Variables</vt:lpstr>
      <vt:lpstr>Examples</vt:lpstr>
      <vt:lpstr>Examples</vt:lpstr>
      <vt:lpstr>Examples</vt:lpstr>
      <vt:lpstr>Examples</vt:lpstr>
      <vt:lpstr>Examples</vt:lpstr>
      <vt:lpstr>Examples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taicl</dc:creator>
  <cp:lastModifiedBy>Dr. Lian Wen Zhang</cp:lastModifiedBy>
  <cp:revision>1051</cp:revision>
  <cp:lastPrinted>2015-08-25T09:16:02Z</cp:lastPrinted>
  <dcterms:created xsi:type="dcterms:W3CDTF">2012-01-21T22:53:48Z</dcterms:created>
  <dcterms:modified xsi:type="dcterms:W3CDTF">2015-09-07T06:42:30Z</dcterms:modified>
</cp:coreProperties>
</file>