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8" r:id="rId2"/>
    <p:sldId id="345" r:id="rId3"/>
    <p:sldId id="358" r:id="rId4"/>
    <p:sldId id="307" r:id="rId5"/>
    <p:sldId id="346" r:id="rId6"/>
    <p:sldId id="347" r:id="rId7"/>
    <p:sldId id="348" r:id="rId8"/>
    <p:sldId id="350" r:id="rId9"/>
    <p:sldId id="351" r:id="rId10"/>
    <p:sldId id="352" r:id="rId11"/>
    <p:sldId id="349" r:id="rId12"/>
    <p:sldId id="383" r:id="rId13"/>
    <p:sldId id="359" r:id="rId14"/>
    <p:sldId id="354" r:id="rId15"/>
    <p:sldId id="355" r:id="rId16"/>
    <p:sldId id="308" r:id="rId17"/>
    <p:sldId id="384" r:id="rId18"/>
    <p:sldId id="361" r:id="rId19"/>
    <p:sldId id="362" r:id="rId20"/>
    <p:sldId id="363" r:id="rId21"/>
    <p:sldId id="364" r:id="rId22"/>
    <p:sldId id="365" r:id="rId23"/>
    <p:sldId id="366" r:id="rId24"/>
    <p:sldId id="385" r:id="rId25"/>
    <p:sldId id="367" r:id="rId26"/>
    <p:sldId id="368" r:id="rId27"/>
    <p:sldId id="369" r:id="rId28"/>
    <p:sldId id="370" r:id="rId29"/>
    <p:sldId id="371" r:id="rId30"/>
    <p:sldId id="386" r:id="rId31"/>
    <p:sldId id="372" r:id="rId32"/>
    <p:sldId id="373" r:id="rId33"/>
    <p:sldId id="374" r:id="rId34"/>
    <p:sldId id="375" r:id="rId35"/>
    <p:sldId id="376" r:id="rId36"/>
    <p:sldId id="382" r:id="rId37"/>
    <p:sldId id="378" r:id="rId38"/>
    <p:sldId id="379" r:id="rId39"/>
    <p:sldId id="381" r:id="rId40"/>
  </p:sldIdLst>
  <p:sldSz cx="9144000" cy="6858000" type="screen4x3"/>
  <p:notesSz cx="9918700" cy="6794500"/>
  <p:defaultTextStyle>
    <a:defPPr>
      <a:defRPr lang="en-US"/>
    </a:defPPr>
    <a:lvl1pPr algn="l" rtl="0" fontAlgn="base">
      <a:spcBef>
        <a:spcPct val="0"/>
      </a:spcBef>
      <a:spcAft>
        <a:spcPct val="0"/>
      </a:spcAft>
      <a:defRPr b="1" kern="1200">
        <a:solidFill>
          <a:schemeClr val="tx1"/>
        </a:solidFill>
        <a:latin typeface="Lucida Sans" charset="0"/>
        <a:ea typeface="ＭＳ Ｐゴシック" charset="-128"/>
        <a:cs typeface="+mn-cs"/>
      </a:defRPr>
    </a:lvl1pPr>
    <a:lvl2pPr marL="457200" algn="l" rtl="0" fontAlgn="base">
      <a:spcBef>
        <a:spcPct val="0"/>
      </a:spcBef>
      <a:spcAft>
        <a:spcPct val="0"/>
      </a:spcAft>
      <a:defRPr b="1" kern="1200">
        <a:solidFill>
          <a:schemeClr val="tx1"/>
        </a:solidFill>
        <a:latin typeface="Lucida Sans" charset="0"/>
        <a:ea typeface="ＭＳ Ｐゴシック" charset="-128"/>
        <a:cs typeface="+mn-cs"/>
      </a:defRPr>
    </a:lvl2pPr>
    <a:lvl3pPr marL="914400" algn="l" rtl="0" fontAlgn="base">
      <a:spcBef>
        <a:spcPct val="0"/>
      </a:spcBef>
      <a:spcAft>
        <a:spcPct val="0"/>
      </a:spcAft>
      <a:defRPr b="1" kern="1200">
        <a:solidFill>
          <a:schemeClr val="tx1"/>
        </a:solidFill>
        <a:latin typeface="Lucida Sans" charset="0"/>
        <a:ea typeface="ＭＳ Ｐゴシック" charset="-128"/>
        <a:cs typeface="+mn-cs"/>
      </a:defRPr>
    </a:lvl3pPr>
    <a:lvl4pPr marL="1371600" algn="l" rtl="0" fontAlgn="base">
      <a:spcBef>
        <a:spcPct val="0"/>
      </a:spcBef>
      <a:spcAft>
        <a:spcPct val="0"/>
      </a:spcAft>
      <a:defRPr b="1" kern="1200">
        <a:solidFill>
          <a:schemeClr val="tx1"/>
        </a:solidFill>
        <a:latin typeface="Lucida Sans" charset="0"/>
        <a:ea typeface="ＭＳ Ｐゴシック" charset="-128"/>
        <a:cs typeface="+mn-cs"/>
      </a:defRPr>
    </a:lvl4pPr>
    <a:lvl5pPr marL="1828800" algn="l" rtl="0" fontAlgn="base">
      <a:spcBef>
        <a:spcPct val="0"/>
      </a:spcBef>
      <a:spcAft>
        <a:spcPct val="0"/>
      </a:spcAft>
      <a:defRPr b="1" kern="1200">
        <a:solidFill>
          <a:schemeClr val="tx1"/>
        </a:solidFill>
        <a:latin typeface="Lucida Sans" charset="0"/>
        <a:ea typeface="ＭＳ Ｐゴシック" charset="-128"/>
        <a:cs typeface="+mn-cs"/>
      </a:defRPr>
    </a:lvl5pPr>
    <a:lvl6pPr marL="2286000" algn="l" defTabSz="914400" rtl="0" eaLnBrk="1" latinLnBrk="0" hangingPunct="1">
      <a:defRPr b="1" kern="1200">
        <a:solidFill>
          <a:schemeClr val="tx1"/>
        </a:solidFill>
        <a:latin typeface="Lucida Sans" charset="0"/>
        <a:ea typeface="ＭＳ Ｐゴシック" charset="-128"/>
        <a:cs typeface="+mn-cs"/>
      </a:defRPr>
    </a:lvl6pPr>
    <a:lvl7pPr marL="2743200" algn="l" defTabSz="914400" rtl="0" eaLnBrk="1" latinLnBrk="0" hangingPunct="1">
      <a:defRPr b="1" kern="1200">
        <a:solidFill>
          <a:schemeClr val="tx1"/>
        </a:solidFill>
        <a:latin typeface="Lucida Sans" charset="0"/>
        <a:ea typeface="ＭＳ Ｐゴシック" charset="-128"/>
        <a:cs typeface="+mn-cs"/>
      </a:defRPr>
    </a:lvl7pPr>
    <a:lvl8pPr marL="3200400" algn="l" defTabSz="914400" rtl="0" eaLnBrk="1" latinLnBrk="0" hangingPunct="1">
      <a:defRPr b="1" kern="1200">
        <a:solidFill>
          <a:schemeClr val="tx1"/>
        </a:solidFill>
        <a:latin typeface="Lucida Sans" charset="0"/>
        <a:ea typeface="ＭＳ Ｐゴシック" charset="-128"/>
        <a:cs typeface="+mn-cs"/>
      </a:defRPr>
    </a:lvl8pPr>
    <a:lvl9pPr marL="3657600" algn="l" defTabSz="914400" rtl="0" eaLnBrk="1" latinLnBrk="0" hangingPunct="1">
      <a:defRPr b="1" kern="1200">
        <a:solidFill>
          <a:schemeClr val="tx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2" autoAdjust="0"/>
    <p:restoredTop sz="94279" autoAdjust="0"/>
  </p:normalViewPr>
  <p:slideViewPr>
    <p:cSldViewPr>
      <p:cViewPr varScale="1">
        <p:scale>
          <a:sx n="132" d="100"/>
          <a:sy n="132" d="100"/>
        </p:scale>
        <p:origin x="792" y="132"/>
      </p:cViewPr>
      <p:guideLst>
        <p:guide orient="horz" pos="2160"/>
        <p:guide pos="2880"/>
      </p:guideLst>
    </p:cSldViewPr>
  </p:slideViewPr>
  <p:outlineViewPr>
    <p:cViewPr>
      <p:scale>
        <a:sx n="33" d="100"/>
        <a:sy n="33" d="100"/>
      </p:scale>
      <p:origin x="114" y="10680"/>
    </p:cViewPr>
  </p:outlineViewPr>
  <p:notesTextViewPr>
    <p:cViewPr>
      <p:scale>
        <a:sx n="100" d="100"/>
        <a:sy n="100" d="100"/>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298876" cy="339725"/>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sz="quarter" idx="1"/>
          </p:nvPr>
        </p:nvSpPr>
        <p:spPr>
          <a:xfrm>
            <a:off x="5617508" y="2"/>
            <a:ext cx="4298876" cy="339725"/>
          </a:xfrm>
          <a:prstGeom prst="rect">
            <a:avLst/>
          </a:prstGeom>
        </p:spPr>
        <p:txBody>
          <a:bodyPr vert="horz" lIns="91432" tIns="45716" rIns="91432" bIns="45716" rtlCol="0"/>
          <a:lstStyle>
            <a:lvl1pPr algn="r">
              <a:defRPr sz="1200"/>
            </a:lvl1pPr>
          </a:lstStyle>
          <a:p>
            <a:fld id="{50BE4F2C-0EE3-4CC6-9A7F-FCEE2CED77EB}" type="datetimeFigureOut">
              <a:rPr lang="en-US" smtClean="0"/>
              <a:pPr/>
              <a:t>8/25/2015</a:t>
            </a:fld>
            <a:endParaRPr lang="en-US"/>
          </a:p>
        </p:txBody>
      </p:sp>
      <p:sp>
        <p:nvSpPr>
          <p:cNvPr id="4" name="Footer Placeholder 3"/>
          <p:cNvSpPr>
            <a:spLocks noGrp="1"/>
          </p:cNvSpPr>
          <p:nvPr>
            <p:ph type="ftr" sz="quarter" idx="2"/>
          </p:nvPr>
        </p:nvSpPr>
        <p:spPr>
          <a:xfrm>
            <a:off x="2" y="6453688"/>
            <a:ext cx="4298876" cy="339725"/>
          </a:xfrm>
          <a:prstGeom prst="rect">
            <a:avLst/>
          </a:prstGeom>
        </p:spPr>
        <p:txBody>
          <a:bodyPr vert="horz" lIns="91432" tIns="45716" rIns="91432"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5617508" y="6453688"/>
            <a:ext cx="4298876" cy="339725"/>
          </a:xfrm>
          <a:prstGeom prst="rect">
            <a:avLst/>
          </a:prstGeom>
        </p:spPr>
        <p:txBody>
          <a:bodyPr vert="horz" lIns="91432" tIns="45716" rIns="91432" bIns="45716" rtlCol="0" anchor="b"/>
          <a:lstStyle>
            <a:lvl1pPr algn="r">
              <a:defRPr sz="1200"/>
            </a:lvl1pPr>
          </a:lstStyle>
          <a:p>
            <a:fld id="{A2AB639E-B2BE-4F41-B992-699629CBE31A}" type="slidenum">
              <a:rPr lang="en-US" smtClean="0"/>
              <a:pPr/>
              <a:t>‹#›</a:t>
            </a:fld>
            <a:endParaRPr lang="en-US"/>
          </a:p>
        </p:txBody>
      </p:sp>
    </p:spTree>
    <p:extLst>
      <p:ext uri="{BB962C8B-B14F-4D97-AF65-F5344CB8AC3E}">
        <p14:creationId xmlns:p14="http://schemas.microsoft.com/office/powerpoint/2010/main" val="1442453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2"/>
            <a:ext cx="4298103" cy="3397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b="0">
                <a:latin typeface="Arial" charset="0"/>
              </a:defRPr>
            </a:lvl1pPr>
          </a:lstStyle>
          <a:p>
            <a:endParaRPr lang="en-US"/>
          </a:p>
        </p:txBody>
      </p:sp>
      <p:sp>
        <p:nvSpPr>
          <p:cNvPr id="3075" name="Rectangle 3"/>
          <p:cNvSpPr>
            <a:spLocks noGrp="1" noChangeArrowheads="1"/>
          </p:cNvSpPr>
          <p:nvPr>
            <p:ph type="dt" idx="1"/>
          </p:nvPr>
        </p:nvSpPr>
        <p:spPr bwMode="auto">
          <a:xfrm>
            <a:off x="5618303" y="2"/>
            <a:ext cx="4298103" cy="3397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b="0">
                <a:latin typeface="Arial" charset="0"/>
              </a:defRPr>
            </a:lvl1pPr>
          </a:lstStyle>
          <a:p>
            <a:endParaRPr lang="en-US"/>
          </a:p>
        </p:txBody>
      </p:sp>
      <p:sp>
        <p:nvSpPr>
          <p:cNvPr id="13316" name="Rectangle 4"/>
          <p:cNvSpPr>
            <a:spLocks noGrp="1" noRot="1" noChangeAspect="1" noChangeArrowheads="1" noTextEdit="1"/>
          </p:cNvSpPr>
          <p:nvPr>
            <p:ph type="sldImg" idx="2"/>
          </p:nvPr>
        </p:nvSpPr>
        <p:spPr bwMode="auto">
          <a:xfrm>
            <a:off x="3260725" y="509588"/>
            <a:ext cx="3397250"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91870" y="3227387"/>
            <a:ext cx="7934960" cy="30575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6453598"/>
            <a:ext cx="4298103" cy="3397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b="0">
                <a:latin typeface="Arial" charset="0"/>
              </a:defRPr>
            </a:lvl1pPr>
          </a:lstStyle>
          <a:p>
            <a:endParaRPr lang="en-US"/>
          </a:p>
        </p:txBody>
      </p:sp>
      <p:sp>
        <p:nvSpPr>
          <p:cNvPr id="3079" name="Rectangle 7"/>
          <p:cNvSpPr>
            <a:spLocks noGrp="1" noChangeArrowheads="1"/>
          </p:cNvSpPr>
          <p:nvPr>
            <p:ph type="sldNum" sz="quarter" idx="5"/>
          </p:nvPr>
        </p:nvSpPr>
        <p:spPr bwMode="auto">
          <a:xfrm>
            <a:off x="5618303" y="6453598"/>
            <a:ext cx="4298103" cy="3397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b="0">
                <a:latin typeface="Arial" charset="0"/>
              </a:defRPr>
            </a:lvl1pPr>
          </a:lstStyle>
          <a:p>
            <a:fld id="{878340DC-DDD3-4383-9614-668A8EE0901D}" type="slidenum">
              <a:rPr lang="en-US"/>
              <a:pPr/>
              <a:t>‹#›</a:t>
            </a:fld>
            <a:endParaRPr lang="en-US"/>
          </a:p>
        </p:txBody>
      </p:sp>
    </p:spTree>
    <p:extLst>
      <p:ext uri="{BB962C8B-B14F-4D97-AF65-F5344CB8AC3E}">
        <p14:creationId xmlns:p14="http://schemas.microsoft.com/office/powerpoint/2010/main" val="2726363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a:ln/>
        </p:spPr>
      </p:sp>
      <p:sp>
        <p:nvSpPr>
          <p:cNvPr id="1741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a:noFill/>
        </p:spPr>
        <p:txBody>
          <a:bodyPr/>
          <a:lstStyle/>
          <a:p>
            <a:fld id="{BD9DCBA1-42CF-8145-B13F-3E8BBD967398}" type="slidenum">
              <a:rPr lang="zh-CN" altLang="en-US" smtClean="0"/>
              <a:pPr/>
              <a:t>1</a:t>
            </a:fld>
            <a:endParaRPr lang="en-US" altLang="zh-CN" smtClean="0"/>
          </a:p>
        </p:txBody>
      </p:sp>
    </p:spTree>
    <p:extLst>
      <p:ext uri="{BB962C8B-B14F-4D97-AF65-F5344CB8AC3E}">
        <p14:creationId xmlns:p14="http://schemas.microsoft.com/office/powerpoint/2010/main" val="101666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ED48EA5-2AB8-469C-9C8D-DDC17F3887B3}" type="slidenum">
              <a:rPr lang="en-US"/>
              <a:pPr/>
              <a:t>‹#›</a:t>
            </a:fld>
            <a:endParaRPr lang="en-US"/>
          </a:p>
        </p:txBody>
      </p:sp>
    </p:spTree>
    <p:extLst>
      <p:ext uri="{BB962C8B-B14F-4D97-AF65-F5344CB8AC3E}">
        <p14:creationId xmlns:p14="http://schemas.microsoft.com/office/powerpoint/2010/main" val="293596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04971A2-E15B-40AD-8D3B-C3853A18A93B}" type="slidenum">
              <a:rPr lang="en-US"/>
              <a:pPr/>
              <a:t>‹#›</a:t>
            </a:fld>
            <a:endParaRPr lang="en-US"/>
          </a:p>
        </p:txBody>
      </p:sp>
    </p:spTree>
    <p:extLst>
      <p:ext uri="{BB962C8B-B14F-4D97-AF65-F5344CB8AC3E}">
        <p14:creationId xmlns:p14="http://schemas.microsoft.com/office/powerpoint/2010/main" val="236084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132645C-7078-496B-800F-5B55B382AAB3}" type="slidenum">
              <a:rPr lang="en-US"/>
              <a:pPr/>
              <a:t>‹#›</a:t>
            </a:fld>
            <a:endParaRPr lang="en-US"/>
          </a:p>
        </p:txBody>
      </p:sp>
    </p:spTree>
    <p:extLst>
      <p:ext uri="{BB962C8B-B14F-4D97-AF65-F5344CB8AC3E}">
        <p14:creationId xmlns:p14="http://schemas.microsoft.com/office/powerpoint/2010/main" val="182342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EC735E3-5B29-4F54-8FB9-022B0DB6C884}" type="slidenum">
              <a:rPr lang="en-US"/>
              <a:pPr/>
              <a:t>‹#›</a:t>
            </a:fld>
            <a:endParaRPr lang="en-US"/>
          </a:p>
        </p:txBody>
      </p:sp>
    </p:spTree>
    <p:extLst>
      <p:ext uri="{BB962C8B-B14F-4D97-AF65-F5344CB8AC3E}">
        <p14:creationId xmlns:p14="http://schemas.microsoft.com/office/powerpoint/2010/main" val="1414091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E5E6A3E-4888-4C12-8315-4FD2172AB79D}" type="slidenum">
              <a:rPr lang="en-US"/>
              <a:pPr/>
              <a:t>‹#›</a:t>
            </a:fld>
            <a:endParaRPr lang="en-US"/>
          </a:p>
        </p:txBody>
      </p:sp>
    </p:spTree>
    <p:extLst>
      <p:ext uri="{BB962C8B-B14F-4D97-AF65-F5344CB8AC3E}">
        <p14:creationId xmlns:p14="http://schemas.microsoft.com/office/powerpoint/2010/main" val="282027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F4F64A1-F48A-4587-8460-697BC25700CB}" type="slidenum">
              <a:rPr lang="en-US"/>
              <a:pPr/>
              <a:t>‹#›</a:t>
            </a:fld>
            <a:endParaRPr lang="en-US"/>
          </a:p>
        </p:txBody>
      </p:sp>
    </p:spTree>
    <p:extLst>
      <p:ext uri="{BB962C8B-B14F-4D97-AF65-F5344CB8AC3E}">
        <p14:creationId xmlns:p14="http://schemas.microsoft.com/office/powerpoint/2010/main" val="16973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14D11BB-E399-4356-A7BA-ED113D687B1C}" type="slidenum">
              <a:rPr lang="en-US"/>
              <a:pPr/>
              <a:t>‹#›</a:t>
            </a:fld>
            <a:endParaRPr lang="en-US"/>
          </a:p>
        </p:txBody>
      </p:sp>
    </p:spTree>
    <p:extLst>
      <p:ext uri="{BB962C8B-B14F-4D97-AF65-F5344CB8AC3E}">
        <p14:creationId xmlns:p14="http://schemas.microsoft.com/office/powerpoint/2010/main" val="122527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7BE0ABEF-E41E-4666-84C4-413527B4A9B4}" type="slidenum">
              <a:rPr lang="en-US"/>
              <a:pPr/>
              <a:t>‹#›</a:t>
            </a:fld>
            <a:endParaRPr lang="en-US"/>
          </a:p>
        </p:txBody>
      </p:sp>
    </p:spTree>
    <p:extLst>
      <p:ext uri="{BB962C8B-B14F-4D97-AF65-F5344CB8AC3E}">
        <p14:creationId xmlns:p14="http://schemas.microsoft.com/office/powerpoint/2010/main" val="5962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309926DB-4DC2-4E3A-B2C0-BB9A6A9391A5}" type="slidenum">
              <a:rPr lang="en-US"/>
              <a:pPr/>
              <a:t>‹#›</a:t>
            </a:fld>
            <a:endParaRPr lang="en-US"/>
          </a:p>
        </p:txBody>
      </p:sp>
    </p:spTree>
    <p:extLst>
      <p:ext uri="{BB962C8B-B14F-4D97-AF65-F5344CB8AC3E}">
        <p14:creationId xmlns:p14="http://schemas.microsoft.com/office/powerpoint/2010/main" val="404395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1B4454-C8A7-4B1B-8E65-E82A92619F92}" type="slidenum">
              <a:rPr lang="en-US"/>
              <a:pPr/>
              <a:t>‹#›</a:t>
            </a:fld>
            <a:endParaRPr lang="en-US"/>
          </a:p>
        </p:txBody>
      </p:sp>
    </p:spTree>
    <p:extLst>
      <p:ext uri="{BB962C8B-B14F-4D97-AF65-F5344CB8AC3E}">
        <p14:creationId xmlns:p14="http://schemas.microsoft.com/office/powerpoint/2010/main" val="43595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0DDABB2-A7EC-4A6A-8A4D-8C9E34B87ECB}" type="slidenum">
              <a:rPr lang="en-US"/>
              <a:pPr/>
              <a:t>‹#›</a:t>
            </a:fld>
            <a:endParaRPr lang="en-US"/>
          </a:p>
        </p:txBody>
      </p:sp>
    </p:spTree>
    <p:extLst>
      <p:ext uri="{BB962C8B-B14F-4D97-AF65-F5344CB8AC3E}">
        <p14:creationId xmlns:p14="http://schemas.microsoft.com/office/powerpoint/2010/main" val="94347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3820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600200"/>
            <a:ext cx="8686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fld id="{6724A02C-A69E-4EC1-BA44-1213A0435DCD}" type="slidenum">
              <a:rPr lang="en-US"/>
              <a:pPr/>
              <a:t>‹#›</a:t>
            </a:fld>
            <a:endParaRPr lang="en-US"/>
          </a:p>
        </p:txBody>
      </p:sp>
      <p:sp>
        <p:nvSpPr>
          <p:cNvPr id="1031" name="Text Box 7"/>
          <p:cNvSpPr txBox="1">
            <a:spLocks noChangeArrowheads="1"/>
          </p:cNvSpPr>
          <p:nvPr userDrawn="1"/>
        </p:nvSpPr>
        <p:spPr bwMode="auto">
          <a:xfrm>
            <a:off x="457200" y="1066800"/>
            <a:ext cx="2286000" cy="366713"/>
          </a:xfrm>
          <a:prstGeom prst="rect">
            <a:avLst/>
          </a:prstGeom>
          <a:noFill/>
          <a:ln w="9525">
            <a:noFill/>
            <a:miter lim="800000"/>
            <a:headEnd/>
            <a:tailEnd/>
          </a:ln>
          <a:effectLst/>
        </p:spPr>
        <p:txBody>
          <a:bodyPr>
            <a:spAutoFit/>
          </a:bodyPr>
          <a:lstStyle>
            <a:lvl1pPr eaLnBrk="0" hangingPunct="0">
              <a:defRPr sz="2400" b="1">
                <a:solidFill>
                  <a:schemeClr val="tx1"/>
                </a:solidFill>
                <a:latin typeface="Lucida Sans" charset="0"/>
                <a:ea typeface="ＭＳ Ｐゴシック" charset="-128"/>
              </a:defRPr>
            </a:lvl1pPr>
            <a:lvl2pPr marL="37931725" indent="-37474525" eaLnBrk="0" hangingPunct="0">
              <a:defRPr sz="2400" b="1">
                <a:solidFill>
                  <a:schemeClr val="tx1"/>
                </a:solidFill>
                <a:latin typeface="Lucida Sans" charset="0"/>
                <a:ea typeface="ＭＳ Ｐゴシック" charset="-128"/>
              </a:defRPr>
            </a:lvl2pPr>
            <a:lvl3pPr eaLnBrk="0" hangingPunct="0">
              <a:defRPr sz="2400" b="1">
                <a:solidFill>
                  <a:schemeClr val="tx1"/>
                </a:solidFill>
                <a:latin typeface="Lucida Sans" charset="0"/>
                <a:ea typeface="ＭＳ Ｐゴシック" charset="-128"/>
              </a:defRPr>
            </a:lvl3pPr>
            <a:lvl4pPr eaLnBrk="0" hangingPunct="0">
              <a:defRPr sz="2400" b="1">
                <a:solidFill>
                  <a:schemeClr val="tx1"/>
                </a:solidFill>
                <a:latin typeface="Lucida Sans" charset="0"/>
                <a:ea typeface="ＭＳ Ｐゴシック" charset="-128"/>
              </a:defRPr>
            </a:lvl4pPr>
            <a:lvl5pPr eaLnBrk="0" hangingPunct="0">
              <a:defRPr sz="2400" b="1">
                <a:solidFill>
                  <a:schemeClr val="tx1"/>
                </a:solidFill>
                <a:latin typeface="Lucida Sans" charset="0"/>
                <a:ea typeface="ＭＳ Ｐゴシック" charset="-128"/>
              </a:defRPr>
            </a:lvl5pPr>
            <a:lvl6pPr marL="457200" eaLnBrk="0" fontAlgn="base" hangingPunct="0">
              <a:spcBef>
                <a:spcPct val="0"/>
              </a:spcBef>
              <a:spcAft>
                <a:spcPct val="0"/>
              </a:spcAft>
              <a:defRPr sz="2400" b="1">
                <a:solidFill>
                  <a:schemeClr val="tx1"/>
                </a:solidFill>
                <a:latin typeface="Lucida Sans" charset="0"/>
                <a:ea typeface="ＭＳ Ｐゴシック" charset="-128"/>
              </a:defRPr>
            </a:lvl6pPr>
            <a:lvl7pPr marL="914400" eaLnBrk="0" fontAlgn="base" hangingPunct="0">
              <a:spcBef>
                <a:spcPct val="0"/>
              </a:spcBef>
              <a:spcAft>
                <a:spcPct val="0"/>
              </a:spcAft>
              <a:defRPr sz="2400" b="1">
                <a:solidFill>
                  <a:schemeClr val="tx1"/>
                </a:solidFill>
                <a:latin typeface="Lucida Sans" charset="0"/>
                <a:ea typeface="ＭＳ Ｐゴシック" charset="-128"/>
              </a:defRPr>
            </a:lvl7pPr>
            <a:lvl8pPr marL="1371600" eaLnBrk="0" fontAlgn="base" hangingPunct="0">
              <a:spcBef>
                <a:spcPct val="0"/>
              </a:spcBef>
              <a:spcAft>
                <a:spcPct val="0"/>
              </a:spcAft>
              <a:defRPr sz="2400" b="1">
                <a:solidFill>
                  <a:schemeClr val="tx1"/>
                </a:solidFill>
                <a:latin typeface="Lucida Sans" charset="0"/>
                <a:ea typeface="ＭＳ Ｐゴシック" charset="-128"/>
              </a:defRPr>
            </a:lvl8pPr>
            <a:lvl9pPr marL="1828800" eaLnBrk="0" fontAlgn="base" hangingPunct="0">
              <a:spcBef>
                <a:spcPct val="0"/>
              </a:spcBef>
              <a:spcAft>
                <a:spcPct val="0"/>
              </a:spcAft>
              <a:defRPr sz="2400" b="1">
                <a:solidFill>
                  <a:schemeClr val="tx1"/>
                </a:solidFill>
                <a:latin typeface="Lucida Sans" charset="0"/>
                <a:ea typeface="ＭＳ Ｐゴシック" charset="-128"/>
              </a:defRPr>
            </a:lvl9pPr>
          </a:lstStyle>
          <a:p>
            <a:pPr eaLnBrk="1" hangingPunct="1"/>
            <a:endParaRPr lang="en-US" sz="1800" b="0">
              <a:latin typeface="Arial" charset="0"/>
            </a:endParaRPr>
          </a:p>
        </p:txBody>
      </p:sp>
      <p:sp>
        <p:nvSpPr>
          <p:cNvPr id="1032" name="Text Box 8"/>
          <p:cNvSpPr txBox="1">
            <a:spLocks noChangeArrowheads="1"/>
          </p:cNvSpPr>
          <p:nvPr userDrawn="1"/>
        </p:nvSpPr>
        <p:spPr bwMode="auto">
          <a:xfrm>
            <a:off x="457200" y="1143000"/>
            <a:ext cx="2590800" cy="366713"/>
          </a:xfrm>
          <a:prstGeom prst="rect">
            <a:avLst/>
          </a:prstGeom>
          <a:noFill/>
          <a:ln w="9525">
            <a:noFill/>
            <a:miter lim="800000"/>
            <a:headEnd/>
            <a:tailEnd/>
          </a:ln>
          <a:effectLst/>
        </p:spPr>
        <p:txBody>
          <a:bodyPr>
            <a:spAutoFit/>
          </a:bodyPr>
          <a:lstStyle>
            <a:lvl1pPr eaLnBrk="0" hangingPunct="0">
              <a:defRPr sz="2400" b="1">
                <a:solidFill>
                  <a:schemeClr val="tx1"/>
                </a:solidFill>
                <a:latin typeface="Lucida Sans" charset="0"/>
                <a:ea typeface="ＭＳ Ｐゴシック" charset="-128"/>
              </a:defRPr>
            </a:lvl1pPr>
            <a:lvl2pPr marL="37931725" indent="-37474525" eaLnBrk="0" hangingPunct="0">
              <a:defRPr sz="2400" b="1">
                <a:solidFill>
                  <a:schemeClr val="tx1"/>
                </a:solidFill>
                <a:latin typeface="Lucida Sans" charset="0"/>
                <a:ea typeface="ＭＳ Ｐゴシック" charset="-128"/>
              </a:defRPr>
            </a:lvl2pPr>
            <a:lvl3pPr eaLnBrk="0" hangingPunct="0">
              <a:defRPr sz="2400" b="1">
                <a:solidFill>
                  <a:schemeClr val="tx1"/>
                </a:solidFill>
                <a:latin typeface="Lucida Sans" charset="0"/>
                <a:ea typeface="ＭＳ Ｐゴシック" charset="-128"/>
              </a:defRPr>
            </a:lvl3pPr>
            <a:lvl4pPr eaLnBrk="0" hangingPunct="0">
              <a:defRPr sz="2400" b="1">
                <a:solidFill>
                  <a:schemeClr val="tx1"/>
                </a:solidFill>
                <a:latin typeface="Lucida Sans" charset="0"/>
                <a:ea typeface="ＭＳ Ｐゴシック" charset="-128"/>
              </a:defRPr>
            </a:lvl4pPr>
            <a:lvl5pPr eaLnBrk="0" hangingPunct="0">
              <a:defRPr sz="2400" b="1">
                <a:solidFill>
                  <a:schemeClr val="tx1"/>
                </a:solidFill>
                <a:latin typeface="Lucida Sans" charset="0"/>
                <a:ea typeface="ＭＳ Ｐゴシック" charset="-128"/>
              </a:defRPr>
            </a:lvl5pPr>
            <a:lvl6pPr marL="457200" eaLnBrk="0" fontAlgn="base" hangingPunct="0">
              <a:spcBef>
                <a:spcPct val="0"/>
              </a:spcBef>
              <a:spcAft>
                <a:spcPct val="0"/>
              </a:spcAft>
              <a:defRPr sz="2400" b="1">
                <a:solidFill>
                  <a:schemeClr val="tx1"/>
                </a:solidFill>
                <a:latin typeface="Lucida Sans" charset="0"/>
                <a:ea typeface="ＭＳ Ｐゴシック" charset="-128"/>
              </a:defRPr>
            </a:lvl6pPr>
            <a:lvl7pPr marL="914400" eaLnBrk="0" fontAlgn="base" hangingPunct="0">
              <a:spcBef>
                <a:spcPct val="0"/>
              </a:spcBef>
              <a:spcAft>
                <a:spcPct val="0"/>
              </a:spcAft>
              <a:defRPr sz="2400" b="1">
                <a:solidFill>
                  <a:schemeClr val="tx1"/>
                </a:solidFill>
                <a:latin typeface="Lucida Sans" charset="0"/>
                <a:ea typeface="ＭＳ Ｐゴシック" charset="-128"/>
              </a:defRPr>
            </a:lvl7pPr>
            <a:lvl8pPr marL="1371600" eaLnBrk="0" fontAlgn="base" hangingPunct="0">
              <a:spcBef>
                <a:spcPct val="0"/>
              </a:spcBef>
              <a:spcAft>
                <a:spcPct val="0"/>
              </a:spcAft>
              <a:defRPr sz="2400" b="1">
                <a:solidFill>
                  <a:schemeClr val="tx1"/>
                </a:solidFill>
                <a:latin typeface="Lucida Sans" charset="0"/>
                <a:ea typeface="ＭＳ Ｐゴシック" charset="-128"/>
              </a:defRPr>
            </a:lvl8pPr>
            <a:lvl9pPr marL="1828800" eaLnBrk="0" fontAlgn="base" hangingPunct="0">
              <a:spcBef>
                <a:spcPct val="0"/>
              </a:spcBef>
              <a:spcAft>
                <a:spcPct val="0"/>
              </a:spcAft>
              <a:defRPr sz="2400" b="1">
                <a:solidFill>
                  <a:schemeClr val="tx1"/>
                </a:solidFill>
                <a:latin typeface="Lucida Sans" charset="0"/>
                <a:ea typeface="ＭＳ Ｐゴシック" charset="-128"/>
              </a:defRPr>
            </a:lvl9pPr>
          </a:lstStyle>
          <a:p>
            <a:pPr eaLnBrk="1" hangingPunct="1">
              <a:spcBef>
                <a:spcPct val="50000"/>
              </a:spcBef>
            </a:pPr>
            <a:endParaRPr lang="en-US" sz="1800" b="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2pPr>
      <a:lvl3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3pPr>
      <a:lvl4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4pPr>
      <a:lvl5pPr algn="r" rtl="0" eaLnBrk="0" fontAlgn="base" hangingPunct="0">
        <a:spcBef>
          <a:spcPct val="0"/>
        </a:spcBef>
        <a:spcAft>
          <a:spcPct val="0"/>
        </a:spcAft>
        <a:defRPr sz="3600">
          <a:solidFill>
            <a:schemeClr val="tx2"/>
          </a:solidFill>
          <a:latin typeface="Lucida Sans" charset="0"/>
          <a:ea typeface="ＭＳ Ｐゴシック" charset="-128"/>
          <a:cs typeface="ＭＳ Ｐゴシック" charset="-128"/>
        </a:defRPr>
      </a:lvl5pPr>
      <a:lvl6pPr marL="457200" algn="r" rtl="0" fontAlgn="base">
        <a:spcBef>
          <a:spcPct val="0"/>
        </a:spcBef>
        <a:spcAft>
          <a:spcPct val="0"/>
        </a:spcAft>
        <a:defRPr sz="3600">
          <a:solidFill>
            <a:schemeClr val="tx2"/>
          </a:solidFill>
          <a:latin typeface="Lucida Sans" charset="0"/>
        </a:defRPr>
      </a:lvl6pPr>
      <a:lvl7pPr marL="914400" algn="r" rtl="0" fontAlgn="base">
        <a:spcBef>
          <a:spcPct val="0"/>
        </a:spcBef>
        <a:spcAft>
          <a:spcPct val="0"/>
        </a:spcAft>
        <a:defRPr sz="3600">
          <a:solidFill>
            <a:schemeClr val="tx2"/>
          </a:solidFill>
          <a:latin typeface="Lucida Sans" charset="0"/>
        </a:defRPr>
      </a:lvl7pPr>
      <a:lvl8pPr marL="1371600" algn="r" rtl="0" fontAlgn="base">
        <a:spcBef>
          <a:spcPct val="0"/>
        </a:spcBef>
        <a:spcAft>
          <a:spcPct val="0"/>
        </a:spcAft>
        <a:defRPr sz="3600">
          <a:solidFill>
            <a:schemeClr val="tx2"/>
          </a:solidFill>
          <a:latin typeface="Lucida Sans" charset="0"/>
        </a:defRPr>
      </a:lvl8pPr>
      <a:lvl9pPr marL="1828800" algn="r" rtl="0" fontAlgn="base">
        <a:spcBef>
          <a:spcPct val="0"/>
        </a:spcBef>
        <a:spcAft>
          <a:spcPct val="0"/>
        </a:spcAft>
        <a:defRPr sz="3600">
          <a:solidFill>
            <a:schemeClr val="tx2"/>
          </a:solidFill>
          <a:latin typeface="Lucida Sans" charset="0"/>
        </a:defRPr>
      </a:lvl9pPr>
    </p:titleStyle>
    <p:bodyStyle>
      <a:lvl1pPr marL="342900" indent="-342900" algn="l" rtl="0" eaLnBrk="0" fontAlgn="base" hangingPunct="0">
        <a:spcBef>
          <a:spcPct val="20000"/>
        </a:spcBef>
        <a:spcAft>
          <a:spcPct val="0"/>
        </a:spcAft>
        <a:buFont typeface="Wingdings" charset="2"/>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Wingdings" charset="2"/>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Font typeface="Wingdings" charset="2"/>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ltLang="zh-CN" smtClean="0"/>
              <a:t>Page </a:t>
            </a:r>
            <a:fld id="{94E1B278-B6FF-9446-9FCC-AABC906E93F1}" type="slidenum">
              <a:rPr lang="en-US" altLang="zh-CN" smtClean="0"/>
              <a:pPr/>
              <a:t>1</a:t>
            </a:fld>
            <a:endParaRPr lang="zh-CN" altLang="en-US" smtClean="0"/>
          </a:p>
        </p:txBody>
      </p:sp>
      <p:sp>
        <p:nvSpPr>
          <p:cNvPr id="16387" name="Rectangle 4"/>
          <p:cNvSpPr>
            <a:spLocks noGrp="1" noChangeArrowheads="1"/>
          </p:cNvSpPr>
          <p:nvPr>
            <p:ph type="title"/>
          </p:nvPr>
        </p:nvSpPr>
        <p:spPr>
          <a:noFill/>
        </p:spPr>
        <p:txBody>
          <a:bodyPr/>
          <a:lstStyle/>
          <a:p>
            <a:r>
              <a:rPr lang="en-US" dirty="0" smtClean="0"/>
              <a:t>L03: </a:t>
            </a:r>
            <a:r>
              <a:rPr lang="en-US" dirty="0" smtClean="0"/>
              <a:t>Rules of Inference </a:t>
            </a:r>
            <a:br>
              <a:rPr lang="en-US" dirty="0" smtClean="0"/>
            </a:br>
            <a:r>
              <a:rPr lang="en-US" dirty="0" smtClean="0"/>
              <a:t>        &amp; Basic Proof Technique</a:t>
            </a:r>
            <a:endParaRPr lang="en-US" dirty="0"/>
          </a:p>
        </p:txBody>
      </p:sp>
      <p:sp>
        <p:nvSpPr>
          <p:cNvPr id="727045" name="Rectangle 5"/>
          <p:cNvSpPr>
            <a:spLocks noGrp="1" noChangeArrowheads="1"/>
          </p:cNvSpPr>
          <p:nvPr>
            <p:ph type="body" idx="1"/>
          </p:nvPr>
        </p:nvSpPr>
        <p:spPr>
          <a:xfrm>
            <a:off x="609600" y="1295400"/>
            <a:ext cx="7924800" cy="5029200"/>
          </a:xfrm>
          <a:noFill/>
        </p:spPr>
        <p:txBody>
          <a:bodyPr/>
          <a:lstStyle/>
          <a:p>
            <a:r>
              <a:rPr lang="en-US" dirty="0" smtClean="0"/>
              <a:t>Objectives</a:t>
            </a:r>
          </a:p>
          <a:p>
            <a:pPr lvl="1"/>
            <a:r>
              <a:rPr lang="en-US" dirty="0" smtClean="0"/>
              <a:t>Rules of Inference</a:t>
            </a:r>
          </a:p>
          <a:p>
            <a:pPr lvl="2"/>
            <a:r>
              <a:rPr lang="en-US" altLang="zh-CN" dirty="0" smtClean="0"/>
              <a:t>Rules of Inference for Propositional Logic</a:t>
            </a:r>
          </a:p>
          <a:p>
            <a:pPr lvl="2"/>
            <a:r>
              <a:rPr lang="en-US" altLang="zh-CN" dirty="0" smtClean="0"/>
              <a:t>Rules of Inference for Predicate Logic</a:t>
            </a:r>
            <a:endParaRPr lang="en-US" dirty="0" smtClean="0"/>
          </a:p>
          <a:p>
            <a:pPr lvl="1"/>
            <a:r>
              <a:rPr lang="en-US" dirty="0" smtClean="0"/>
              <a:t>Basic Proof Technique</a:t>
            </a:r>
          </a:p>
          <a:p>
            <a:pPr lvl="2"/>
            <a:r>
              <a:rPr lang="en-US" altLang="zh-CN" dirty="0" smtClean="0"/>
              <a:t>Some Terminology</a:t>
            </a:r>
            <a:endParaRPr lang="en-US" dirty="0" smtClean="0"/>
          </a:p>
          <a:p>
            <a:pPr lvl="2"/>
            <a:r>
              <a:rPr lang="en-US" dirty="0" smtClean="0"/>
              <a:t>Direct Proof</a:t>
            </a:r>
          </a:p>
          <a:p>
            <a:pPr lvl="2"/>
            <a:r>
              <a:rPr lang="en-US" dirty="0" smtClean="0"/>
              <a:t>Proof by Contraposition</a:t>
            </a:r>
          </a:p>
          <a:p>
            <a:pPr lvl="2"/>
            <a:r>
              <a:rPr lang="en-US" dirty="0" smtClean="0"/>
              <a:t>Proof by Contradiction</a:t>
            </a:r>
          </a:p>
          <a:p>
            <a:pPr lvl="1">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143000"/>
            <a:ext cx="8686800" cy="5638800"/>
          </a:xfrm>
        </p:spPr>
        <p:txBody>
          <a:bodyPr/>
          <a:lstStyle/>
          <a:p>
            <a:r>
              <a:rPr lang="en-US" altLang="zh-CN" sz="2400" dirty="0" smtClean="0"/>
              <a:t>Is the following argument valid?</a:t>
            </a:r>
          </a:p>
          <a:p>
            <a:pPr lvl="1" algn="just"/>
            <a:r>
              <a:rPr lang="en-US" altLang="zh-CN" sz="2000" dirty="0" smtClean="0"/>
              <a:t>If you do every problem in the textbook, then you will learn discrete mathematics. You learned discrete mathematics.</a:t>
            </a:r>
          </a:p>
          <a:p>
            <a:pPr lvl="1" algn="just"/>
            <a:r>
              <a:rPr lang="en-US" altLang="zh-CN" sz="2000" dirty="0" smtClean="0"/>
              <a:t>Therefore, you did every problem in the textbook.</a:t>
            </a:r>
          </a:p>
          <a:p>
            <a:pPr lvl="1" algn="just">
              <a:buNone/>
            </a:pPr>
            <a:r>
              <a:rPr lang="en-US" altLang="zh-CN" sz="2000" b="1" dirty="0" smtClean="0">
                <a:sym typeface="Symbol"/>
              </a:rPr>
              <a:t>               </a:t>
            </a:r>
            <a:r>
              <a:rPr lang="en-US" altLang="zh-CN" sz="2000" i="1" dirty="0" smtClean="0"/>
              <a:t>p </a:t>
            </a:r>
            <a:r>
              <a:rPr lang="zh-CN" altLang="en-US" sz="2000" dirty="0" smtClean="0"/>
              <a:t>→ </a:t>
            </a:r>
            <a:r>
              <a:rPr lang="en-US" altLang="zh-CN" sz="2000" i="1" dirty="0" smtClean="0"/>
              <a:t>q</a:t>
            </a:r>
          </a:p>
          <a:p>
            <a:pPr lvl="1" algn="just">
              <a:buNone/>
            </a:pPr>
            <a:r>
              <a:rPr lang="en-US" altLang="zh-CN" sz="2000" i="1" dirty="0"/>
              <a:t> </a:t>
            </a:r>
            <a:r>
              <a:rPr lang="en-US" altLang="zh-CN" sz="2000" i="1" dirty="0" smtClean="0"/>
              <a:t>              q</a:t>
            </a:r>
          </a:p>
          <a:p>
            <a:pPr lvl="1" algn="just">
              <a:buNone/>
            </a:pPr>
            <a:r>
              <a:rPr lang="en-US" altLang="zh-CN" sz="2000" i="1" dirty="0" smtClean="0">
                <a:sym typeface="Symbol"/>
              </a:rPr>
              <a:t>               p                        </a:t>
            </a:r>
            <a:r>
              <a:rPr lang="en-US" altLang="zh-CN" sz="2000" dirty="0" smtClean="0">
                <a:sym typeface="Symbol"/>
              </a:rPr>
              <a:t>invalid</a:t>
            </a:r>
            <a:endParaRPr lang="en-US" altLang="zh-CN" sz="2000" dirty="0" smtClean="0"/>
          </a:p>
          <a:p>
            <a:r>
              <a:rPr lang="en-US" altLang="zh-CN" sz="2400" b="1" dirty="0" smtClean="0">
                <a:solidFill>
                  <a:srgbClr val="0000FF"/>
                </a:solidFill>
              </a:rPr>
              <a:t> </a:t>
            </a:r>
            <a:r>
              <a:rPr lang="en-US" altLang="zh-CN" sz="2400" dirty="0" smtClean="0"/>
              <a:t>Is the following argument valid?</a:t>
            </a:r>
          </a:p>
          <a:p>
            <a:pPr lvl="1" algn="just"/>
            <a:r>
              <a:rPr lang="en-US" altLang="zh-CN" sz="2000" dirty="0" smtClean="0"/>
              <a:t>If you do every problem in the textbook, then you will learn discrete mathematics. You did not do every problem in the textbook.</a:t>
            </a:r>
          </a:p>
          <a:p>
            <a:pPr lvl="1" algn="just"/>
            <a:r>
              <a:rPr lang="en-US" altLang="zh-CN" sz="2000" dirty="0" smtClean="0"/>
              <a:t>Therefore, you did not learn discrete mathematics.</a:t>
            </a:r>
          </a:p>
          <a:p>
            <a:pPr lvl="1" algn="just">
              <a:buNone/>
            </a:pPr>
            <a:r>
              <a:rPr lang="en-US" altLang="zh-CN" sz="2000" i="1" dirty="0"/>
              <a:t> </a:t>
            </a:r>
            <a:r>
              <a:rPr lang="en-US" altLang="zh-CN" sz="2000" i="1" dirty="0" smtClean="0"/>
              <a:t>               p </a:t>
            </a:r>
            <a:r>
              <a:rPr lang="zh-CN" altLang="en-US" sz="2000" dirty="0"/>
              <a:t>→ </a:t>
            </a:r>
            <a:r>
              <a:rPr lang="en-US" altLang="zh-CN" sz="2000" i="1" dirty="0"/>
              <a:t>q</a:t>
            </a:r>
          </a:p>
          <a:p>
            <a:pPr lvl="1" algn="just">
              <a:buNone/>
            </a:pPr>
            <a:r>
              <a:rPr lang="en-US" altLang="zh-CN" sz="2000" i="1" dirty="0"/>
              <a:t> </a:t>
            </a:r>
            <a:r>
              <a:rPr lang="en-US" altLang="zh-CN" sz="2000" i="1" dirty="0" smtClean="0"/>
              <a:t>            </a:t>
            </a:r>
            <a:r>
              <a:rPr lang="en-US" altLang="zh-CN" sz="2000" b="1" dirty="0" smtClean="0">
                <a:sym typeface="Symbol"/>
              </a:rPr>
              <a:t> </a:t>
            </a:r>
            <a:r>
              <a:rPr lang="en-US" altLang="zh-CN" sz="2000" i="1" dirty="0" smtClean="0"/>
              <a:t>p</a:t>
            </a:r>
            <a:endParaRPr lang="en-US" altLang="zh-CN" sz="2000" i="1" dirty="0"/>
          </a:p>
          <a:p>
            <a:pPr lvl="1" algn="just">
              <a:buNone/>
            </a:pPr>
            <a:r>
              <a:rPr lang="en-US" altLang="zh-CN" sz="2000" i="1" dirty="0">
                <a:sym typeface="Symbol"/>
              </a:rPr>
              <a:t>          </a:t>
            </a:r>
            <a:r>
              <a:rPr lang="en-US" altLang="zh-CN" sz="2000" i="1" dirty="0" smtClean="0">
                <a:sym typeface="Symbol"/>
              </a:rPr>
              <a:t>    </a:t>
            </a:r>
            <a:r>
              <a:rPr lang="en-US" altLang="zh-CN" sz="2000" b="1" dirty="0">
                <a:sym typeface="Symbol"/>
              </a:rPr>
              <a:t> </a:t>
            </a:r>
            <a:r>
              <a:rPr lang="en-US" altLang="zh-CN" sz="2000" i="1" dirty="0" smtClean="0">
                <a:sym typeface="Symbol"/>
              </a:rPr>
              <a:t>q                       </a:t>
            </a:r>
            <a:r>
              <a:rPr lang="en-US" altLang="zh-CN" sz="2000" dirty="0" smtClean="0">
                <a:sym typeface="Symbol"/>
              </a:rPr>
              <a:t>invalid</a:t>
            </a:r>
            <a:endParaRPr lang="en-US" altLang="zh-CN" sz="2000" dirty="0"/>
          </a:p>
          <a:p>
            <a:pPr lvl="1" algn="just"/>
            <a:endParaRPr lang="en-US" altLang="zh-CN" sz="2000" dirty="0" smtClean="0"/>
          </a:p>
          <a:p>
            <a:pPr algn="just">
              <a:buNone/>
            </a:pPr>
            <a:endParaRPr lang="en-US" altLang="zh-CN" sz="2400" dirty="0" smtClean="0"/>
          </a:p>
          <a:p>
            <a:pPr lvl="1" algn="just"/>
            <a:endParaRPr lang="en-US" altLang="zh-CN" sz="2000" dirty="0" smtClean="0"/>
          </a:p>
        </p:txBody>
      </p:sp>
      <p:cxnSp>
        <p:nvCxnSpPr>
          <p:cNvPr id="5" name="Straight Connector 4"/>
          <p:cNvCxnSpPr/>
          <p:nvPr/>
        </p:nvCxnSpPr>
        <p:spPr bwMode="auto">
          <a:xfrm>
            <a:off x="1752600" y="3429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a:off x="1752600" y="62484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5EC735E3-5B29-4F54-8FB9-022B0DB6C88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p:sp>
        <p:nvSpPr>
          <p:cNvPr id="3" name="内容占位符 2"/>
          <p:cNvSpPr>
            <a:spLocks noGrp="1"/>
          </p:cNvSpPr>
          <p:nvPr>
            <p:ph idx="1"/>
          </p:nvPr>
        </p:nvSpPr>
        <p:spPr>
          <a:xfrm>
            <a:off x="228600" y="1143000"/>
            <a:ext cx="8686800" cy="5562600"/>
          </a:xfrm>
        </p:spPr>
        <p:txBody>
          <a:bodyPr/>
          <a:lstStyle/>
          <a:p>
            <a:r>
              <a:rPr lang="en-US" altLang="zh-CN" sz="2400" b="1" dirty="0" smtClean="0">
                <a:solidFill>
                  <a:srgbClr val="0000FF"/>
                </a:solidFill>
              </a:rPr>
              <a:t>Example</a:t>
            </a:r>
          </a:p>
          <a:p>
            <a:pPr algn="just">
              <a:buNone/>
            </a:pPr>
            <a:r>
              <a:rPr lang="en-US" altLang="zh-CN" sz="2400" b="1" dirty="0" smtClean="0">
                <a:solidFill>
                  <a:srgbClr val="0000FF"/>
                </a:solidFill>
              </a:rPr>
              <a:t>    </a:t>
            </a:r>
            <a:r>
              <a:rPr lang="en-US" altLang="zh-CN" sz="2400" dirty="0" smtClean="0"/>
              <a:t>Show that the following premises lead to the conclusion.</a:t>
            </a:r>
          </a:p>
          <a:p>
            <a:pPr algn="just">
              <a:buNone/>
            </a:pPr>
            <a:r>
              <a:rPr lang="en-US" altLang="zh-CN" sz="2400" b="1" dirty="0">
                <a:solidFill>
                  <a:srgbClr val="0000FF"/>
                </a:solidFill>
              </a:rPr>
              <a:t>	</a:t>
            </a:r>
            <a:r>
              <a:rPr lang="en-US" altLang="zh-CN" sz="2400" dirty="0" smtClean="0"/>
              <a:t>Premises:</a:t>
            </a:r>
          </a:p>
          <a:p>
            <a:pPr lvl="1" algn="just"/>
            <a:r>
              <a:rPr lang="en-US" altLang="zh-CN" sz="2000" dirty="0" smtClean="0"/>
              <a:t>“it is not sunny this afternoon and it is colder than yesterday”</a:t>
            </a:r>
          </a:p>
          <a:p>
            <a:pPr lvl="1" algn="just"/>
            <a:r>
              <a:rPr lang="en-US" altLang="zh-CN" sz="2000" dirty="0" smtClean="0"/>
              <a:t>“we will go swimming only if it is sunny”</a:t>
            </a:r>
          </a:p>
          <a:p>
            <a:pPr lvl="1" algn="just"/>
            <a:r>
              <a:rPr lang="en-US" altLang="zh-CN" sz="2000" dirty="0" smtClean="0"/>
              <a:t>“if we do not go swimming, then we will take a canoe trip”</a:t>
            </a:r>
          </a:p>
          <a:p>
            <a:pPr lvl="1" algn="just"/>
            <a:r>
              <a:rPr lang="en-US" altLang="zh-CN" sz="2000" dirty="0" smtClean="0"/>
              <a:t>“if we take a canoe trip, then we will be home by sunset” </a:t>
            </a:r>
            <a:endParaRPr lang="en-US" altLang="zh-CN" sz="2000" dirty="0"/>
          </a:p>
          <a:p>
            <a:pPr marL="457200" lvl="1" indent="0" algn="just">
              <a:buNone/>
            </a:pPr>
            <a:r>
              <a:rPr lang="en-US" altLang="zh-CN" dirty="0" smtClean="0"/>
              <a:t>Conclusion: </a:t>
            </a:r>
            <a:r>
              <a:rPr lang="en-US" altLang="zh-CN" sz="2000" dirty="0" smtClean="0"/>
              <a:t>“we will be home by sunset”.</a:t>
            </a:r>
            <a:endParaRPr lang="en-US" altLang="zh-CN" sz="2400" b="1" dirty="0" smtClean="0">
              <a:solidFill>
                <a:srgbClr val="0000FF"/>
              </a:solidFill>
            </a:endParaRPr>
          </a:p>
          <a:p>
            <a:r>
              <a:rPr lang="en-US" altLang="zh-CN" sz="2400" b="1" dirty="0" smtClean="0">
                <a:solidFill>
                  <a:srgbClr val="0000FF"/>
                </a:solidFill>
              </a:rPr>
              <a:t>Remark</a:t>
            </a:r>
          </a:p>
          <a:p>
            <a:pPr algn="just">
              <a:buNone/>
            </a:pPr>
            <a:r>
              <a:rPr lang="en-US" altLang="zh-CN" sz="2400" b="1" dirty="0" smtClean="0">
                <a:solidFill>
                  <a:srgbClr val="0000FF"/>
                </a:solidFill>
              </a:rPr>
              <a:t>    </a:t>
            </a:r>
            <a:r>
              <a:rPr lang="en-US" altLang="zh-CN" sz="2000" dirty="0" smtClean="0"/>
              <a:t>We could have used a truth table to show that whenever each of the four premises is true, the conclusion is also true. However, because we are working with five propositional variables </a:t>
            </a:r>
            <a:r>
              <a:rPr lang="en-US" altLang="zh-CN" sz="2000" i="1" dirty="0" smtClean="0"/>
              <a:t>p</a:t>
            </a:r>
            <a:r>
              <a:rPr lang="en-US" altLang="zh-CN" sz="2000" dirty="0" smtClean="0"/>
              <a:t>, </a:t>
            </a:r>
            <a:r>
              <a:rPr lang="en-US" altLang="zh-CN" sz="2000" i="1" dirty="0" smtClean="0"/>
              <a:t>q</a:t>
            </a:r>
            <a:r>
              <a:rPr lang="en-US" altLang="zh-CN" sz="2000" dirty="0" smtClean="0"/>
              <a:t>, </a:t>
            </a:r>
            <a:r>
              <a:rPr lang="en-US" altLang="zh-CN" sz="2000" i="1" dirty="0" smtClean="0"/>
              <a:t>r</a:t>
            </a:r>
            <a:r>
              <a:rPr lang="en-US" altLang="zh-CN" sz="2000" dirty="0" smtClean="0"/>
              <a:t>, </a:t>
            </a:r>
            <a:r>
              <a:rPr lang="en-US" altLang="zh-CN" sz="2000" i="1" dirty="0" smtClean="0"/>
              <a:t>s</a:t>
            </a:r>
            <a:r>
              <a:rPr lang="en-US" altLang="zh-CN" sz="2000" dirty="0" smtClean="0"/>
              <a:t>, and </a:t>
            </a:r>
            <a:r>
              <a:rPr lang="en-US" altLang="zh-CN" sz="2000" i="1" dirty="0" smtClean="0"/>
              <a:t>t</a:t>
            </a:r>
            <a:r>
              <a:rPr lang="en-US" altLang="zh-CN" sz="2000" dirty="0" smtClean="0"/>
              <a:t>, such a truth table would have 2</a:t>
            </a:r>
            <a:r>
              <a:rPr lang="en-US" altLang="zh-CN" sz="2000" baseline="30000" dirty="0" smtClean="0"/>
              <a:t>5 </a:t>
            </a:r>
            <a:r>
              <a:rPr lang="en-US" altLang="zh-CN" sz="2000" dirty="0" smtClean="0"/>
              <a:t>= 32 rows.</a:t>
            </a:r>
          </a:p>
          <a:p>
            <a:pPr lvl="1" algn="just"/>
            <a:endParaRPr lang="en-US" altLang="zh-CN" sz="20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143000"/>
            <a:ext cx="8686800" cy="5562600"/>
          </a:xfrm>
        </p:spPr>
        <p:txBody>
          <a:bodyPr/>
          <a:lstStyle/>
          <a:p>
            <a:pPr marL="0" indent="0" algn="just">
              <a:buNone/>
            </a:pPr>
            <a:r>
              <a:rPr lang="en-US" altLang="zh-CN" dirty="0" smtClean="0">
                <a:sym typeface="Symbol"/>
              </a:rPr>
              <a:t>1.  </a:t>
            </a:r>
            <a:r>
              <a:rPr lang="en-US" altLang="zh-CN" b="1" dirty="0" smtClean="0">
                <a:sym typeface="Symbol"/>
              </a:rPr>
              <a:t> </a:t>
            </a:r>
            <a:r>
              <a:rPr lang="en-US" altLang="zh-CN" i="1" dirty="0" smtClean="0">
                <a:sym typeface="Symbol"/>
              </a:rPr>
              <a:t>s</a:t>
            </a:r>
            <a:r>
              <a:rPr lang="zh-CN" altLang="en-US" dirty="0" smtClean="0"/>
              <a:t> </a:t>
            </a:r>
            <a:r>
              <a:rPr lang="en-US" altLang="zh-CN" dirty="0"/>
              <a:t> ^ </a:t>
            </a:r>
            <a:r>
              <a:rPr lang="zh-CN" altLang="en-US" dirty="0" smtClean="0"/>
              <a:t> </a:t>
            </a:r>
            <a:r>
              <a:rPr lang="en-US" altLang="zh-CN" i="1" dirty="0" smtClean="0"/>
              <a:t>c      </a:t>
            </a:r>
            <a:r>
              <a:rPr lang="en-US" altLang="zh-CN" dirty="0" smtClean="0"/>
              <a:t>Premise</a:t>
            </a:r>
          </a:p>
          <a:p>
            <a:pPr marL="0" indent="0" algn="just">
              <a:buNone/>
            </a:pPr>
            <a:r>
              <a:rPr lang="en-US" altLang="zh-CN" dirty="0" smtClean="0">
                <a:sym typeface="Symbol"/>
              </a:rPr>
              <a:t>2.  </a:t>
            </a:r>
            <a:r>
              <a:rPr lang="en-US" altLang="zh-CN" b="1" dirty="0" smtClean="0">
                <a:sym typeface="Symbol"/>
              </a:rPr>
              <a:t> </a:t>
            </a:r>
            <a:r>
              <a:rPr lang="en-US" altLang="zh-CN" i="1" dirty="0" smtClean="0">
                <a:sym typeface="Symbol"/>
              </a:rPr>
              <a:t>s             </a:t>
            </a:r>
            <a:r>
              <a:rPr lang="en-US" altLang="zh-CN" dirty="0" smtClean="0">
                <a:sym typeface="Symbol"/>
              </a:rPr>
              <a:t>1, Simplification</a:t>
            </a:r>
          </a:p>
          <a:p>
            <a:pPr marL="0" indent="0" algn="just">
              <a:buNone/>
            </a:pPr>
            <a:r>
              <a:rPr lang="en-US" altLang="zh-CN" dirty="0" smtClean="0">
                <a:sym typeface="Symbol"/>
              </a:rPr>
              <a:t>3.  </a:t>
            </a:r>
            <a:r>
              <a:rPr lang="en-US" altLang="zh-CN" i="1" dirty="0" smtClean="0">
                <a:sym typeface="Symbol"/>
              </a:rPr>
              <a:t>w</a:t>
            </a:r>
            <a:r>
              <a:rPr lang="zh-CN" altLang="en-US" dirty="0" smtClean="0"/>
              <a:t> → </a:t>
            </a:r>
            <a:r>
              <a:rPr lang="en-US" altLang="zh-CN" i="1" dirty="0" smtClean="0"/>
              <a:t>s         </a:t>
            </a:r>
            <a:r>
              <a:rPr lang="en-US" altLang="zh-CN" dirty="0" smtClean="0"/>
              <a:t>Premise</a:t>
            </a:r>
          </a:p>
          <a:p>
            <a:pPr marL="0" indent="0" algn="just">
              <a:buNone/>
            </a:pPr>
            <a:r>
              <a:rPr lang="en-US" altLang="zh-CN" dirty="0" smtClean="0">
                <a:sym typeface="Symbol"/>
              </a:rPr>
              <a:t>4.  </a:t>
            </a:r>
            <a:r>
              <a:rPr lang="en-US" altLang="zh-CN" b="1" dirty="0" smtClean="0">
                <a:sym typeface="Symbol"/>
              </a:rPr>
              <a:t> </a:t>
            </a:r>
            <a:r>
              <a:rPr lang="en-US" altLang="zh-CN" i="1" dirty="0" smtClean="0">
                <a:sym typeface="Symbol"/>
              </a:rPr>
              <a:t>w             </a:t>
            </a:r>
            <a:r>
              <a:rPr lang="en-US" altLang="zh-CN" dirty="0" smtClean="0">
                <a:sym typeface="Symbol"/>
              </a:rPr>
              <a:t>2,3 Modus </a:t>
            </a:r>
            <a:r>
              <a:rPr lang="en-US" altLang="zh-CN" dirty="0" err="1" smtClean="0">
                <a:sym typeface="Symbol"/>
              </a:rPr>
              <a:t>tollens</a:t>
            </a:r>
            <a:endParaRPr lang="en-US" altLang="zh-CN" dirty="0">
              <a:sym typeface="Symbol"/>
            </a:endParaRPr>
          </a:p>
          <a:p>
            <a:pPr marL="0" indent="0" algn="just">
              <a:buNone/>
            </a:pPr>
            <a:r>
              <a:rPr lang="en-US" altLang="zh-CN" dirty="0" smtClean="0">
                <a:sym typeface="Symbol"/>
              </a:rPr>
              <a:t>5.  </a:t>
            </a:r>
            <a:r>
              <a:rPr lang="en-US" altLang="zh-CN" b="1" dirty="0" smtClean="0">
                <a:sym typeface="Symbol"/>
              </a:rPr>
              <a:t> </a:t>
            </a:r>
            <a:r>
              <a:rPr lang="en-US" altLang="zh-CN" i="1" dirty="0" smtClean="0">
                <a:sym typeface="Symbol"/>
              </a:rPr>
              <a:t>w</a:t>
            </a:r>
            <a:r>
              <a:rPr lang="zh-CN" altLang="en-US" dirty="0" smtClean="0"/>
              <a:t> </a:t>
            </a:r>
            <a:r>
              <a:rPr lang="zh-CN" altLang="en-US" dirty="0"/>
              <a:t>→ </a:t>
            </a:r>
            <a:r>
              <a:rPr lang="en-US" altLang="zh-CN" i="1" dirty="0" smtClean="0"/>
              <a:t>c      </a:t>
            </a:r>
            <a:r>
              <a:rPr lang="en-US" altLang="zh-CN" dirty="0" smtClean="0"/>
              <a:t>Premise</a:t>
            </a:r>
            <a:endParaRPr lang="en-US" altLang="zh-CN" dirty="0"/>
          </a:p>
          <a:p>
            <a:pPr marL="0" indent="0" algn="just">
              <a:buNone/>
            </a:pPr>
            <a:r>
              <a:rPr lang="en-US" altLang="zh-CN" dirty="0" smtClean="0">
                <a:sym typeface="Symbol"/>
              </a:rPr>
              <a:t>6.  </a:t>
            </a:r>
            <a:r>
              <a:rPr lang="en-US" altLang="zh-CN" i="1" dirty="0" smtClean="0">
                <a:sym typeface="Symbol"/>
              </a:rPr>
              <a:t>c                </a:t>
            </a:r>
            <a:r>
              <a:rPr lang="en-US" altLang="zh-CN" dirty="0" smtClean="0">
                <a:sym typeface="Symbol"/>
              </a:rPr>
              <a:t>Modus ponens</a:t>
            </a:r>
            <a:endParaRPr lang="en-US" altLang="zh-CN" dirty="0"/>
          </a:p>
          <a:p>
            <a:pPr marL="0" indent="0" algn="just">
              <a:buNone/>
            </a:pPr>
            <a:r>
              <a:rPr lang="en-US" altLang="zh-CN" dirty="0" smtClean="0">
                <a:sym typeface="Symbol"/>
              </a:rPr>
              <a:t>7.  </a:t>
            </a:r>
            <a:r>
              <a:rPr lang="en-US" altLang="zh-CN" i="1" dirty="0" smtClean="0">
                <a:sym typeface="Symbol"/>
              </a:rPr>
              <a:t>c</a:t>
            </a:r>
            <a:r>
              <a:rPr lang="zh-CN" altLang="en-US" dirty="0" smtClean="0"/>
              <a:t> </a:t>
            </a:r>
            <a:r>
              <a:rPr lang="zh-CN" altLang="en-US" dirty="0"/>
              <a:t>→ </a:t>
            </a:r>
            <a:r>
              <a:rPr lang="en-US" altLang="zh-CN" i="1" dirty="0" smtClean="0"/>
              <a:t>h          </a:t>
            </a:r>
            <a:r>
              <a:rPr lang="en-US" altLang="zh-CN" dirty="0" smtClean="0"/>
              <a:t>Premise</a:t>
            </a:r>
            <a:endParaRPr lang="en-US" altLang="zh-CN" dirty="0"/>
          </a:p>
          <a:p>
            <a:pPr marL="0" indent="0" algn="just">
              <a:buNone/>
            </a:pPr>
            <a:r>
              <a:rPr lang="en-US" altLang="zh-CN" dirty="0" smtClean="0">
                <a:sym typeface="Symbol"/>
              </a:rPr>
              <a:t>8.  </a:t>
            </a:r>
            <a:r>
              <a:rPr lang="en-US" altLang="zh-CN" i="1" dirty="0" smtClean="0">
                <a:sym typeface="Symbol"/>
              </a:rPr>
              <a:t>h                 </a:t>
            </a:r>
            <a:r>
              <a:rPr lang="en-US" altLang="zh-CN" dirty="0" smtClean="0">
                <a:sym typeface="Symbol"/>
              </a:rPr>
              <a:t>Modus ponens</a:t>
            </a:r>
            <a:endParaRPr lang="en-US" altLang="zh-CN" dirty="0"/>
          </a:p>
          <a:p>
            <a:pPr marL="514350" indent="-514350" algn="just">
              <a:buFont typeface="+mj-lt"/>
              <a:buAutoNum type="arabicPeriod"/>
            </a:pPr>
            <a:endParaRPr lang="en-US" altLang="zh-CN" i="1" dirty="0"/>
          </a:p>
          <a:p>
            <a:pPr marL="514350" indent="-514350" algn="just">
              <a:buFont typeface="+mj-lt"/>
              <a:buAutoNum type="arabicPeriod"/>
            </a:pPr>
            <a:endParaRPr lang="en-US" altLang="zh-CN" i="1" dirty="0"/>
          </a:p>
          <a:p>
            <a:pPr marL="514350" indent="-514350" algn="just">
              <a:buFont typeface="+mj-lt"/>
              <a:buAutoNum type="arabicPeriod"/>
            </a:pPr>
            <a:endParaRPr lang="en-US" altLang="zh-CN" dirty="0" smtClean="0"/>
          </a:p>
        </p:txBody>
      </p:sp>
      <p:sp>
        <p:nvSpPr>
          <p:cNvPr id="2" name="标题 1"/>
          <p:cNvSpPr>
            <a:spLocks noGrp="1"/>
          </p:cNvSpPr>
          <p:nvPr>
            <p:ph type="title"/>
          </p:nvPr>
        </p:nvSpPr>
        <p:spPr/>
        <p:txBody>
          <a:bodyPr/>
          <a:lstStyle/>
          <a:p>
            <a:r>
              <a:rPr lang="en-US" altLang="zh-CN" b="1" dirty="0">
                <a:solidFill>
                  <a:srgbClr val="0000FF"/>
                </a:solidFill>
              </a:rPr>
              <a:t>Example (</a:t>
            </a:r>
            <a:r>
              <a:rPr lang="en-US" altLang="zh-CN" b="1" dirty="0" err="1">
                <a:solidFill>
                  <a:srgbClr val="0000FF"/>
                </a:solidFill>
              </a:rPr>
              <a:t>cont</a:t>
            </a:r>
            <a:r>
              <a:rPr lang="en-US" altLang="zh-CN" b="1" dirty="0">
                <a:solidFill>
                  <a:srgbClr val="0000FF"/>
                </a:solidFill>
              </a:rPr>
              <a:t>)</a:t>
            </a:r>
          </a:p>
        </p:txBody>
      </p:sp>
      <p:sp>
        <p:nvSpPr>
          <p:cNvPr id="4" name="Slide Number Placeholder 3"/>
          <p:cNvSpPr>
            <a:spLocks noGrp="1"/>
          </p:cNvSpPr>
          <p:nvPr>
            <p:ph type="sldNum" sz="quarter" idx="12"/>
          </p:nvPr>
        </p:nvSpPr>
        <p:spPr/>
        <p:txBody>
          <a:bodyPr/>
          <a:lstStyle/>
          <a:p>
            <a:fld id="{5EC735E3-5B29-4F54-8FB9-022B0DB6C884}" type="slidenum">
              <a:rPr lang="en-US" smtClean="0"/>
              <a:pPr/>
              <a:t>12</a:t>
            </a:fld>
            <a:endParaRPr lang="en-US"/>
          </a:p>
        </p:txBody>
      </p:sp>
    </p:spTree>
    <p:extLst>
      <p:ext uri="{BB962C8B-B14F-4D97-AF65-F5344CB8AC3E}">
        <p14:creationId xmlns:p14="http://schemas.microsoft.com/office/powerpoint/2010/main" val="263390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dirty="0" smtClean="0"/>
              <a:t>Rules of Inference for Propositional Logic</a:t>
            </a:r>
          </a:p>
          <a:p>
            <a:pPr lvl="1"/>
            <a:r>
              <a:rPr lang="en-US" altLang="zh-CN" b="1" dirty="0" smtClean="0">
                <a:solidFill>
                  <a:srgbClr val="0000FF"/>
                </a:solidFill>
              </a:rPr>
              <a:t>Rules of Inference for Predicate Logic</a:t>
            </a:r>
          </a:p>
          <a:p>
            <a:pPr marL="342900" lvl="1" indent="-342900"/>
            <a:r>
              <a:rPr lang="en-US" altLang="zh-CN" sz="2800" b="1" dirty="0" smtClean="0"/>
              <a:t>Basic Proof Technique</a:t>
            </a:r>
          </a:p>
          <a:p>
            <a:pPr lvl="1"/>
            <a:r>
              <a:rPr lang="en-US" altLang="zh-CN" dirty="0" smtClean="0"/>
              <a:t>Some Terminology</a:t>
            </a:r>
          </a:p>
          <a:p>
            <a:pPr lvl="1"/>
            <a:r>
              <a:rPr lang="en-US" altLang="zh-CN" dirty="0" smtClean="0"/>
              <a:t>Direct Proof</a:t>
            </a:r>
          </a:p>
          <a:p>
            <a:pPr lvl="1"/>
            <a:r>
              <a:rPr lang="en-US" altLang="zh-CN" dirty="0" smtClean="0"/>
              <a:t>Proof by Contraposition</a:t>
            </a:r>
          </a:p>
          <a:p>
            <a:pPr lvl="1"/>
            <a:r>
              <a:rPr lang="en-US" altLang="zh-CN" dirty="0" smtClean="0"/>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13</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FF0000"/>
                </a:solidFill>
              </a:rPr>
              <a:t>Rules of Inference for Predicate Logic</a:t>
            </a:r>
            <a:endParaRPr lang="zh-CN" altLang="en-US" sz="3200" dirty="0">
              <a:solidFill>
                <a:srgbClr val="FF0000"/>
              </a:solidFill>
            </a:endParaRPr>
          </a:p>
        </p:txBody>
      </p:sp>
      <p:pic>
        <p:nvPicPr>
          <p:cNvPr id="4" name="图片 3" descr="QQ截图20141029024416.jpg"/>
          <p:cNvPicPr>
            <a:picLocks noChangeAspect="1"/>
          </p:cNvPicPr>
          <p:nvPr/>
        </p:nvPicPr>
        <p:blipFill>
          <a:blip r:embed="rId2"/>
          <a:stretch>
            <a:fillRect/>
          </a:stretch>
        </p:blipFill>
        <p:spPr>
          <a:xfrm>
            <a:off x="295336" y="1721834"/>
            <a:ext cx="8553327" cy="4450366"/>
          </a:xfrm>
          <a:prstGeom prst="rect">
            <a:avLst/>
          </a:prstGeom>
        </p:spPr>
      </p:pic>
      <p:sp>
        <p:nvSpPr>
          <p:cNvPr id="3" name="Slide Number Placeholder 2"/>
          <p:cNvSpPr>
            <a:spLocks noGrp="1"/>
          </p:cNvSpPr>
          <p:nvPr>
            <p:ph type="sldNum" sz="quarter" idx="12"/>
          </p:nvPr>
        </p:nvSpPr>
        <p:spPr/>
        <p:txBody>
          <a:bodyPr/>
          <a:lstStyle/>
          <a:p>
            <a:fld id="{5EC735E3-5B29-4F54-8FB9-022B0DB6C884}"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066800"/>
            <a:ext cx="8686800" cy="5334000"/>
          </a:xfrm>
        </p:spPr>
        <p:txBody>
          <a:bodyPr/>
          <a:lstStyle/>
          <a:p>
            <a:r>
              <a:rPr lang="en-US" altLang="zh-CN" sz="2400" b="1" dirty="0" smtClean="0">
                <a:solidFill>
                  <a:srgbClr val="0000FF"/>
                </a:solidFill>
              </a:rPr>
              <a:t>Example </a:t>
            </a:r>
          </a:p>
          <a:p>
            <a:pPr algn="just">
              <a:buNone/>
            </a:pPr>
            <a:r>
              <a:rPr lang="en-US" altLang="zh-CN" sz="2400" b="1" dirty="0" smtClean="0">
                <a:solidFill>
                  <a:srgbClr val="0000FF"/>
                </a:solidFill>
              </a:rPr>
              <a:t>    </a:t>
            </a:r>
            <a:r>
              <a:rPr lang="en-US" altLang="zh-CN" sz="2400" dirty="0" smtClean="0"/>
              <a:t>Show that the premises “everyone in this discrete mathematics class has taken a course in computer science” and “Joseph is a student in this class” imply the conclusion “Joseph has taken a course in computer science”.</a:t>
            </a:r>
          </a:p>
          <a:p>
            <a:pPr algn="just"/>
            <a:endParaRPr lang="en-US" altLang="zh-CN" sz="2400" b="1" dirty="0" smtClean="0">
              <a:solidFill>
                <a:srgbClr val="0000FF"/>
              </a:solidFill>
            </a:endParaRPr>
          </a:p>
          <a:p>
            <a:pPr algn="just"/>
            <a:r>
              <a:rPr lang="en-US" altLang="zh-CN" sz="2400" b="1" dirty="0" smtClean="0">
                <a:solidFill>
                  <a:srgbClr val="0000FF"/>
                </a:solidFill>
              </a:rPr>
              <a:t>Solution</a:t>
            </a:r>
          </a:p>
          <a:p>
            <a:pPr marL="0" indent="0" algn="just">
              <a:buNone/>
            </a:pPr>
            <a:r>
              <a:rPr lang="en-US" altLang="zh-CN" sz="2400" dirty="0" smtClean="0"/>
              <a:t>1. </a:t>
            </a:r>
            <a:r>
              <a:rPr lang="zh-CN" altLang="en-US" sz="2400" dirty="0"/>
              <a:t>∀</a:t>
            </a:r>
            <a:r>
              <a:rPr lang="en-US" altLang="zh-CN" sz="2400" i="1" dirty="0"/>
              <a:t>x</a:t>
            </a:r>
            <a:r>
              <a:rPr lang="zh-CN" altLang="en-US" sz="2400" dirty="0"/>
              <a:t> </a:t>
            </a:r>
            <a:r>
              <a:rPr lang="en-US" altLang="zh-CN" sz="2400" dirty="0"/>
              <a:t>(</a:t>
            </a:r>
            <a:r>
              <a:rPr lang="en-US" altLang="zh-CN" sz="2400" i="1" dirty="0"/>
              <a:t>P</a:t>
            </a:r>
            <a:r>
              <a:rPr lang="en-US" altLang="zh-CN" sz="2400" dirty="0"/>
              <a:t>(</a:t>
            </a:r>
            <a:r>
              <a:rPr lang="en-US" altLang="zh-CN" sz="2400" i="1" dirty="0"/>
              <a:t>x</a:t>
            </a:r>
            <a:r>
              <a:rPr lang="en-US" altLang="zh-CN" sz="2400" dirty="0"/>
              <a:t>) </a:t>
            </a:r>
            <a:r>
              <a:rPr lang="zh-CN" altLang="en-US" sz="2400" dirty="0"/>
              <a:t>→ </a:t>
            </a:r>
            <a:r>
              <a:rPr lang="en-US" altLang="zh-CN" sz="2400" i="1" dirty="0"/>
              <a:t>C</a:t>
            </a:r>
            <a:r>
              <a:rPr lang="en-US" altLang="zh-CN" sz="2400" dirty="0"/>
              <a:t>(</a:t>
            </a:r>
            <a:r>
              <a:rPr lang="en-US" altLang="zh-CN" sz="2400" i="1" dirty="0"/>
              <a:t>x</a:t>
            </a:r>
            <a:r>
              <a:rPr lang="en-US" altLang="zh-CN" sz="2400" dirty="0" smtClean="0"/>
              <a:t>))                 Premise</a:t>
            </a:r>
            <a:endParaRPr lang="en-US" altLang="zh-CN" sz="2400" dirty="0"/>
          </a:p>
          <a:p>
            <a:pPr marL="0" indent="0" algn="just">
              <a:buNone/>
            </a:pPr>
            <a:r>
              <a:rPr lang="en-US" altLang="zh-CN" sz="2400" dirty="0" smtClean="0"/>
              <a:t>2. </a:t>
            </a:r>
            <a:r>
              <a:rPr lang="en-US" altLang="zh-CN" sz="2400" i="1" dirty="0" smtClean="0"/>
              <a:t>P</a:t>
            </a:r>
            <a:r>
              <a:rPr lang="en-US" altLang="zh-CN" sz="2400" dirty="0" smtClean="0"/>
              <a:t>(</a:t>
            </a:r>
            <a:r>
              <a:rPr lang="en-US" altLang="zh-CN" sz="2400" i="1" dirty="0" smtClean="0"/>
              <a:t>Joseph</a:t>
            </a:r>
            <a:r>
              <a:rPr lang="en-US" altLang="zh-CN" sz="2400" dirty="0" smtClean="0"/>
              <a:t>) </a:t>
            </a:r>
            <a:r>
              <a:rPr lang="zh-CN" altLang="en-US" sz="2400" dirty="0"/>
              <a:t>→ </a:t>
            </a:r>
            <a:r>
              <a:rPr lang="en-US" altLang="zh-CN" sz="2400" i="1" dirty="0" smtClean="0"/>
              <a:t>C</a:t>
            </a:r>
            <a:r>
              <a:rPr lang="en-US" altLang="zh-CN" sz="2400" dirty="0" smtClean="0"/>
              <a:t>(</a:t>
            </a:r>
            <a:r>
              <a:rPr lang="en-US" altLang="zh-CN" sz="2400" i="1" dirty="0" smtClean="0"/>
              <a:t>Joseph</a:t>
            </a:r>
            <a:r>
              <a:rPr lang="en-US" altLang="zh-CN" sz="2400" dirty="0" smtClean="0"/>
              <a:t>)       Universal instantiation</a:t>
            </a:r>
          </a:p>
          <a:p>
            <a:pPr marL="0" indent="0" algn="just">
              <a:buNone/>
            </a:pPr>
            <a:r>
              <a:rPr lang="en-US" altLang="zh-CN" sz="2400" dirty="0" smtClean="0"/>
              <a:t>3. </a:t>
            </a:r>
            <a:r>
              <a:rPr lang="en-US" altLang="zh-CN" sz="2400" i="1" dirty="0"/>
              <a:t>P</a:t>
            </a:r>
            <a:r>
              <a:rPr lang="en-US" altLang="zh-CN" sz="2400" dirty="0"/>
              <a:t>(</a:t>
            </a:r>
            <a:r>
              <a:rPr lang="en-US" altLang="zh-CN" sz="2400" i="1" dirty="0"/>
              <a:t>Joseph</a:t>
            </a:r>
            <a:r>
              <a:rPr lang="en-US" altLang="zh-CN" sz="2400" dirty="0"/>
              <a:t>) </a:t>
            </a:r>
            <a:r>
              <a:rPr lang="en-US" altLang="zh-CN" sz="2400" dirty="0" smtClean="0"/>
              <a:t>                          Premise</a:t>
            </a:r>
          </a:p>
          <a:p>
            <a:pPr marL="0" indent="0" algn="just">
              <a:buNone/>
            </a:pPr>
            <a:r>
              <a:rPr lang="en-US" altLang="zh-CN" sz="2400" dirty="0" smtClean="0"/>
              <a:t>4. </a:t>
            </a:r>
            <a:r>
              <a:rPr lang="en-US" altLang="zh-CN" sz="2400" i="1" dirty="0"/>
              <a:t>C</a:t>
            </a:r>
            <a:r>
              <a:rPr lang="en-US" altLang="zh-CN" sz="2400" dirty="0"/>
              <a:t>(</a:t>
            </a:r>
            <a:r>
              <a:rPr lang="en-US" altLang="zh-CN" sz="2400" i="1" dirty="0"/>
              <a:t>Joseph</a:t>
            </a:r>
            <a:r>
              <a:rPr lang="en-US" altLang="zh-CN" sz="2400" dirty="0" smtClean="0"/>
              <a:t>)                           2,3 Modus ponens</a:t>
            </a:r>
            <a:endParaRPr lang="en-US" altLang="zh-CN" sz="2400" dirty="0"/>
          </a:p>
          <a:p>
            <a:pPr marL="0" indent="0" algn="just">
              <a:buNone/>
            </a:pPr>
            <a:endParaRPr lang="en-US" altLang="zh-CN" sz="2400" dirty="0" smtClean="0"/>
          </a:p>
          <a:p>
            <a:pPr algn="just">
              <a:buNone/>
            </a:pPr>
            <a:r>
              <a:rPr lang="en-US" altLang="zh-CN" sz="2400" dirty="0" smtClean="0">
                <a:sym typeface="Symbol"/>
              </a:rPr>
              <a:t></a:t>
            </a: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p:sp>
        <p:nvSpPr>
          <p:cNvPr id="3" name="内容占位符 2"/>
          <p:cNvSpPr>
            <a:spLocks noGrp="1"/>
          </p:cNvSpPr>
          <p:nvPr>
            <p:ph idx="1"/>
          </p:nvPr>
        </p:nvSpPr>
        <p:spPr>
          <a:xfrm>
            <a:off x="228600" y="1447800"/>
            <a:ext cx="8686800" cy="5029200"/>
          </a:xfrm>
        </p:spPr>
        <p:txBody>
          <a:bodyPr/>
          <a:lstStyle/>
          <a:p>
            <a:r>
              <a:rPr lang="en-US" altLang="zh-CN" sz="2400" b="1" dirty="0" smtClean="0">
                <a:solidFill>
                  <a:srgbClr val="0000FF"/>
                </a:solidFill>
              </a:rPr>
              <a:t>Example </a:t>
            </a:r>
          </a:p>
          <a:p>
            <a:pPr algn="just">
              <a:buNone/>
            </a:pPr>
            <a:r>
              <a:rPr lang="en-US" altLang="zh-CN" sz="2400" dirty="0" smtClean="0"/>
              <a:t>   Assume that “for all positive integers </a:t>
            </a:r>
            <a:r>
              <a:rPr lang="en-US" altLang="zh-CN" sz="2400" i="1" dirty="0" smtClean="0"/>
              <a:t>n</a:t>
            </a:r>
            <a:r>
              <a:rPr lang="en-US" altLang="zh-CN" sz="2400" dirty="0" smtClean="0"/>
              <a:t>, if </a:t>
            </a:r>
            <a:r>
              <a:rPr lang="en-US" altLang="zh-CN" sz="2400" i="1" dirty="0" smtClean="0"/>
              <a:t>n</a:t>
            </a:r>
            <a:r>
              <a:rPr lang="en-US" altLang="zh-CN" sz="2400" dirty="0" smtClean="0"/>
              <a:t> is greater than 4, then </a:t>
            </a:r>
            <a:r>
              <a:rPr lang="en-US" altLang="zh-CN" sz="2400" i="1" dirty="0" smtClean="0"/>
              <a:t>n</a:t>
            </a:r>
            <a:r>
              <a:rPr lang="en-US" altLang="zh-CN" sz="2400" baseline="30000" dirty="0" smtClean="0"/>
              <a:t>2 </a:t>
            </a:r>
            <a:r>
              <a:rPr lang="en-US" altLang="zh-CN" sz="2400" dirty="0" smtClean="0"/>
              <a:t>is less than 2</a:t>
            </a:r>
            <a:r>
              <a:rPr lang="en-US" altLang="zh-CN" sz="2400" i="1" baseline="30000" dirty="0" smtClean="0"/>
              <a:t>n </a:t>
            </a:r>
            <a:r>
              <a:rPr lang="en-US" altLang="zh-CN" sz="2400" dirty="0" smtClean="0"/>
              <a:t>” is true. Use universal modus ponens to show that 100</a:t>
            </a:r>
            <a:r>
              <a:rPr lang="en-US" altLang="zh-CN" sz="2400" baseline="30000" dirty="0" smtClean="0"/>
              <a:t>2 </a:t>
            </a:r>
            <a:r>
              <a:rPr lang="en-US" altLang="zh-CN" sz="2400" dirty="0" smtClean="0"/>
              <a:t>&lt; 2</a:t>
            </a:r>
            <a:r>
              <a:rPr lang="en-US" altLang="zh-CN" sz="2400" baseline="30000" dirty="0" smtClean="0"/>
              <a:t>100</a:t>
            </a: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p:sp>
        <p:nvSpPr>
          <p:cNvPr id="3" name="内容占位符 2"/>
          <p:cNvSpPr>
            <a:spLocks noGrp="1"/>
          </p:cNvSpPr>
          <p:nvPr>
            <p:ph idx="1"/>
          </p:nvPr>
        </p:nvSpPr>
        <p:spPr>
          <a:xfrm>
            <a:off x="228600" y="1066800"/>
            <a:ext cx="8686800" cy="5334000"/>
          </a:xfrm>
        </p:spPr>
        <p:txBody>
          <a:bodyPr/>
          <a:lstStyle/>
          <a:p>
            <a:r>
              <a:rPr lang="en-US" altLang="zh-CN" sz="2400" dirty="0" smtClean="0"/>
              <a:t>Show that the premises “a student in this class has not read the textbook” and “everyone in this class passed the first unit test” imply the conclusion “someone who passed the first unit test has not read the textbook”.</a:t>
            </a:r>
          </a:p>
          <a:p>
            <a:pPr marL="0" indent="0" algn="just">
              <a:buNone/>
            </a:pPr>
            <a:r>
              <a:rPr lang="en-US" altLang="zh-CN" sz="2200" dirty="0">
                <a:sym typeface="Symbol"/>
              </a:rPr>
              <a:t> </a:t>
            </a:r>
            <a:r>
              <a:rPr lang="en-US" altLang="zh-CN" sz="2200" dirty="0" smtClean="0">
                <a:sym typeface="Symbol"/>
              </a:rPr>
              <a:t>  1</a:t>
            </a:r>
            <a:r>
              <a:rPr lang="en-US" altLang="zh-CN" sz="2200" dirty="0">
                <a:sym typeface="Symbol"/>
              </a:rPr>
              <a:t>. </a:t>
            </a:r>
            <a:r>
              <a:rPr lang="zh-CN" altLang="en-US" sz="2200" dirty="0" smtClean="0"/>
              <a:t>∃</a:t>
            </a:r>
            <a:r>
              <a:rPr lang="en-US" altLang="zh-CN" sz="2200" i="1" dirty="0" smtClean="0"/>
              <a:t>x</a:t>
            </a:r>
            <a:r>
              <a:rPr lang="zh-CN" altLang="en-US" sz="2200" dirty="0" smtClean="0"/>
              <a:t> </a:t>
            </a:r>
            <a:r>
              <a:rPr lang="en-US" altLang="zh-CN" sz="2200" dirty="0"/>
              <a:t>(</a:t>
            </a:r>
            <a:r>
              <a:rPr lang="en-US" altLang="zh-CN" sz="2200" i="1" dirty="0"/>
              <a:t>P</a:t>
            </a:r>
            <a:r>
              <a:rPr lang="en-US" altLang="zh-CN" sz="2200" dirty="0"/>
              <a:t>(</a:t>
            </a:r>
            <a:r>
              <a:rPr lang="en-US" altLang="zh-CN" sz="2200" i="1" dirty="0"/>
              <a:t>x</a:t>
            </a:r>
            <a:r>
              <a:rPr lang="en-US" altLang="zh-CN" sz="2200" dirty="0"/>
              <a:t>) ^</a:t>
            </a:r>
            <a:r>
              <a:rPr lang="zh-CN" altLang="en-US" sz="2200" dirty="0" smtClean="0"/>
              <a:t>  </a:t>
            </a:r>
            <a:r>
              <a:rPr lang="en-US" altLang="zh-CN" sz="2200" b="1" dirty="0" smtClean="0">
                <a:sym typeface="Symbol"/>
              </a:rPr>
              <a:t></a:t>
            </a:r>
            <a:r>
              <a:rPr lang="en-US" altLang="zh-CN" sz="2200" i="1" dirty="0" smtClean="0"/>
              <a:t>R</a:t>
            </a:r>
            <a:r>
              <a:rPr lang="en-US" altLang="zh-CN" sz="2200" dirty="0" smtClean="0"/>
              <a:t>(</a:t>
            </a:r>
            <a:r>
              <a:rPr lang="en-US" altLang="zh-CN" sz="2200" i="1" dirty="0" smtClean="0"/>
              <a:t>x</a:t>
            </a:r>
            <a:r>
              <a:rPr lang="en-US" altLang="zh-CN" sz="2200" dirty="0" smtClean="0"/>
              <a:t>))                  Premise</a:t>
            </a:r>
            <a:endParaRPr lang="en-US" altLang="zh-CN" sz="2200" dirty="0"/>
          </a:p>
          <a:p>
            <a:pPr marL="0" indent="0" algn="just">
              <a:buNone/>
            </a:pPr>
            <a:r>
              <a:rPr lang="en-US" altLang="zh-CN" sz="2200" dirty="0" smtClean="0">
                <a:sym typeface="Symbol"/>
              </a:rPr>
              <a:t>   2</a:t>
            </a:r>
            <a:r>
              <a:rPr lang="en-US" altLang="zh-CN" sz="2200" dirty="0">
                <a:sym typeface="Symbol"/>
              </a:rPr>
              <a:t>. </a:t>
            </a:r>
            <a:r>
              <a:rPr lang="en-US" altLang="zh-CN" sz="2200" i="1" dirty="0" smtClean="0"/>
              <a:t>P</a:t>
            </a:r>
            <a:r>
              <a:rPr lang="en-US" altLang="zh-CN" sz="2200" dirty="0" smtClean="0"/>
              <a:t>(</a:t>
            </a:r>
            <a:r>
              <a:rPr lang="en-US" altLang="zh-CN" sz="2200" i="1" dirty="0"/>
              <a:t>a</a:t>
            </a:r>
            <a:r>
              <a:rPr lang="en-US" altLang="zh-CN" sz="2200" dirty="0" smtClean="0"/>
              <a:t>) </a:t>
            </a:r>
            <a:r>
              <a:rPr lang="en-US" altLang="zh-CN" sz="2200" dirty="0"/>
              <a:t>^</a:t>
            </a:r>
            <a:r>
              <a:rPr lang="zh-CN" altLang="en-US" sz="2200" dirty="0"/>
              <a:t> </a:t>
            </a:r>
            <a:r>
              <a:rPr lang="en-US" altLang="zh-CN" sz="2200" b="1" dirty="0" smtClean="0">
                <a:sym typeface="Symbol"/>
              </a:rPr>
              <a:t></a:t>
            </a:r>
            <a:r>
              <a:rPr lang="en-US" altLang="zh-CN" sz="2200" i="1" dirty="0" smtClean="0"/>
              <a:t>R</a:t>
            </a:r>
            <a:r>
              <a:rPr lang="en-US" altLang="zh-CN" sz="2200" dirty="0" smtClean="0"/>
              <a:t>(</a:t>
            </a:r>
            <a:r>
              <a:rPr lang="en-US" altLang="zh-CN" sz="2200" i="1" dirty="0" smtClean="0"/>
              <a:t>a</a:t>
            </a:r>
            <a:r>
              <a:rPr lang="en-US" altLang="zh-CN" sz="2200" dirty="0" smtClean="0"/>
              <a:t>)  for some </a:t>
            </a:r>
            <a:r>
              <a:rPr lang="en-US" altLang="zh-CN" sz="2200" i="1" dirty="0" smtClean="0"/>
              <a:t>a</a:t>
            </a:r>
            <a:r>
              <a:rPr lang="en-US" altLang="zh-CN" sz="2200" dirty="0" smtClean="0"/>
              <a:t>      1, Existential instantiation</a:t>
            </a:r>
          </a:p>
          <a:p>
            <a:pPr marL="0" indent="0" algn="just">
              <a:buNone/>
            </a:pPr>
            <a:r>
              <a:rPr lang="en-US" altLang="zh-CN" sz="2200" dirty="0" smtClean="0">
                <a:sym typeface="Symbol"/>
              </a:rPr>
              <a:t>   3</a:t>
            </a:r>
            <a:r>
              <a:rPr lang="en-US" altLang="zh-CN" sz="2200" dirty="0">
                <a:sym typeface="Symbol"/>
              </a:rPr>
              <a:t>.  </a:t>
            </a:r>
            <a:r>
              <a:rPr lang="en-US" altLang="zh-CN" sz="2200" i="1" dirty="0" smtClean="0">
                <a:sym typeface="Symbol"/>
              </a:rPr>
              <a:t>P</a:t>
            </a:r>
            <a:r>
              <a:rPr lang="en-US" altLang="zh-CN" sz="2200" dirty="0" smtClean="0">
                <a:sym typeface="Symbol"/>
              </a:rPr>
              <a:t>(</a:t>
            </a:r>
            <a:r>
              <a:rPr lang="en-US" altLang="zh-CN" sz="2200" i="1" dirty="0" smtClean="0">
                <a:sym typeface="Symbol"/>
              </a:rPr>
              <a:t>a</a:t>
            </a:r>
            <a:r>
              <a:rPr lang="en-US" altLang="zh-CN" sz="2200" dirty="0" smtClean="0">
                <a:sym typeface="Symbol"/>
              </a:rPr>
              <a:t>)                                    2, Simplification</a:t>
            </a:r>
          </a:p>
          <a:p>
            <a:pPr marL="0" indent="0" algn="just">
              <a:buNone/>
            </a:pPr>
            <a:r>
              <a:rPr lang="en-US" altLang="zh-CN" sz="2200" dirty="0" smtClean="0">
                <a:sym typeface="Symbol"/>
              </a:rPr>
              <a:t>   4</a:t>
            </a:r>
            <a:r>
              <a:rPr lang="en-US" altLang="zh-CN" sz="2200" dirty="0">
                <a:sym typeface="Symbol"/>
              </a:rPr>
              <a:t>.  </a:t>
            </a:r>
            <a:r>
              <a:rPr lang="en-US" altLang="zh-CN" sz="2200" b="1" dirty="0">
                <a:sym typeface="Symbol"/>
              </a:rPr>
              <a:t> </a:t>
            </a:r>
            <a:r>
              <a:rPr lang="en-US" altLang="zh-CN" sz="2200" i="1" dirty="0"/>
              <a:t>R</a:t>
            </a:r>
            <a:r>
              <a:rPr lang="en-US" altLang="zh-CN" sz="2200" dirty="0"/>
              <a:t>(</a:t>
            </a:r>
            <a:r>
              <a:rPr lang="en-US" altLang="zh-CN" sz="2200" i="1" dirty="0"/>
              <a:t>a</a:t>
            </a:r>
            <a:r>
              <a:rPr lang="en-US" altLang="zh-CN" sz="2200" dirty="0"/>
              <a:t>) </a:t>
            </a:r>
            <a:r>
              <a:rPr lang="en-US" altLang="zh-CN" sz="2200" i="1" dirty="0">
                <a:sym typeface="Symbol"/>
              </a:rPr>
              <a:t> </a:t>
            </a:r>
            <a:r>
              <a:rPr lang="en-US" altLang="zh-CN" sz="2200" i="1" dirty="0" smtClean="0">
                <a:sym typeface="Symbol"/>
              </a:rPr>
              <a:t>                               </a:t>
            </a:r>
            <a:r>
              <a:rPr lang="en-US" altLang="zh-CN" sz="2200" dirty="0" smtClean="0">
                <a:sym typeface="Symbol"/>
              </a:rPr>
              <a:t>2,  Simplification</a:t>
            </a:r>
          </a:p>
          <a:p>
            <a:pPr marL="0" indent="0" algn="just">
              <a:buNone/>
            </a:pPr>
            <a:r>
              <a:rPr lang="en-US" altLang="zh-CN" sz="2200" dirty="0" smtClean="0">
                <a:sym typeface="Symbol"/>
              </a:rPr>
              <a:t>   5</a:t>
            </a:r>
            <a:r>
              <a:rPr lang="en-US" altLang="zh-CN" sz="2200" dirty="0">
                <a:sym typeface="Symbol"/>
              </a:rPr>
              <a:t>. </a:t>
            </a:r>
            <a:r>
              <a:rPr lang="zh-CN" altLang="en-US" sz="2200" dirty="0" smtClean="0"/>
              <a:t>∀</a:t>
            </a:r>
            <a:r>
              <a:rPr lang="en-US" altLang="zh-CN" sz="2200" i="1" dirty="0" smtClean="0"/>
              <a:t>x</a:t>
            </a:r>
            <a:r>
              <a:rPr lang="zh-CN" altLang="en-US" sz="2200" dirty="0" smtClean="0"/>
              <a:t> </a:t>
            </a:r>
            <a:r>
              <a:rPr lang="en-US" altLang="zh-CN" sz="2200" dirty="0"/>
              <a:t>(</a:t>
            </a:r>
            <a:r>
              <a:rPr lang="en-US" altLang="zh-CN" sz="2200" i="1" dirty="0"/>
              <a:t>P</a:t>
            </a:r>
            <a:r>
              <a:rPr lang="en-US" altLang="zh-CN" sz="2200" dirty="0"/>
              <a:t>(</a:t>
            </a:r>
            <a:r>
              <a:rPr lang="en-US" altLang="zh-CN" sz="2200" i="1" dirty="0"/>
              <a:t>x</a:t>
            </a:r>
            <a:r>
              <a:rPr lang="en-US" altLang="zh-CN" sz="2200" dirty="0"/>
              <a:t>) </a:t>
            </a:r>
            <a:r>
              <a:rPr lang="zh-CN" altLang="en-US" sz="2200" dirty="0"/>
              <a:t>→ </a:t>
            </a:r>
            <a:r>
              <a:rPr lang="en-US" altLang="zh-CN" sz="2200" i="1" dirty="0" smtClean="0"/>
              <a:t>U</a:t>
            </a:r>
            <a:r>
              <a:rPr lang="en-US" altLang="zh-CN" sz="2200" dirty="0" smtClean="0"/>
              <a:t>(</a:t>
            </a:r>
            <a:r>
              <a:rPr lang="en-US" altLang="zh-CN" sz="2200" i="1" dirty="0" smtClean="0"/>
              <a:t>x</a:t>
            </a:r>
            <a:r>
              <a:rPr lang="en-US" altLang="zh-CN" sz="2200" dirty="0" smtClean="0"/>
              <a:t>))                    Premise</a:t>
            </a:r>
            <a:endParaRPr lang="en-US" altLang="zh-CN" sz="2200" dirty="0"/>
          </a:p>
          <a:p>
            <a:pPr marL="0" indent="0" algn="just">
              <a:buNone/>
            </a:pPr>
            <a:r>
              <a:rPr lang="en-US" altLang="zh-CN" sz="2200" dirty="0" smtClean="0">
                <a:sym typeface="Symbol"/>
              </a:rPr>
              <a:t>   6</a:t>
            </a:r>
            <a:r>
              <a:rPr lang="en-US" altLang="zh-CN" sz="2200" dirty="0">
                <a:sym typeface="Symbol"/>
              </a:rPr>
              <a:t>. </a:t>
            </a:r>
            <a:r>
              <a:rPr lang="en-US" altLang="zh-CN" sz="2200" i="1" dirty="0" smtClean="0"/>
              <a:t>P</a:t>
            </a:r>
            <a:r>
              <a:rPr lang="en-US" altLang="zh-CN" sz="2200" dirty="0" smtClean="0"/>
              <a:t>(</a:t>
            </a:r>
            <a:r>
              <a:rPr lang="en-US" altLang="zh-CN" sz="2200" i="1" dirty="0" smtClean="0"/>
              <a:t>a</a:t>
            </a:r>
            <a:r>
              <a:rPr lang="en-US" altLang="zh-CN" sz="2200" dirty="0" smtClean="0"/>
              <a:t>) </a:t>
            </a:r>
            <a:r>
              <a:rPr lang="zh-CN" altLang="en-US" sz="2200" dirty="0"/>
              <a:t>→ </a:t>
            </a:r>
            <a:r>
              <a:rPr lang="en-US" altLang="zh-CN" sz="2200" i="1" dirty="0" smtClean="0"/>
              <a:t>U</a:t>
            </a:r>
            <a:r>
              <a:rPr lang="en-US" altLang="zh-CN" sz="2200" dirty="0" smtClean="0"/>
              <a:t>(</a:t>
            </a:r>
            <a:r>
              <a:rPr lang="en-US" altLang="zh-CN" sz="2200" i="1" dirty="0" smtClean="0"/>
              <a:t>a</a:t>
            </a:r>
            <a:r>
              <a:rPr lang="en-US" altLang="zh-CN" sz="2200" dirty="0" smtClean="0"/>
              <a:t>)</a:t>
            </a:r>
            <a:r>
              <a:rPr lang="en-US" altLang="zh-CN" sz="2200" i="1" dirty="0" smtClean="0">
                <a:sym typeface="Symbol"/>
              </a:rPr>
              <a:t>                          5, </a:t>
            </a:r>
            <a:r>
              <a:rPr lang="en-US" altLang="zh-CN" sz="2200" dirty="0" smtClean="0">
                <a:sym typeface="Symbol"/>
              </a:rPr>
              <a:t>Universal instantiation</a:t>
            </a:r>
            <a:endParaRPr lang="en-US" altLang="zh-CN" sz="2200" dirty="0"/>
          </a:p>
          <a:p>
            <a:pPr marL="0" indent="0" algn="just">
              <a:buNone/>
            </a:pPr>
            <a:r>
              <a:rPr lang="en-US" altLang="zh-CN" sz="2200" dirty="0" smtClean="0">
                <a:sym typeface="Symbol"/>
              </a:rPr>
              <a:t>   7</a:t>
            </a:r>
            <a:r>
              <a:rPr lang="en-US" altLang="zh-CN" sz="2200" dirty="0">
                <a:sym typeface="Symbol"/>
              </a:rPr>
              <a:t>. </a:t>
            </a:r>
            <a:r>
              <a:rPr lang="en-US" altLang="zh-CN" sz="2200" i="1" dirty="0"/>
              <a:t>U</a:t>
            </a:r>
            <a:r>
              <a:rPr lang="en-US" altLang="zh-CN" sz="2200" dirty="0"/>
              <a:t>(</a:t>
            </a:r>
            <a:r>
              <a:rPr lang="en-US" altLang="zh-CN" sz="2200" i="1" dirty="0"/>
              <a:t>a</a:t>
            </a:r>
            <a:r>
              <a:rPr lang="en-US" altLang="zh-CN" sz="2200" dirty="0"/>
              <a:t>) </a:t>
            </a:r>
            <a:r>
              <a:rPr lang="en-US" altLang="zh-CN" sz="2200" i="1" dirty="0">
                <a:sym typeface="Symbol"/>
              </a:rPr>
              <a:t> </a:t>
            </a:r>
            <a:r>
              <a:rPr lang="en-US" altLang="zh-CN" sz="2200" i="1" dirty="0" smtClean="0">
                <a:sym typeface="Symbol"/>
              </a:rPr>
              <a:t>                  </a:t>
            </a:r>
            <a:r>
              <a:rPr lang="en-US" altLang="zh-CN" sz="2200" i="1" dirty="0" smtClean="0"/>
              <a:t>                 </a:t>
            </a:r>
            <a:r>
              <a:rPr lang="en-US" altLang="zh-CN" sz="2200" dirty="0" smtClean="0"/>
              <a:t>3,6, Modus ponens</a:t>
            </a:r>
            <a:endParaRPr lang="en-US" altLang="zh-CN" sz="2200" dirty="0"/>
          </a:p>
          <a:p>
            <a:pPr marL="0" indent="0" algn="just">
              <a:buNone/>
            </a:pPr>
            <a:r>
              <a:rPr lang="en-US" altLang="zh-CN" sz="2200" dirty="0" smtClean="0">
                <a:sym typeface="Symbol"/>
              </a:rPr>
              <a:t>   8</a:t>
            </a:r>
            <a:r>
              <a:rPr lang="en-US" altLang="zh-CN" sz="2200" dirty="0">
                <a:sym typeface="Symbol"/>
              </a:rPr>
              <a:t>. </a:t>
            </a:r>
            <a:r>
              <a:rPr lang="en-US" altLang="zh-CN" sz="2200" i="1" dirty="0"/>
              <a:t>U</a:t>
            </a:r>
            <a:r>
              <a:rPr lang="en-US" altLang="zh-CN" sz="2200" dirty="0"/>
              <a:t>(</a:t>
            </a:r>
            <a:r>
              <a:rPr lang="en-US" altLang="zh-CN" sz="2200" i="1" dirty="0"/>
              <a:t>a</a:t>
            </a:r>
            <a:r>
              <a:rPr lang="en-US" altLang="zh-CN" sz="2200" dirty="0" smtClean="0"/>
              <a:t>) </a:t>
            </a:r>
            <a:r>
              <a:rPr lang="en-US" altLang="zh-CN" sz="2200" dirty="0"/>
              <a:t>^</a:t>
            </a:r>
            <a:r>
              <a:rPr lang="zh-CN" altLang="en-US" sz="2200" dirty="0"/>
              <a:t> </a:t>
            </a:r>
            <a:r>
              <a:rPr lang="en-US" altLang="zh-CN" sz="2200" b="1" dirty="0">
                <a:sym typeface="Symbol"/>
              </a:rPr>
              <a:t> </a:t>
            </a:r>
            <a:r>
              <a:rPr lang="en-US" altLang="zh-CN" sz="2200" i="1" dirty="0"/>
              <a:t>R</a:t>
            </a:r>
            <a:r>
              <a:rPr lang="en-US" altLang="zh-CN" sz="2200" dirty="0"/>
              <a:t>(</a:t>
            </a:r>
            <a:r>
              <a:rPr lang="en-US" altLang="zh-CN" sz="2200" i="1" dirty="0"/>
              <a:t>a</a:t>
            </a:r>
            <a:r>
              <a:rPr lang="en-US" altLang="zh-CN" sz="2200" dirty="0"/>
              <a:t>)</a:t>
            </a:r>
            <a:r>
              <a:rPr lang="en-US" altLang="zh-CN" sz="2200" i="1" dirty="0" smtClean="0">
                <a:sym typeface="Symbol"/>
              </a:rPr>
              <a:t>                        </a:t>
            </a:r>
            <a:r>
              <a:rPr lang="en-US" altLang="zh-CN" sz="2200" dirty="0" smtClean="0">
                <a:sym typeface="Symbol"/>
              </a:rPr>
              <a:t>4,7, Conjunction</a:t>
            </a:r>
          </a:p>
          <a:p>
            <a:pPr marL="0" indent="0" algn="just">
              <a:buNone/>
            </a:pPr>
            <a:r>
              <a:rPr lang="en-US" altLang="zh-CN" sz="2200" dirty="0">
                <a:sym typeface="Symbol"/>
              </a:rPr>
              <a:t> </a:t>
            </a:r>
            <a:r>
              <a:rPr lang="en-US" altLang="zh-CN" sz="2200" dirty="0" smtClean="0">
                <a:sym typeface="Symbol"/>
              </a:rPr>
              <a:t>  9. </a:t>
            </a:r>
            <a:r>
              <a:rPr lang="zh-CN" altLang="en-US" sz="2200" dirty="0"/>
              <a:t>∃</a:t>
            </a:r>
            <a:r>
              <a:rPr lang="en-US" altLang="zh-CN" sz="2200" i="1" dirty="0"/>
              <a:t>x</a:t>
            </a:r>
            <a:r>
              <a:rPr lang="zh-CN" altLang="en-US" sz="2200" dirty="0"/>
              <a:t> </a:t>
            </a:r>
            <a:r>
              <a:rPr lang="en-US" altLang="zh-CN" sz="2200" dirty="0" smtClean="0"/>
              <a:t>(</a:t>
            </a:r>
            <a:r>
              <a:rPr lang="en-US" altLang="zh-CN" sz="2200" i="1" dirty="0" smtClean="0"/>
              <a:t>U</a:t>
            </a:r>
            <a:r>
              <a:rPr lang="en-US" altLang="zh-CN" sz="2200" dirty="0" smtClean="0"/>
              <a:t>(</a:t>
            </a:r>
            <a:r>
              <a:rPr lang="en-US" altLang="zh-CN" sz="2200" i="1" dirty="0" smtClean="0"/>
              <a:t>x</a:t>
            </a:r>
            <a:r>
              <a:rPr lang="en-US" altLang="zh-CN" sz="2200" dirty="0"/>
              <a:t>) ^</a:t>
            </a:r>
            <a:r>
              <a:rPr lang="zh-CN" altLang="en-US" sz="2200" dirty="0"/>
              <a:t>  </a:t>
            </a:r>
            <a:r>
              <a:rPr lang="en-US" altLang="zh-CN" sz="2200" b="1" dirty="0">
                <a:sym typeface="Symbol"/>
              </a:rPr>
              <a:t></a:t>
            </a:r>
            <a:r>
              <a:rPr lang="en-US" altLang="zh-CN" sz="2200" i="1" dirty="0"/>
              <a:t>R</a:t>
            </a:r>
            <a:r>
              <a:rPr lang="en-US" altLang="zh-CN" sz="2200" dirty="0"/>
              <a:t>(</a:t>
            </a:r>
            <a:r>
              <a:rPr lang="en-US" altLang="zh-CN" sz="2200" i="1" dirty="0"/>
              <a:t>x</a:t>
            </a:r>
            <a:r>
              <a:rPr lang="en-US" altLang="zh-CN" sz="2200" dirty="0" smtClean="0"/>
              <a:t>))                  8, Existential generalization </a:t>
            </a:r>
            <a:endParaRPr lang="en-US" altLang="zh-CN" sz="2200" dirty="0"/>
          </a:p>
          <a:p>
            <a:pPr>
              <a:buNone/>
            </a:pPr>
            <a:endParaRPr lang="zh-CN" altLang="zh-CN" sz="2400" dirty="0" smtClean="0"/>
          </a:p>
          <a:p>
            <a:pPr algn="just">
              <a:buNone/>
            </a:pP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17</a:t>
            </a:fld>
            <a:endParaRPr lang="en-US"/>
          </a:p>
        </p:txBody>
      </p:sp>
    </p:spTree>
    <p:extLst>
      <p:ext uri="{BB962C8B-B14F-4D97-AF65-F5344CB8AC3E}">
        <p14:creationId xmlns:p14="http://schemas.microsoft.com/office/powerpoint/2010/main" val="294260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dirty="0" smtClean="0"/>
              <a:t>Rules of Inference for Propositional Logic</a:t>
            </a:r>
          </a:p>
          <a:p>
            <a:pPr lvl="1"/>
            <a:r>
              <a:rPr lang="en-US" altLang="zh-CN" dirty="0" smtClean="0"/>
              <a:t>Rules of Inference for Predicate Logic</a:t>
            </a:r>
          </a:p>
          <a:p>
            <a:pPr marL="342900" lvl="1" indent="-342900"/>
            <a:r>
              <a:rPr lang="en-US" altLang="zh-CN" sz="2800" b="1" dirty="0" smtClean="0"/>
              <a:t>Rules of Inference</a:t>
            </a:r>
            <a:endParaRPr lang="en-US" altLang="zh-CN" b="1" dirty="0" smtClean="0"/>
          </a:p>
          <a:p>
            <a:pPr lvl="1"/>
            <a:r>
              <a:rPr lang="en-US" altLang="zh-CN" b="1" dirty="0" smtClean="0">
                <a:solidFill>
                  <a:srgbClr val="0000FF"/>
                </a:solidFill>
              </a:rPr>
              <a:t>Some Terminology</a:t>
            </a:r>
          </a:p>
          <a:p>
            <a:pPr lvl="1"/>
            <a:r>
              <a:rPr lang="en-US" altLang="zh-CN" dirty="0" smtClean="0"/>
              <a:t>Direct Proof</a:t>
            </a:r>
          </a:p>
          <a:p>
            <a:pPr lvl="1"/>
            <a:r>
              <a:rPr lang="en-US" altLang="zh-CN" dirty="0" smtClean="0"/>
              <a:t>Proof by Contraposition</a:t>
            </a:r>
          </a:p>
          <a:p>
            <a:pPr lvl="1"/>
            <a:r>
              <a:rPr lang="en-US" altLang="zh-CN" dirty="0" smtClean="0"/>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18</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Some Terminology</a:t>
            </a:r>
            <a:endParaRPr lang="zh-CN" altLang="en-US" dirty="0">
              <a:solidFill>
                <a:srgbClr val="FF3300"/>
              </a:solidFill>
            </a:endParaRPr>
          </a:p>
        </p:txBody>
      </p:sp>
      <p:sp>
        <p:nvSpPr>
          <p:cNvPr id="3" name="内容占位符 2"/>
          <p:cNvSpPr>
            <a:spLocks noGrp="1"/>
          </p:cNvSpPr>
          <p:nvPr>
            <p:ph idx="1"/>
          </p:nvPr>
        </p:nvSpPr>
        <p:spPr>
          <a:xfrm>
            <a:off x="228600" y="1219200"/>
            <a:ext cx="8686800" cy="5410200"/>
          </a:xfrm>
        </p:spPr>
        <p:txBody>
          <a:bodyPr/>
          <a:lstStyle/>
          <a:p>
            <a:r>
              <a:rPr lang="en-US" altLang="zh-CN" sz="2400" b="1" dirty="0" smtClean="0">
                <a:solidFill>
                  <a:srgbClr val="0000FF"/>
                </a:solidFill>
              </a:rPr>
              <a:t>Definition</a:t>
            </a:r>
          </a:p>
          <a:p>
            <a:pPr algn="just">
              <a:buNone/>
            </a:pPr>
            <a:r>
              <a:rPr lang="en-US" altLang="zh-CN" sz="2400" dirty="0" smtClean="0"/>
              <a:t>    A </a:t>
            </a:r>
            <a:r>
              <a:rPr lang="en-US" altLang="zh-CN" sz="2400" b="1" dirty="0" smtClean="0"/>
              <a:t>theorem</a:t>
            </a:r>
            <a:r>
              <a:rPr lang="en-US" altLang="zh-CN" sz="2400" dirty="0" smtClean="0"/>
              <a:t> is a statement that can be shown to be true.</a:t>
            </a:r>
          </a:p>
          <a:p>
            <a:r>
              <a:rPr lang="en-US" altLang="zh-CN" sz="2400" b="1" dirty="0" smtClean="0">
                <a:solidFill>
                  <a:srgbClr val="0000FF"/>
                </a:solidFill>
              </a:rPr>
              <a:t>Remark</a:t>
            </a:r>
          </a:p>
          <a:p>
            <a:pPr algn="just">
              <a:buNone/>
            </a:pPr>
            <a:r>
              <a:rPr lang="en-US" altLang="zh-CN" sz="2400" dirty="0" smtClean="0"/>
              <a:t>    In mathematical writing, the term theorem is usually reserved for a statement that is considered at least somewhat important. Less important theorems are sometimes called </a:t>
            </a:r>
            <a:r>
              <a:rPr lang="en-US" altLang="zh-CN" sz="2400" b="1" dirty="0" smtClean="0"/>
              <a:t>propositions</a:t>
            </a:r>
            <a:r>
              <a:rPr lang="en-US" altLang="zh-CN" sz="2400" dirty="0" smtClean="0"/>
              <a:t>.</a:t>
            </a:r>
          </a:p>
          <a:p>
            <a:r>
              <a:rPr lang="en-US" altLang="zh-CN" sz="2400" b="1" dirty="0" smtClean="0">
                <a:solidFill>
                  <a:srgbClr val="0000FF"/>
                </a:solidFill>
              </a:rPr>
              <a:t>Definition</a:t>
            </a:r>
          </a:p>
          <a:p>
            <a:pPr algn="just">
              <a:buNone/>
            </a:pPr>
            <a:r>
              <a:rPr lang="en-US" altLang="zh-CN" sz="2400" dirty="0" smtClean="0"/>
              <a:t>    An </a:t>
            </a:r>
            <a:r>
              <a:rPr lang="en-US" altLang="zh-CN" sz="2400" b="1" dirty="0" smtClean="0"/>
              <a:t>axiom</a:t>
            </a:r>
            <a:r>
              <a:rPr lang="en-US" altLang="zh-CN" sz="2400" dirty="0" smtClean="0"/>
              <a:t> is a statement that is assumed to be true.</a:t>
            </a:r>
          </a:p>
          <a:p>
            <a:r>
              <a:rPr lang="en-US" altLang="zh-CN" sz="2400" b="1" dirty="0">
                <a:solidFill>
                  <a:srgbClr val="0000FF"/>
                </a:solidFill>
              </a:rPr>
              <a:t>Definition</a:t>
            </a:r>
          </a:p>
          <a:p>
            <a:pPr algn="just">
              <a:buNone/>
            </a:pPr>
            <a:r>
              <a:rPr lang="en-US" altLang="zh-CN" sz="2400" dirty="0"/>
              <a:t>    A less important theorem that is helpful in the proof of other theorems is called a </a:t>
            </a:r>
            <a:r>
              <a:rPr lang="en-US" altLang="zh-CN" sz="2400" b="1" dirty="0"/>
              <a:t>lemma</a:t>
            </a:r>
            <a:r>
              <a:rPr lang="en-US" altLang="zh-CN" sz="2400" dirty="0"/>
              <a:t>.</a:t>
            </a:r>
          </a:p>
          <a:p>
            <a:pPr algn="just">
              <a:buNone/>
            </a:pP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Rules of Inference</a:t>
            </a:r>
            <a:endParaRPr lang="zh-CN" altLang="en-US" dirty="0">
              <a:solidFill>
                <a:srgbClr val="FF0000"/>
              </a:solidFill>
            </a:endParaRPr>
          </a:p>
        </p:txBody>
      </p:sp>
      <p:sp>
        <p:nvSpPr>
          <p:cNvPr id="3" name="内容占位符 2"/>
          <p:cNvSpPr>
            <a:spLocks noGrp="1"/>
          </p:cNvSpPr>
          <p:nvPr>
            <p:ph idx="1"/>
          </p:nvPr>
        </p:nvSpPr>
        <p:spPr>
          <a:xfrm>
            <a:off x="228600" y="1295400"/>
            <a:ext cx="8686800" cy="5410200"/>
          </a:xfrm>
        </p:spPr>
        <p:txBody>
          <a:bodyPr/>
          <a:lstStyle/>
          <a:p>
            <a:pPr algn="just"/>
            <a:r>
              <a:rPr lang="en-US" altLang="zh-CN" sz="2200" dirty="0" smtClean="0"/>
              <a:t>Proofs in mathematics are valid arguments that establish the truth of mathematical statements.</a:t>
            </a:r>
          </a:p>
          <a:p>
            <a:pPr lvl="1" algn="just"/>
            <a:r>
              <a:rPr lang="en-US" altLang="zh-CN" sz="2200" dirty="0" smtClean="0"/>
              <a:t>By an </a:t>
            </a:r>
            <a:r>
              <a:rPr lang="en-US" altLang="zh-CN" sz="2200" b="1" dirty="0" smtClean="0"/>
              <a:t>argument</a:t>
            </a:r>
            <a:r>
              <a:rPr lang="en-US" altLang="zh-CN" sz="2200" dirty="0" smtClean="0"/>
              <a:t>, we mean a sequence of statements that end with a conclusion.</a:t>
            </a:r>
          </a:p>
          <a:p>
            <a:pPr lvl="1" algn="just"/>
            <a:r>
              <a:rPr lang="en-US" altLang="zh-CN" sz="2200" dirty="0" smtClean="0"/>
              <a:t>By </a:t>
            </a:r>
            <a:r>
              <a:rPr lang="en-US" altLang="zh-CN" sz="2200" b="1" dirty="0" smtClean="0"/>
              <a:t>valid</a:t>
            </a:r>
            <a:r>
              <a:rPr lang="en-US" altLang="zh-CN" sz="2200" dirty="0" smtClean="0"/>
              <a:t>, we mean that the conclusion, or final statement of the argument, must follow from the truth of the preceding statements, or </a:t>
            </a:r>
            <a:r>
              <a:rPr lang="en-US" altLang="zh-CN" sz="2200" b="1" dirty="0" smtClean="0"/>
              <a:t>premises</a:t>
            </a:r>
            <a:r>
              <a:rPr lang="en-US" altLang="zh-CN" sz="2200" dirty="0" smtClean="0"/>
              <a:t>, of the argument. </a:t>
            </a:r>
          </a:p>
          <a:p>
            <a:pPr lvl="1" algn="just"/>
            <a:r>
              <a:rPr lang="en-US" altLang="zh-CN" sz="2200" dirty="0" smtClean="0"/>
              <a:t>That is, an argument is valid if and only if it is impossible for all the premises to be true and the conclusion to be false.</a:t>
            </a:r>
          </a:p>
          <a:p>
            <a:pPr algn="just"/>
            <a:r>
              <a:rPr lang="en-US" altLang="zh-CN" sz="2200" dirty="0" smtClean="0"/>
              <a:t>To deduce new statements from statements we already have, we use </a:t>
            </a:r>
            <a:r>
              <a:rPr lang="en-US" altLang="zh-CN" sz="2200" b="1" dirty="0" smtClean="0"/>
              <a:t>rules of inference</a:t>
            </a:r>
            <a:r>
              <a:rPr lang="en-US" altLang="zh-CN" sz="2200" dirty="0" smtClean="0"/>
              <a:t> which are templates for constructing valid arguments.</a:t>
            </a:r>
          </a:p>
          <a:p>
            <a:pPr algn="just"/>
            <a:r>
              <a:rPr lang="en-US" altLang="zh-CN" sz="2200" dirty="0" smtClean="0"/>
              <a:t>Rules of inference are our basic tools for establishing the truth of statements.</a:t>
            </a:r>
            <a:endParaRPr lang="zh-CN" altLang="en-US" sz="2200"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Some Terminology (cont’d)</a:t>
            </a:r>
            <a:endParaRPr lang="zh-CN" altLang="en-US" dirty="0">
              <a:solidFill>
                <a:srgbClr val="FF3300"/>
              </a:solidFill>
            </a:endParaRPr>
          </a:p>
        </p:txBody>
      </p:sp>
      <p:sp>
        <p:nvSpPr>
          <p:cNvPr id="3" name="内容占位符 2"/>
          <p:cNvSpPr>
            <a:spLocks noGrp="1"/>
          </p:cNvSpPr>
          <p:nvPr>
            <p:ph idx="1"/>
          </p:nvPr>
        </p:nvSpPr>
        <p:spPr>
          <a:xfrm>
            <a:off x="228600" y="1219200"/>
            <a:ext cx="8686800" cy="5257800"/>
          </a:xfrm>
        </p:spPr>
        <p:txBody>
          <a:bodyPr/>
          <a:lstStyle/>
          <a:p>
            <a:r>
              <a:rPr lang="en-US" altLang="zh-CN" sz="2400" b="1" dirty="0" smtClean="0">
                <a:solidFill>
                  <a:srgbClr val="0000FF"/>
                </a:solidFill>
              </a:rPr>
              <a:t>Definition</a:t>
            </a:r>
          </a:p>
          <a:p>
            <a:pPr algn="just">
              <a:buNone/>
            </a:pPr>
            <a:r>
              <a:rPr lang="en-US" altLang="zh-CN" sz="2400" dirty="0" smtClean="0"/>
              <a:t>    A </a:t>
            </a:r>
            <a:r>
              <a:rPr lang="en-US" altLang="zh-CN" sz="2400" b="1" dirty="0" smtClean="0"/>
              <a:t>proof</a:t>
            </a:r>
            <a:r>
              <a:rPr lang="en-US" altLang="zh-CN" sz="2400" dirty="0" smtClean="0"/>
              <a:t> is a valid argument that establishes the truth of a theorem. The statements used in a proof can include axioms, premises of the theorem, and previously proved theorems or lemmas. </a:t>
            </a:r>
          </a:p>
          <a:p>
            <a:pPr algn="just">
              <a:buNone/>
            </a:pPr>
            <a:r>
              <a:rPr lang="en-US" altLang="zh-CN" sz="2400" dirty="0"/>
              <a:t> </a:t>
            </a:r>
            <a:r>
              <a:rPr lang="en-US" altLang="zh-CN" sz="2400" dirty="0" smtClean="0"/>
              <a:t>   Using </a:t>
            </a:r>
            <a:r>
              <a:rPr lang="en-US" altLang="zh-CN" sz="2400" dirty="0"/>
              <a:t>these ingredients and rules of inference, the final step of the proof establishes the truth of the statement being proved</a:t>
            </a:r>
            <a:r>
              <a:rPr lang="en-US" altLang="zh-CN" sz="2400" dirty="0" smtClean="0"/>
              <a:t>.</a:t>
            </a:r>
          </a:p>
          <a:p>
            <a:endParaRPr lang="en-US" altLang="zh-CN" sz="2400" b="1" dirty="0" smtClean="0">
              <a:solidFill>
                <a:srgbClr val="0000FF"/>
              </a:solidFill>
            </a:endParaRPr>
          </a:p>
          <a:p>
            <a:r>
              <a:rPr lang="en-US" altLang="zh-CN" sz="2400" b="1" dirty="0" smtClean="0">
                <a:solidFill>
                  <a:srgbClr val="0000FF"/>
                </a:solidFill>
              </a:rPr>
              <a:t>Remark</a:t>
            </a:r>
          </a:p>
          <a:p>
            <a:pPr algn="just">
              <a:buNone/>
            </a:pPr>
            <a:r>
              <a:rPr lang="en-US" altLang="zh-CN" sz="2400" dirty="0" smtClean="0"/>
              <a:t>    Complicated proofs are usually easier to understand when they are proved using a series of lemmas, where each lemma is proved individually.</a:t>
            </a:r>
          </a:p>
          <a:p>
            <a:pPr algn="just">
              <a:buNone/>
            </a:pPr>
            <a:endParaRPr lang="en-US" altLang="zh-CN" dirty="0" smtClean="0"/>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Some Terminology</a:t>
            </a:r>
            <a:endParaRPr lang="zh-CN" altLang="en-US" dirty="0">
              <a:solidFill>
                <a:srgbClr val="FF3300"/>
              </a:solidFill>
            </a:endParaRPr>
          </a:p>
        </p:txBody>
      </p:sp>
      <p:sp>
        <p:nvSpPr>
          <p:cNvPr id="3" name="内容占位符 2"/>
          <p:cNvSpPr>
            <a:spLocks noGrp="1"/>
          </p:cNvSpPr>
          <p:nvPr>
            <p:ph idx="1"/>
          </p:nvPr>
        </p:nvSpPr>
        <p:spPr>
          <a:xfrm>
            <a:off x="228600" y="1371600"/>
            <a:ext cx="8686800" cy="5105400"/>
          </a:xfrm>
        </p:spPr>
        <p:txBody>
          <a:bodyPr/>
          <a:lstStyle/>
          <a:p>
            <a:r>
              <a:rPr lang="en-US" altLang="zh-CN" sz="2400" b="1" dirty="0" smtClean="0">
                <a:solidFill>
                  <a:srgbClr val="0000FF"/>
                </a:solidFill>
              </a:rPr>
              <a:t>Definition</a:t>
            </a:r>
          </a:p>
          <a:p>
            <a:pPr algn="just">
              <a:buNone/>
            </a:pPr>
            <a:r>
              <a:rPr lang="en-US" altLang="zh-CN" sz="2400" dirty="0" smtClean="0"/>
              <a:t>    A </a:t>
            </a:r>
            <a:r>
              <a:rPr lang="en-US" altLang="zh-CN" sz="2400" b="1" dirty="0" smtClean="0"/>
              <a:t>corollary</a:t>
            </a:r>
            <a:r>
              <a:rPr lang="en-US" altLang="zh-CN" sz="2400" dirty="0" smtClean="0"/>
              <a:t> is a theorem that can be established directly from a theorem that has been proved.</a:t>
            </a:r>
          </a:p>
          <a:p>
            <a:r>
              <a:rPr lang="en-US" altLang="zh-CN" sz="2400" b="1" dirty="0" smtClean="0">
                <a:solidFill>
                  <a:srgbClr val="0000FF"/>
                </a:solidFill>
              </a:rPr>
              <a:t>Definition</a:t>
            </a:r>
          </a:p>
          <a:p>
            <a:pPr algn="just">
              <a:buNone/>
            </a:pPr>
            <a:r>
              <a:rPr lang="en-US" altLang="zh-CN" sz="2400" dirty="0" smtClean="0"/>
              <a:t>    A </a:t>
            </a:r>
            <a:r>
              <a:rPr lang="en-US" altLang="zh-CN" sz="2400" b="1" dirty="0" smtClean="0"/>
              <a:t>conjecture </a:t>
            </a:r>
            <a:r>
              <a:rPr lang="en-US" altLang="zh-CN" sz="2400" dirty="0" smtClean="0"/>
              <a:t>is a statement that is being proposed to be a true statement, usually on the basis of some partial evidence, a heuristic argument, or the intuition of an expert.</a:t>
            </a:r>
          </a:p>
          <a:p>
            <a:r>
              <a:rPr lang="en-US" altLang="zh-CN" sz="2400" b="1" dirty="0" smtClean="0">
                <a:solidFill>
                  <a:srgbClr val="0000FF"/>
                </a:solidFill>
              </a:rPr>
              <a:t>Remark</a:t>
            </a:r>
          </a:p>
          <a:p>
            <a:pPr algn="just">
              <a:buNone/>
            </a:pPr>
            <a:r>
              <a:rPr lang="en-US" altLang="zh-CN" sz="2400" dirty="0" smtClean="0"/>
              <a:t>    When a proof of a conjecture is found, the conjecture becomes a theorem. However, many conjectures are eventually found to be false.</a:t>
            </a:r>
          </a:p>
          <a:p>
            <a:pPr algn="just">
              <a:buNone/>
            </a:pPr>
            <a:endParaRPr lang="en-US" altLang="zh-CN" dirty="0" smtClean="0"/>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dirty="0" smtClean="0"/>
              <a:t>Rules of Inference for Propositional Logic</a:t>
            </a:r>
          </a:p>
          <a:p>
            <a:pPr lvl="1"/>
            <a:r>
              <a:rPr lang="en-US" altLang="zh-CN" dirty="0" smtClean="0"/>
              <a:t>Rules of Inference for Predicate Logic</a:t>
            </a:r>
          </a:p>
          <a:p>
            <a:pPr marL="342900" lvl="1" indent="-342900"/>
            <a:r>
              <a:rPr lang="en-US" altLang="zh-CN" sz="2800" b="1" dirty="0" smtClean="0"/>
              <a:t>Basic Proof Technique</a:t>
            </a:r>
          </a:p>
          <a:p>
            <a:pPr lvl="1"/>
            <a:r>
              <a:rPr lang="en-US" altLang="zh-CN" dirty="0" smtClean="0"/>
              <a:t>Some Terminology</a:t>
            </a:r>
          </a:p>
          <a:p>
            <a:pPr lvl="1"/>
            <a:r>
              <a:rPr lang="en-US" altLang="zh-CN" b="1" dirty="0" smtClean="0">
                <a:solidFill>
                  <a:srgbClr val="0000FF"/>
                </a:solidFill>
              </a:rPr>
              <a:t>Direct Proof</a:t>
            </a:r>
          </a:p>
          <a:p>
            <a:pPr lvl="1"/>
            <a:r>
              <a:rPr lang="en-US" altLang="zh-CN" dirty="0" smtClean="0"/>
              <a:t>Proof by Contraposition</a:t>
            </a:r>
          </a:p>
          <a:p>
            <a:pPr lvl="1"/>
            <a:r>
              <a:rPr lang="en-US" altLang="zh-CN" dirty="0" smtClean="0"/>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22</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Direct Proof</a:t>
            </a:r>
            <a:endParaRPr lang="zh-CN" altLang="en-US" dirty="0">
              <a:solidFill>
                <a:srgbClr val="FF0000"/>
              </a:solidFill>
            </a:endParaRPr>
          </a:p>
        </p:txBody>
      </p:sp>
      <p:sp>
        <p:nvSpPr>
          <p:cNvPr id="3" name="内容占位符 2"/>
          <p:cNvSpPr>
            <a:spLocks noGrp="1"/>
          </p:cNvSpPr>
          <p:nvPr>
            <p:ph idx="1"/>
          </p:nvPr>
        </p:nvSpPr>
        <p:spPr>
          <a:xfrm>
            <a:off x="228600" y="1600200"/>
            <a:ext cx="8686800" cy="4343400"/>
          </a:xfrm>
        </p:spPr>
        <p:txBody>
          <a:bodyPr/>
          <a:lstStyle/>
          <a:p>
            <a:pPr algn="just"/>
            <a:r>
              <a:rPr lang="en-US" altLang="zh-CN" sz="2400" dirty="0" smtClean="0"/>
              <a:t>A </a:t>
            </a:r>
            <a:r>
              <a:rPr lang="en-US" altLang="zh-CN" sz="2400" b="1" dirty="0" smtClean="0"/>
              <a:t>direct proof </a:t>
            </a:r>
            <a:r>
              <a:rPr lang="en-US" altLang="zh-CN" sz="2400" dirty="0" smtClean="0"/>
              <a:t>of a conditional statement </a:t>
            </a:r>
            <a:r>
              <a:rPr lang="en-US" altLang="zh-CN" sz="2400" i="1" dirty="0" smtClean="0"/>
              <a:t>p</a:t>
            </a:r>
            <a:r>
              <a:rPr lang="zh-CN" altLang="en-US" sz="2400" dirty="0" smtClean="0"/>
              <a:t>→</a:t>
            </a:r>
            <a:r>
              <a:rPr lang="en-US" altLang="zh-CN" sz="2400" i="1" dirty="0" smtClean="0"/>
              <a:t>q  </a:t>
            </a:r>
          </a:p>
          <a:p>
            <a:pPr marL="0" indent="0" algn="just">
              <a:buNone/>
            </a:pPr>
            <a:r>
              <a:rPr lang="en-US" altLang="zh-CN" sz="2400" dirty="0" smtClean="0"/>
              <a:t>   </a:t>
            </a:r>
          </a:p>
          <a:p>
            <a:pPr marL="0" indent="0" algn="just">
              <a:buNone/>
            </a:pPr>
            <a:r>
              <a:rPr lang="en-US" altLang="zh-CN" sz="2400" dirty="0"/>
              <a:t> </a:t>
            </a:r>
            <a:r>
              <a:rPr lang="en-US" altLang="zh-CN" sz="2400" dirty="0" smtClean="0"/>
              <a:t>  The first step is the assumption that </a:t>
            </a:r>
            <a:r>
              <a:rPr lang="en-US" altLang="zh-CN" sz="2400" i="1" dirty="0" smtClean="0"/>
              <a:t>p</a:t>
            </a:r>
            <a:r>
              <a:rPr lang="en-US" altLang="zh-CN" sz="2400" dirty="0" smtClean="0"/>
              <a:t> is true.</a:t>
            </a:r>
          </a:p>
          <a:p>
            <a:pPr marL="0" indent="0" algn="just">
              <a:buNone/>
            </a:pPr>
            <a:r>
              <a:rPr lang="en-US" altLang="zh-CN" sz="2400" dirty="0" smtClean="0"/>
              <a:t>   </a:t>
            </a:r>
          </a:p>
          <a:p>
            <a:pPr marL="0" indent="0" algn="just">
              <a:buNone/>
            </a:pPr>
            <a:r>
              <a:rPr lang="en-US" altLang="zh-CN" sz="2400" dirty="0"/>
              <a:t> </a:t>
            </a:r>
            <a:r>
              <a:rPr lang="en-US" altLang="zh-CN" sz="2400" dirty="0" smtClean="0"/>
              <a:t>  Subsequent steps are constructed using axioms,</a:t>
            </a:r>
          </a:p>
          <a:p>
            <a:pPr marL="0" indent="0" algn="just">
              <a:buNone/>
            </a:pPr>
            <a:r>
              <a:rPr lang="en-US" altLang="zh-CN" sz="2400" dirty="0"/>
              <a:t> </a:t>
            </a:r>
            <a:r>
              <a:rPr lang="en-US" altLang="zh-CN" sz="2400" dirty="0" smtClean="0"/>
              <a:t>  definitions, previously proved theorems, and </a:t>
            </a:r>
          </a:p>
          <a:p>
            <a:pPr marL="0" indent="0" algn="just">
              <a:buNone/>
            </a:pPr>
            <a:r>
              <a:rPr lang="en-US" altLang="zh-CN" sz="2400" dirty="0"/>
              <a:t> </a:t>
            </a:r>
            <a:r>
              <a:rPr lang="en-US" altLang="zh-CN" sz="2400" dirty="0" smtClean="0"/>
              <a:t>  rules of inference, with the final step showing </a:t>
            </a:r>
          </a:p>
          <a:p>
            <a:pPr marL="0" indent="0" algn="just">
              <a:buNone/>
            </a:pPr>
            <a:r>
              <a:rPr lang="en-US" altLang="zh-CN" sz="2400" dirty="0"/>
              <a:t> </a:t>
            </a:r>
            <a:r>
              <a:rPr lang="en-US" altLang="zh-CN" sz="2400" dirty="0" smtClean="0"/>
              <a:t>  that </a:t>
            </a:r>
            <a:r>
              <a:rPr lang="en-US" altLang="zh-CN" sz="2400" i="1" dirty="0" smtClean="0"/>
              <a:t>q </a:t>
            </a:r>
            <a:r>
              <a:rPr lang="en-US" altLang="zh-CN" sz="2400" dirty="0" smtClean="0"/>
              <a:t>must also be true.</a:t>
            </a:r>
          </a:p>
          <a:p>
            <a:pPr algn="just">
              <a:buNone/>
            </a:pP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Direct Proof</a:t>
            </a:r>
            <a:endParaRPr lang="zh-CN" altLang="en-US" dirty="0">
              <a:solidFill>
                <a:srgbClr val="FF0000"/>
              </a:solidFill>
            </a:endParaRPr>
          </a:p>
        </p:txBody>
      </p:sp>
      <p:sp>
        <p:nvSpPr>
          <p:cNvPr id="3" name="内容占位符 2"/>
          <p:cNvSpPr>
            <a:spLocks noGrp="1"/>
          </p:cNvSpPr>
          <p:nvPr>
            <p:ph idx="1"/>
          </p:nvPr>
        </p:nvSpPr>
        <p:spPr>
          <a:xfrm>
            <a:off x="228600" y="1600200"/>
            <a:ext cx="8686800" cy="4343400"/>
          </a:xfrm>
        </p:spPr>
        <p:txBody>
          <a:bodyPr/>
          <a:lstStyle/>
          <a:p>
            <a:r>
              <a:rPr lang="en-US" altLang="zh-CN" sz="2400" b="1" dirty="0" smtClean="0">
                <a:solidFill>
                  <a:srgbClr val="0000FF"/>
                </a:solidFill>
              </a:rPr>
              <a:t>Example</a:t>
            </a:r>
          </a:p>
          <a:p>
            <a:pPr algn="just">
              <a:buNone/>
            </a:pPr>
            <a:r>
              <a:rPr lang="en-US" altLang="zh-CN" sz="2400" dirty="0" smtClean="0"/>
              <a:t>    Give a direct proof of the theorem “if </a:t>
            </a:r>
            <a:r>
              <a:rPr lang="en-US" altLang="zh-CN" sz="2400" i="1" dirty="0" smtClean="0"/>
              <a:t>n</a:t>
            </a:r>
            <a:r>
              <a:rPr lang="en-US" altLang="zh-CN" sz="2400" dirty="0" smtClean="0"/>
              <a:t> is an odd integer, then </a:t>
            </a:r>
            <a:r>
              <a:rPr lang="en-US" altLang="zh-CN" sz="2400" i="1" dirty="0" smtClean="0"/>
              <a:t>n</a:t>
            </a:r>
            <a:r>
              <a:rPr lang="en-US" altLang="zh-CN" sz="2400" baseline="30000" dirty="0" smtClean="0"/>
              <a:t>2 </a:t>
            </a:r>
            <a:r>
              <a:rPr lang="en-US" altLang="zh-CN" sz="2400" dirty="0" smtClean="0"/>
              <a:t>is odd”. (An integer </a:t>
            </a:r>
            <a:r>
              <a:rPr lang="en-US" altLang="zh-CN" sz="2400" i="1" dirty="0" smtClean="0"/>
              <a:t>n </a:t>
            </a:r>
            <a:r>
              <a:rPr lang="en-US" altLang="zh-CN" sz="2400" dirty="0" smtClean="0"/>
              <a:t>is </a:t>
            </a:r>
            <a:r>
              <a:rPr lang="en-US" altLang="zh-CN" sz="2400" b="1" dirty="0" smtClean="0"/>
              <a:t>odd</a:t>
            </a:r>
            <a:r>
              <a:rPr lang="en-US" altLang="zh-CN" sz="2400" dirty="0" smtClean="0"/>
              <a:t> if there exists an integer </a:t>
            </a:r>
            <a:r>
              <a:rPr lang="en-US" altLang="zh-CN" sz="2400" i="1" dirty="0" smtClean="0"/>
              <a:t>k</a:t>
            </a:r>
            <a:r>
              <a:rPr lang="en-US" altLang="zh-CN" sz="2400" dirty="0" smtClean="0"/>
              <a:t> such that </a:t>
            </a:r>
            <a:r>
              <a:rPr lang="en-US" altLang="zh-CN" sz="2400" i="1" dirty="0" smtClean="0"/>
              <a:t>n</a:t>
            </a:r>
            <a:r>
              <a:rPr lang="en-US" altLang="zh-CN" sz="2400" dirty="0" smtClean="0"/>
              <a:t> = 2</a:t>
            </a:r>
            <a:r>
              <a:rPr lang="en-US" altLang="zh-CN" sz="2400" i="1" dirty="0" smtClean="0"/>
              <a:t>k </a:t>
            </a:r>
            <a:r>
              <a:rPr lang="en-US" altLang="zh-CN" sz="2400" dirty="0" smtClean="0"/>
              <a:t>+ 1.)</a:t>
            </a:r>
          </a:p>
          <a:p>
            <a:pPr algn="just"/>
            <a:r>
              <a:rPr lang="en-US" altLang="zh-CN" sz="2400" b="1" dirty="0" smtClean="0">
                <a:solidFill>
                  <a:srgbClr val="0000FF"/>
                </a:solidFill>
              </a:rPr>
              <a:t>Solution:</a:t>
            </a:r>
          </a:p>
          <a:p>
            <a:pPr marL="0" indent="0" algn="just">
              <a:buNone/>
            </a:pPr>
            <a:r>
              <a:rPr lang="en-US" altLang="zh-CN" sz="2400" dirty="0" smtClean="0"/>
              <a:t>   Assume that the hypothesis of this implication is true;</a:t>
            </a:r>
          </a:p>
          <a:p>
            <a:pPr marL="0" indent="0" algn="just">
              <a:buNone/>
            </a:pPr>
            <a:r>
              <a:rPr lang="en-US" altLang="zh-CN" sz="2400" dirty="0"/>
              <a:t> </a:t>
            </a:r>
            <a:r>
              <a:rPr lang="en-US" altLang="zh-CN" sz="2400" dirty="0" smtClean="0"/>
              <a:t>  namely, suppose that </a:t>
            </a:r>
            <a:r>
              <a:rPr lang="en-US" altLang="zh-CN" sz="2400" i="1" dirty="0" smtClean="0"/>
              <a:t>n</a:t>
            </a:r>
            <a:r>
              <a:rPr lang="en-US" altLang="zh-CN" sz="2400" dirty="0" smtClean="0"/>
              <a:t> is odd.</a:t>
            </a:r>
          </a:p>
          <a:p>
            <a:pPr marL="0" indent="0" algn="just">
              <a:buNone/>
            </a:pPr>
            <a:r>
              <a:rPr lang="en-US" altLang="zh-CN" sz="2400" dirty="0" smtClean="0"/>
              <a:t>   Then </a:t>
            </a:r>
            <a:r>
              <a:rPr lang="en-US" altLang="zh-CN" sz="2400" i="1" dirty="0" smtClean="0"/>
              <a:t>n</a:t>
            </a:r>
            <a:r>
              <a:rPr lang="en-US" altLang="zh-CN" sz="2400" dirty="0" smtClean="0"/>
              <a:t> </a:t>
            </a:r>
            <a:r>
              <a:rPr lang="en-US" altLang="zh-CN" sz="2400" dirty="0"/>
              <a:t>= 2</a:t>
            </a:r>
            <a:r>
              <a:rPr lang="en-US" altLang="zh-CN" sz="2400" i="1" dirty="0"/>
              <a:t>k </a:t>
            </a:r>
            <a:r>
              <a:rPr lang="en-US" altLang="zh-CN" sz="2400" dirty="0"/>
              <a:t>+ </a:t>
            </a:r>
            <a:r>
              <a:rPr lang="en-US" altLang="zh-CN" sz="2400" dirty="0" smtClean="0"/>
              <a:t>1, where </a:t>
            </a:r>
            <a:r>
              <a:rPr lang="en-US" altLang="zh-CN" sz="2400" i="1" dirty="0" smtClean="0"/>
              <a:t>k</a:t>
            </a:r>
            <a:r>
              <a:rPr lang="en-US" altLang="zh-CN" sz="2400" dirty="0" smtClean="0"/>
              <a:t>  is an integer. </a:t>
            </a:r>
          </a:p>
          <a:p>
            <a:pPr marL="0" indent="0" algn="just">
              <a:buNone/>
            </a:pPr>
            <a:r>
              <a:rPr lang="en-US" altLang="zh-CN" sz="2400" dirty="0" smtClean="0"/>
              <a:t>   It follows that </a:t>
            </a:r>
            <a:r>
              <a:rPr lang="en-US" altLang="zh-CN" sz="2400" i="1" dirty="0" smtClean="0"/>
              <a:t>n</a:t>
            </a:r>
            <a:r>
              <a:rPr lang="en-US" altLang="zh-CN" sz="2400" baseline="30000" dirty="0"/>
              <a:t> 2</a:t>
            </a:r>
            <a:r>
              <a:rPr lang="en-US" altLang="zh-CN" sz="2400" dirty="0" smtClean="0"/>
              <a:t> </a:t>
            </a:r>
            <a:r>
              <a:rPr lang="en-US" altLang="zh-CN" sz="2400" dirty="0"/>
              <a:t>= </a:t>
            </a:r>
            <a:r>
              <a:rPr lang="en-US" altLang="zh-CN" sz="2400" dirty="0" smtClean="0"/>
              <a:t>(2</a:t>
            </a:r>
            <a:r>
              <a:rPr lang="en-US" altLang="zh-CN" sz="2400" i="1" dirty="0" smtClean="0"/>
              <a:t>k </a:t>
            </a:r>
            <a:r>
              <a:rPr lang="en-US" altLang="zh-CN" sz="2400" dirty="0"/>
              <a:t>+ </a:t>
            </a:r>
            <a:r>
              <a:rPr lang="en-US" altLang="zh-CN" sz="2400" dirty="0" smtClean="0"/>
              <a:t>1)</a:t>
            </a:r>
            <a:r>
              <a:rPr lang="en-US" altLang="zh-CN" sz="2400" baseline="30000" dirty="0"/>
              <a:t> </a:t>
            </a:r>
            <a:r>
              <a:rPr lang="en-US" altLang="zh-CN" sz="2400" baseline="30000" dirty="0" smtClean="0"/>
              <a:t>2 </a:t>
            </a:r>
            <a:r>
              <a:rPr lang="en-US" altLang="zh-CN" sz="2400" dirty="0" smtClean="0"/>
              <a:t>= 2(2</a:t>
            </a:r>
            <a:r>
              <a:rPr lang="en-US" altLang="zh-CN" sz="2400" i="1" dirty="0" smtClean="0"/>
              <a:t>k</a:t>
            </a:r>
            <a:r>
              <a:rPr lang="en-US" altLang="zh-CN" sz="2400" baseline="30000" dirty="0" smtClean="0"/>
              <a:t>2</a:t>
            </a:r>
            <a:r>
              <a:rPr lang="en-US" altLang="zh-CN" sz="2400" dirty="0" smtClean="0"/>
              <a:t>+2</a:t>
            </a:r>
            <a:r>
              <a:rPr lang="en-US" altLang="zh-CN" sz="2400" i="1" dirty="0" smtClean="0"/>
              <a:t>k</a:t>
            </a:r>
            <a:r>
              <a:rPr lang="en-US" altLang="zh-CN" sz="2400" dirty="0" smtClean="0"/>
              <a:t>)+1.</a:t>
            </a:r>
          </a:p>
          <a:p>
            <a:pPr marL="0" indent="0" algn="just">
              <a:buNone/>
            </a:pPr>
            <a:r>
              <a:rPr lang="en-US" altLang="zh-CN" sz="2400" dirty="0" smtClean="0"/>
              <a:t>   Therefore, </a:t>
            </a:r>
            <a:r>
              <a:rPr lang="en-US" altLang="zh-CN" sz="2400" i="1" dirty="0"/>
              <a:t>n</a:t>
            </a:r>
            <a:r>
              <a:rPr lang="en-US" altLang="zh-CN" sz="2400" baseline="30000" dirty="0"/>
              <a:t>2 </a:t>
            </a:r>
            <a:r>
              <a:rPr lang="en-US" altLang="zh-CN" sz="2400" baseline="30000" dirty="0" smtClean="0"/>
              <a:t> </a:t>
            </a:r>
            <a:r>
              <a:rPr lang="en-US" altLang="zh-CN" sz="2400" dirty="0" smtClean="0"/>
              <a:t>is odd.</a:t>
            </a:r>
          </a:p>
        </p:txBody>
      </p:sp>
      <p:sp>
        <p:nvSpPr>
          <p:cNvPr id="4" name="Slide Number Placeholder 3"/>
          <p:cNvSpPr>
            <a:spLocks noGrp="1"/>
          </p:cNvSpPr>
          <p:nvPr>
            <p:ph type="sldNum" sz="quarter" idx="12"/>
          </p:nvPr>
        </p:nvSpPr>
        <p:spPr/>
        <p:txBody>
          <a:bodyPr/>
          <a:lstStyle/>
          <a:p>
            <a:fld id="{5EC735E3-5B29-4F54-8FB9-022B0DB6C884}" type="slidenum">
              <a:rPr lang="en-US" smtClean="0"/>
              <a:pPr/>
              <a:t>24</a:t>
            </a:fld>
            <a:endParaRPr lang="en-US"/>
          </a:p>
        </p:txBody>
      </p:sp>
    </p:spTree>
    <p:extLst>
      <p:ext uri="{BB962C8B-B14F-4D97-AF65-F5344CB8AC3E}">
        <p14:creationId xmlns:p14="http://schemas.microsoft.com/office/powerpoint/2010/main" val="138878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219200"/>
            <a:ext cx="8686800" cy="5410200"/>
          </a:xfrm>
        </p:spPr>
        <p:txBody>
          <a:bodyPr/>
          <a:lstStyle/>
          <a:p>
            <a:r>
              <a:rPr lang="en-US" altLang="zh-CN" sz="2400" b="1" dirty="0" smtClean="0">
                <a:solidFill>
                  <a:srgbClr val="0000FF"/>
                </a:solidFill>
              </a:rPr>
              <a:t>Example</a:t>
            </a:r>
          </a:p>
          <a:p>
            <a:pPr algn="just">
              <a:buNone/>
            </a:pPr>
            <a:r>
              <a:rPr lang="en-US" altLang="zh-CN" sz="2400" dirty="0" smtClean="0"/>
              <a:t>   Give a direct proof that if </a:t>
            </a:r>
            <a:r>
              <a:rPr lang="en-US" altLang="zh-CN" sz="2400" i="1" dirty="0" smtClean="0"/>
              <a:t>m</a:t>
            </a:r>
            <a:r>
              <a:rPr lang="en-US" altLang="zh-CN" sz="2400" dirty="0" smtClean="0"/>
              <a:t> and </a:t>
            </a:r>
            <a:r>
              <a:rPr lang="en-US" altLang="zh-CN" sz="2400" i="1" dirty="0" smtClean="0"/>
              <a:t>n</a:t>
            </a:r>
            <a:r>
              <a:rPr lang="en-US" altLang="zh-CN" sz="2400" dirty="0" smtClean="0"/>
              <a:t> are both perfect squares, then </a:t>
            </a:r>
            <a:r>
              <a:rPr lang="en-US" altLang="zh-CN" sz="2400" i="1" dirty="0" err="1" smtClean="0"/>
              <a:t>mn</a:t>
            </a:r>
            <a:r>
              <a:rPr lang="en-US" altLang="zh-CN" sz="2400" dirty="0" smtClean="0"/>
              <a:t> is also a </a:t>
            </a:r>
            <a:r>
              <a:rPr lang="en-US" altLang="zh-CN" sz="2400" b="1" dirty="0" smtClean="0"/>
              <a:t>perfect square</a:t>
            </a:r>
            <a:r>
              <a:rPr lang="en-US" altLang="zh-CN" sz="2400" dirty="0" smtClean="0"/>
              <a:t>. (An integer </a:t>
            </a:r>
            <a:r>
              <a:rPr lang="en-US" altLang="zh-CN" sz="2400" i="1" dirty="0" smtClean="0"/>
              <a:t>a</a:t>
            </a:r>
            <a:r>
              <a:rPr lang="en-US" altLang="zh-CN" sz="2400" dirty="0" smtClean="0"/>
              <a:t> is a perfect square if there exists an integer </a:t>
            </a:r>
            <a:r>
              <a:rPr lang="en-US" altLang="zh-CN" sz="2400" i="1" dirty="0" smtClean="0"/>
              <a:t>b</a:t>
            </a:r>
            <a:r>
              <a:rPr lang="en-US" altLang="zh-CN" sz="2400" dirty="0" smtClean="0"/>
              <a:t> such that </a:t>
            </a:r>
            <a:r>
              <a:rPr lang="en-US" altLang="zh-CN" sz="2400" i="1" dirty="0" smtClean="0"/>
              <a:t>a</a:t>
            </a:r>
            <a:r>
              <a:rPr lang="en-US" altLang="zh-CN" sz="2400" dirty="0" smtClean="0"/>
              <a:t> =</a:t>
            </a:r>
            <a:r>
              <a:rPr lang="en-US" altLang="zh-CN" sz="2400" i="1" dirty="0" smtClean="0"/>
              <a:t> b</a:t>
            </a:r>
            <a:r>
              <a:rPr lang="en-US" altLang="zh-CN" sz="2400" baseline="30000" dirty="0" smtClean="0"/>
              <a:t>2</a:t>
            </a:r>
            <a:r>
              <a:rPr lang="en-US" altLang="zh-CN" sz="2400" dirty="0" smtClean="0"/>
              <a:t>.)</a:t>
            </a:r>
          </a:p>
          <a:p>
            <a:pPr algn="just">
              <a:buNone/>
            </a:pPr>
            <a:endParaRPr lang="en-US" altLang="zh-CN" sz="2400" dirty="0" smtClean="0"/>
          </a:p>
          <a:p>
            <a:r>
              <a:rPr lang="en-US" altLang="zh-CN" sz="2400" b="1" dirty="0" smtClean="0">
                <a:solidFill>
                  <a:srgbClr val="0000FF"/>
                </a:solidFill>
              </a:rPr>
              <a:t>Example</a:t>
            </a:r>
          </a:p>
          <a:p>
            <a:pPr algn="just">
              <a:buNone/>
            </a:pPr>
            <a:r>
              <a:rPr lang="en-US" altLang="zh-CN" sz="2400" dirty="0" smtClean="0"/>
              <a:t>   Prove that the sum of two rational numbers is rational. (A real number </a:t>
            </a:r>
            <a:r>
              <a:rPr lang="en-US" altLang="zh-CN" sz="2400" i="1" dirty="0" smtClean="0"/>
              <a:t>r</a:t>
            </a:r>
            <a:r>
              <a:rPr lang="en-US" altLang="zh-CN" sz="2400" dirty="0" smtClean="0"/>
              <a:t> is </a:t>
            </a:r>
            <a:r>
              <a:rPr lang="en-US" altLang="zh-CN" sz="2400" b="1" dirty="0" smtClean="0"/>
              <a:t>rational</a:t>
            </a:r>
            <a:r>
              <a:rPr lang="en-US" altLang="zh-CN" sz="2400" dirty="0" smtClean="0"/>
              <a:t> if there exist integers </a:t>
            </a:r>
            <a:r>
              <a:rPr lang="en-US" altLang="zh-CN" sz="2400" i="1" dirty="0" smtClean="0"/>
              <a:t>p</a:t>
            </a:r>
            <a:r>
              <a:rPr lang="en-US" altLang="zh-CN" sz="2400" dirty="0" smtClean="0"/>
              <a:t> and </a:t>
            </a:r>
            <a:r>
              <a:rPr lang="en-US" altLang="zh-CN" sz="2400" i="1" dirty="0" smtClean="0"/>
              <a:t>q</a:t>
            </a:r>
            <a:r>
              <a:rPr lang="en-US" altLang="zh-CN" sz="2400" dirty="0" smtClean="0"/>
              <a:t> with </a:t>
            </a:r>
            <a:r>
              <a:rPr lang="en-US" altLang="zh-CN" sz="2400" i="1" dirty="0" smtClean="0"/>
              <a:t>q </a:t>
            </a:r>
            <a:r>
              <a:rPr lang="zh-CN" altLang="en-US" sz="2400" dirty="0" smtClean="0"/>
              <a:t>≠ </a:t>
            </a:r>
            <a:r>
              <a:rPr lang="en-US" altLang="zh-CN" sz="2400" dirty="0" smtClean="0"/>
              <a:t>0 such that </a:t>
            </a:r>
            <a:r>
              <a:rPr lang="en-US" altLang="zh-CN" sz="2400" i="1" dirty="0" smtClean="0"/>
              <a:t>r</a:t>
            </a:r>
            <a:r>
              <a:rPr lang="en-US" altLang="zh-CN" sz="2400" dirty="0" smtClean="0"/>
              <a:t> = </a:t>
            </a:r>
            <a:r>
              <a:rPr lang="en-US" altLang="zh-CN" sz="2400" i="1" dirty="0" smtClean="0"/>
              <a:t>p</a:t>
            </a:r>
            <a:r>
              <a:rPr lang="en-US" altLang="zh-CN" sz="2400" dirty="0" smtClean="0"/>
              <a:t> / </a:t>
            </a:r>
            <a:r>
              <a:rPr lang="en-US" altLang="zh-CN" sz="2400" i="1" dirty="0" smtClean="0"/>
              <a:t>q</a:t>
            </a:r>
            <a:r>
              <a:rPr lang="en-US" altLang="zh-CN" sz="2400" dirty="0" smtClean="0"/>
              <a:t>. A real number that is not rational is called </a:t>
            </a:r>
            <a:r>
              <a:rPr lang="en-US" altLang="zh-CN" sz="2400" b="1" dirty="0" smtClean="0"/>
              <a:t>irrational</a:t>
            </a:r>
            <a:r>
              <a:rPr lang="en-US" altLang="zh-CN" sz="2400" dirty="0" smtClean="0"/>
              <a:t>.)</a:t>
            </a:r>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Limitation of Direct Proofs</a:t>
            </a:r>
            <a:endParaRPr lang="zh-CN" altLang="en-US" dirty="0">
              <a:solidFill>
                <a:srgbClr val="FF3300"/>
              </a:solidFill>
            </a:endParaRPr>
          </a:p>
        </p:txBody>
      </p:sp>
      <p:sp>
        <p:nvSpPr>
          <p:cNvPr id="3" name="内容占位符 2"/>
          <p:cNvSpPr>
            <a:spLocks noGrp="1"/>
          </p:cNvSpPr>
          <p:nvPr>
            <p:ph idx="1"/>
          </p:nvPr>
        </p:nvSpPr>
        <p:spPr>
          <a:xfrm>
            <a:off x="228600" y="1600200"/>
            <a:ext cx="8686800" cy="4419600"/>
          </a:xfrm>
        </p:spPr>
        <p:txBody>
          <a:bodyPr/>
          <a:lstStyle/>
          <a:p>
            <a:r>
              <a:rPr lang="en-US" altLang="zh-CN" sz="2400" b="1" dirty="0" smtClean="0">
                <a:solidFill>
                  <a:srgbClr val="0000FF"/>
                </a:solidFill>
              </a:rPr>
              <a:t>Remark</a:t>
            </a:r>
          </a:p>
          <a:p>
            <a:pPr algn="just">
              <a:buNone/>
            </a:pPr>
            <a:r>
              <a:rPr lang="en-US" altLang="zh-CN" sz="2400" dirty="0" smtClean="0"/>
              <a:t>   Direct proofs are useful but attempts at direct proofs sometimes lead to dead ends. There are other proof techniques. </a:t>
            </a:r>
          </a:p>
          <a:p>
            <a:pPr algn="just">
              <a:buNone/>
            </a:pPr>
            <a:endParaRPr lang="en-US" altLang="zh-CN" sz="2400" dirty="0"/>
          </a:p>
          <a:p>
            <a:pPr algn="just">
              <a:buNone/>
            </a:pPr>
            <a:r>
              <a:rPr lang="en-US" altLang="zh-CN" sz="2400" dirty="0" smtClean="0"/>
              <a:t>   Proofs that are not direct proofs, i.e., that do not start with the hypothesis and end with the conclusion, are called </a:t>
            </a:r>
            <a:r>
              <a:rPr lang="en-US" altLang="zh-CN" sz="2400" b="1" dirty="0" smtClean="0"/>
              <a:t>indirect proofs</a:t>
            </a:r>
            <a:r>
              <a:rPr lang="en-US" altLang="zh-CN" sz="2400" dirty="0" smtClean="0"/>
              <a:t>. </a:t>
            </a:r>
          </a:p>
          <a:p>
            <a:pPr algn="just">
              <a:buNone/>
            </a:pPr>
            <a:endParaRPr lang="en-US" altLang="zh-CN" sz="2400" dirty="0"/>
          </a:p>
          <a:p>
            <a:pPr algn="just">
              <a:buNone/>
            </a:pPr>
            <a:r>
              <a:rPr lang="en-US" altLang="zh-CN" sz="2400" dirty="0" smtClean="0"/>
              <a:t>    We will consider several types of indirect proofs.</a:t>
            </a:r>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dirty="0" smtClean="0"/>
              <a:t>Rules of Inference for Propositional Logic</a:t>
            </a:r>
          </a:p>
          <a:p>
            <a:pPr lvl="1"/>
            <a:r>
              <a:rPr lang="en-US" altLang="zh-CN" dirty="0" smtClean="0"/>
              <a:t>Rules of Inference for Predicate Logic</a:t>
            </a:r>
          </a:p>
          <a:p>
            <a:pPr marL="342900" lvl="1" indent="-342900"/>
            <a:r>
              <a:rPr lang="en-US" altLang="zh-CN" sz="2800" b="1" dirty="0" smtClean="0"/>
              <a:t>Basic Proof Technique</a:t>
            </a:r>
          </a:p>
          <a:p>
            <a:pPr lvl="1"/>
            <a:r>
              <a:rPr lang="en-US" altLang="zh-CN" dirty="0" smtClean="0"/>
              <a:t>Some Terminology</a:t>
            </a:r>
          </a:p>
          <a:p>
            <a:pPr lvl="1"/>
            <a:r>
              <a:rPr lang="en-US" altLang="zh-CN" dirty="0" smtClean="0"/>
              <a:t>Direct Proof</a:t>
            </a:r>
          </a:p>
          <a:p>
            <a:pPr lvl="1"/>
            <a:r>
              <a:rPr lang="en-US" altLang="zh-CN" b="1" dirty="0" smtClean="0">
                <a:solidFill>
                  <a:srgbClr val="0000FF"/>
                </a:solidFill>
              </a:rPr>
              <a:t>Proof by Contraposition</a:t>
            </a:r>
          </a:p>
          <a:p>
            <a:pPr lvl="1"/>
            <a:r>
              <a:rPr lang="en-US" altLang="zh-CN" dirty="0" smtClean="0"/>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27</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Indirect Proof</a:t>
            </a:r>
            <a:endParaRPr lang="zh-CN" altLang="en-US" dirty="0">
              <a:solidFill>
                <a:srgbClr val="FF0000"/>
              </a:solidFill>
            </a:endParaRPr>
          </a:p>
        </p:txBody>
      </p:sp>
      <p:sp>
        <p:nvSpPr>
          <p:cNvPr id="3" name="内容占位符 2"/>
          <p:cNvSpPr>
            <a:spLocks noGrp="1"/>
          </p:cNvSpPr>
          <p:nvPr>
            <p:ph idx="1"/>
          </p:nvPr>
        </p:nvSpPr>
        <p:spPr>
          <a:xfrm>
            <a:off x="228600" y="1295400"/>
            <a:ext cx="8686800" cy="5181600"/>
          </a:xfrm>
        </p:spPr>
        <p:txBody>
          <a:bodyPr/>
          <a:lstStyle/>
          <a:p>
            <a:pPr algn="just"/>
            <a:r>
              <a:rPr lang="en-US" altLang="zh-CN" sz="2400" dirty="0" smtClean="0"/>
              <a:t>A </a:t>
            </a:r>
            <a:r>
              <a:rPr lang="en-US" altLang="zh-CN" sz="2400" b="1" dirty="0" smtClean="0"/>
              <a:t>proof by contraposition</a:t>
            </a:r>
            <a:r>
              <a:rPr lang="en-US" altLang="zh-CN" sz="2400" dirty="0" smtClean="0"/>
              <a:t> makes use of the fact that the conditional statement </a:t>
            </a:r>
            <a:r>
              <a:rPr lang="en-US" altLang="zh-CN" sz="2400" i="1" dirty="0" smtClean="0"/>
              <a:t>p</a:t>
            </a:r>
            <a:r>
              <a:rPr lang="zh-CN" altLang="en-US" sz="2400" dirty="0" smtClean="0"/>
              <a:t> → </a:t>
            </a:r>
            <a:r>
              <a:rPr lang="en-US" altLang="zh-CN" sz="2400" i="1" dirty="0" smtClean="0"/>
              <a:t>q </a:t>
            </a:r>
            <a:r>
              <a:rPr lang="en-US" altLang="zh-CN" sz="2400" dirty="0" smtClean="0"/>
              <a:t>is equivalent to its </a:t>
            </a:r>
            <a:r>
              <a:rPr lang="en-US" altLang="zh-CN" sz="2400" dirty="0" err="1" smtClean="0"/>
              <a:t>contrapositive</a:t>
            </a:r>
            <a:r>
              <a:rPr lang="en-US" altLang="zh-CN" sz="2400" dirty="0" smtClean="0"/>
              <a:t> ¬</a:t>
            </a:r>
            <a:r>
              <a:rPr lang="en-US" altLang="zh-CN" sz="2400" i="1" dirty="0" smtClean="0"/>
              <a:t>q</a:t>
            </a:r>
            <a:r>
              <a:rPr lang="zh-CN" altLang="en-US" sz="2400" dirty="0" smtClean="0"/>
              <a:t> → </a:t>
            </a:r>
            <a:r>
              <a:rPr lang="en-US" altLang="zh-CN" sz="2400" dirty="0" smtClean="0"/>
              <a:t>¬</a:t>
            </a:r>
            <a:r>
              <a:rPr lang="en-US" altLang="zh-CN" sz="2400" i="1" dirty="0" smtClean="0"/>
              <a:t>p</a:t>
            </a:r>
            <a:r>
              <a:rPr lang="en-US" altLang="zh-CN" sz="2400" dirty="0" smtClean="0"/>
              <a:t>.</a:t>
            </a:r>
          </a:p>
          <a:p>
            <a:pPr algn="just"/>
            <a:endParaRPr lang="en-US" altLang="zh-CN" sz="2400" dirty="0" smtClean="0"/>
          </a:p>
          <a:p>
            <a:pPr algn="just"/>
            <a:r>
              <a:rPr lang="en-US" altLang="zh-CN" sz="2400" dirty="0" smtClean="0"/>
              <a:t>This means that the conditional statement </a:t>
            </a:r>
            <a:r>
              <a:rPr lang="en-US" altLang="zh-CN" sz="2400" i="1" dirty="0" smtClean="0"/>
              <a:t>p</a:t>
            </a:r>
            <a:r>
              <a:rPr lang="zh-CN" altLang="en-US" sz="2400" dirty="0" smtClean="0"/>
              <a:t> → </a:t>
            </a:r>
            <a:r>
              <a:rPr lang="en-US" altLang="zh-CN" sz="2400" i="1" dirty="0" smtClean="0"/>
              <a:t>q </a:t>
            </a:r>
            <a:r>
              <a:rPr lang="en-US" altLang="zh-CN" sz="2400" dirty="0" smtClean="0"/>
              <a:t>can be proved by showing that its </a:t>
            </a:r>
            <a:r>
              <a:rPr lang="en-US" altLang="zh-CN" sz="2400" dirty="0" err="1" smtClean="0"/>
              <a:t>contrapositive</a:t>
            </a:r>
            <a:r>
              <a:rPr lang="en-US" altLang="zh-CN" sz="2400" dirty="0" smtClean="0"/>
              <a:t> ¬</a:t>
            </a:r>
            <a:r>
              <a:rPr lang="en-US" altLang="zh-CN" sz="2400" i="1" dirty="0" smtClean="0"/>
              <a:t>q</a:t>
            </a:r>
            <a:r>
              <a:rPr lang="zh-CN" altLang="en-US" sz="2400" dirty="0" smtClean="0"/>
              <a:t> → </a:t>
            </a:r>
            <a:r>
              <a:rPr lang="en-US" altLang="zh-CN" sz="2400" dirty="0" smtClean="0"/>
              <a:t>¬</a:t>
            </a:r>
            <a:r>
              <a:rPr lang="en-US" altLang="zh-CN" sz="2400" i="1" dirty="0" smtClean="0"/>
              <a:t>p </a:t>
            </a:r>
            <a:r>
              <a:rPr lang="en-US" altLang="zh-CN" sz="2400" dirty="0" smtClean="0"/>
              <a:t>is true.</a:t>
            </a:r>
          </a:p>
          <a:p>
            <a:pPr algn="just"/>
            <a:endParaRPr lang="en-US" altLang="zh-CN" sz="2400" dirty="0" smtClean="0"/>
          </a:p>
          <a:p>
            <a:pPr algn="just"/>
            <a:r>
              <a:rPr lang="en-US" altLang="zh-CN" sz="2400" dirty="0" smtClean="0"/>
              <a:t>To do so, </a:t>
            </a:r>
            <a:r>
              <a:rPr lang="en-US" altLang="zh-CN" sz="2400" dirty="0" smtClean="0">
                <a:solidFill>
                  <a:srgbClr val="0000FF"/>
                </a:solidFill>
              </a:rPr>
              <a:t>we take ¬</a:t>
            </a:r>
            <a:r>
              <a:rPr lang="en-US" altLang="zh-CN" sz="2400" i="1" dirty="0" smtClean="0">
                <a:solidFill>
                  <a:srgbClr val="0000FF"/>
                </a:solidFill>
              </a:rPr>
              <a:t>q</a:t>
            </a:r>
            <a:r>
              <a:rPr lang="en-US" altLang="zh-CN" sz="2400" dirty="0" smtClean="0">
                <a:solidFill>
                  <a:srgbClr val="0000FF"/>
                </a:solidFill>
              </a:rPr>
              <a:t> as a hypothesis</a:t>
            </a:r>
            <a:r>
              <a:rPr lang="en-US" altLang="zh-CN" sz="2400" dirty="0" smtClean="0"/>
              <a:t>, and using axioms, definitions, previously proved theorems, and rules of inference, </a:t>
            </a:r>
            <a:r>
              <a:rPr lang="en-US" altLang="zh-CN" sz="2400" dirty="0" smtClean="0">
                <a:solidFill>
                  <a:srgbClr val="0000FF"/>
                </a:solidFill>
              </a:rPr>
              <a:t>we show that ¬</a:t>
            </a:r>
            <a:r>
              <a:rPr lang="en-US" altLang="zh-CN" sz="2400" i="1" dirty="0" smtClean="0">
                <a:solidFill>
                  <a:srgbClr val="0000FF"/>
                </a:solidFill>
              </a:rPr>
              <a:t>p</a:t>
            </a:r>
            <a:r>
              <a:rPr lang="en-US" altLang="zh-CN" sz="2400" dirty="0" smtClean="0">
                <a:solidFill>
                  <a:srgbClr val="0000FF"/>
                </a:solidFill>
              </a:rPr>
              <a:t> must follow</a:t>
            </a:r>
            <a:r>
              <a:rPr lang="en-US" altLang="zh-CN" sz="2400" dirty="0" smtClean="0"/>
              <a:t>.</a:t>
            </a:r>
          </a:p>
          <a:p>
            <a:pPr algn="just"/>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371600"/>
            <a:ext cx="8686800" cy="4572000"/>
          </a:xfrm>
        </p:spPr>
        <p:txBody>
          <a:bodyPr/>
          <a:lstStyle/>
          <a:p>
            <a:r>
              <a:rPr lang="en-US" altLang="zh-CN" sz="2400" b="1" dirty="0" smtClean="0">
                <a:solidFill>
                  <a:srgbClr val="0000FF"/>
                </a:solidFill>
              </a:rPr>
              <a:t>Example </a:t>
            </a:r>
          </a:p>
          <a:p>
            <a:pPr algn="just">
              <a:buNone/>
            </a:pPr>
            <a:r>
              <a:rPr lang="en-US" altLang="zh-CN" sz="2400" dirty="0" smtClean="0"/>
              <a:t>   Prove that if </a:t>
            </a:r>
            <a:r>
              <a:rPr lang="en-US" altLang="zh-CN" sz="2400" i="1" dirty="0" smtClean="0"/>
              <a:t>n</a:t>
            </a:r>
            <a:r>
              <a:rPr lang="en-US" altLang="zh-CN" sz="2400" dirty="0" smtClean="0"/>
              <a:t> is an integer and 3</a:t>
            </a:r>
            <a:r>
              <a:rPr lang="en-US" altLang="zh-CN" sz="2400" i="1" dirty="0" smtClean="0"/>
              <a:t>n </a:t>
            </a:r>
            <a:r>
              <a:rPr lang="en-US" altLang="zh-CN" sz="2400" dirty="0" smtClean="0"/>
              <a:t>+ 2 is odd, then </a:t>
            </a:r>
            <a:r>
              <a:rPr lang="en-US" altLang="zh-CN" sz="2400" i="1" dirty="0" smtClean="0"/>
              <a:t>n </a:t>
            </a:r>
            <a:r>
              <a:rPr lang="en-US" altLang="zh-CN" sz="2400" dirty="0" smtClean="0"/>
              <a:t>is odd.</a:t>
            </a:r>
          </a:p>
          <a:p>
            <a:pPr algn="just"/>
            <a:r>
              <a:rPr lang="en-US" altLang="zh-CN" sz="2400" b="1" dirty="0" smtClean="0">
                <a:solidFill>
                  <a:srgbClr val="0000FF"/>
                </a:solidFill>
              </a:rPr>
              <a:t>Solution</a:t>
            </a:r>
          </a:p>
          <a:p>
            <a:pPr marL="0" indent="0" algn="just">
              <a:buNone/>
            </a:pPr>
            <a:r>
              <a:rPr lang="en-US" altLang="zh-CN" sz="2400" dirty="0" smtClean="0"/>
              <a:t>   Assume that the conclusion of this implication is false;</a:t>
            </a:r>
          </a:p>
          <a:p>
            <a:pPr marL="0" indent="0" algn="just">
              <a:buNone/>
            </a:pPr>
            <a:r>
              <a:rPr lang="en-US" altLang="zh-CN" sz="2400" dirty="0"/>
              <a:t> </a:t>
            </a:r>
            <a:r>
              <a:rPr lang="en-US" altLang="zh-CN" sz="2400" dirty="0" smtClean="0"/>
              <a:t>  namely, assume that n is even.</a:t>
            </a:r>
          </a:p>
          <a:p>
            <a:pPr marL="0" indent="0" algn="just">
              <a:buNone/>
            </a:pPr>
            <a:r>
              <a:rPr lang="en-US" altLang="zh-CN" sz="2400" dirty="0" smtClean="0"/>
              <a:t>   Then </a:t>
            </a:r>
            <a:r>
              <a:rPr lang="en-US" altLang="zh-CN" sz="2400" i="1" dirty="0" smtClean="0"/>
              <a:t>n </a:t>
            </a:r>
            <a:r>
              <a:rPr lang="en-US" altLang="zh-CN" sz="2400" dirty="0" smtClean="0"/>
              <a:t>= 2</a:t>
            </a:r>
            <a:r>
              <a:rPr lang="en-US" altLang="zh-CN" sz="2400" i="1" dirty="0" smtClean="0"/>
              <a:t>k</a:t>
            </a:r>
            <a:r>
              <a:rPr lang="en-US" altLang="zh-CN" sz="2400" dirty="0" smtClean="0"/>
              <a:t> for some integer </a:t>
            </a:r>
            <a:r>
              <a:rPr lang="en-US" altLang="zh-CN" sz="2400" i="1" dirty="0" smtClean="0"/>
              <a:t>k</a:t>
            </a:r>
            <a:r>
              <a:rPr lang="en-US" altLang="zh-CN" sz="2400" dirty="0" smtClean="0"/>
              <a:t>.</a:t>
            </a:r>
          </a:p>
          <a:p>
            <a:pPr marL="0" indent="0" algn="just">
              <a:buNone/>
            </a:pPr>
            <a:r>
              <a:rPr lang="en-US" altLang="zh-CN" sz="2400" dirty="0" smtClean="0"/>
              <a:t>   It follows </a:t>
            </a:r>
            <a:r>
              <a:rPr lang="en-US" altLang="zh-CN" sz="2400" dirty="0"/>
              <a:t>that 3</a:t>
            </a:r>
            <a:r>
              <a:rPr lang="en-US" altLang="zh-CN" sz="2400" i="1" dirty="0"/>
              <a:t>n </a:t>
            </a:r>
            <a:r>
              <a:rPr lang="en-US" altLang="zh-CN" sz="2400" dirty="0"/>
              <a:t>+ 2 </a:t>
            </a:r>
            <a:r>
              <a:rPr lang="en-US" altLang="zh-CN" sz="2400" dirty="0" smtClean="0"/>
              <a:t>= 3(2</a:t>
            </a:r>
            <a:r>
              <a:rPr lang="en-US" altLang="zh-CN" sz="2400" i="1" dirty="0" smtClean="0"/>
              <a:t>k</a:t>
            </a:r>
            <a:r>
              <a:rPr lang="en-US" altLang="zh-CN" sz="2400" dirty="0" smtClean="0"/>
              <a:t>)+2 = 2(3</a:t>
            </a:r>
            <a:r>
              <a:rPr lang="en-US" altLang="zh-CN" sz="2400" i="1" dirty="0" smtClean="0"/>
              <a:t>k</a:t>
            </a:r>
            <a:r>
              <a:rPr lang="en-US" altLang="zh-CN" sz="2400" dirty="0" smtClean="0"/>
              <a:t>+1)</a:t>
            </a:r>
          </a:p>
          <a:p>
            <a:pPr marL="0" indent="0" algn="just">
              <a:buNone/>
            </a:pPr>
            <a:r>
              <a:rPr lang="en-US" altLang="zh-CN" sz="2400" dirty="0" smtClean="0"/>
              <a:t>   Therefore, 3</a:t>
            </a:r>
            <a:r>
              <a:rPr lang="en-US" altLang="zh-CN" sz="2400" i="1" dirty="0" smtClean="0"/>
              <a:t>n </a:t>
            </a:r>
            <a:r>
              <a:rPr lang="en-US" altLang="zh-CN" sz="2400" dirty="0" smtClean="0"/>
              <a:t>+ 2 is even.</a:t>
            </a:r>
          </a:p>
          <a:p>
            <a:pPr algn="just">
              <a:buNone/>
            </a:pPr>
            <a:endParaRPr lang="en-US" altLang="zh-CN" sz="2400" dirty="0" smtClean="0"/>
          </a:p>
          <a:p>
            <a:pPr algn="just">
              <a:buNone/>
            </a:pPr>
            <a:endParaRPr lang="en-US" altLang="zh-CN" sz="2400" dirty="0" smtClean="0"/>
          </a:p>
          <a:p>
            <a:pPr algn="just">
              <a:buNone/>
            </a:pPr>
            <a:endParaRPr lang="en-US" altLang="zh-CN" dirty="0" smtClean="0"/>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b="1" dirty="0" smtClean="0">
                <a:solidFill>
                  <a:srgbClr val="0000FF"/>
                </a:solidFill>
              </a:rPr>
              <a:t>Rules of Inference for Propositional Logic</a:t>
            </a:r>
          </a:p>
          <a:p>
            <a:pPr lvl="1"/>
            <a:r>
              <a:rPr lang="en-US" altLang="zh-CN" dirty="0" smtClean="0"/>
              <a:t>Rules of Inference for Predicate Logic</a:t>
            </a:r>
          </a:p>
          <a:p>
            <a:pPr marL="342900" lvl="1" indent="-342900"/>
            <a:r>
              <a:rPr lang="en-US" altLang="zh-CN" sz="2800" b="1" dirty="0" smtClean="0"/>
              <a:t>Basic Proof Technique</a:t>
            </a:r>
          </a:p>
          <a:p>
            <a:pPr lvl="1"/>
            <a:r>
              <a:rPr lang="en-US" altLang="zh-CN" dirty="0" smtClean="0"/>
              <a:t>Some Terminology</a:t>
            </a:r>
          </a:p>
          <a:p>
            <a:pPr lvl="1"/>
            <a:r>
              <a:rPr lang="en-US" altLang="zh-CN" dirty="0" smtClean="0"/>
              <a:t>Direct Proof</a:t>
            </a:r>
          </a:p>
          <a:p>
            <a:pPr lvl="1"/>
            <a:r>
              <a:rPr lang="en-US" altLang="zh-CN" dirty="0" smtClean="0"/>
              <a:t>Proof by Contraposition</a:t>
            </a:r>
          </a:p>
          <a:p>
            <a:pPr lvl="1"/>
            <a:r>
              <a:rPr lang="en-US" altLang="zh-CN" dirty="0" smtClean="0"/>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3</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371600"/>
            <a:ext cx="8686800" cy="4572000"/>
          </a:xfrm>
        </p:spPr>
        <p:txBody>
          <a:bodyPr/>
          <a:lstStyle/>
          <a:p>
            <a:pPr algn="just">
              <a:buNone/>
            </a:pPr>
            <a:endParaRPr lang="en-US" altLang="zh-CN" sz="2400" dirty="0" smtClean="0"/>
          </a:p>
          <a:p>
            <a:r>
              <a:rPr lang="en-US" altLang="zh-CN" sz="2400" b="1" dirty="0" smtClean="0">
                <a:solidFill>
                  <a:srgbClr val="0000FF"/>
                </a:solidFill>
              </a:rPr>
              <a:t>Example </a:t>
            </a:r>
          </a:p>
          <a:p>
            <a:pPr algn="just">
              <a:buNone/>
            </a:pPr>
            <a:r>
              <a:rPr lang="en-US" altLang="zh-CN" sz="2400" dirty="0" smtClean="0"/>
              <a:t>   Prove that if </a:t>
            </a:r>
            <a:r>
              <a:rPr lang="en-US" altLang="zh-CN" sz="2400" i="1" dirty="0" smtClean="0"/>
              <a:t>n</a:t>
            </a:r>
            <a:r>
              <a:rPr lang="en-US" altLang="zh-CN" sz="2400" dirty="0" smtClean="0"/>
              <a:t> = </a:t>
            </a:r>
            <a:r>
              <a:rPr lang="en-US" altLang="zh-CN" sz="2400" i="1" dirty="0" err="1" smtClean="0"/>
              <a:t>ab</a:t>
            </a:r>
            <a:r>
              <a:rPr lang="en-US" altLang="zh-CN" sz="2400" dirty="0" smtClean="0"/>
              <a:t>, where </a:t>
            </a:r>
            <a:r>
              <a:rPr lang="en-US" altLang="zh-CN" sz="2400" i="1" dirty="0" smtClean="0"/>
              <a:t>a</a:t>
            </a:r>
            <a:r>
              <a:rPr lang="en-US" altLang="zh-CN" sz="2400" dirty="0" smtClean="0"/>
              <a:t> and </a:t>
            </a:r>
            <a:r>
              <a:rPr lang="en-US" altLang="zh-CN" sz="2400" i="1" dirty="0" smtClean="0"/>
              <a:t>b</a:t>
            </a:r>
            <a:r>
              <a:rPr lang="en-US" altLang="zh-CN" sz="2400" dirty="0" smtClean="0"/>
              <a:t> are positive integers, then </a:t>
            </a:r>
            <a:r>
              <a:rPr lang="en-US" altLang="zh-CN" sz="2400" i="1" dirty="0" smtClean="0"/>
              <a:t>a</a:t>
            </a:r>
            <a:r>
              <a:rPr lang="en-US" altLang="zh-CN" sz="2400" dirty="0" smtClean="0"/>
              <a:t> </a:t>
            </a:r>
            <a:r>
              <a:rPr lang="zh-CN" altLang="en-US" sz="2400" dirty="0" smtClean="0"/>
              <a:t>≤ </a:t>
            </a:r>
            <a:r>
              <a:rPr lang="en-US" altLang="zh-CN" sz="2400" dirty="0" smtClean="0"/>
              <a:t>√</a:t>
            </a:r>
            <a:r>
              <a:rPr lang="en-US" altLang="zh-CN" sz="2400" i="1" dirty="0" smtClean="0"/>
              <a:t>n </a:t>
            </a:r>
            <a:r>
              <a:rPr lang="en-US" altLang="zh-CN" sz="2400" dirty="0" smtClean="0"/>
              <a:t>or </a:t>
            </a:r>
            <a:r>
              <a:rPr lang="en-US" altLang="zh-CN" sz="2400" i="1" dirty="0" smtClean="0"/>
              <a:t>b</a:t>
            </a:r>
            <a:r>
              <a:rPr lang="en-US" altLang="zh-CN" sz="2400" dirty="0" smtClean="0"/>
              <a:t> </a:t>
            </a:r>
            <a:r>
              <a:rPr lang="zh-CN" altLang="en-US" sz="2400" dirty="0" smtClean="0"/>
              <a:t>≤ </a:t>
            </a:r>
            <a:r>
              <a:rPr lang="en-US" altLang="zh-CN" sz="2400" dirty="0" smtClean="0"/>
              <a:t>√</a:t>
            </a:r>
            <a:r>
              <a:rPr lang="en-US" altLang="zh-CN" sz="2400" i="1" dirty="0" smtClean="0"/>
              <a:t>n</a:t>
            </a:r>
            <a:r>
              <a:rPr lang="en-US" altLang="zh-CN" sz="2400" dirty="0" smtClean="0"/>
              <a:t>.</a:t>
            </a:r>
          </a:p>
          <a:p>
            <a:pPr marL="0" indent="0" algn="just">
              <a:buNone/>
            </a:pPr>
            <a:endParaRPr lang="en-US" altLang="zh-CN" sz="2400" dirty="0" smtClean="0"/>
          </a:p>
          <a:p>
            <a:pPr algn="just">
              <a:buNone/>
            </a:pPr>
            <a:endParaRPr lang="en-US" altLang="zh-CN" sz="2400" dirty="0" smtClean="0"/>
          </a:p>
          <a:p>
            <a:pPr algn="just">
              <a:buNone/>
            </a:pPr>
            <a:endParaRPr lang="en-US" altLang="zh-CN" dirty="0" smtClean="0"/>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30</a:t>
            </a:fld>
            <a:endParaRPr lang="en-US"/>
          </a:p>
        </p:txBody>
      </p:sp>
    </p:spTree>
    <p:extLst>
      <p:ext uri="{BB962C8B-B14F-4D97-AF65-F5344CB8AC3E}">
        <p14:creationId xmlns:p14="http://schemas.microsoft.com/office/powerpoint/2010/main" val="16071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a:xfrm>
            <a:off x="228600" y="1600200"/>
            <a:ext cx="8686800" cy="3733800"/>
          </a:xfrm>
        </p:spPr>
        <p:txBody>
          <a:bodyPr/>
          <a:lstStyle/>
          <a:p>
            <a:pPr marL="342900" lvl="1" indent="-342900"/>
            <a:r>
              <a:rPr lang="en-US" altLang="zh-CN" sz="2800" b="1" dirty="0" smtClean="0"/>
              <a:t>Rules of Inference</a:t>
            </a:r>
            <a:endParaRPr lang="en-US" altLang="zh-CN" sz="2800" b="1" dirty="0" smtClean="0">
              <a:cs typeface="ＭＳ Ｐゴシック" charset="-128"/>
            </a:endParaRPr>
          </a:p>
          <a:p>
            <a:pPr lvl="1"/>
            <a:r>
              <a:rPr lang="en-US" altLang="zh-CN" dirty="0" smtClean="0"/>
              <a:t>Rules of Inference for Propositional Logic</a:t>
            </a:r>
          </a:p>
          <a:p>
            <a:pPr lvl="1"/>
            <a:r>
              <a:rPr lang="en-US" altLang="zh-CN" dirty="0" smtClean="0"/>
              <a:t>Rules of Inference for Predicate Logic</a:t>
            </a:r>
          </a:p>
          <a:p>
            <a:pPr marL="342900" lvl="1" indent="-342900"/>
            <a:r>
              <a:rPr lang="en-US" altLang="zh-CN" sz="2800" b="1" dirty="0" smtClean="0"/>
              <a:t>Basic Proof Technique</a:t>
            </a:r>
          </a:p>
          <a:p>
            <a:pPr lvl="1"/>
            <a:r>
              <a:rPr lang="en-US" altLang="zh-CN" dirty="0" smtClean="0"/>
              <a:t>Some Terminology</a:t>
            </a:r>
          </a:p>
          <a:p>
            <a:pPr lvl="1"/>
            <a:r>
              <a:rPr lang="en-US" altLang="zh-CN" dirty="0" smtClean="0"/>
              <a:t>Direct Proof</a:t>
            </a:r>
          </a:p>
          <a:p>
            <a:pPr lvl="1"/>
            <a:r>
              <a:rPr lang="en-US" altLang="zh-CN" dirty="0" smtClean="0"/>
              <a:t>Proof by Contraposition</a:t>
            </a:r>
          </a:p>
          <a:p>
            <a:pPr lvl="1"/>
            <a:r>
              <a:rPr lang="en-US" altLang="zh-CN" b="1" dirty="0" smtClean="0">
                <a:solidFill>
                  <a:srgbClr val="0000FF"/>
                </a:solidFill>
              </a:rPr>
              <a:t>Proof by Contradiction</a:t>
            </a:r>
          </a:p>
          <a:p>
            <a:endParaRPr lang="en-US"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31</a:t>
            </a:fld>
            <a:endParaRPr lang="en-US"/>
          </a:p>
        </p:txBody>
      </p:sp>
    </p:spTree>
    <p:extLst>
      <p:ext uri="{BB962C8B-B14F-4D97-AF65-F5344CB8AC3E}">
        <p14:creationId xmlns:p14="http://schemas.microsoft.com/office/powerpoint/2010/main" val="2289770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Proof by Contradiction</a:t>
            </a:r>
            <a:endParaRPr lang="zh-CN" altLang="en-US" dirty="0">
              <a:solidFill>
                <a:srgbClr val="FF0000"/>
              </a:solidFill>
            </a:endParaRPr>
          </a:p>
        </p:txBody>
      </p:sp>
      <p:sp>
        <p:nvSpPr>
          <p:cNvPr id="3" name="内容占位符 2"/>
          <p:cNvSpPr>
            <a:spLocks noGrp="1"/>
          </p:cNvSpPr>
          <p:nvPr>
            <p:ph idx="1"/>
          </p:nvPr>
        </p:nvSpPr>
        <p:spPr>
          <a:xfrm>
            <a:off x="228600" y="1295400"/>
            <a:ext cx="8686800" cy="4572000"/>
          </a:xfrm>
        </p:spPr>
        <p:txBody>
          <a:bodyPr/>
          <a:lstStyle/>
          <a:p>
            <a:pPr algn="just"/>
            <a:r>
              <a:rPr lang="en-US" altLang="zh-CN" sz="2400" dirty="0" smtClean="0"/>
              <a:t>Suppose we want to prove that a statement </a:t>
            </a:r>
            <a:r>
              <a:rPr lang="en-US" altLang="zh-CN" sz="2400" i="1" dirty="0" smtClean="0"/>
              <a:t>p</a:t>
            </a:r>
            <a:r>
              <a:rPr lang="en-US" altLang="zh-CN" sz="2400" dirty="0" smtClean="0"/>
              <a:t> is true.</a:t>
            </a:r>
          </a:p>
          <a:p>
            <a:pPr algn="just"/>
            <a:endParaRPr lang="en-US" altLang="zh-CN" sz="2400" dirty="0" smtClean="0"/>
          </a:p>
          <a:p>
            <a:pPr algn="just"/>
            <a:r>
              <a:rPr lang="en-US" altLang="zh-CN" sz="2400" dirty="0" smtClean="0"/>
              <a:t>Suppose a contradiction</a:t>
            </a:r>
            <a:r>
              <a:rPr lang="en-US" altLang="zh-CN" sz="2400" b="1" dirty="0" smtClean="0"/>
              <a:t> F </a:t>
            </a:r>
            <a:r>
              <a:rPr lang="en-US" altLang="zh-CN" sz="2400" dirty="0" smtClean="0"/>
              <a:t>can be found so </a:t>
            </a:r>
            <a:r>
              <a:rPr lang="en-US" altLang="zh-CN" sz="2400" dirty="0"/>
              <a:t>that ¬</a:t>
            </a:r>
            <a:r>
              <a:rPr lang="en-US" altLang="zh-CN" sz="2400" i="1" dirty="0"/>
              <a:t>p</a:t>
            </a:r>
            <a:r>
              <a:rPr lang="zh-CN" altLang="en-US" sz="2400" dirty="0"/>
              <a:t> → </a:t>
            </a:r>
            <a:r>
              <a:rPr lang="en-US" altLang="zh-CN" sz="2400" b="1" dirty="0" smtClean="0"/>
              <a:t>F</a:t>
            </a:r>
            <a:r>
              <a:rPr lang="en-US" altLang="zh-CN" sz="2400" dirty="0" smtClean="0"/>
              <a:t> is true.  For </a:t>
            </a:r>
            <a:r>
              <a:rPr lang="en-US" altLang="zh-CN" sz="2400" dirty="0"/>
              <a:t>¬</a:t>
            </a:r>
            <a:r>
              <a:rPr lang="en-US" altLang="zh-CN" sz="2400" i="1" dirty="0"/>
              <a:t>p</a:t>
            </a:r>
            <a:r>
              <a:rPr lang="zh-CN" altLang="en-US" sz="2400" dirty="0"/>
              <a:t> </a:t>
            </a:r>
            <a:r>
              <a:rPr lang="zh-CN" altLang="en-US" sz="2400" dirty="0" smtClean="0"/>
              <a:t>→</a:t>
            </a:r>
            <a:r>
              <a:rPr lang="en-US" altLang="zh-CN" sz="2400" b="1" dirty="0" smtClean="0"/>
              <a:t>F</a:t>
            </a:r>
            <a:r>
              <a:rPr lang="en-US" altLang="zh-CN" sz="2400" dirty="0" smtClean="0"/>
              <a:t> to be true, the proposition ¬</a:t>
            </a:r>
            <a:r>
              <a:rPr lang="en-US" altLang="zh-CN" sz="2400" i="1" dirty="0"/>
              <a:t>p </a:t>
            </a:r>
            <a:r>
              <a:rPr lang="en-US" altLang="zh-CN" sz="2400" dirty="0"/>
              <a:t>must be </a:t>
            </a:r>
            <a:r>
              <a:rPr lang="en-US" altLang="zh-CN" sz="2400" dirty="0" smtClean="0"/>
              <a:t>false. Consequently,  </a:t>
            </a:r>
            <a:r>
              <a:rPr lang="en-US" altLang="zh-CN" sz="2400" i="1" dirty="0" smtClean="0"/>
              <a:t>p</a:t>
            </a:r>
            <a:r>
              <a:rPr lang="en-US" altLang="zh-CN" sz="2400" dirty="0" smtClean="0"/>
              <a:t> must be </a:t>
            </a:r>
            <a:r>
              <a:rPr lang="en-US" altLang="zh-CN" sz="2400" dirty="0"/>
              <a:t>true.</a:t>
            </a:r>
          </a:p>
          <a:p>
            <a:pPr algn="just"/>
            <a:endParaRPr lang="en-US" altLang="zh-CN" sz="2400" dirty="0" smtClean="0"/>
          </a:p>
          <a:p>
            <a:pPr algn="just"/>
            <a:r>
              <a:rPr lang="en-US" altLang="zh-CN" sz="2400" dirty="0" smtClean="0"/>
              <a:t>An example of contradiction is </a:t>
            </a:r>
            <a:r>
              <a:rPr lang="en-US" altLang="zh-CN" sz="2400" i="1" dirty="0" smtClean="0"/>
              <a:t>r</a:t>
            </a:r>
            <a:r>
              <a:rPr lang="en-US" altLang="zh-CN" sz="2400" dirty="0" smtClean="0"/>
              <a:t> </a:t>
            </a:r>
            <a:r>
              <a:rPr lang="en-US" altLang="zh-CN" sz="2400" dirty="0"/>
              <a:t>^ ¬</a:t>
            </a:r>
            <a:r>
              <a:rPr lang="en-US" altLang="zh-CN" sz="2400" i="1" dirty="0" smtClean="0"/>
              <a:t>r, </a:t>
            </a:r>
            <a:r>
              <a:rPr lang="en-US" altLang="zh-CN" sz="2400" dirty="0" smtClean="0"/>
              <a:t>where </a:t>
            </a:r>
            <a:r>
              <a:rPr lang="en-US" altLang="zh-CN" sz="2400" i="1" dirty="0" smtClean="0"/>
              <a:t>r</a:t>
            </a:r>
            <a:r>
              <a:rPr lang="en-US" altLang="zh-CN" sz="2400" dirty="0" smtClean="0"/>
              <a:t> is a proposition. </a:t>
            </a:r>
          </a:p>
          <a:p>
            <a:pPr marL="0" indent="0" algn="just">
              <a:buNone/>
            </a:pPr>
            <a:endParaRPr lang="en-US" altLang="zh-CN" sz="2400" dirty="0" smtClean="0"/>
          </a:p>
          <a:p>
            <a:pPr marL="0" indent="0" algn="just">
              <a:buNone/>
            </a:pPr>
            <a:r>
              <a:rPr lang="en-US" altLang="zh-CN" sz="2400" dirty="0" smtClean="0"/>
              <a:t>This is called a </a:t>
            </a:r>
            <a:r>
              <a:rPr lang="en-US" altLang="zh-CN" sz="2400" b="1" dirty="0" smtClean="0"/>
              <a:t>proof by contradiction</a:t>
            </a:r>
            <a:r>
              <a:rPr lang="en-US" altLang="zh-CN" sz="2400" dirty="0" smtClean="0"/>
              <a:t>.</a:t>
            </a:r>
            <a:endParaRPr lang="zh-CN" altLang="en-US" sz="2400"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143000"/>
            <a:ext cx="8686800" cy="5257800"/>
          </a:xfrm>
        </p:spPr>
        <p:txBody>
          <a:bodyPr/>
          <a:lstStyle/>
          <a:p>
            <a:r>
              <a:rPr lang="en-US" altLang="zh-CN" sz="2400" b="1" dirty="0" smtClean="0">
                <a:solidFill>
                  <a:srgbClr val="0000FF"/>
                </a:solidFill>
              </a:rPr>
              <a:t>Example </a:t>
            </a:r>
          </a:p>
          <a:p>
            <a:pPr algn="just">
              <a:buNone/>
            </a:pPr>
            <a:r>
              <a:rPr lang="en-US" altLang="zh-CN" dirty="0" smtClean="0"/>
              <a:t>   </a:t>
            </a:r>
            <a:r>
              <a:rPr lang="en-US" altLang="zh-CN" sz="2400" dirty="0" smtClean="0"/>
              <a:t>Prove that √2 is irrational by giving a proof by contradiction.</a:t>
            </a:r>
          </a:p>
          <a:p>
            <a:pPr algn="just"/>
            <a:r>
              <a:rPr lang="en-US" altLang="zh-CN" sz="2400" b="1" dirty="0" smtClean="0">
                <a:solidFill>
                  <a:srgbClr val="0000FF"/>
                </a:solidFill>
              </a:rPr>
              <a:t>Solution:</a:t>
            </a:r>
            <a:endParaRPr lang="en-US" altLang="zh-CN" sz="2400" dirty="0" smtClean="0"/>
          </a:p>
          <a:p>
            <a:pPr algn="just">
              <a:buNone/>
            </a:pPr>
            <a:r>
              <a:rPr lang="en-US" altLang="zh-CN" dirty="0" smtClean="0"/>
              <a:t>   </a:t>
            </a:r>
            <a:r>
              <a:rPr lang="en-US" altLang="zh-CN" sz="2400" dirty="0"/>
              <a:t>Suppose √2 </a:t>
            </a:r>
            <a:r>
              <a:rPr lang="en-US" altLang="zh-CN" sz="2400" dirty="0" smtClean="0"/>
              <a:t>is rational. We will show that this leads to a contradiction.</a:t>
            </a:r>
          </a:p>
          <a:p>
            <a:pPr algn="just">
              <a:buNone/>
            </a:pPr>
            <a:r>
              <a:rPr lang="en-US" altLang="zh-CN" sz="2400" dirty="0"/>
              <a:t> </a:t>
            </a:r>
            <a:r>
              <a:rPr lang="en-US" altLang="zh-CN" sz="2400" dirty="0" smtClean="0"/>
              <a:t>   There exists integers </a:t>
            </a:r>
            <a:r>
              <a:rPr lang="en-US" altLang="zh-CN" sz="2400" i="1" dirty="0" smtClean="0"/>
              <a:t>a</a:t>
            </a:r>
            <a:r>
              <a:rPr lang="en-US" altLang="zh-CN" sz="2400" dirty="0" smtClean="0"/>
              <a:t> and </a:t>
            </a:r>
            <a:r>
              <a:rPr lang="en-US" altLang="zh-CN" sz="2400" i="1" dirty="0" smtClean="0"/>
              <a:t>b</a:t>
            </a:r>
            <a:r>
              <a:rPr lang="en-US" altLang="zh-CN" sz="2400" dirty="0" smtClean="0"/>
              <a:t> </a:t>
            </a:r>
            <a:r>
              <a:rPr lang="en-US" altLang="zh-CN" sz="2400" dirty="0"/>
              <a:t>with √2 </a:t>
            </a:r>
            <a:r>
              <a:rPr lang="en-US" altLang="zh-CN" sz="2400" dirty="0" smtClean="0"/>
              <a:t>= </a:t>
            </a:r>
            <a:r>
              <a:rPr lang="en-US" altLang="zh-CN" sz="2400" i="1" dirty="0" smtClean="0"/>
              <a:t>a</a:t>
            </a:r>
            <a:r>
              <a:rPr lang="en-US" altLang="zh-CN" sz="2400" dirty="0" smtClean="0"/>
              <a:t>/</a:t>
            </a:r>
            <a:r>
              <a:rPr lang="en-US" altLang="zh-CN" sz="2400" i="1" dirty="0" smtClean="0"/>
              <a:t>b</a:t>
            </a:r>
            <a:r>
              <a:rPr lang="en-US" altLang="zh-CN" sz="2400" dirty="0" smtClean="0"/>
              <a:t>, where </a:t>
            </a:r>
            <a:r>
              <a:rPr lang="en-US" altLang="zh-CN" sz="2400" i="1" dirty="0" smtClean="0"/>
              <a:t>a</a:t>
            </a:r>
            <a:r>
              <a:rPr lang="en-US" altLang="zh-CN" sz="2400" dirty="0" smtClean="0"/>
              <a:t> and </a:t>
            </a:r>
            <a:r>
              <a:rPr lang="en-US" altLang="zh-CN" sz="2400" i="1" dirty="0" smtClean="0"/>
              <a:t>b</a:t>
            </a:r>
            <a:r>
              <a:rPr lang="en-US" altLang="zh-CN" sz="2400" dirty="0" smtClean="0"/>
              <a:t> have no common factors.</a:t>
            </a:r>
          </a:p>
          <a:p>
            <a:pPr algn="just">
              <a:buNone/>
            </a:pPr>
            <a:r>
              <a:rPr lang="en-US" altLang="zh-CN" sz="2400" dirty="0"/>
              <a:t> </a:t>
            </a:r>
            <a:r>
              <a:rPr lang="en-US" altLang="zh-CN" sz="2400" dirty="0" smtClean="0"/>
              <a:t>   ….</a:t>
            </a:r>
          </a:p>
          <a:p>
            <a:pPr>
              <a:buNone/>
            </a:pPr>
            <a:endParaRPr lang="zh-CN" altLang="zh-CN" dirty="0" smtClean="0"/>
          </a:p>
          <a:p>
            <a:pPr algn="just">
              <a:buNone/>
            </a:pPr>
            <a:r>
              <a:rPr lang="en-US" altLang="zh-CN" dirty="0" smtClean="0"/>
              <a:t>   </a:t>
            </a:r>
            <a:r>
              <a:rPr lang="en-US" altLang="zh-CN" sz="2400" dirty="0" smtClean="0"/>
              <a:t>We have shown that 2 divides </a:t>
            </a:r>
            <a:r>
              <a:rPr lang="en-US" altLang="zh-CN" sz="2400" i="1" dirty="0" smtClean="0"/>
              <a:t>a</a:t>
            </a:r>
            <a:r>
              <a:rPr lang="en-US" altLang="zh-CN" sz="2400" dirty="0" smtClean="0"/>
              <a:t> and </a:t>
            </a:r>
            <a:r>
              <a:rPr lang="en-US" altLang="zh-CN" sz="2400" i="1" dirty="0" smtClean="0"/>
              <a:t>b</a:t>
            </a:r>
            <a:r>
              <a:rPr lang="en-US" altLang="zh-CN" sz="2400" dirty="0" smtClean="0"/>
              <a:t>. We obtain a contradiction.</a:t>
            </a:r>
          </a:p>
        </p:txBody>
      </p:sp>
      <p:sp>
        <p:nvSpPr>
          <p:cNvPr id="4" name="Slide Number Placeholder 3"/>
          <p:cNvSpPr>
            <a:spLocks noGrp="1"/>
          </p:cNvSpPr>
          <p:nvPr>
            <p:ph type="sldNum" sz="quarter" idx="12"/>
          </p:nvPr>
        </p:nvSpPr>
        <p:spPr/>
        <p:txBody>
          <a:bodyPr/>
          <a:lstStyle/>
          <a:p>
            <a:fld id="{5EC735E3-5B29-4F54-8FB9-022B0DB6C884}"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Proof by Contradiction for Conditional Statement</a:t>
            </a:r>
            <a:endParaRPr lang="zh-CN" altLang="en-US" dirty="0">
              <a:solidFill>
                <a:srgbClr val="FF0000"/>
              </a:solidFill>
            </a:endParaRPr>
          </a:p>
        </p:txBody>
      </p:sp>
      <p:sp>
        <p:nvSpPr>
          <p:cNvPr id="3" name="内容占位符 2"/>
          <p:cNvSpPr>
            <a:spLocks noGrp="1"/>
          </p:cNvSpPr>
          <p:nvPr>
            <p:ph idx="1"/>
          </p:nvPr>
        </p:nvSpPr>
        <p:spPr>
          <a:xfrm>
            <a:off x="228600" y="1600200"/>
            <a:ext cx="8686800" cy="4114800"/>
          </a:xfrm>
        </p:spPr>
        <p:txBody>
          <a:bodyPr/>
          <a:lstStyle/>
          <a:p>
            <a:r>
              <a:rPr lang="en-US" altLang="zh-CN" sz="2400" dirty="0" smtClean="0"/>
              <a:t>Proofs by contradiction can be used to prove conditional statements </a:t>
            </a:r>
            <a:r>
              <a:rPr lang="en-US" altLang="zh-CN" sz="2400" i="1" dirty="0" smtClean="0"/>
              <a:t>p</a:t>
            </a:r>
            <a:r>
              <a:rPr lang="zh-CN" altLang="en-US" sz="2400" dirty="0" smtClean="0"/>
              <a:t> → </a:t>
            </a:r>
            <a:r>
              <a:rPr lang="en-US" altLang="zh-CN" sz="2400" i="1" dirty="0" smtClean="0"/>
              <a:t>q </a:t>
            </a:r>
            <a:r>
              <a:rPr lang="en-US" altLang="zh-CN" sz="2400" dirty="0" smtClean="0"/>
              <a:t>is true. </a:t>
            </a:r>
          </a:p>
          <a:p>
            <a:pPr algn="just">
              <a:buNone/>
            </a:pPr>
            <a:r>
              <a:rPr lang="en-US" altLang="zh-CN" sz="2400" dirty="0"/>
              <a:t> </a:t>
            </a:r>
            <a:r>
              <a:rPr lang="en-US" altLang="zh-CN" sz="2400" dirty="0" smtClean="0"/>
              <a:t>  </a:t>
            </a:r>
          </a:p>
          <a:p>
            <a:pPr algn="just">
              <a:buNone/>
            </a:pPr>
            <a:r>
              <a:rPr lang="en-US" altLang="zh-CN" sz="2400" dirty="0"/>
              <a:t> </a:t>
            </a:r>
            <a:r>
              <a:rPr lang="en-US" altLang="zh-CN" sz="2400" dirty="0" smtClean="0"/>
              <a:t>   We first assume that the </a:t>
            </a:r>
            <a:r>
              <a:rPr lang="en-US" altLang="zh-CN" sz="2400" dirty="0" smtClean="0">
                <a:solidFill>
                  <a:srgbClr val="0000FF"/>
                </a:solidFill>
              </a:rPr>
              <a:t>negation of the conclusion is true</a:t>
            </a:r>
            <a:r>
              <a:rPr lang="en-US" altLang="zh-CN" sz="2400" dirty="0" smtClean="0"/>
              <a:t>. We then use the premises of the theorem and the negation of the conclusion to </a:t>
            </a:r>
            <a:r>
              <a:rPr lang="en-US" altLang="zh-CN" sz="2400" dirty="0" smtClean="0">
                <a:solidFill>
                  <a:srgbClr val="0000FF"/>
                </a:solidFill>
              </a:rPr>
              <a:t>arrive at a contradiction</a:t>
            </a:r>
            <a:r>
              <a:rPr lang="en-US" altLang="zh-CN" sz="2400" dirty="0" smtClean="0"/>
              <a:t>.</a:t>
            </a:r>
          </a:p>
          <a:p>
            <a:pPr algn="just">
              <a:buNone/>
            </a:pPr>
            <a:r>
              <a:rPr lang="en-US" altLang="zh-CN" sz="2400" dirty="0"/>
              <a:t> </a:t>
            </a:r>
            <a:r>
              <a:rPr lang="en-US" altLang="zh-CN" sz="2400" dirty="0" smtClean="0"/>
              <a:t>  That is, (</a:t>
            </a:r>
            <a:r>
              <a:rPr lang="en-US" altLang="zh-CN" sz="2400" i="1" dirty="0"/>
              <a:t>p</a:t>
            </a:r>
            <a:r>
              <a:rPr lang="en-US" altLang="zh-CN" sz="2400" dirty="0"/>
              <a:t> ^ ¬</a:t>
            </a:r>
            <a:r>
              <a:rPr lang="en-US" altLang="zh-CN" sz="2400" i="1" dirty="0"/>
              <a:t>q</a:t>
            </a:r>
            <a:r>
              <a:rPr lang="en-US" altLang="zh-CN" sz="2400" dirty="0"/>
              <a:t>) </a:t>
            </a:r>
            <a:r>
              <a:rPr lang="zh-CN" altLang="en-US" sz="2400" dirty="0"/>
              <a:t>→ </a:t>
            </a:r>
            <a:r>
              <a:rPr lang="en-US" altLang="zh-CN" sz="2400" b="1" dirty="0" smtClean="0"/>
              <a:t>F.</a:t>
            </a:r>
          </a:p>
          <a:p>
            <a:pPr algn="just">
              <a:buNone/>
            </a:pPr>
            <a:endParaRPr lang="en-US" altLang="zh-CN" sz="2400" b="1" dirty="0" smtClean="0"/>
          </a:p>
          <a:p>
            <a:pPr algn="just">
              <a:buNone/>
            </a:pPr>
            <a:r>
              <a:rPr lang="en-US" altLang="zh-CN" sz="2400" dirty="0"/>
              <a:t> </a:t>
            </a:r>
            <a:r>
              <a:rPr lang="en-US" altLang="zh-CN" sz="2400" dirty="0" smtClean="0"/>
              <a:t>  The validity of such proofs is based on the logical equivalence of </a:t>
            </a:r>
            <a:r>
              <a:rPr lang="en-US" altLang="zh-CN" sz="2400" i="1" dirty="0" smtClean="0"/>
              <a:t>p</a:t>
            </a:r>
            <a:r>
              <a:rPr lang="zh-CN" altLang="en-US" sz="2400" dirty="0" smtClean="0"/>
              <a:t> → </a:t>
            </a:r>
            <a:r>
              <a:rPr lang="en-US" altLang="zh-CN" sz="2400" i="1" dirty="0" smtClean="0"/>
              <a:t>q </a:t>
            </a:r>
            <a:r>
              <a:rPr lang="en-US" altLang="zh-CN" sz="2400" dirty="0"/>
              <a:t>and  (</a:t>
            </a:r>
            <a:r>
              <a:rPr lang="en-US" altLang="zh-CN" sz="2400" i="1" dirty="0"/>
              <a:t>p</a:t>
            </a:r>
            <a:r>
              <a:rPr lang="en-US" altLang="zh-CN" sz="2400" dirty="0"/>
              <a:t> ^ ¬</a:t>
            </a:r>
            <a:r>
              <a:rPr lang="en-US" altLang="zh-CN" sz="2400" i="1" dirty="0"/>
              <a:t>q</a:t>
            </a:r>
            <a:r>
              <a:rPr lang="en-US" altLang="zh-CN" sz="2400" dirty="0"/>
              <a:t>) </a:t>
            </a:r>
            <a:r>
              <a:rPr lang="zh-CN" altLang="en-US" sz="2400" dirty="0"/>
              <a:t>→ </a:t>
            </a:r>
            <a:r>
              <a:rPr lang="en-US" altLang="zh-CN" sz="2400" b="1" dirty="0" smtClean="0"/>
              <a:t>F</a:t>
            </a:r>
            <a:r>
              <a:rPr lang="en-US" altLang="zh-CN" sz="2400" dirty="0" smtClean="0"/>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Slide Number Placeholder 3"/>
          <p:cNvSpPr>
            <a:spLocks noGrp="1"/>
          </p:cNvSpPr>
          <p:nvPr>
            <p:ph type="sldNum" sz="quarter" idx="12"/>
          </p:nvPr>
        </p:nvSpPr>
        <p:spPr/>
        <p:txBody>
          <a:bodyPr/>
          <a:lstStyle/>
          <a:p>
            <a:fld id="{5EC735E3-5B29-4F54-8FB9-022B0DB6C884}"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Proof by Contradiction for Conditional Statement (cont’d)</a:t>
            </a:r>
            <a:endParaRPr lang="zh-CN" altLang="en-US" dirty="0">
              <a:solidFill>
                <a:srgbClr val="FF0000"/>
              </a:solidFill>
            </a:endParaRPr>
          </a:p>
        </p:txBody>
      </p:sp>
      <p:sp>
        <p:nvSpPr>
          <p:cNvPr id="3" name="内容占位符 2"/>
          <p:cNvSpPr>
            <a:spLocks noGrp="1"/>
          </p:cNvSpPr>
          <p:nvPr>
            <p:ph idx="1"/>
          </p:nvPr>
        </p:nvSpPr>
        <p:spPr>
          <a:xfrm>
            <a:off x="228600" y="1371600"/>
            <a:ext cx="8686800" cy="5257800"/>
          </a:xfrm>
        </p:spPr>
        <p:txBody>
          <a:bodyPr/>
          <a:lstStyle/>
          <a:p>
            <a:r>
              <a:rPr lang="en-US" altLang="zh-CN" sz="2400" dirty="0" smtClean="0"/>
              <a:t>We can rewrite a </a:t>
            </a:r>
            <a:r>
              <a:rPr lang="en-US" altLang="zh-CN" sz="2400" dirty="0" smtClean="0">
                <a:solidFill>
                  <a:srgbClr val="0000FF"/>
                </a:solidFill>
              </a:rPr>
              <a:t>proof by contraposition </a:t>
            </a:r>
            <a:r>
              <a:rPr lang="en-US" altLang="zh-CN" sz="2400" dirty="0" smtClean="0"/>
              <a:t>of a conditional statement </a:t>
            </a:r>
            <a:r>
              <a:rPr lang="en-US" altLang="zh-CN" sz="2400" i="1" dirty="0" smtClean="0"/>
              <a:t>p</a:t>
            </a:r>
            <a:r>
              <a:rPr lang="zh-CN" altLang="en-US" sz="2400" dirty="0" smtClean="0"/>
              <a:t>→</a:t>
            </a:r>
            <a:r>
              <a:rPr lang="en-US" altLang="zh-CN" sz="2400" i="1" dirty="0" smtClean="0"/>
              <a:t>q </a:t>
            </a:r>
            <a:r>
              <a:rPr lang="en-US" altLang="zh-CN" sz="2400" dirty="0" smtClean="0"/>
              <a:t>as a </a:t>
            </a:r>
            <a:r>
              <a:rPr lang="en-US" altLang="zh-CN" sz="2400" dirty="0" smtClean="0">
                <a:solidFill>
                  <a:srgbClr val="0000FF"/>
                </a:solidFill>
              </a:rPr>
              <a:t>proof by contradiction</a:t>
            </a:r>
            <a:r>
              <a:rPr lang="en-US" altLang="zh-CN" sz="2400" dirty="0" smtClean="0"/>
              <a:t>.</a:t>
            </a:r>
          </a:p>
          <a:p>
            <a:endParaRPr lang="en-US" altLang="zh-CN" sz="2400" dirty="0" smtClean="0"/>
          </a:p>
          <a:p>
            <a:r>
              <a:rPr lang="en-US" altLang="zh-CN" sz="2400" dirty="0" smtClean="0"/>
              <a:t>In a </a:t>
            </a:r>
            <a:r>
              <a:rPr lang="en-US" altLang="zh-CN" sz="2400" dirty="0" smtClean="0">
                <a:solidFill>
                  <a:srgbClr val="0000FF"/>
                </a:solidFill>
              </a:rPr>
              <a:t>proof by contraposition</a:t>
            </a:r>
            <a:r>
              <a:rPr lang="en-US" altLang="zh-CN" sz="2400" dirty="0" smtClean="0"/>
              <a:t>, we assume that ¬</a:t>
            </a:r>
            <a:r>
              <a:rPr lang="en-US" altLang="zh-CN" sz="2400" i="1" dirty="0" smtClean="0"/>
              <a:t>q </a:t>
            </a:r>
            <a:r>
              <a:rPr lang="en-US" altLang="zh-CN" sz="2400" dirty="0" smtClean="0"/>
              <a:t>is true and then show that ¬</a:t>
            </a:r>
            <a:r>
              <a:rPr lang="en-US" altLang="zh-CN" sz="2400" i="1" dirty="0" smtClean="0"/>
              <a:t>p </a:t>
            </a:r>
            <a:r>
              <a:rPr lang="en-US" altLang="zh-CN" sz="2400" dirty="0" smtClean="0"/>
              <a:t>must also be true. </a:t>
            </a:r>
          </a:p>
          <a:p>
            <a:endParaRPr lang="en-US" altLang="zh-CN" sz="2400" dirty="0" smtClean="0"/>
          </a:p>
          <a:p>
            <a:r>
              <a:rPr lang="en-US" altLang="zh-CN" sz="2400" dirty="0" smtClean="0"/>
              <a:t>To rewrite as </a:t>
            </a:r>
            <a:r>
              <a:rPr lang="en-US" altLang="zh-CN" sz="2400" dirty="0" smtClean="0">
                <a:solidFill>
                  <a:srgbClr val="0000FF"/>
                </a:solidFill>
              </a:rPr>
              <a:t>a proof by contradiction</a:t>
            </a:r>
            <a:r>
              <a:rPr lang="en-US" altLang="zh-CN" sz="2400" dirty="0" smtClean="0"/>
              <a:t>, we suppose that </a:t>
            </a:r>
            <a:r>
              <a:rPr lang="en-US" altLang="zh-CN" sz="2400" dirty="0" smtClean="0">
                <a:solidFill>
                  <a:srgbClr val="0000FF"/>
                </a:solidFill>
              </a:rPr>
              <a:t>both </a:t>
            </a:r>
            <a:r>
              <a:rPr lang="en-US" altLang="zh-CN" sz="2400" i="1" dirty="0" smtClean="0">
                <a:solidFill>
                  <a:srgbClr val="0000FF"/>
                </a:solidFill>
              </a:rPr>
              <a:t>p</a:t>
            </a:r>
            <a:r>
              <a:rPr lang="en-US" altLang="zh-CN" sz="2400" dirty="0" smtClean="0">
                <a:solidFill>
                  <a:srgbClr val="0000FF"/>
                </a:solidFill>
              </a:rPr>
              <a:t> and ¬</a:t>
            </a:r>
            <a:r>
              <a:rPr lang="en-US" altLang="zh-CN" sz="2400" i="1" dirty="0" smtClean="0">
                <a:solidFill>
                  <a:srgbClr val="0000FF"/>
                </a:solidFill>
              </a:rPr>
              <a:t>q</a:t>
            </a:r>
            <a:r>
              <a:rPr lang="en-US" altLang="zh-CN" sz="2400" dirty="0" smtClean="0">
                <a:solidFill>
                  <a:srgbClr val="0000FF"/>
                </a:solidFill>
              </a:rPr>
              <a:t> are true</a:t>
            </a:r>
            <a:r>
              <a:rPr lang="en-US" altLang="zh-CN" sz="2400" dirty="0" smtClean="0"/>
              <a:t>. Then, we use the steps from the proof of ¬</a:t>
            </a:r>
            <a:r>
              <a:rPr lang="en-US" altLang="zh-CN" sz="2400" i="1" dirty="0" smtClean="0"/>
              <a:t>q</a:t>
            </a:r>
            <a:r>
              <a:rPr lang="zh-CN" altLang="en-US" sz="2400" dirty="0" smtClean="0"/>
              <a:t> → </a:t>
            </a:r>
            <a:r>
              <a:rPr lang="en-US" altLang="zh-CN" sz="2400" dirty="0" smtClean="0"/>
              <a:t>¬</a:t>
            </a:r>
            <a:r>
              <a:rPr lang="en-US" altLang="zh-CN" sz="2400" i="1" dirty="0" smtClean="0"/>
              <a:t>p </a:t>
            </a:r>
            <a:r>
              <a:rPr lang="en-US" altLang="zh-CN" sz="2400" dirty="0" smtClean="0"/>
              <a:t>to show that ¬</a:t>
            </a:r>
            <a:r>
              <a:rPr lang="en-US" altLang="zh-CN" sz="2400" i="1" dirty="0" smtClean="0"/>
              <a:t>p </a:t>
            </a:r>
            <a:r>
              <a:rPr lang="en-US" altLang="zh-CN" sz="2400" dirty="0" smtClean="0"/>
              <a:t>is true. This leads to the contradiction </a:t>
            </a:r>
            <a:r>
              <a:rPr lang="en-US" altLang="zh-CN" sz="2400" i="1" dirty="0" smtClean="0">
                <a:solidFill>
                  <a:srgbClr val="0000FF"/>
                </a:solidFill>
              </a:rPr>
              <a:t>p</a:t>
            </a:r>
            <a:r>
              <a:rPr lang="en-US" altLang="zh-CN" sz="2400" dirty="0" smtClean="0">
                <a:solidFill>
                  <a:srgbClr val="0000FF"/>
                </a:solidFill>
              </a:rPr>
              <a:t> ^ ¬</a:t>
            </a:r>
            <a:r>
              <a:rPr lang="en-US" altLang="zh-CN" sz="2400" i="1" dirty="0" smtClean="0">
                <a:solidFill>
                  <a:srgbClr val="0000FF"/>
                </a:solidFill>
              </a:rPr>
              <a:t>p</a:t>
            </a:r>
            <a:r>
              <a:rPr lang="en-US" altLang="zh-CN" sz="2400" dirty="0" smtClean="0"/>
              <a:t>, completing the proof.</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Slide Number Placeholder 3"/>
          <p:cNvSpPr>
            <a:spLocks noGrp="1"/>
          </p:cNvSpPr>
          <p:nvPr>
            <p:ph type="sldNum" sz="quarter" idx="12"/>
          </p:nvPr>
        </p:nvSpPr>
        <p:spPr/>
        <p:txBody>
          <a:bodyPr/>
          <a:lstStyle/>
          <a:p>
            <a:fld id="{5EC735E3-5B29-4F54-8FB9-022B0DB6C884}"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0000"/>
                </a:solidFill>
              </a:rPr>
              <a:t>Proof by Contradiction for Conditional Statement (cont’d)</a:t>
            </a:r>
            <a:endParaRPr lang="en-US" dirty="0"/>
          </a:p>
        </p:txBody>
      </p:sp>
      <p:sp>
        <p:nvSpPr>
          <p:cNvPr id="3" name="Content Placeholder 2"/>
          <p:cNvSpPr>
            <a:spLocks noGrp="1"/>
          </p:cNvSpPr>
          <p:nvPr>
            <p:ph idx="1"/>
          </p:nvPr>
        </p:nvSpPr>
        <p:spPr>
          <a:xfrm>
            <a:off x="228600" y="1447800"/>
            <a:ext cx="8686800" cy="5410200"/>
          </a:xfrm>
        </p:spPr>
        <p:txBody>
          <a:bodyPr/>
          <a:lstStyle/>
          <a:p>
            <a:r>
              <a:rPr lang="en-US" altLang="zh-CN" sz="2400" b="1" dirty="0" smtClean="0">
                <a:solidFill>
                  <a:srgbClr val="0000FF"/>
                </a:solidFill>
              </a:rPr>
              <a:t>Example </a:t>
            </a:r>
            <a:r>
              <a:rPr lang="en-US" altLang="zh-CN" sz="2400" dirty="0" smtClean="0">
                <a:solidFill>
                  <a:srgbClr val="0000FF"/>
                </a:solidFill>
              </a:rPr>
              <a:t>(compare with proof by contraposition)</a:t>
            </a:r>
            <a:endParaRPr lang="en-US" altLang="zh-CN" sz="2400" dirty="0">
              <a:solidFill>
                <a:srgbClr val="0000FF"/>
              </a:solidFill>
            </a:endParaRPr>
          </a:p>
          <a:p>
            <a:pPr algn="just">
              <a:buNone/>
            </a:pPr>
            <a:r>
              <a:rPr lang="en-US" altLang="zh-CN" sz="2400" dirty="0">
                <a:solidFill>
                  <a:srgbClr val="0000FF"/>
                </a:solidFill>
              </a:rPr>
              <a:t>    </a:t>
            </a:r>
            <a:r>
              <a:rPr lang="en-US" altLang="zh-CN" sz="2400" dirty="0"/>
              <a:t>Give a proof by contradiction of the theorem “if 3</a:t>
            </a:r>
            <a:r>
              <a:rPr lang="en-US" altLang="zh-CN" sz="2400" i="1" dirty="0"/>
              <a:t>n </a:t>
            </a:r>
            <a:r>
              <a:rPr lang="en-US" altLang="zh-CN" sz="2400" dirty="0"/>
              <a:t>+ 2 is odd, then </a:t>
            </a:r>
            <a:r>
              <a:rPr lang="en-US" altLang="zh-CN" sz="2400" i="1" dirty="0"/>
              <a:t>n</a:t>
            </a:r>
            <a:r>
              <a:rPr lang="en-US" altLang="zh-CN" sz="2400" dirty="0"/>
              <a:t> is odd”.</a:t>
            </a:r>
          </a:p>
          <a:p>
            <a:r>
              <a:rPr lang="en-US" sz="2400" b="1" dirty="0" smtClean="0">
                <a:solidFill>
                  <a:srgbClr val="0000FF"/>
                </a:solidFill>
              </a:rPr>
              <a:t>Solution:</a:t>
            </a:r>
          </a:p>
          <a:p>
            <a:pPr marL="0" indent="0">
              <a:buNone/>
            </a:pPr>
            <a:r>
              <a:rPr lang="en-US" sz="2400" dirty="0"/>
              <a:t> </a:t>
            </a:r>
            <a:r>
              <a:rPr lang="en-US" sz="2400" dirty="0" smtClean="0"/>
              <a:t> We assume </a:t>
            </a:r>
            <a:r>
              <a:rPr lang="en-US" altLang="zh-CN" sz="2400" dirty="0" smtClean="0"/>
              <a:t>3</a:t>
            </a:r>
            <a:r>
              <a:rPr lang="en-US" altLang="zh-CN" sz="2400" i="1" dirty="0" smtClean="0"/>
              <a:t>n</a:t>
            </a:r>
            <a:r>
              <a:rPr lang="en-US" altLang="zh-CN" sz="2400" dirty="0" smtClean="0"/>
              <a:t>+2 </a:t>
            </a:r>
            <a:r>
              <a:rPr lang="en-US" altLang="zh-CN" sz="2400" dirty="0"/>
              <a:t>is </a:t>
            </a:r>
            <a:r>
              <a:rPr lang="en-US" altLang="zh-CN" sz="2400" dirty="0" smtClean="0"/>
              <a:t>odd and </a:t>
            </a:r>
            <a:r>
              <a:rPr lang="en-US" altLang="zh-CN" sz="2400" i="1" dirty="0"/>
              <a:t>n</a:t>
            </a:r>
            <a:r>
              <a:rPr lang="en-US" altLang="zh-CN" sz="2400" dirty="0"/>
              <a:t> is </a:t>
            </a:r>
            <a:r>
              <a:rPr lang="en-US" altLang="zh-CN" sz="2400" dirty="0" smtClean="0"/>
              <a:t>not odd, i.e., </a:t>
            </a:r>
            <a:r>
              <a:rPr lang="en-US" altLang="zh-CN" sz="2400" i="1" dirty="0" smtClean="0"/>
              <a:t>n</a:t>
            </a:r>
            <a:r>
              <a:rPr lang="en-US" altLang="zh-CN" sz="2400" dirty="0" smtClean="0"/>
              <a:t> is even.</a:t>
            </a:r>
          </a:p>
          <a:p>
            <a:pPr marL="0" indent="0">
              <a:buNone/>
            </a:pPr>
            <a:r>
              <a:rPr lang="en-US" sz="2400" dirty="0" smtClean="0"/>
              <a:t>   </a:t>
            </a:r>
            <a:r>
              <a:rPr lang="en-US" sz="2400" dirty="0" smtClean="0">
                <a:solidFill>
                  <a:srgbClr val="0000FF"/>
                </a:solidFill>
              </a:rPr>
              <a:t>Following the same steps as in the solution of proving</a:t>
            </a:r>
          </a:p>
          <a:p>
            <a:pPr marL="0" indent="0">
              <a:buNone/>
            </a:pPr>
            <a:r>
              <a:rPr lang="en-US" sz="2400" dirty="0">
                <a:solidFill>
                  <a:srgbClr val="0000FF"/>
                </a:solidFill>
              </a:rPr>
              <a:t> </a:t>
            </a:r>
            <a:r>
              <a:rPr lang="en-US" sz="2400" dirty="0" smtClean="0">
                <a:solidFill>
                  <a:srgbClr val="0000FF"/>
                </a:solidFill>
              </a:rPr>
              <a:t>  this statement by contraposition:</a:t>
            </a:r>
          </a:p>
          <a:p>
            <a:pPr marL="0" indent="0">
              <a:buNone/>
            </a:pPr>
            <a:r>
              <a:rPr lang="en-US" sz="2400" dirty="0"/>
              <a:t> </a:t>
            </a:r>
            <a:r>
              <a:rPr lang="en-US" sz="2400" dirty="0" smtClean="0"/>
              <a:t>      </a:t>
            </a:r>
            <a:r>
              <a:rPr lang="en-US" altLang="zh-CN" sz="2400" i="1" dirty="0"/>
              <a:t>n </a:t>
            </a:r>
            <a:r>
              <a:rPr lang="en-US" altLang="zh-CN" sz="2400" dirty="0"/>
              <a:t>= 2</a:t>
            </a:r>
            <a:r>
              <a:rPr lang="en-US" altLang="zh-CN" sz="2400" i="1" dirty="0"/>
              <a:t>k</a:t>
            </a:r>
            <a:r>
              <a:rPr lang="en-US" altLang="zh-CN" sz="2400" dirty="0"/>
              <a:t> for some integer </a:t>
            </a:r>
            <a:r>
              <a:rPr lang="en-US" altLang="zh-CN" sz="2400" i="1" dirty="0"/>
              <a:t>k</a:t>
            </a:r>
            <a:r>
              <a:rPr lang="en-US" altLang="zh-CN" sz="2400" dirty="0"/>
              <a:t>.</a:t>
            </a:r>
          </a:p>
          <a:p>
            <a:pPr marL="0" indent="0">
              <a:buNone/>
            </a:pPr>
            <a:r>
              <a:rPr lang="en-US" sz="2400" dirty="0" smtClean="0"/>
              <a:t>             ……</a:t>
            </a:r>
          </a:p>
          <a:p>
            <a:pPr marL="0" indent="0">
              <a:buNone/>
            </a:pPr>
            <a:r>
              <a:rPr lang="en-US" sz="2400" dirty="0"/>
              <a:t> </a:t>
            </a:r>
            <a:r>
              <a:rPr lang="en-US" sz="2400" dirty="0" smtClean="0"/>
              <a:t>      then </a:t>
            </a:r>
            <a:r>
              <a:rPr lang="en-US" altLang="zh-CN" sz="2400" dirty="0"/>
              <a:t>3</a:t>
            </a:r>
            <a:r>
              <a:rPr lang="en-US" altLang="zh-CN" sz="2400" i="1" dirty="0"/>
              <a:t>n </a:t>
            </a:r>
            <a:r>
              <a:rPr lang="en-US" altLang="zh-CN" sz="2400" dirty="0"/>
              <a:t>+ 2 is </a:t>
            </a:r>
            <a:r>
              <a:rPr lang="en-US" altLang="zh-CN" sz="2400" dirty="0" smtClean="0"/>
              <a:t>even. </a:t>
            </a:r>
          </a:p>
          <a:p>
            <a:pPr marL="0" indent="0">
              <a:buNone/>
            </a:pPr>
            <a:r>
              <a:rPr lang="en-US" altLang="zh-CN" sz="2400" dirty="0"/>
              <a:t> </a:t>
            </a:r>
            <a:r>
              <a:rPr lang="en-US" altLang="zh-CN" sz="2400" dirty="0" smtClean="0"/>
              <a:t>  This contradicts the assumption that </a:t>
            </a:r>
            <a:r>
              <a:rPr lang="en-US" altLang="zh-CN" sz="2400" dirty="0"/>
              <a:t>3</a:t>
            </a:r>
            <a:r>
              <a:rPr lang="en-US" altLang="zh-CN" sz="2400" i="1" dirty="0"/>
              <a:t>n </a:t>
            </a:r>
            <a:r>
              <a:rPr lang="en-US" altLang="zh-CN" sz="2400" dirty="0"/>
              <a:t>+ 2 is </a:t>
            </a:r>
            <a:r>
              <a:rPr lang="en-US" altLang="zh-CN" sz="2400" dirty="0" smtClean="0"/>
              <a:t>odd,</a:t>
            </a:r>
          </a:p>
          <a:p>
            <a:pPr marL="0" indent="0">
              <a:buNone/>
            </a:pPr>
            <a:r>
              <a:rPr lang="en-US" altLang="zh-CN" sz="2400" dirty="0"/>
              <a:t> </a:t>
            </a:r>
            <a:r>
              <a:rPr lang="en-US" altLang="zh-CN" sz="2400" dirty="0" smtClean="0"/>
              <a:t>  completing the proof.</a:t>
            </a:r>
            <a:r>
              <a:rPr lang="en-US" sz="2400" dirty="0" smtClean="0"/>
              <a:t> </a:t>
            </a:r>
            <a:endParaRPr lang="en-US" sz="2400" dirty="0"/>
          </a:p>
        </p:txBody>
      </p:sp>
      <p:sp>
        <p:nvSpPr>
          <p:cNvPr id="4" name="Rectangle 3"/>
          <p:cNvSpPr/>
          <p:nvPr/>
        </p:nvSpPr>
        <p:spPr bwMode="auto">
          <a:xfrm>
            <a:off x="838200" y="4495800"/>
            <a:ext cx="4267200" cy="1295400"/>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 name="Slide Number Placeholder 4"/>
          <p:cNvSpPr>
            <a:spLocks noGrp="1"/>
          </p:cNvSpPr>
          <p:nvPr>
            <p:ph type="sldNum" sz="quarter" idx="12"/>
          </p:nvPr>
        </p:nvSpPr>
        <p:spPr/>
        <p:txBody>
          <a:bodyPr/>
          <a:lstStyle/>
          <a:p>
            <a:fld id="{5EC735E3-5B29-4F54-8FB9-022B0DB6C884}" type="slidenum">
              <a:rPr lang="en-US" smtClean="0"/>
              <a:pPr/>
              <a:t>36</a:t>
            </a:fld>
            <a:endParaRPr lang="en-US"/>
          </a:p>
        </p:txBody>
      </p:sp>
    </p:spTree>
    <p:extLst>
      <p:ext uri="{BB962C8B-B14F-4D97-AF65-F5344CB8AC3E}">
        <p14:creationId xmlns:p14="http://schemas.microsoft.com/office/powerpoint/2010/main" val="226543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Proof by Contradiction for </a:t>
            </a:r>
            <a:r>
              <a:rPr lang="en-US" altLang="zh-CN" dirty="0" err="1" smtClean="0">
                <a:solidFill>
                  <a:srgbClr val="FF0000"/>
                </a:solidFill>
              </a:rPr>
              <a:t>Biconditional</a:t>
            </a:r>
            <a:r>
              <a:rPr lang="en-US" altLang="zh-CN" dirty="0" smtClean="0">
                <a:solidFill>
                  <a:srgbClr val="FF0000"/>
                </a:solidFill>
              </a:rPr>
              <a:t> Statement</a:t>
            </a:r>
            <a:endParaRPr lang="zh-CN" altLang="en-US" dirty="0">
              <a:solidFill>
                <a:srgbClr val="FF0000"/>
              </a:solidFill>
            </a:endParaRPr>
          </a:p>
        </p:txBody>
      </p:sp>
      <p:sp>
        <p:nvSpPr>
          <p:cNvPr id="3" name="内容占位符 2"/>
          <p:cNvSpPr>
            <a:spLocks noGrp="1"/>
          </p:cNvSpPr>
          <p:nvPr>
            <p:ph idx="1"/>
          </p:nvPr>
        </p:nvSpPr>
        <p:spPr>
          <a:xfrm>
            <a:off x="228600" y="1600200"/>
            <a:ext cx="8686800" cy="4800600"/>
          </a:xfrm>
        </p:spPr>
        <p:txBody>
          <a:bodyPr/>
          <a:lstStyle/>
          <a:p>
            <a:r>
              <a:rPr lang="en-US" altLang="zh-CN" sz="2400" dirty="0" smtClean="0"/>
              <a:t>To prove a theorem that is a </a:t>
            </a:r>
            <a:r>
              <a:rPr lang="en-US" altLang="zh-CN" sz="2400" dirty="0" err="1" smtClean="0"/>
              <a:t>biconditional</a:t>
            </a:r>
            <a:r>
              <a:rPr lang="en-US" altLang="zh-CN" sz="2400" dirty="0" smtClean="0"/>
              <a:t> statement of the form </a:t>
            </a:r>
            <a:r>
              <a:rPr lang="en-US" altLang="zh-CN" sz="2400" i="1" dirty="0" smtClean="0"/>
              <a:t>p</a:t>
            </a:r>
            <a:r>
              <a:rPr lang="zh-CN" altLang="en-US" sz="2400" dirty="0" smtClean="0"/>
              <a:t> ↔ </a:t>
            </a:r>
            <a:r>
              <a:rPr lang="en-US" altLang="zh-CN" sz="2400" i="1" dirty="0" smtClean="0"/>
              <a:t>q</a:t>
            </a:r>
            <a:r>
              <a:rPr lang="en-US" altLang="zh-CN" sz="2400" dirty="0" smtClean="0"/>
              <a:t>, we show that both </a:t>
            </a:r>
            <a:r>
              <a:rPr lang="en-US" altLang="zh-CN" sz="2400" i="1" dirty="0" smtClean="0"/>
              <a:t>p</a:t>
            </a:r>
            <a:r>
              <a:rPr lang="zh-CN" altLang="en-US" sz="2400" dirty="0" smtClean="0"/>
              <a:t> → </a:t>
            </a:r>
            <a:r>
              <a:rPr lang="en-US" altLang="zh-CN" sz="2400" i="1" dirty="0" smtClean="0"/>
              <a:t>q</a:t>
            </a:r>
            <a:r>
              <a:rPr lang="en-US" altLang="zh-CN" sz="2400" dirty="0" smtClean="0"/>
              <a:t> and </a:t>
            </a:r>
            <a:r>
              <a:rPr lang="en-US" altLang="zh-CN" sz="2400" i="1" dirty="0" smtClean="0"/>
              <a:t>q</a:t>
            </a:r>
            <a:r>
              <a:rPr lang="zh-CN" altLang="en-US" sz="2400" dirty="0" smtClean="0"/>
              <a:t> → </a:t>
            </a:r>
            <a:r>
              <a:rPr lang="en-US" altLang="zh-CN" sz="2400" i="1" dirty="0" smtClean="0"/>
              <a:t>p</a:t>
            </a:r>
            <a:r>
              <a:rPr lang="en-US" altLang="zh-CN" sz="2400" dirty="0" smtClean="0"/>
              <a:t> are true. </a:t>
            </a:r>
          </a:p>
          <a:p>
            <a:endParaRPr lang="en-US" altLang="zh-CN" sz="2400" dirty="0" smtClean="0"/>
          </a:p>
          <a:p>
            <a:r>
              <a:rPr lang="en-US" altLang="zh-CN" sz="2400" b="1" dirty="0" smtClean="0">
                <a:solidFill>
                  <a:srgbClr val="0000FF"/>
                </a:solidFill>
              </a:rPr>
              <a:t>Example 20</a:t>
            </a:r>
          </a:p>
          <a:p>
            <a:pPr algn="just">
              <a:buNone/>
            </a:pPr>
            <a:r>
              <a:rPr lang="en-US" altLang="zh-CN" sz="2400" dirty="0" smtClean="0"/>
              <a:t>   Prove the theorem “if </a:t>
            </a:r>
            <a:r>
              <a:rPr lang="en-US" altLang="zh-CN" sz="2400" i="1" dirty="0" smtClean="0"/>
              <a:t>n</a:t>
            </a:r>
            <a:r>
              <a:rPr lang="en-US" altLang="zh-CN" sz="2400" dirty="0" smtClean="0"/>
              <a:t> is a positive integer, then </a:t>
            </a:r>
            <a:r>
              <a:rPr lang="en-US" altLang="zh-CN" sz="2400" i="1" dirty="0" smtClean="0"/>
              <a:t>n</a:t>
            </a:r>
            <a:r>
              <a:rPr lang="en-US" altLang="zh-CN" sz="2400" dirty="0" smtClean="0"/>
              <a:t> is odd if and only if </a:t>
            </a:r>
            <a:r>
              <a:rPr lang="en-US" altLang="zh-CN" sz="2400" i="1" dirty="0" smtClean="0"/>
              <a:t>n</a:t>
            </a:r>
            <a:r>
              <a:rPr lang="en-US" altLang="zh-CN" sz="2400" baseline="30000" dirty="0" smtClean="0"/>
              <a:t>2</a:t>
            </a:r>
            <a:r>
              <a:rPr lang="en-US" altLang="zh-CN" sz="2400" dirty="0" smtClean="0"/>
              <a:t> is odd”.</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Slide Number Placeholder 3"/>
          <p:cNvSpPr>
            <a:spLocks noGrp="1"/>
          </p:cNvSpPr>
          <p:nvPr>
            <p:ph type="sldNum" sz="quarter" idx="12"/>
          </p:nvPr>
        </p:nvSpPr>
        <p:spPr/>
        <p:txBody>
          <a:bodyPr/>
          <a:lstStyle/>
          <a:p>
            <a:fld id="{5EC735E3-5B29-4F54-8FB9-022B0DB6C884}"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Example</a:t>
            </a:r>
            <a:endParaRPr lang="zh-CN" altLang="en-US" dirty="0">
              <a:solidFill>
                <a:srgbClr val="FF0000"/>
              </a:solidFill>
            </a:endParaRPr>
          </a:p>
        </p:txBody>
      </p:sp>
      <p:sp>
        <p:nvSpPr>
          <p:cNvPr id="3" name="内容占位符 2"/>
          <p:cNvSpPr>
            <a:spLocks noGrp="1"/>
          </p:cNvSpPr>
          <p:nvPr>
            <p:ph idx="1"/>
          </p:nvPr>
        </p:nvSpPr>
        <p:spPr>
          <a:xfrm>
            <a:off x="228600" y="1219200"/>
            <a:ext cx="8686800" cy="4038600"/>
          </a:xfrm>
        </p:spPr>
        <p:txBody>
          <a:bodyPr/>
          <a:lstStyle/>
          <a:p>
            <a:r>
              <a:rPr lang="en-US" altLang="zh-CN" sz="2400" b="1" dirty="0" smtClean="0">
                <a:solidFill>
                  <a:srgbClr val="0000FF"/>
                </a:solidFill>
              </a:rPr>
              <a:t>Example </a:t>
            </a:r>
          </a:p>
          <a:p>
            <a:pPr algn="just">
              <a:buNone/>
            </a:pPr>
            <a:r>
              <a:rPr lang="en-US" altLang="zh-CN" sz="2400" dirty="0" smtClean="0">
                <a:solidFill>
                  <a:srgbClr val="0000FF"/>
                </a:solidFill>
              </a:rPr>
              <a:t>   </a:t>
            </a:r>
            <a:r>
              <a:rPr lang="en-US" altLang="zh-CN" sz="2400" dirty="0" smtClean="0"/>
              <a:t>Show that these statements about the integer </a:t>
            </a:r>
            <a:r>
              <a:rPr lang="en-US" altLang="zh-CN" sz="2400" i="1" dirty="0" smtClean="0"/>
              <a:t>n</a:t>
            </a:r>
            <a:r>
              <a:rPr lang="en-US" altLang="zh-CN" sz="2400" dirty="0" smtClean="0"/>
              <a:t> are logically equivalent:</a:t>
            </a:r>
            <a:endParaRPr lang="en-US" altLang="zh-CN" sz="2400" dirty="0"/>
          </a:p>
          <a:p>
            <a:pPr algn="just">
              <a:buNone/>
            </a:pPr>
            <a:r>
              <a:rPr lang="en-US" altLang="zh-CN" sz="2400" i="1" dirty="0" smtClean="0"/>
              <a:t>                                 p</a:t>
            </a:r>
            <a:r>
              <a:rPr lang="en-US" altLang="zh-CN" sz="2400" baseline="-25000" dirty="0" smtClean="0"/>
              <a:t>1</a:t>
            </a:r>
            <a:r>
              <a:rPr lang="en-US" altLang="zh-CN" sz="2400" i="1" dirty="0" smtClean="0"/>
              <a:t> </a:t>
            </a:r>
            <a:r>
              <a:rPr lang="en-US" altLang="zh-CN" sz="2400" dirty="0" smtClean="0"/>
              <a:t>: </a:t>
            </a:r>
            <a:r>
              <a:rPr lang="en-US" altLang="zh-CN" sz="2400" i="1" dirty="0" smtClean="0"/>
              <a:t>n</a:t>
            </a:r>
            <a:r>
              <a:rPr lang="en-US" altLang="zh-CN" sz="2400" dirty="0" smtClean="0"/>
              <a:t> is even</a:t>
            </a:r>
          </a:p>
          <a:p>
            <a:pPr algn="ctr">
              <a:buNone/>
            </a:pPr>
            <a:r>
              <a:rPr lang="en-US" altLang="zh-CN" sz="2400" i="1" dirty="0" smtClean="0"/>
              <a:t> p</a:t>
            </a:r>
            <a:r>
              <a:rPr lang="en-US" altLang="zh-CN" sz="2400" baseline="-25000" dirty="0" smtClean="0"/>
              <a:t>2</a:t>
            </a:r>
            <a:r>
              <a:rPr lang="en-US" altLang="zh-CN" sz="2400" i="1" dirty="0" smtClean="0"/>
              <a:t> </a:t>
            </a:r>
            <a:r>
              <a:rPr lang="en-US" altLang="zh-CN" sz="2400" dirty="0" smtClean="0"/>
              <a:t>: </a:t>
            </a:r>
            <a:r>
              <a:rPr lang="en-US" altLang="zh-CN" sz="2400" i="1" dirty="0" smtClean="0"/>
              <a:t>n</a:t>
            </a:r>
            <a:r>
              <a:rPr lang="en-US" altLang="zh-CN" sz="2400" dirty="0" smtClean="0"/>
              <a:t>-1 is even</a:t>
            </a:r>
          </a:p>
          <a:p>
            <a:pPr algn="ctr">
              <a:buNone/>
            </a:pPr>
            <a:r>
              <a:rPr lang="en-US" altLang="zh-CN" sz="2400" i="1" dirty="0" smtClean="0"/>
              <a:t>p</a:t>
            </a:r>
            <a:r>
              <a:rPr lang="en-US" altLang="zh-CN" sz="2400" baseline="-25000" dirty="0" smtClean="0"/>
              <a:t>3</a:t>
            </a:r>
            <a:r>
              <a:rPr lang="en-US" altLang="zh-CN" sz="2400" dirty="0" smtClean="0"/>
              <a:t>: </a:t>
            </a:r>
            <a:r>
              <a:rPr lang="en-US" altLang="zh-CN" sz="2400" i="1" dirty="0" smtClean="0"/>
              <a:t>n</a:t>
            </a:r>
            <a:r>
              <a:rPr lang="en-US" altLang="zh-CN" sz="2400" baseline="30000" dirty="0" smtClean="0"/>
              <a:t>2</a:t>
            </a:r>
            <a:r>
              <a:rPr lang="en-US" altLang="zh-CN" sz="2400" dirty="0" smtClean="0"/>
              <a:t> is even</a:t>
            </a:r>
          </a:p>
          <a:p>
            <a:r>
              <a:rPr lang="en-US" altLang="zh-CN" sz="2400" b="1" dirty="0" smtClean="0">
                <a:solidFill>
                  <a:srgbClr val="0000FF"/>
                </a:solidFill>
              </a:rPr>
              <a:t>Hint:  </a:t>
            </a:r>
            <a:r>
              <a:rPr lang="en-US" altLang="zh-CN" sz="2400" dirty="0" smtClean="0"/>
              <a:t>We will prove that the implications </a:t>
            </a:r>
            <a:r>
              <a:rPr lang="en-US" altLang="zh-CN" sz="2400" i="1" dirty="0" smtClean="0"/>
              <a:t>p</a:t>
            </a:r>
            <a:r>
              <a:rPr lang="en-US" altLang="zh-CN" sz="2400" baseline="-25000" dirty="0" smtClean="0"/>
              <a:t>1</a:t>
            </a:r>
            <a:r>
              <a:rPr lang="zh-CN" altLang="en-US" sz="2400" dirty="0"/>
              <a:t> → </a:t>
            </a:r>
            <a:r>
              <a:rPr lang="en-US" altLang="zh-CN" sz="2400" i="1" dirty="0"/>
              <a:t>p</a:t>
            </a:r>
            <a:r>
              <a:rPr lang="en-US" altLang="zh-CN" sz="2400" baseline="-25000" dirty="0"/>
              <a:t>2 </a:t>
            </a:r>
            <a:r>
              <a:rPr lang="en-US" altLang="zh-CN" sz="2400" i="1" dirty="0" smtClean="0"/>
              <a:t>, </a:t>
            </a:r>
          </a:p>
          <a:p>
            <a:pPr marL="0" indent="0">
              <a:buNone/>
            </a:pPr>
            <a:r>
              <a:rPr lang="en-US" altLang="zh-CN" sz="2400" i="1" dirty="0"/>
              <a:t> </a:t>
            </a:r>
            <a:r>
              <a:rPr lang="en-US" altLang="zh-CN" sz="2400" i="1" dirty="0" smtClean="0"/>
              <a:t>   p</a:t>
            </a:r>
            <a:r>
              <a:rPr lang="en-US" altLang="zh-CN" sz="2400" baseline="-25000" dirty="0" smtClean="0"/>
              <a:t>2 </a:t>
            </a:r>
            <a:r>
              <a:rPr lang="zh-CN" altLang="en-US" sz="2400" dirty="0" smtClean="0"/>
              <a:t>→ </a:t>
            </a:r>
            <a:r>
              <a:rPr lang="en-US" altLang="zh-CN" sz="2400" i="1" dirty="0"/>
              <a:t>p</a:t>
            </a:r>
            <a:r>
              <a:rPr lang="en-US" altLang="zh-CN" sz="2400" baseline="-25000" dirty="0"/>
              <a:t>3</a:t>
            </a:r>
            <a:r>
              <a:rPr lang="en-US" altLang="zh-CN" sz="2400" i="1" dirty="0" smtClean="0"/>
              <a:t>, </a:t>
            </a:r>
            <a:r>
              <a:rPr lang="en-US" altLang="zh-CN" sz="2400" dirty="0" smtClean="0"/>
              <a:t>and</a:t>
            </a:r>
            <a:r>
              <a:rPr lang="en-US" altLang="zh-CN" sz="2400" i="1" dirty="0" smtClean="0"/>
              <a:t> p</a:t>
            </a:r>
            <a:r>
              <a:rPr lang="en-US" altLang="zh-CN" sz="2400" baseline="-25000" dirty="0" smtClean="0"/>
              <a:t>3 </a:t>
            </a:r>
            <a:r>
              <a:rPr lang="zh-CN" altLang="en-US" sz="2400" dirty="0" smtClean="0"/>
              <a:t>→ </a:t>
            </a:r>
            <a:r>
              <a:rPr lang="en-US" altLang="zh-CN" sz="2400" i="1" dirty="0" smtClean="0"/>
              <a:t>p</a:t>
            </a:r>
            <a:r>
              <a:rPr lang="en-US" altLang="zh-CN" sz="2400" baseline="-25000" dirty="0" smtClean="0"/>
              <a:t>1</a:t>
            </a:r>
            <a:r>
              <a:rPr lang="en-US" altLang="zh-CN" sz="2400" i="1" dirty="0" smtClean="0"/>
              <a:t> </a:t>
            </a:r>
            <a:r>
              <a:rPr lang="en-US" altLang="zh-CN" sz="2400" dirty="0" smtClean="0"/>
              <a:t>are true</a:t>
            </a:r>
            <a:r>
              <a:rPr lang="en-US" altLang="zh-CN" sz="2400" i="1" dirty="0" smtClean="0"/>
              <a:t>.</a:t>
            </a:r>
            <a:endParaRPr lang="en-US" altLang="zh-CN" sz="2400"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Slide Number Placeholder 3"/>
          <p:cNvSpPr>
            <a:spLocks noGrp="1"/>
          </p:cNvSpPr>
          <p:nvPr>
            <p:ph type="sldNum" sz="quarter" idx="12"/>
          </p:nvPr>
        </p:nvSpPr>
        <p:spPr/>
        <p:txBody>
          <a:bodyPr/>
          <a:lstStyle/>
          <a:p>
            <a:fld id="{5EC735E3-5B29-4F54-8FB9-022B0DB6C884}"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Some comments on proofs</a:t>
            </a:r>
            <a:endParaRPr lang="en-US" dirty="0">
              <a:solidFill>
                <a:srgbClr val="FF3300"/>
              </a:solidFill>
            </a:endParaRPr>
          </a:p>
        </p:txBody>
      </p:sp>
      <p:sp>
        <p:nvSpPr>
          <p:cNvPr id="3" name="Content Placeholder 2"/>
          <p:cNvSpPr>
            <a:spLocks noGrp="1"/>
          </p:cNvSpPr>
          <p:nvPr>
            <p:ph idx="1"/>
          </p:nvPr>
        </p:nvSpPr>
        <p:spPr>
          <a:xfrm>
            <a:off x="228600" y="1447800"/>
            <a:ext cx="8686800" cy="4800600"/>
          </a:xfrm>
        </p:spPr>
        <p:txBody>
          <a:bodyPr/>
          <a:lstStyle/>
          <a:p>
            <a:r>
              <a:rPr lang="en-US" sz="2400" dirty="0" smtClean="0"/>
              <a:t>Constructing proofs is an art that can be learned only by trying various lines of attack. There is no algorithm for proving theorems.</a:t>
            </a:r>
          </a:p>
          <a:p>
            <a:endParaRPr lang="en-US" sz="2400" dirty="0" smtClean="0"/>
          </a:p>
          <a:p>
            <a:r>
              <a:rPr lang="en-US" sz="2400" dirty="0" smtClean="0"/>
              <a:t>Many statements that appear to be theorems have resisted the persistent efforts of mathematicians for hundreds of years.</a:t>
            </a:r>
          </a:p>
          <a:p>
            <a:endParaRPr lang="en-US" sz="2400" dirty="0" smtClean="0"/>
          </a:p>
          <a:p>
            <a:r>
              <a:rPr lang="en-US" sz="2400" dirty="0" smtClean="0"/>
              <a:t>For instance, </a:t>
            </a:r>
            <a:r>
              <a:rPr lang="en-US" sz="2400" dirty="0" err="1" smtClean="0"/>
              <a:t>Goldbach’s</a:t>
            </a:r>
            <a:r>
              <a:rPr lang="en-US" sz="2400" dirty="0" smtClean="0"/>
              <a:t> conjecture: “every even positive integer greater than 4 is the sum of two primes” has not yet been proved, and no counterexample has been found.</a:t>
            </a:r>
            <a:endParaRPr lang="en-US" sz="2400" dirty="0"/>
          </a:p>
        </p:txBody>
      </p:sp>
      <p:sp>
        <p:nvSpPr>
          <p:cNvPr id="4" name="Slide Number Placeholder 3"/>
          <p:cNvSpPr>
            <a:spLocks noGrp="1"/>
          </p:cNvSpPr>
          <p:nvPr>
            <p:ph type="sldNum" sz="quarter" idx="12"/>
          </p:nvPr>
        </p:nvSpPr>
        <p:spPr/>
        <p:txBody>
          <a:bodyPr/>
          <a:lstStyle/>
          <a:p>
            <a:fld id="{5EC735E3-5B29-4F54-8FB9-022B0DB6C884}" type="slidenum">
              <a:rPr lang="en-US" smtClean="0"/>
              <a:pPr/>
              <a:t>39</a:t>
            </a:fld>
            <a:endParaRPr lang="en-US"/>
          </a:p>
        </p:txBody>
      </p:sp>
    </p:spTree>
    <p:extLst>
      <p:ext uri="{BB962C8B-B14F-4D97-AF65-F5344CB8AC3E}">
        <p14:creationId xmlns:p14="http://schemas.microsoft.com/office/powerpoint/2010/main" val="424275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Argument</a:t>
            </a:r>
            <a:endParaRPr lang="zh-CN" altLang="en-US" dirty="0">
              <a:solidFill>
                <a:srgbClr val="FF0000"/>
              </a:solidFill>
            </a:endParaRPr>
          </a:p>
        </p:txBody>
      </p:sp>
      <p:sp>
        <p:nvSpPr>
          <p:cNvPr id="3" name="内容占位符 2"/>
          <p:cNvSpPr>
            <a:spLocks noGrp="1"/>
          </p:cNvSpPr>
          <p:nvPr>
            <p:ph idx="1"/>
          </p:nvPr>
        </p:nvSpPr>
        <p:spPr>
          <a:xfrm>
            <a:off x="228600" y="1524000"/>
            <a:ext cx="8686800" cy="5105400"/>
          </a:xfrm>
        </p:spPr>
        <p:txBody>
          <a:bodyPr/>
          <a:lstStyle/>
          <a:p>
            <a:r>
              <a:rPr lang="en-US" altLang="zh-CN" sz="2400" b="1" dirty="0" smtClean="0">
                <a:solidFill>
                  <a:srgbClr val="0000FF"/>
                </a:solidFill>
              </a:rPr>
              <a:t>Definition</a:t>
            </a:r>
          </a:p>
          <a:p>
            <a:pPr algn="just">
              <a:buNone/>
            </a:pPr>
            <a:r>
              <a:rPr lang="en-US" altLang="zh-CN" sz="2400" dirty="0" smtClean="0">
                <a:solidFill>
                  <a:srgbClr val="0000FF"/>
                </a:solidFill>
              </a:rPr>
              <a:t>    </a:t>
            </a:r>
            <a:r>
              <a:rPr lang="en-US" altLang="zh-CN" sz="2400" dirty="0" smtClean="0"/>
              <a:t>An </a:t>
            </a:r>
            <a:r>
              <a:rPr lang="en-US" altLang="zh-CN" sz="2400" b="1" dirty="0" smtClean="0"/>
              <a:t>argument</a:t>
            </a:r>
            <a:r>
              <a:rPr lang="en-US" altLang="zh-CN" sz="2400" dirty="0" smtClean="0"/>
              <a:t> in propositional logic is a sequence of propositions. </a:t>
            </a:r>
          </a:p>
          <a:p>
            <a:pPr algn="just">
              <a:buNone/>
            </a:pPr>
            <a:r>
              <a:rPr lang="en-US" altLang="zh-CN" sz="2400" dirty="0"/>
              <a:t> </a:t>
            </a:r>
            <a:r>
              <a:rPr lang="en-US" altLang="zh-CN" sz="2400" dirty="0" smtClean="0"/>
              <a:t>   All but the final proposition in the argument are called </a:t>
            </a:r>
            <a:r>
              <a:rPr lang="en-US" altLang="zh-CN" sz="2400" b="1" dirty="0" smtClean="0"/>
              <a:t>premises </a:t>
            </a:r>
            <a:r>
              <a:rPr lang="en-US" altLang="zh-CN" sz="2400" dirty="0" smtClean="0"/>
              <a:t>or</a:t>
            </a:r>
            <a:r>
              <a:rPr lang="en-US" altLang="zh-CN" sz="2400" b="1" dirty="0" smtClean="0"/>
              <a:t> hypotheses</a:t>
            </a:r>
            <a:r>
              <a:rPr lang="en-US" altLang="zh-CN" sz="2400" dirty="0" smtClean="0"/>
              <a:t> and the final proposition is called the </a:t>
            </a:r>
            <a:r>
              <a:rPr lang="en-US" altLang="zh-CN" sz="2400" b="1" dirty="0" smtClean="0"/>
              <a:t>conclusion</a:t>
            </a:r>
            <a:r>
              <a:rPr lang="en-US" altLang="zh-CN" sz="2400" dirty="0" smtClean="0"/>
              <a:t>. </a:t>
            </a:r>
          </a:p>
          <a:p>
            <a:pPr algn="just">
              <a:buNone/>
            </a:pPr>
            <a:endParaRPr lang="en-US" altLang="zh-CN" sz="2400" dirty="0" smtClean="0"/>
          </a:p>
          <a:p>
            <a:pPr algn="just"/>
            <a:r>
              <a:rPr lang="en-US" altLang="zh-CN" sz="2400" b="1" dirty="0" smtClean="0">
                <a:solidFill>
                  <a:srgbClr val="0000FF"/>
                </a:solidFill>
              </a:rPr>
              <a:t>Definition</a:t>
            </a:r>
            <a:endParaRPr lang="en-US" altLang="zh-CN" sz="2400" dirty="0" smtClean="0"/>
          </a:p>
          <a:p>
            <a:pPr algn="just">
              <a:buNone/>
            </a:pPr>
            <a:r>
              <a:rPr lang="en-US" altLang="zh-CN" sz="2400" dirty="0"/>
              <a:t> </a:t>
            </a:r>
            <a:r>
              <a:rPr lang="en-US" altLang="zh-CN" sz="2400" dirty="0" smtClean="0"/>
              <a:t>   An argument is </a:t>
            </a:r>
            <a:r>
              <a:rPr lang="en-US" altLang="zh-CN" sz="2400" b="1" dirty="0" smtClean="0"/>
              <a:t>valid</a:t>
            </a:r>
            <a:r>
              <a:rPr lang="en-US" altLang="zh-CN" sz="2400" dirty="0" smtClean="0"/>
              <a:t> if the truth of all its premises implies that the conclusion is true.</a:t>
            </a:r>
          </a:p>
          <a:p>
            <a:pPr algn="just">
              <a:buNone/>
            </a:pP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FF0000"/>
                </a:solidFill>
              </a:rPr>
              <a:t>Rules of Inference for Propositional Logic</a:t>
            </a:r>
            <a:endParaRPr lang="zh-CN" altLang="en-US" sz="3200" dirty="0">
              <a:solidFill>
                <a:srgbClr val="FF0000"/>
              </a:solidFill>
            </a:endParaRPr>
          </a:p>
        </p:txBody>
      </p:sp>
      <p:sp>
        <p:nvSpPr>
          <p:cNvPr id="3" name="内容占位符 2"/>
          <p:cNvSpPr>
            <a:spLocks noGrp="1"/>
          </p:cNvSpPr>
          <p:nvPr>
            <p:ph idx="1"/>
          </p:nvPr>
        </p:nvSpPr>
        <p:spPr>
          <a:xfrm>
            <a:off x="228600" y="1447800"/>
            <a:ext cx="8686800" cy="3505200"/>
          </a:xfrm>
        </p:spPr>
        <p:txBody>
          <a:bodyPr/>
          <a:lstStyle/>
          <a:p>
            <a:r>
              <a:rPr lang="en-US" altLang="zh-CN" sz="2400" b="1" dirty="0" smtClean="0">
                <a:solidFill>
                  <a:srgbClr val="0000FF"/>
                </a:solidFill>
              </a:rPr>
              <a:t>Remark</a:t>
            </a:r>
          </a:p>
          <a:p>
            <a:pPr algn="just">
              <a:buNone/>
            </a:pPr>
            <a:r>
              <a:rPr lang="en-US" altLang="zh-CN" sz="2400" dirty="0" smtClean="0"/>
              <a:t>    An argument with premises </a:t>
            </a:r>
            <a:r>
              <a:rPr lang="en-US" altLang="zh-CN" sz="2400" i="1" dirty="0" smtClean="0"/>
              <a:t>p</a:t>
            </a:r>
            <a:r>
              <a:rPr lang="en-US" altLang="zh-CN" sz="2400" i="1" baseline="-25000" dirty="0" smtClean="0"/>
              <a:t>1</a:t>
            </a:r>
            <a:r>
              <a:rPr lang="en-US" altLang="zh-CN" sz="2400" i="1" dirty="0" smtClean="0"/>
              <a:t>, p</a:t>
            </a:r>
            <a:r>
              <a:rPr lang="en-US" altLang="zh-CN" sz="2400" i="1" baseline="-25000" dirty="0" smtClean="0"/>
              <a:t>2</a:t>
            </a:r>
            <a:r>
              <a:rPr lang="en-US" altLang="zh-CN" sz="2400" i="1" dirty="0" smtClean="0"/>
              <a:t>, … , </a:t>
            </a:r>
            <a:r>
              <a:rPr lang="en-US" altLang="zh-CN" sz="2400" i="1" dirty="0" err="1" smtClean="0"/>
              <a:t>p</a:t>
            </a:r>
            <a:r>
              <a:rPr lang="en-US" altLang="zh-CN" sz="2400" i="1" baseline="-25000" dirty="0" err="1" smtClean="0"/>
              <a:t>n</a:t>
            </a:r>
            <a:r>
              <a:rPr lang="en-US" altLang="zh-CN" sz="2400" i="1" baseline="-25000" dirty="0" smtClean="0"/>
              <a:t> </a:t>
            </a:r>
            <a:r>
              <a:rPr lang="en-US" altLang="zh-CN" sz="2400" dirty="0" smtClean="0"/>
              <a:t>and conclusion </a:t>
            </a:r>
            <a:r>
              <a:rPr lang="en-US" altLang="zh-CN" sz="2400" i="1" dirty="0" smtClean="0"/>
              <a:t>q</a:t>
            </a:r>
            <a:r>
              <a:rPr lang="en-US" altLang="zh-CN" sz="2400" dirty="0" smtClean="0"/>
              <a:t> is valid when (</a:t>
            </a:r>
            <a:r>
              <a:rPr lang="en-US" altLang="zh-CN" sz="2400" i="1" dirty="0" smtClean="0"/>
              <a:t>p</a:t>
            </a:r>
            <a:r>
              <a:rPr lang="en-US" altLang="zh-CN" sz="2400" i="1" baseline="-25000" dirty="0" smtClean="0"/>
              <a:t>1</a:t>
            </a:r>
            <a:r>
              <a:rPr lang="en-US" altLang="zh-CN" sz="2400" dirty="0" smtClean="0"/>
              <a:t> ^</a:t>
            </a:r>
            <a:r>
              <a:rPr lang="en-US" altLang="zh-CN" sz="2400" i="1" dirty="0" smtClean="0"/>
              <a:t> p</a:t>
            </a:r>
            <a:r>
              <a:rPr lang="en-US" altLang="zh-CN" sz="2400" i="1" baseline="-25000" dirty="0" smtClean="0"/>
              <a:t>2</a:t>
            </a:r>
            <a:r>
              <a:rPr lang="en-US" altLang="zh-CN" sz="2400" dirty="0" smtClean="0"/>
              <a:t> ^</a:t>
            </a:r>
            <a:r>
              <a:rPr lang="en-US" altLang="zh-CN" sz="2400" i="1" dirty="0" smtClean="0"/>
              <a:t> … </a:t>
            </a:r>
            <a:r>
              <a:rPr lang="en-US" altLang="zh-CN" sz="2400" dirty="0" smtClean="0"/>
              <a:t>^</a:t>
            </a:r>
            <a:r>
              <a:rPr lang="en-US" altLang="zh-CN" sz="2400" i="1" dirty="0" smtClean="0"/>
              <a:t> </a:t>
            </a:r>
            <a:r>
              <a:rPr lang="en-US" altLang="zh-CN" sz="2400" i="1" dirty="0" err="1" smtClean="0"/>
              <a:t>p</a:t>
            </a:r>
            <a:r>
              <a:rPr lang="en-US" altLang="zh-CN" sz="2400" i="1" baseline="-25000" dirty="0" err="1" smtClean="0"/>
              <a:t>n</a:t>
            </a:r>
            <a:r>
              <a:rPr lang="en-US" altLang="zh-CN" sz="2400" dirty="0" smtClean="0"/>
              <a:t>) </a:t>
            </a:r>
            <a:r>
              <a:rPr lang="zh-CN" altLang="en-US" sz="2400" dirty="0" smtClean="0"/>
              <a:t>→ </a:t>
            </a:r>
            <a:r>
              <a:rPr lang="en-US" altLang="zh-CN" sz="2400" i="1" dirty="0" smtClean="0"/>
              <a:t>q</a:t>
            </a:r>
            <a:r>
              <a:rPr lang="en-US" altLang="zh-CN" sz="2400" dirty="0" smtClean="0"/>
              <a:t> is a tautology. </a:t>
            </a:r>
          </a:p>
          <a:p>
            <a:pPr algn="just">
              <a:buNone/>
            </a:pPr>
            <a:r>
              <a:rPr lang="en-US" altLang="zh-CN" sz="2400" dirty="0"/>
              <a:t> </a:t>
            </a:r>
            <a:r>
              <a:rPr lang="en-US" altLang="zh-CN" sz="2400" dirty="0" smtClean="0"/>
              <a:t>   </a:t>
            </a:r>
          </a:p>
          <a:p>
            <a:pPr algn="just">
              <a:buNone/>
            </a:pPr>
            <a:r>
              <a:rPr lang="en-US" altLang="zh-CN" sz="2400" dirty="0"/>
              <a:t> </a:t>
            </a:r>
            <a:r>
              <a:rPr lang="en-US" altLang="zh-CN" sz="2400" dirty="0" smtClean="0"/>
              <a:t>  Using a truth table to show the validity of an argument form can be very tedious. </a:t>
            </a:r>
          </a:p>
          <a:p>
            <a:pPr algn="just">
              <a:buNone/>
            </a:pPr>
            <a:r>
              <a:rPr lang="en-US" altLang="zh-CN" sz="2400" dirty="0"/>
              <a:t> </a:t>
            </a:r>
            <a:r>
              <a:rPr lang="en-US" altLang="zh-CN" sz="2400" dirty="0" smtClean="0"/>
              <a:t>   </a:t>
            </a:r>
          </a:p>
          <a:p>
            <a:pPr algn="just">
              <a:buNone/>
            </a:pPr>
            <a:r>
              <a:rPr lang="en-US" altLang="zh-CN" sz="2400" dirty="0"/>
              <a:t> </a:t>
            </a:r>
            <a:r>
              <a:rPr lang="en-US" altLang="zh-CN" sz="2400" dirty="0" smtClean="0"/>
              <a:t>  This process can be simplified significantly by using </a:t>
            </a:r>
            <a:r>
              <a:rPr lang="en-US" altLang="zh-CN" sz="2400" dirty="0" smtClean="0">
                <a:solidFill>
                  <a:srgbClr val="0000FF"/>
                </a:solidFill>
              </a:rPr>
              <a:t>rules of inference</a:t>
            </a:r>
            <a:r>
              <a:rPr lang="en-US" altLang="zh-CN" sz="2400" dirty="0" smtClean="0"/>
              <a:t>.</a:t>
            </a:r>
          </a:p>
          <a:p>
            <a:pPr algn="just">
              <a:buNone/>
            </a:pPr>
            <a:endParaRPr lang="en-US" altLang="zh-CN" sz="2400"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FF0000"/>
                </a:solidFill>
              </a:rPr>
              <a:t>Rules of Inference for Propositional Logic (cont'd)</a:t>
            </a:r>
            <a:endParaRPr lang="zh-CN" altLang="en-US" sz="3200" dirty="0">
              <a:solidFill>
                <a:srgbClr val="FF0000"/>
              </a:solidFill>
            </a:endParaRPr>
          </a:p>
        </p:txBody>
      </p:sp>
      <p:pic>
        <p:nvPicPr>
          <p:cNvPr id="4" name="图片 3" descr="QQ截图20141029024416.jpg"/>
          <p:cNvPicPr>
            <a:picLocks noChangeAspect="1"/>
          </p:cNvPicPr>
          <p:nvPr/>
        </p:nvPicPr>
        <p:blipFill>
          <a:blip r:embed="rId2"/>
          <a:stretch>
            <a:fillRect/>
          </a:stretch>
        </p:blipFill>
        <p:spPr>
          <a:xfrm>
            <a:off x="274534" y="1721834"/>
            <a:ext cx="8594932" cy="4450366"/>
          </a:xfrm>
          <a:prstGeom prst="rect">
            <a:avLst/>
          </a:prstGeom>
        </p:spPr>
      </p:pic>
      <p:sp>
        <p:nvSpPr>
          <p:cNvPr id="3" name="Slide Number Placeholder 2"/>
          <p:cNvSpPr>
            <a:spLocks noGrp="1"/>
          </p:cNvSpPr>
          <p:nvPr>
            <p:ph type="sldNum" sz="quarter" idx="12"/>
          </p:nvPr>
        </p:nvSpPr>
        <p:spPr/>
        <p:txBody>
          <a:bodyPr/>
          <a:lstStyle/>
          <a:p>
            <a:fld id="{5EC735E3-5B29-4F54-8FB9-022B0DB6C884}"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FF0000"/>
                </a:solidFill>
              </a:rPr>
              <a:t>Rules of Inference for Propositional Logic (cont'd)</a:t>
            </a:r>
            <a:endParaRPr lang="zh-CN" altLang="en-US" sz="3200" dirty="0">
              <a:solidFill>
                <a:srgbClr val="FF0000"/>
              </a:solidFill>
            </a:endParaRPr>
          </a:p>
        </p:txBody>
      </p:sp>
      <p:pic>
        <p:nvPicPr>
          <p:cNvPr id="4" name="图片 3" descr="QQ截图20141029024416.jpg"/>
          <p:cNvPicPr>
            <a:picLocks noChangeAspect="1"/>
          </p:cNvPicPr>
          <p:nvPr/>
        </p:nvPicPr>
        <p:blipFill>
          <a:blip r:embed="rId2"/>
          <a:stretch>
            <a:fillRect/>
          </a:stretch>
        </p:blipFill>
        <p:spPr>
          <a:xfrm>
            <a:off x="270317" y="1645634"/>
            <a:ext cx="8603366" cy="4602766"/>
          </a:xfrm>
          <a:prstGeom prst="rect">
            <a:avLst/>
          </a:prstGeom>
        </p:spPr>
      </p:pic>
      <p:sp>
        <p:nvSpPr>
          <p:cNvPr id="3" name="Slide Number Placeholder 2"/>
          <p:cNvSpPr>
            <a:spLocks noGrp="1"/>
          </p:cNvSpPr>
          <p:nvPr>
            <p:ph type="sldNum" sz="quarter" idx="12"/>
          </p:nvPr>
        </p:nvSpPr>
        <p:spPr/>
        <p:txBody>
          <a:bodyPr/>
          <a:lstStyle/>
          <a:p>
            <a:fld id="{5EC735E3-5B29-4F54-8FB9-022B0DB6C884}"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Examples</a:t>
            </a:r>
            <a:endParaRPr lang="zh-CN" altLang="en-US" dirty="0">
              <a:solidFill>
                <a:srgbClr val="FF3300"/>
              </a:solidFill>
            </a:endParaRPr>
          </a:p>
        </p:txBody>
      </p:sp>
      <p:sp>
        <p:nvSpPr>
          <p:cNvPr id="3" name="内容占位符 2"/>
          <p:cNvSpPr>
            <a:spLocks noGrp="1"/>
          </p:cNvSpPr>
          <p:nvPr>
            <p:ph idx="1"/>
          </p:nvPr>
        </p:nvSpPr>
        <p:spPr>
          <a:xfrm>
            <a:off x="228600" y="1219200"/>
            <a:ext cx="8686800" cy="5486400"/>
          </a:xfrm>
        </p:spPr>
        <p:txBody>
          <a:bodyPr/>
          <a:lstStyle/>
          <a:p>
            <a:r>
              <a:rPr lang="en-US" altLang="zh-CN" sz="2400" b="1" dirty="0" smtClean="0">
                <a:solidFill>
                  <a:srgbClr val="0000FF"/>
                </a:solidFill>
              </a:rPr>
              <a:t>Example </a:t>
            </a:r>
          </a:p>
          <a:p>
            <a:pPr algn="just">
              <a:buNone/>
            </a:pPr>
            <a:r>
              <a:rPr lang="en-US" altLang="zh-CN" sz="2400" b="1" dirty="0" smtClean="0">
                <a:solidFill>
                  <a:srgbClr val="0000FF"/>
                </a:solidFill>
              </a:rPr>
              <a:t>   </a:t>
            </a:r>
            <a:r>
              <a:rPr lang="en-US" altLang="zh-CN" sz="2400" dirty="0" smtClean="0"/>
              <a:t>Show that the hypotheses “it is not snowing or Jasmine is skiing” and “it is snowing or Bart is playing hockey” imply that “Jasmine is skiing or Bart is playing hockey”.</a:t>
            </a:r>
          </a:p>
          <a:p>
            <a:pPr algn="just"/>
            <a:endParaRPr lang="en-US" altLang="zh-CN" sz="2400" dirty="0" smtClean="0"/>
          </a:p>
          <a:p>
            <a:pPr algn="just"/>
            <a:r>
              <a:rPr lang="en-US" altLang="zh-CN" sz="2400" b="1" dirty="0" smtClean="0">
                <a:solidFill>
                  <a:srgbClr val="0000FF"/>
                </a:solidFill>
              </a:rPr>
              <a:t>Solution</a:t>
            </a:r>
            <a:endParaRPr lang="en-US" altLang="zh-CN" sz="2400" dirty="0"/>
          </a:p>
          <a:p>
            <a:pPr marL="0" indent="0">
              <a:buNone/>
            </a:pPr>
            <a:r>
              <a:rPr lang="en-US" altLang="zh-CN" sz="2400" dirty="0"/>
              <a:t> </a:t>
            </a:r>
            <a:r>
              <a:rPr lang="en-US" altLang="zh-CN" sz="2400" dirty="0" smtClean="0"/>
              <a:t>              </a:t>
            </a:r>
            <a:r>
              <a:rPr lang="en-US" altLang="zh-CN" sz="2400" b="1" dirty="0" smtClean="0"/>
              <a:t> </a:t>
            </a:r>
            <a:r>
              <a:rPr lang="en-US" altLang="zh-CN" sz="2400" b="1" dirty="0">
                <a:sym typeface="Symbol"/>
              </a:rPr>
              <a:t> </a:t>
            </a:r>
            <a:r>
              <a:rPr lang="en-US" altLang="zh-CN" sz="2400" i="1" dirty="0" smtClean="0"/>
              <a:t>s</a:t>
            </a:r>
            <a:r>
              <a:rPr lang="en-US" altLang="zh-CN" sz="2400" dirty="0" smtClean="0"/>
              <a:t>  </a:t>
            </a:r>
            <a:r>
              <a:rPr lang="zh-CN" altLang="en-US" sz="2400" dirty="0">
                <a:latin typeface="+mn-ea"/>
              </a:rPr>
              <a:t>∨</a:t>
            </a:r>
            <a:r>
              <a:rPr lang="en-US" altLang="zh-CN" sz="2400" dirty="0"/>
              <a:t> </a:t>
            </a:r>
            <a:r>
              <a:rPr lang="en-US" altLang="zh-CN" sz="2400" i="1" dirty="0" smtClean="0"/>
              <a:t>k</a:t>
            </a:r>
          </a:p>
          <a:p>
            <a:pPr marL="0" indent="0">
              <a:buNone/>
            </a:pPr>
            <a:r>
              <a:rPr lang="en-US" altLang="zh-CN" sz="2400" b="1" dirty="0"/>
              <a:t> </a:t>
            </a:r>
            <a:r>
              <a:rPr lang="en-US" altLang="zh-CN" sz="2400" b="1" dirty="0">
                <a:sym typeface="Symbol"/>
              </a:rPr>
              <a:t> </a:t>
            </a:r>
            <a:r>
              <a:rPr lang="en-US" altLang="zh-CN" sz="2400" b="1" dirty="0" smtClean="0">
                <a:sym typeface="Symbol"/>
              </a:rPr>
              <a:t>                 </a:t>
            </a:r>
            <a:r>
              <a:rPr lang="en-US" altLang="zh-CN" sz="2400" i="1" dirty="0" smtClean="0"/>
              <a:t>s</a:t>
            </a:r>
            <a:r>
              <a:rPr lang="en-US" altLang="zh-CN" sz="2400" dirty="0" smtClean="0"/>
              <a:t>  </a:t>
            </a:r>
            <a:r>
              <a:rPr lang="zh-CN" altLang="en-US" sz="2400" dirty="0">
                <a:latin typeface="+mn-ea"/>
              </a:rPr>
              <a:t>∨</a:t>
            </a:r>
            <a:r>
              <a:rPr lang="en-US" altLang="zh-CN" sz="2400" dirty="0"/>
              <a:t> </a:t>
            </a:r>
            <a:r>
              <a:rPr lang="en-US" altLang="zh-CN" sz="2400" i="1" dirty="0" smtClean="0"/>
              <a:t>h</a:t>
            </a:r>
          </a:p>
          <a:p>
            <a:pPr>
              <a:buNone/>
            </a:pPr>
            <a:r>
              <a:rPr lang="en-US" altLang="zh-CN" sz="2400" dirty="0" smtClean="0"/>
              <a:t>              </a:t>
            </a:r>
            <a:r>
              <a:rPr lang="en-US" altLang="zh-CN" b="1" dirty="0" smtClean="0"/>
              <a:t> </a:t>
            </a:r>
            <a:r>
              <a:rPr lang="en-US" altLang="zh-CN" sz="2400" b="1" dirty="0" smtClean="0">
                <a:sym typeface="Symbol"/>
              </a:rPr>
              <a:t> </a:t>
            </a:r>
            <a:r>
              <a:rPr lang="en-US" altLang="zh-CN" sz="2400" i="1" dirty="0" smtClean="0"/>
              <a:t>k</a:t>
            </a:r>
            <a:r>
              <a:rPr lang="en-US" altLang="zh-CN" sz="2400" dirty="0" smtClean="0"/>
              <a:t> </a:t>
            </a:r>
            <a:r>
              <a:rPr lang="zh-CN" altLang="en-US" sz="2400" dirty="0" smtClean="0">
                <a:latin typeface="+mn-ea"/>
              </a:rPr>
              <a:t>∨</a:t>
            </a:r>
            <a:r>
              <a:rPr lang="zh-CN" altLang="en-US" sz="2400" dirty="0" smtClean="0"/>
              <a:t> </a:t>
            </a:r>
            <a:r>
              <a:rPr lang="en-US" altLang="zh-CN" sz="2400" i="1" dirty="0" smtClean="0"/>
              <a:t>h</a:t>
            </a:r>
            <a:r>
              <a:rPr lang="en-US" altLang="zh-CN" sz="2400" dirty="0" smtClean="0"/>
              <a:t>   (using resolution)</a:t>
            </a:r>
          </a:p>
          <a:p>
            <a:r>
              <a:rPr lang="en-US" altLang="zh-CN" sz="2000" b="1" dirty="0">
                <a:solidFill>
                  <a:srgbClr val="0000FF"/>
                </a:solidFill>
              </a:rPr>
              <a:t>Remark</a:t>
            </a:r>
          </a:p>
          <a:p>
            <a:pPr algn="just">
              <a:buNone/>
            </a:pPr>
            <a:r>
              <a:rPr lang="en-US" altLang="zh-CN" sz="2000" dirty="0"/>
              <a:t>  </a:t>
            </a:r>
            <a:r>
              <a:rPr lang="en-US" altLang="zh-CN" sz="2000" dirty="0" smtClean="0"/>
              <a:t>  Resolution plays </a:t>
            </a:r>
            <a:r>
              <a:rPr lang="en-US" altLang="zh-CN" sz="2000" dirty="0"/>
              <a:t>an important role in programming languages based on the rules of logic, such as Prolog. Furthermore, it can be used to build automatic theorem proving systems.</a:t>
            </a:r>
          </a:p>
          <a:p>
            <a:pPr algn="just"/>
            <a:endParaRPr lang="en-US" altLang="zh-CN" dirty="0" smtClean="0"/>
          </a:p>
        </p:txBody>
      </p:sp>
      <p:cxnSp>
        <p:nvCxnSpPr>
          <p:cNvPr id="5" name="Straight Connector 4"/>
          <p:cNvCxnSpPr/>
          <p:nvPr/>
        </p:nvCxnSpPr>
        <p:spPr bwMode="auto">
          <a:xfrm>
            <a:off x="1752600" y="4572000"/>
            <a:ext cx="1676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5EC735E3-5B29-4F54-8FB9-022B0DB6C884}"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3300"/>
                </a:solidFill>
              </a:rPr>
              <a:t>Example</a:t>
            </a:r>
            <a:endParaRPr lang="zh-CN" altLang="en-US" dirty="0">
              <a:solidFill>
                <a:srgbClr val="FF3300"/>
              </a:solidFill>
            </a:endParaRPr>
          </a:p>
        </p:txBody>
      </p:sp>
      <p:sp>
        <p:nvSpPr>
          <p:cNvPr id="3" name="内容占位符 2"/>
          <p:cNvSpPr>
            <a:spLocks noGrp="1"/>
          </p:cNvSpPr>
          <p:nvPr>
            <p:ph idx="1"/>
          </p:nvPr>
        </p:nvSpPr>
        <p:spPr>
          <a:xfrm>
            <a:off x="228600" y="1371600"/>
            <a:ext cx="8686800" cy="5334000"/>
          </a:xfrm>
        </p:spPr>
        <p:txBody>
          <a:bodyPr/>
          <a:lstStyle/>
          <a:p>
            <a:r>
              <a:rPr lang="en-US" altLang="zh-CN" sz="2400" b="1" dirty="0" smtClean="0">
                <a:solidFill>
                  <a:srgbClr val="0000FF"/>
                </a:solidFill>
              </a:rPr>
              <a:t>Example </a:t>
            </a:r>
          </a:p>
          <a:p>
            <a:pPr algn="just">
              <a:buNone/>
            </a:pPr>
            <a:r>
              <a:rPr lang="en-US" altLang="zh-CN" sz="2400" b="1" dirty="0" smtClean="0">
                <a:solidFill>
                  <a:srgbClr val="0000FF"/>
                </a:solidFill>
              </a:rPr>
              <a:t>   </a:t>
            </a:r>
            <a:r>
              <a:rPr lang="en-US" altLang="zh-CN" sz="2400" dirty="0" smtClean="0"/>
              <a:t>Show that the hypotheses (</a:t>
            </a:r>
            <a:r>
              <a:rPr lang="en-US" altLang="zh-CN" sz="2400" i="1" dirty="0" smtClean="0"/>
              <a:t>p</a:t>
            </a:r>
            <a:r>
              <a:rPr lang="en-US" altLang="zh-CN" sz="2400" dirty="0" smtClean="0"/>
              <a:t> ^ </a:t>
            </a:r>
            <a:r>
              <a:rPr lang="en-US" altLang="zh-CN" sz="2400" i="1" dirty="0" smtClean="0"/>
              <a:t>q</a:t>
            </a:r>
            <a:r>
              <a:rPr lang="en-US" altLang="zh-CN" sz="2400" dirty="0" smtClean="0"/>
              <a:t>) </a:t>
            </a:r>
            <a:r>
              <a:rPr lang="zh-CN" altLang="en-US" sz="2400" dirty="0" smtClean="0">
                <a:latin typeface="+mn-ea"/>
              </a:rPr>
              <a:t>∨</a:t>
            </a:r>
            <a:r>
              <a:rPr lang="en-US" altLang="zh-CN" sz="2400" dirty="0" smtClean="0"/>
              <a:t> </a:t>
            </a:r>
            <a:r>
              <a:rPr lang="en-US" altLang="zh-CN" sz="2400" i="1" dirty="0" smtClean="0"/>
              <a:t>r</a:t>
            </a:r>
            <a:r>
              <a:rPr lang="en-US" altLang="zh-CN" sz="2400" dirty="0" smtClean="0"/>
              <a:t> and </a:t>
            </a:r>
            <a:r>
              <a:rPr lang="en-US" altLang="zh-CN" sz="2400" i="1" dirty="0" smtClean="0"/>
              <a:t>r</a:t>
            </a:r>
            <a:r>
              <a:rPr lang="zh-CN" altLang="en-US" sz="2400" dirty="0" smtClean="0"/>
              <a:t>→</a:t>
            </a:r>
            <a:r>
              <a:rPr lang="en-US" altLang="zh-CN" sz="2400" i="1" dirty="0" smtClean="0"/>
              <a:t>s</a:t>
            </a:r>
            <a:r>
              <a:rPr lang="en-US" altLang="zh-CN" sz="2400" dirty="0" smtClean="0"/>
              <a:t> imply the conclusion </a:t>
            </a:r>
            <a:r>
              <a:rPr lang="en-US" altLang="zh-CN" sz="2400" i="1" dirty="0" smtClean="0"/>
              <a:t>p</a:t>
            </a:r>
            <a:r>
              <a:rPr lang="en-US" altLang="zh-CN" sz="2400" dirty="0" smtClean="0"/>
              <a:t> </a:t>
            </a:r>
            <a:r>
              <a:rPr lang="zh-CN" altLang="en-US" sz="2400" dirty="0" smtClean="0">
                <a:latin typeface="+mn-ea"/>
              </a:rPr>
              <a:t>∨ </a:t>
            </a:r>
            <a:r>
              <a:rPr lang="en-US" altLang="zh-CN" sz="2400" i="1" dirty="0" smtClean="0"/>
              <a:t>s</a:t>
            </a:r>
            <a:r>
              <a:rPr lang="en-US" altLang="zh-CN" sz="2400" dirty="0" smtClean="0"/>
              <a:t>.</a:t>
            </a:r>
          </a:p>
          <a:p>
            <a:r>
              <a:rPr lang="en-US" altLang="zh-CN" sz="2400" b="1" dirty="0" smtClean="0">
                <a:solidFill>
                  <a:srgbClr val="0000FF"/>
                </a:solidFill>
              </a:rPr>
              <a:t>Solution</a:t>
            </a:r>
          </a:p>
          <a:p>
            <a:pPr marL="0" indent="0">
              <a:buNone/>
            </a:pPr>
            <a:r>
              <a:rPr lang="en-US" altLang="zh-CN" sz="2400" dirty="0" smtClean="0"/>
              <a:t>      1. (</a:t>
            </a:r>
            <a:r>
              <a:rPr lang="en-US" altLang="zh-CN" sz="2400" i="1" dirty="0"/>
              <a:t>p</a:t>
            </a:r>
            <a:r>
              <a:rPr lang="en-US" altLang="zh-CN" sz="2400" dirty="0"/>
              <a:t> ^ </a:t>
            </a:r>
            <a:r>
              <a:rPr lang="en-US" altLang="zh-CN" sz="2400" i="1" dirty="0"/>
              <a:t>q</a:t>
            </a:r>
            <a:r>
              <a:rPr lang="en-US" altLang="zh-CN" sz="2400" dirty="0"/>
              <a:t>) </a:t>
            </a:r>
            <a:r>
              <a:rPr lang="zh-CN" altLang="en-US" sz="2400" dirty="0">
                <a:latin typeface="+mn-ea"/>
              </a:rPr>
              <a:t>∨</a:t>
            </a:r>
            <a:r>
              <a:rPr lang="en-US" altLang="zh-CN" sz="2400" dirty="0"/>
              <a:t> </a:t>
            </a:r>
            <a:r>
              <a:rPr lang="en-US" altLang="zh-CN" sz="2400" i="1" dirty="0" smtClean="0"/>
              <a:t>r          </a:t>
            </a:r>
            <a:r>
              <a:rPr lang="en-US" altLang="zh-CN" sz="2400" dirty="0" smtClean="0"/>
              <a:t>Premise</a:t>
            </a:r>
          </a:p>
          <a:p>
            <a:pPr marL="0" indent="0">
              <a:buNone/>
            </a:pPr>
            <a:r>
              <a:rPr lang="en-US" altLang="zh-CN" sz="2400" i="1" dirty="0"/>
              <a:t> </a:t>
            </a:r>
            <a:r>
              <a:rPr lang="en-US" altLang="zh-CN" sz="2400" i="1" dirty="0" smtClean="0"/>
              <a:t>    </a:t>
            </a:r>
            <a:r>
              <a:rPr lang="en-US" altLang="zh-CN" sz="2400" dirty="0" smtClean="0"/>
              <a:t> 2.  </a:t>
            </a:r>
            <a:r>
              <a:rPr lang="en-US" altLang="zh-CN" sz="2400" i="1" dirty="0" smtClean="0"/>
              <a:t>r </a:t>
            </a:r>
            <a:r>
              <a:rPr lang="zh-CN" altLang="en-US" sz="2400" dirty="0" smtClean="0"/>
              <a:t>→ </a:t>
            </a:r>
            <a:r>
              <a:rPr lang="en-US" altLang="zh-CN" sz="2400" i="1" dirty="0" smtClean="0"/>
              <a:t>s                </a:t>
            </a:r>
            <a:r>
              <a:rPr lang="en-US" altLang="zh-CN" sz="2400" dirty="0" smtClean="0"/>
              <a:t>Premise</a:t>
            </a:r>
          </a:p>
          <a:p>
            <a:pPr marL="0" indent="0">
              <a:buNone/>
            </a:pPr>
            <a:r>
              <a:rPr lang="en-US" altLang="zh-CN" sz="2400" i="1" dirty="0"/>
              <a:t> </a:t>
            </a:r>
            <a:r>
              <a:rPr lang="en-US" altLang="zh-CN" sz="2400" i="1" dirty="0" smtClean="0"/>
              <a:t>     </a:t>
            </a:r>
            <a:r>
              <a:rPr lang="en-US" altLang="zh-CN" sz="2400" dirty="0" smtClean="0"/>
              <a:t>3.  </a:t>
            </a:r>
            <a:r>
              <a:rPr lang="en-US" altLang="zh-CN" sz="2400" b="1" dirty="0" smtClean="0">
                <a:sym typeface="Symbol"/>
              </a:rPr>
              <a:t> </a:t>
            </a:r>
            <a:r>
              <a:rPr lang="en-US" altLang="zh-CN" sz="2400" i="1" dirty="0"/>
              <a:t>r</a:t>
            </a:r>
            <a:r>
              <a:rPr lang="zh-CN" altLang="en-US" sz="2400" dirty="0"/>
              <a:t> </a:t>
            </a:r>
            <a:r>
              <a:rPr lang="zh-CN" altLang="en-US" sz="2400" dirty="0">
                <a:latin typeface="+mn-ea"/>
              </a:rPr>
              <a:t>∨</a:t>
            </a:r>
            <a:r>
              <a:rPr lang="zh-CN" altLang="en-US" sz="2400" dirty="0"/>
              <a:t> </a:t>
            </a:r>
            <a:r>
              <a:rPr lang="en-US" altLang="zh-CN" sz="2400" i="1" dirty="0" smtClean="0"/>
              <a:t>s              </a:t>
            </a:r>
            <a:r>
              <a:rPr lang="en-US" altLang="zh-CN" sz="2400" dirty="0" smtClean="0"/>
              <a:t>2, equivalence </a:t>
            </a:r>
          </a:p>
          <a:p>
            <a:pPr marL="0" indent="0">
              <a:buNone/>
            </a:pPr>
            <a:r>
              <a:rPr lang="en-US" altLang="zh-CN" sz="2400" i="1" dirty="0"/>
              <a:t> </a:t>
            </a:r>
            <a:r>
              <a:rPr lang="en-US" altLang="zh-CN" sz="2400" i="1" dirty="0" smtClean="0"/>
              <a:t>     </a:t>
            </a:r>
            <a:r>
              <a:rPr lang="en-US" altLang="zh-CN" sz="2400" dirty="0" smtClean="0"/>
              <a:t>4. </a:t>
            </a:r>
            <a:r>
              <a:rPr lang="en-US" altLang="zh-CN" sz="2400" dirty="0"/>
              <a:t>(</a:t>
            </a:r>
            <a:r>
              <a:rPr lang="en-US" altLang="zh-CN" sz="2400" i="1" dirty="0"/>
              <a:t>p</a:t>
            </a:r>
            <a:r>
              <a:rPr lang="en-US" altLang="zh-CN" sz="2400" dirty="0"/>
              <a:t> ^ </a:t>
            </a:r>
            <a:r>
              <a:rPr lang="en-US" altLang="zh-CN" sz="2400" i="1" dirty="0"/>
              <a:t>q</a:t>
            </a:r>
            <a:r>
              <a:rPr lang="en-US" altLang="zh-CN" sz="2400" dirty="0"/>
              <a:t>) </a:t>
            </a:r>
            <a:r>
              <a:rPr lang="zh-CN" altLang="en-US" sz="2400" dirty="0">
                <a:latin typeface="+mn-ea"/>
              </a:rPr>
              <a:t>∨</a:t>
            </a:r>
            <a:r>
              <a:rPr lang="zh-CN" altLang="en-US" sz="2400" dirty="0"/>
              <a:t> </a:t>
            </a:r>
            <a:r>
              <a:rPr lang="en-US" altLang="zh-CN" sz="2400" i="1" dirty="0" smtClean="0"/>
              <a:t>s          </a:t>
            </a:r>
            <a:r>
              <a:rPr lang="en-US" altLang="zh-CN" sz="2400" dirty="0" smtClean="0"/>
              <a:t>1,3 resolution</a:t>
            </a:r>
          </a:p>
          <a:p>
            <a:pPr>
              <a:buNone/>
            </a:pPr>
            <a:r>
              <a:rPr lang="en-US" altLang="zh-CN" sz="2400" b="1" dirty="0"/>
              <a:t> </a:t>
            </a:r>
            <a:r>
              <a:rPr lang="en-US" altLang="zh-CN" sz="2400" b="1" dirty="0" smtClean="0"/>
              <a:t>     </a:t>
            </a:r>
            <a:r>
              <a:rPr lang="en-US" altLang="zh-CN" sz="2400" dirty="0" smtClean="0"/>
              <a:t>5. </a:t>
            </a:r>
            <a:r>
              <a:rPr lang="en-US" altLang="zh-CN" dirty="0"/>
              <a:t>(</a:t>
            </a:r>
            <a:r>
              <a:rPr lang="en-US" altLang="zh-CN" i="1" dirty="0" smtClean="0"/>
              <a:t>p</a:t>
            </a:r>
            <a:r>
              <a:rPr lang="zh-CN" altLang="en-US" dirty="0" smtClean="0">
                <a:latin typeface="+mn-ea"/>
              </a:rPr>
              <a:t>∨</a:t>
            </a:r>
            <a:r>
              <a:rPr lang="en-US" altLang="zh-CN" i="1" dirty="0" smtClean="0"/>
              <a:t>s</a:t>
            </a:r>
            <a:r>
              <a:rPr lang="en-US" altLang="zh-CN" dirty="0" smtClean="0"/>
              <a:t>)^(</a:t>
            </a:r>
            <a:r>
              <a:rPr lang="en-US" altLang="zh-CN" i="1" dirty="0" smtClean="0"/>
              <a:t>q</a:t>
            </a:r>
            <a:r>
              <a:rPr lang="zh-CN" altLang="en-US" dirty="0" smtClean="0">
                <a:latin typeface="+mn-ea"/>
              </a:rPr>
              <a:t>∨</a:t>
            </a:r>
            <a:r>
              <a:rPr lang="en-US" altLang="zh-CN" i="1" dirty="0" smtClean="0"/>
              <a:t>s</a:t>
            </a:r>
            <a:r>
              <a:rPr lang="en-US" altLang="zh-CN" dirty="0" smtClean="0"/>
              <a:t>)</a:t>
            </a:r>
            <a:r>
              <a:rPr lang="en-US" altLang="zh-CN" dirty="0"/>
              <a:t> </a:t>
            </a:r>
            <a:r>
              <a:rPr lang="en-US" altLang="zh-CN" dirty="0" smtClean="0"/>
              <a:t>    </a:t>
            </a:r>
            <a:r>
              <a:rPr lang="en-US" altLang="zh-CN" sz="2400" dirty="0" smtClean="0"/>
              <a:t>4, equivalence</a:t>
            </a:r>
            <a:endParaRPr lang="en-US" altLang="zh-CN" dirty="0" smtClean="0"/>
          </a:p>
          <a:p>
            <a:pPr>
              <a:buNone/>
            </a:pPr>
            <a:r>
              <a:rPr lang="en-US" altLang="zh-CN" sz="2400" dirty="0"/>
              <a:t> </a:t>
            </a:r>
            <a:r>
              <a:rPr lang="en-US" altLang="zh-CN" sz="2400" dirty="0" smtClean="0"/>
              <a:t>     6.  </a:t>
            </a:r>
            <a:r>
              <a:rPr lang="en-US" altLang="zh-CN" sz="2400" i="1" dirty="0" smtClean="0"/>
              <a:t>p </a:t>
            </a:r>
            <a:r>
              <a:rPr lang="zh-CN" altLang="en-US" sz="2400" dirty="0" smtClean="0">
                <a:latin typeface="+mn-ea"/>
              </a:rPr>
              <a:t>∨ </a:t>
            </a:r>
            <a:r>
              <a:rPr lang="en-US" altLang="zh-CN" sz="2400" i="1" dirty="0" smtClean="0"/>
              <a:t>s                 </a:t>
            </a:r>
            <a:r>
              <a:rPr lang="en-US" altLang="zh-CN" sz="2400" dirty="0" smtClean="0"/>
              <a:t>5, simplification</a:t>
            </a:r>
          </a:p>
          <a:p>
            <a:endParaRPr lang="en-US" altLang="zh-CN" sz="2400" b="1" dirty="0" smtClean="0">
              <a:solidFill>
                <a:srgbClr val="0000FF"/>
              </a:solidFill>
            </a:endParaRPr>
          </a:p>
          <a:p>
            <a:endParaRPr lang="en-US" altLang="zh-CN" sz="2400" b="1" dirty="0" smtClean="0">
              <a:solidFill>
                <a:srgbClr val="0000FF"/>
              </a:solidFill>
            </a:endParaRPr>
          </a:p>
          <a:p>
            <a:pPr>
              <a:buNone/>
            </a:pPr>
            <a:endParaRPr lang="zh-CN" altLang="zh-CN" dirty="0" smtClean="0"/>
          </a:p>
          <a:p>
            <a:pPr algn="just">
              <a:buNone/>
            </a:pPr>
            <a:endParaRPr lang="en-US" altLang="zh-CN" dirty="0" smtClean="0"/>
          </a:p>
        </p:txBody>
      </p:sp>
      <p:sp>
        <p:nvSpPr>
          <p:cNvPr id="4" name="Slide Number Placeholder 3"/>
          <p:cNvSpPr>
            <a:spLocks noGrp="1"/>
          </p:cNvSpPr>
          <p:nvPr>
            <p:ph type="sldNum" sz="quarter" idx="12"/>
          </p:nvPr>
        </p:nvSpPr>
        <p:spPr/>
        <p:txBody>
          <a:bodyPr/>
          <a:lstStyle/>
          <a:p>
            <a:fld id="{5EC735E3-5B29-4F54-8FB9-022B0DB6C884}"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TotalTime>
  <Words>2608</Words>
  <Application>Microsoft Office PowerPoint</Application>
  <PresentationFormat>On-screen Show (4:3)</PresentationFormat>
  <Paragraphs>352</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Lucida Sans</vt:lpstr>
      <vt:lpstr>Symbol</vt:lpstr>
      <vt:lpstr>Wingdings</vt:lpstr>
      <vt:lpstr>Default Design</vt:lpstr>
      <vt:lpstr>L03: Rules of Inference          &amp; Basic Proof Technique</vt:lpstr>
      <vt:lpstr>Rules of Inference</vt:lpstr>
      <vt:lpstr>Outline</vt:lpstr>
      <vt:lpstr>Argument</vt:lpstr>
      <vt:lpstr>Rules of Inference for Propositional Logic</vt:lpstr>
      <vt:lpstr>Rules of Inference for Propositional Logic (cont'd)</vt:lpstr>
      <vt:lpstr>Rules of Inference for Propositional Logic (cont'd)</vt:lpstr>
      <vt:lpstr>Examples</vt:lpstr>
      <vt:lpstr>Example</vt:lpstr>
      <vt:lpstr>Examples</vt:lpstr>
      <vt:lpstr>Example</vt:lpstr>
      <vt:lpstr>Example (cont)</vt:lpstr>
      <vt:lpstr>Outline</vt:lpstr>
      <vt:lpstr>Rules of Inference for Predicate Logic</vt:lpstr>
      <vt:lpstr>Examples</vt:lpstr>
      <vt:lpstr>Example</vt:lpstr>
      <vt:lpstr>Example</vt:lpstr>
      <vt:lpstr>Outline</vt:lpstr>
      <vt:lpstr>Some Terminology</vt:lpstr>
      <vt:lpstr>Some Terminology (cont’d)</vt:lpstr>
      <vt:lpstr>Some Terminology</vt:lpstr>
      <vt:lpstr>Outline</vt:lpstr>
      <vt:lpstr>Direct Proof</vt:lpstr>
      <vt:lpstr>Direct Proof</vt:lpstr>
      <vt:lpstr>Examples</vt:lpstr>
      <vt:lpstr>Limitation of Direct Proofs</vt:lpstr>
      <vt:lpstr>Outline</vt:lpstr>
      <vt:lpstr>Indirect Proof</vt:lpstr>
      <vt:lpstr>Examples</vt:lpstr>
      <vt:lpstr>Examples</vt:lpstr>
      <vt:lpstr>Outline</vt:lpstr>
      <vt:lpstr>Proof by Contradiction</vt:lpstr>
      <vt:lpstr>Examples</vt:lpstr>
      <vt:lpstr>Proof by Contradiction for Conditional Statement</vt:lpstr>
      <vt:lpstr>Proof by Contradiction for Conditional Statement (cont’d)</vt:lpstr>
      <vt:lpstr>Proof by Contradiction for Conditional Statement (cont’d)</vt:lpstr>
      <vt:lpstr>Proof by Contradiction for Biconditional Statement</vt:lpstr>
      <vt:lpstr>Example</vt:lpstr>
      <vt:lpstr>Some comments on proofs</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taicl</dc:creator>
  <cp:lastModifiedBy>Dr. Lian Wen Zhang</cp:lastModifiedBy>
  <cp:revision>975</cp:revision>
  <cp:lastPrinted>2015-08-25T09:16:47Z</cp:lastPrinted>
  <dcterms:created xsi:type="dcterms:W3CDTF">2012-01-21T22:53:48Z</dcterms:created>
  <dcterms:modified xsi:type="dcterms:W3CDTF">2015-08-25T09:36:48Z</dcterms:modified>
</cp:coreProperties>
</file>