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58" r:id="rId2"/>
    <p:sldId id="292" r:id="rId3"/>
    <p:sldId id="306" r:id="rId4"/>
    <p:sldId id="354" r:id="rId5"/>
    <p:sldId id="357" r:id="rId6"/>
    <p:sldId id="355" r:id="rId7"/>
    <p:sldId id="358" r:id="rId8"/>
    <p:sldId id="356" r:id="rId9"/>
    <p:sldId id="307" r:id="rId10"/>
    <p:sldId id="308" r:id="rId11"/>
    <p:sldId id="309" r:id="rId12"/>
    <p:sldId id="359" r:id="rId13"/>
    <p:sldId id="360" r:id="rId14"/>
  </p:sldIdLst>
  <p:sldSz cx="9144000" cy="6858000" type="screen4x3"/>
  <p:notesSz cx="9906000" cy="6794500"/>
  <p:defaultTextStyle>
    <a:defPPr>
      <a:defRPr lang="en-US"/>
    </a:defPPr>
    <a:lvl1pPr algn="l" rtl="0" fontAlgn="base">
      <a:spcBef>
        <a:spcPct val="0"/>
      </a:spcBef>
      <a:spcAft>
        <a:spcPct val="0"/>
      </a:spcAft>
      <a:defRPr b="1" kern="1200">
        <a:solidFill>
          <a:schemeClr val="tx1"/>
        </a:solidFill>
        <a:latin typeface="Lucida Sans" charset="0"/>
        <a:ea typeface="ＭＳ Ｐゴシック" charset="-128"/>
        <a:cs typeface="+mn-cs"/>
      </a:defRPr>
    </a:lvl1pPr>
    <a:lvl2pPr marL="457200" algn="l" rtl="0" fontAlgn="base">
      <a:spcBef>
        <a:spcPct val="0"/>
      </a:spcBef>
      <a:spcAft>
        <a:spcPct val="0"/>
      </a:spcAft>
      <a:defRPr b="1" kern="1200">
        <a:solidFill>
          <a:schemeClr val="tx1"/>
        </a:solidFill>
        <a:latin typeface="Lucida Sans" charset="0"/>
        <a:ea typeface="ＭＳ Ｐゴシック" charset="-128"/>
        <a:cs typeface="+mn-cs"/>
      </a:defRPr>
    </a:lvl2pPr>
    <a:lvl3pPr marL="914400" algn="l" rtl="0" fontAlgn="base">
      <a:spcBef>
        <a:spcPct val="0"/>
      </a:spcBef>
      <a:spcAft>
        <a:spcPct val="0"/>
      </a:spcAft>
      <a:defRPr b="1" kern="1200">
        <a:solidFill>
          <a:schemeClr val="tx1"/>
        </a:solidFill>
        <a:latin typeface="Lucida Sans" charset="0"/>
        <a:ea typeface="ＭＳ Ｐゴシック" charset="-128"/>
        <a:cs typeface="+mn-cs"/>
      </a:defRPr>
    </a:lvl3pPr>
    <a:lvl4pPr marL="1371600" algn="l" rtl="0" fontAlgn="base">
      <a:spcBef>
        <a:spcPct val="0"/>
      </a:spcBef>
      <a:spcAft>
        <a:spcPct val="0"/>
      </a:spcAft>
      <a:defRPr b="1" kern="1200">
        <a:solidFill>
          <a:schemeClr val="tx1"/>
        </a:solidFill>
        <a:latin typeface="Lucida Sans" charset="0"/>
        <a:ea typeface="ＭＳ Ｐゴシック" charset="-128"/>
        <a:cs typeface="+mn-cs"/>
      </a:defRPr>
    </a:lvl4pPr>
    <a:lvl5pPr marL="1828800" algn="l" rtl="0" fontAlgn="base">
      <a:spcBef>
        <a:spcPct val="0"/>
      </a:spcBef>
      <a:spcAft>
        <a:spcPct val="0"/>
      </a:spcAft>
      <a:defRPr b="1" kern="1200">
        <a:solidFill>
          <a:schemeClr val="tx1"/>
        </a:solidFill>
        <a:latin typeface="Lucida Sans" charset="0"/>
        <a:ea typeface="ＭＳ Ｐゴシック" charset="-128"/>
        <a:cs typeface="+mn-cs"/>
      </a:defRPr>
    </a:lvl5pPr>
    <a:lvl6pPr marL="2286000" algn="l" defTabSz="914400" rtl="0" eaLnBrk="1" latinLnBrk="0" hangingPunct="1">
      <a:defRPr b="1" kern="1200">
        <a:solidFill>
          <a:schemeClr val="tx1"/>
        </a:solidFill>
        <a:latin typeface="Lucida Sans" charset="0"/>
        <a:ea typeface="ＭＳ Ｐゴシック" charset="-128"/>
        <a:cs typeface="+mn-cs"/>
      </a:defRPr>
    </a:lvl6pPr>
    <a:lvl7pPr marL="2743200" algn="l" defTabSz="914400" rtl="0" eaLnBrk="1" latinLnBrk="0" hangingPunct="1">
      <a:defRPr b="1" kern="1200">
        <a:solidFill>
          <a:schemeClr val="tx1"/>
        </a:solidFill>
        <a:latin typeface="Lucida Sans" charset="0"/>
        <a:ea typeface="ＭＳ Ｐゴシック" charset="-128"/>
        <a:cs typeface="+mn-cs"/>
      </a:defRPr>
    </a:lvl7pPr>
    <a:lvl8pPr marL="3200400" algn="l" defTabSz="914400" rtl="0" eaLnBrk="1" latinLnBrk="0" hangingPunct="1">
      <a:defRPr b="1" kern="1200">
        <a:solidFill>
          <a:schemeClr val="tx1"/>
        </a:solidFill>
        <a:latin typeface="Lucida Sans" charset="0"/>
        <a:ea typeface="ＭＳ Ｐゴシック" charset="-128"/>
        <a:cs typeface="+mn-cs"/>
      </a:defRPr>
    </a:lvl8pPr>
    <a:lvl9pPr marL="3657600" algn="l" defTabSz="914400" rtl="0" eaLnBrk="1" latinLnBrk="0" hangingPunct="1">
      <a:defRPr b="1" kern="1200">
        <a:solidFill>
          <a:schemeClr val="tx1"/>
        </a:solidFill>
        <a:latin typeface="Lucida Sans"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72" autoAdjust="0"/>
    <p:restoredTop sz="94279" autoAdjust="0"/>
  </p:normalViewPr>
  <p:slideViewPr>
    <p:cSldViewPr>
      <p:cViewPr varScale="1">
        <p:scale>
          <a:sx n="76" d="100"/>
          <a:sy n="76" d="100"/>
        </p:scale>
        <p:origin x="318" y="96"/>
      </p:cViewPr>
      <p:guideLst>
        <p:guide orient="horz" pos="2160"/>
        <p:guide pos="2880"/>
      </p:guideLst>
    </p:cSldViewPr>
  </p:slideViewPr>
  <p:outlineViewPr>
    <p:cViewPr>
      <p:scale>
        <a:sx n="33" d="100"/>
        <a:sy n="33" d="100"/>
      </p:scale>
      <p:origin x="114" y="10680"/>
    </p:cViewPr>
  </p:outlineViewPr>
  <p:notesTextViewPr>
    <p:cViewPr>
      <p:scale>
        <a:sx n="100" d="100"/>
        <a:sy n="100" d="100"/>
      </p:scale>
      <p:origin x="0" y="0"/>
    </p:cViewPr>
  </p:notesTextViewPr>
  <p:sorterViewPr>
    <p:cViewPr>
      <p:scale>
        <a:sx n="100" d="100"/>
        <a:sy n="100" d="100"/>
      </p:scale>
      <p:origin x="0" y="723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4293372" cy="339725"/>
          </a:xfrm>
          <a:prstGeom prst="rect">
            <a:avLst/>
          </a:prstGeom>
        </p:spPr>
        <p:txBody>
          <a:bodyPr vert="horz" lIns="91432" tIns="45716" rIns="91432" bIns="45716" rtlCol="0"/>
          <a:lstStyle>
            <a:lvl1pPr algn="l">
              <a:defRPr sz="1200"/>
            </a:lvl1pPr>
          </a:lstStyle>
          <a:p>
            <a:endParaRPr lang="en-US"/>
          </a:p>
        </p:txBody>
      </p:sp>
      <p:sp>
        <p:nvSpPr>
          <p:cNvPr id="3" name="Date Placeholder 2"/>
          <p:cNvSpPr>
            <a:spLocks noGrp="1"/>
          </p:cNvSpPr>
          <p:nvPr>
            <p:ph type="dt" sz="quarter" idx="1"/>
          </p:nvPr>
        </p:nvSpPr>
        <p:spPr>
          <a:xfrm>
            <a:off x="5610315" y="1"/>
            <a:ext cx="4293372" cy="339725"/>
          </a:xfrm>
          <a:prstGeom prst="rect">
            <a:avLst/>
          </a:prstGeom>
        </p:spPr>
        <p:txBody>
          <a:bodyPr vert="horz" lIns="91432" tIns="45716" rIns="91432" bIns="45716" rtlCol="0"/>
          <a:lstStyle>
            <a:lvl1pPr algn="r">
              <a:defRPr sz="1200"/>
            </a:lvl1pPr>
          </a:lstStyle>
          <a:p>
            <a:fld id="{50BE4F2C-0EE3-4CC6-9A7F-FCEE2CED77EB}" type="datetimeFigureOut">
              <a:rPr lang="en-US" smtClean="0"/>
              <a:pPr/>
              <a:t>10/8/2015</a:t>
            </a:fld>
            <a:endParaRPr lang="en-US"/>
          </a:p>
        </p:txBody>
      </p:sp>
      <p:sp>
        <p:nvSpPr>
          <p:cNvPr id="4" name="Footer Placeholder 3"/>
          <p:cNvSpPr>
            <a:spLocks noGrp="1"/>
          </p:cNvSpPr>
          <p:nvPr>
            <p:ph type="ftr" sz="quarter" idx="2"/>
          </p:nvPr>
        </p:nvSpPr>
        <p:spPr>
          <a:xfrm>
            <a:off x="2" y="6453687"/>
            <a:ext cx="4293372" cy="339725"/>
          </a:xfrm>
          <a:prstGeom prst="rect">
            <a:avLst/>
          </a:prstGeom>
        </p:spPr>
        <p:txBody>
          <a:bodyPr vert="horz" lIns="91432" tIns="45716" rIns="91432" bIns="45716" rtlCol="0" anchor="b"/>
          <a:lstStyle>
            <a:lvl1pPr algn="l">
              <a:defRPr sz="1200"/>
            </a:lvl1pPr>
          </a:lstStyle>
          <a:p>
            <a:endParaRPr lang="en-US"/>
          </a:p>
        </p:txBody>
      </p:sp>
      <p:sp>
        <p:nvSpPr>
          <p:cNvPr id="5" name="Slide Number Placeholder 4"/>
          <p:cNvSpPr>
            <a:spLocks noGrp="1"/>
          </p:cNvSpPr>
          <p:nvPr>
            <p:ph type="sldNum" sz="quarter" idx="3"/>
          </p:nvPr>
        </p:nvSpPr>
        <p:spPr>
          <a:xfrm>
            <a:off x="5610315" y="6453687"/>
            <a:ext cx="4293372" cy="339725"/>
          </a:xfrm>
          <a:prstGeom prst="rect">
            <a:avLst/>
          </a:prstGeom>
        </p:spPr>
        <p:txBody>
          <a:bodyPr vert="horz" lIns="91432" tIns="45716" rIns="91432" bIns="45716" rtlCol="0" anchor="b"/>
          <a:lstStyle>
            <a:lvl1pPr algn="r">
              <a:defRPr sz="1200"/>
            </a:lvl1pPr>
          </a:lstStyle>
          <a:p>
            <a:fld id="{A2AB639E-B2BE-4F41-B992-699629CBE31A}" type="slidenum">
              <a:rPr lang="en-US" smtClean="0"/>
              <a:pPr/>
              <a:t>‹#›</a:t>
            </a:fld>
            <a:endParaRPr lang="en-US"/>
          </a:p>
        </p:txBody>
      </p:sp>
    </p:spTree>
    <p:extLst>
      <p:ext uri="{BB962C8B-B14F-4D97-AF65-F5344CB8AC3E}">
        <p14:creationId xmlns:p14="http://schemas.microsoft.com/office/powerpoint/2010/main" val="1442453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1"/>
            <a:ext cx="4292600" cy="339725"/>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defRPr sz="1200" b="0">
                <a:latin typeface="Arial" charset="0"/>
              </a:defRPr>
            </a:lvl1pPr>
          </a:lstStyle>
          <a:p>
            <a:endParaRPr lang="en-US"/>
          </a:p>
        </p:txBody>
      </p:sp>
      <p:sp>
        <p:nvSpPr>
          <p:cNvPr id="3075" name="Rectangle 3"/>
          <p:cNvSpPr>
            <a:spLocks noGrp="1" noChangeArrowheads="1"/>
          </p:cNvSpPr>
          <p:nvPr>
            <p:ph type="dt" idx="1"/>
          </p:nvPr>
        </p:nvSpPr>
        <p:spPr bwMode="auto">
          <a:xfrm>
            <a:off x="5611109" y="1"/>
            <a:ext cx="4292600" cy="339725"/>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r">
              <a:defRPr sz="1200" b="0">
                <a:latin typeface="Arial" charset="0"/>
              </a:defRPr>
            </a:lvl1pPr>
          </a:lstStyle>
          <a:p>
            <a:endParaRPr lang="en-US"/>
          </a:p>
        </p:txBody>
      </p:sp>
      <p:sp>
        <p:nvSpPr>
          <p:cNvPr id="13316" name="Rectangle 4"/>
          <p:cNvSpPr>
            <a:spLocks noGrp="1" noRot="1" noChangeAspect="1" noChangeArrowheads="1" noTextEdit="1"/>
          </p:cNvSpPr>
          <p:nvPr>
            <p:ph type="sldImg" idx="2"/>
          </p:nvPr>
        </p:nvSpPr>
        <p:spPr bwMode="auto">
          <a:xfrm>
            <a:off x="3254375" y="509588"/>
            <a:ext cx="3397250" cy="25479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90600" y="3227387"/>
            <a:ext cx="7924800" cy="3057525"/>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1" y="6453597"/>
            <a:ext cx="4292600" cy="339725"/>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defRPr sz="1200" b="0">
                <a:latin typeface="Arial" charset="0"/>
              </a:defRPr>
            </a:lvl1pPr>
          </a:lstStyle>
          <a:p>
            <a:endParaRPr lang="en-US"/>
          </a:p>
        </p:txBody>
      </p:sp>
      <p:sp>
        <p:nvSpPr>
          <p:cNvPr id="3079" name="Rectangle 7"/>
          <p:cNvSpPr>
            <a:spLocks noGrp="1" noChangeArrowheads="1"/>
          </p:cNvSpPr>
          <p:nvPr>
            <p:ph type="sldNum" sz="quarter" idx="5"/>
          </p:nvPr>
        </p:nvSpPr>
        <p:spPr bwMode="auto">
          <a:xfrm>
            <a:off x="5611109" y="6453597"/>
            <a:ext cx="4292600" cy="339725"/>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lgn="r">
              <a:defRPr sz="1200" b="0">
                <a:latin typeface="Arial" charset="0"/>
              </a:defRPr>
            </a:lvl1pPr>
          </a:lstStyle>
          <a:p>
            <a:fld id="{878340DC-DDD3-4383-9614-668A8EE0901D}" type="slidenum">
              <a:rPr lang="en-US"/>
              <a:pPr/>
              <a:t>‹#›</a:t>
            </a:fld>
            <a:endParaRPr lang="en-US"/>
          </a:p>
        </p:txBody>
      </p:sp>
    </p:spTree>
    <p:extLst>
      <p:ext uri="{BB962C8B-B14F-4D97-AF65-F5344CB8AC3E}">
        <p14:creationId xmlns:p14="http://schemas.microsoft.com/office/powerpoint/2010/main" val="27263636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p:cNvSpPr>
          <p:nvPr>
            <p:ph type="sldImg"/>
          </p:nvPr>
        </p:nvSpPr>
        <p:spPr>
          <a:ln/>
        </p:spPr>
      </p:sp>
      <p:sp>
        <p:nvSpPr>
          <p:cNvPr id="17411" name="Notes Placeholder 2"/>
          <p:cNvSpPr>
            <a:spLocks noGrp="1"/>
          </p:cNvSpPr>
          <p:nvPr>
            <p:ph type="body" idx="1"/>
          </p:nvPr>
        </p:nvSpPr>
        <p:spPr>
          <a:noFill/>
          <a:ln/>
        </p:spPr>
        <p:txBody>
          <a:bodyPr/>
          <a:lstStyle/>
          <a:p>
            <a:pPr eaLnBrk="1" hangingPunct="1"/>
            <a:endParaRPr lang="en-US" smtClean="0"/>
          </a:p>
        </p:txBody>
      </p:sp>
      <p:sp>
        <p:nvSpPr>
          <p:cNvPr id="17412" name="Slide Number Placeholder 3"/>
          <p:cNvSpPr>
            <a:spLocks noGrp="1"/>
          </p:cNvSpPr>
          <p:nvPr>
            <p:ph type="sldNum" sz="quarter" idx="5"/>
          </p:nvPr>
        </p:nvSpPr>
        <p:spPr>
          <a:noFill/>
        </p:spPr>
        <p:txBody>
          <a:bodyPr/>
          <a:lstStyle/>
          <a:p>
            <a:fld id="{BD9DCBA1-42CF-8145-B13F-3E8BBD967398}" type="slidenum">
              <a:rPr lang="zh-CN" altLang="en-US" smtClean="0"/>
              <a:pPr/>
              <a:t>1</a:t>
            </a:fld>
            <a:endParaRPr lang="en-US" altLang="zh-CN" smtClean="0"/>
          </a:p>
        </p:txBody>
      </p:sp>
    </p:spTree>
    <p:extLst>
      <p:ext uri="{BB962C8B-B14F-4D97-AF65-F5344CB8AC3E}">
        <p14:creationId xmlns:p14="http://schemas.microsoft.com/office/powerpoint/2010/main" val="4065794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4ED48EA5-2AB8-469C-9C8D-DDC17F3887B3}" type="slidenum">
              <a:rPr lang="en-US"/>
              <a:pPr/>
              <a:t>‹#›</a:t>
            </a:fld>
            <a:endParaRPr lang="en-US"/>
          </a:p>
        </p:txBody>
      </p:sp>
    </p:spTree>
    <p:extLst>
      <p:ext uri="{BB962C8B-B14F-4D97-AF65-F5344CB8AC3E}">
        <p14:creationId xmlns:p14="http://schemas.microsoft.com/office/powerpoint/2010/main" val="2935960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04971A2-E15B-40AD-8D3B-C3853A18A93B}" type="slidenum">
              <a:rPr lang="en-US"/>
              <a:pPr/>
              <a:t>‹#›</a:t>
            </a:fld>
            <a:endParaRPr lang="en-US"/>
          </a:p>
        </p:txBody>
      </p:sp>
    </p:spTree>
    <p:extLst>
      <p:ext uri="{BB962C8B-B14F-4D97-AF65-F5344CB8AC3E}">
        <p14:creationId xmlns:p14="http://schemas.microsoft.com/office/powerpoint/2010/main" val="2360847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973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973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132645C-7078-496B-800F-5B55B382AAB3}" type="slidenum">
              <a:rPr lang="en-US"/>
              <a:pPr/>
              <a:t>‹#›</a:t>
            </a:fld>
            <a:endParaRPr lang="en-US"/>
          </a:p>
        </p:txBody>
      </p:sp>
    </p:spTree>
    <p:extLst>
      <p:ext uri="{BB962C8B-B14F-4D97-AF65-F5344CB8AC3E}">
        <p14:creationId xmlns:p14="http://schemas.microsoft.com/office/powerpoint/2010/main" val="1823425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EC735E3-5B29-4F54-8FB9-022B0DB6C884}" type="slidenum">
              <a:rPr lang="en-US"/>
              <a:pPr/>
              <a:t>‹#›</a:t>
            </a:fld>
            <a:endParaRPr lang="en-US"/>
          </a:p>
        </p:txBody>
      </p:sp>
    </p:spTree>
    <p:extLst>
      <p:ext uri="{BB962C8B-B14F-4D97-AF65-F5344CB8AC3E}">
        <p14:creationId xmlns:p14="http://schemas.microsoft.com/office/powerpoint/2010/main" val="14140910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E5E6A3E-4888-4C12-8315-4FD2172AB79D}" type="slidenum">
              <a:rPr lang="en-US"/>
              <a:pPr/>
              <a:t>‹#›</a:t>
            </a:fld>
            <a:endParaRPr lang="en-US"/>
          </a:p>
        </p:txBody>
      </p:sp>
    </p:spTree>
    <p:extLst>
      <p:ext uri="{BB962C8B-B14F-4D97-AF65-F5344CB8AC3E}">
        <p14:creationId xmlns:p14="http://schemas.microsoft.com/office/powerpoint/2010/main" val="2820275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F4F64A1-F48A-4587-8460-697BC25700CB}" type="slidenum">
              <a:rPr lang="en-US"/>
              <a:pPr/>
              <a:t>‹#›</a:t>
            </a:fld>
            <a:endParaRPr lang="en-US"/>
          </a:p>
        </p:txBody>
      </p:sp>
    </p:spTree>
    <p:extLst>
      <p:ext uri="{BB962C8B-B14F-4D97-AF65-F5344CB8AC3E}">
        <p14:creationId xmlns:p14="http://schemas.microsoft.com/office/powerpoint/2010/main" val="1697360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A14D11BB-E399-4356-A7BA-ED113D687B1C}" type="slidenum">
              <a:rPr lang="en-US"/>
              <a:pPr/>
              <a:t>‹#›</a:t>
            </a:fld>
            <a:endParaRPr lang="en-US"/>
          </a:p>
        </p:txBody>
      </p:sp>
    </p:spTree>
    <p:extLst>
      <p:ext uri="{BB962C8B-B14F-4D97-AF65-F5344CB8AC3E}">
        <p14:creationId xmlns:p14="http://schemas.microsoft.com/office/powerpoint/2010/main" val="122527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7BE0ABEF-E41E-4666-84C4-413527B4A9B4}" type="slidenum">
              <a:rPr lang="en-US"/>
              <a:pPr/>
              <a:t>‹#›</a:t>
            </a:fld>
            <a:endParaRPr lang="en-US"/>
          </a:p>
        </p:txBody>
      </p:sp>
    </p:spTree>
    <p:extLst>
      <p:ext uri="{BB962C8B-B14F-4D97-AF65-F5344CB8AC3E}">
        <p14:creationId xmlns:p14="http://schemas.microsoft.com/office/powerpoint/2010/main" val="596208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309926DB-4DC2-4E3A-B2C0-BB9A6A9391A5}" type="slidenum">
              <a:rPr lang="en-US"/>
              <a:pPr/>
              <a:t>‹#›</a:t>
            </a:fld>
            <a:endParaRPr lang="en-US"/>
          </a:p>
        </p:txBody>
      </p:sp>
    </p:spTree>
    <p:extLst>
      <p:ext uri="{BB962C8B-B14F-4D97-AF65-F5344CB8AC3E}">
        <p14:creationId xmlns:p14="http://schemas.microsoft.com/office/powerpoint/2010/main" val="4043950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1B4454-C8A7-4B1B-8E65-E82A92619F92}" type="slidenum">
              <a:rPr lang="en-US"/>
              <a:pPr/>
              <a:t>‹#›</a:t>
            </a:fld>
            <a:endParaRPr lang="en-US"/>
          </a:p>
        </p:txBody>
      </p:sp>
    </p:spTree>
    <p:extLst>
      <p:ext uri="{BB962C8B-B14F-4D97-AF65-F5344CB8AC3E}">
        <p14:creationId xmlns:p14="http://schemas.microsoft.com/office/powerpoint/2010/main" val="435954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00DDABB2-A7EC-4A6A-8A4D-8C9E34B87ECB}" type="slidenum">
              <a:rPr lang="en-US"/>
              <a:pPr/>
              <a:t>‹#›</a:t>
            </a:fld>
            <a:endParaRPr lang="en-US"/>
          </a:p>
        </p:txBody>
      </p:sp>
    </p:spTree>
    <p:extLst>
      <p:ext uri="{BB962C8B-B14F-4D97-AF65-F5344CB8AC3E}">
        <p14:creationId xmlns:p14="http://schemas.microsoft.com/office/powerpoint/2010/main" val="943476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3820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8600" y="1600200"/>
            <a:ext cx="8686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Arial" charset="0"/>
              </a:defRPr>
            </a:lvl1pPr>
          </a:lstStyle>
          <a:p>
            <a:endParaRPr lang="en-US"/>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Arial" charset="0"/>
              </a:defRPr>
            </a:lvl1pPr>
          </a:lstStyle>
          <a:p>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Arial" charset="0"/>
              </a:defRPr>
            </a:lvl1pPr>
          </a:lstStyle>
          <a:p>
            <a:fld id="{6724A02C-A69E-4EC1-BA44-1213A0435DCD}" type="slidenum">
              <a:rPr lang="en-US"/>
              <a:pPr/>
              <a:t>‹#›</a:t>
            </a:fld>
            <a:endParaRPr lang="en-US"/>
          </a:p>
        </p:txBody>
      </p:sp>
      <p:sp>
        <p:nvSpPr>
          <p:cNvPr id="1031" name="Text Box 7"/>
          <p:cNvSpPr txBox="1">
            <a:spLocks noChangeArrowheads="1"/>
          </p:cNvSpPr>
          <p:nvPr userDrawn="1"/>
        </p:nvSpPr>
        <p:spPr bwMode="auto">
          <a:xfrm>
            <a:off x="457200" y="1066800"/>
            <a:ext cx="2286000" cy="366713"/>
          </a:xfrm>
          <a:prstGeom prst="rect">
            <a:avLst/>
          </a:prstGeom>
          <a:noFill/>
          <a:ln w="9525">
            <a:noFill/>
            <a:miter lim="800000"/>
            <a:headEnd/>
            <a:tailEnd/>
          </a:ln>
          <a:effectLst/>
        </p:spPr>
        <p:txBody>
          <a:bodyPr>
            <a:spAutoFit/>
          </a:bodyPr>
          <a:lstStyle>
            <a:lvl1pPr eaLnBrk="0" hangingPunct="0">
              <a:defRPr sz="2400" b="1">
                <a:solidFill>
                  <a:schemeClr val="tx1"/>
                </a:solidFill>
                <a:latin typeface="Lucida Sans" charset="0"/>
                <a:ea typeface="ＭＳ Ｐゴシック" charset="-128"/>
              </a:defRPr>
            </a:lvl1pPr>
            <a:lvl2pPr marL="37931725" indent="-37474525" eaLnBrk="0" hangingPunct="0">
              <a:defRPr sz="2400" b="1">
                <a:solidFill>
                  <a:schemeClr val="tx1"/>
                </a:solidFill>
                <a:latin typeface="Lucida Sans" charset="0"/>
                <a:ea typeface="ＭＳ Ｐゴシック" charset="-128"/>
              </a:defRPr>
            </a:lvl2pPr>
            <a:lvl3pPr eaLnBrk="0" hangingPunct="0">
              <a:defRPr sz="2400" b="1">
                <a:solidFill>
                  <a:schemeClr val="tx1"/>
                </a:solidFill>
                <a:latin typeface="Lucida Sans" charset="0"/>
                <a:ea typeface="ＭＳ Ｐゴシック" charset="-128"/>
              </a:defRPr>
            </a:lvl3pPr>
            <a:lvl4pPr eaLnBrk="0" hangingPunct="0">
              <a:defRPr sz="2400" b="1">
                <a:solidFill>
                  <a:schemeClr val="tx1"/>
                </a:solidFill>
                <a:latin typeface="Lucida Sans" charset="0"/>
                <a:ea typeface="ＭＳ Ｐゴシック" charset="-128"/>
              </a:defRPr>
            </a:lvl4pPr>
            <a:lvl5pPr eaLnBrk="0" hangingPunct="0">
              <a:defRPr sz="2400" b="1">
                <a:solidFill>
                  <a:schemeClr val="tx1"/>
                </a:solidFill>
                <a:latin typeface="Lucida Sans" charset="0"/>
                <a:ea typeface="ＭＳ Ｐゴシック" charset="-128"/>
              </a:defRPr>
            </a:lvl5pPr>
            <a:lvl6pPr marL="457200" eaLnBrk="0" fontAlgn="base" hangingPunct="0">
              <a:spcBef>
                <a:spcPct val="0"/>
              </a:spcBef>
              <a:spcAft>
                <a:spcPct val="0"/>
              </a:spcAft>
              <a:defRPr sz="2400" b="1">
                <a:solidFill>
                  <a:schemeClr val="tx1"/>
                </a:solidFill>
                <a:latin typeface="Lucida Sans" charset="0"/>
                <a:ea typeface="ＭＳ Ｐゴシック" charset="-128"/>
              </a:defRPr>
            </a:lvl6pPr>
            <a:lvl7pPr marL="914400" eaLnBrk="0" fontAlgn="base" hangingPunct="0">
              <a:spcBef>
                <a:spcPct val="0"/>
              </a:spcBef>
              <a:spcAft>
                <a:spcPct val="0"/>
              </a:spcAft>
              <a:defRPr sz="2400" b="1">
                <a:solidFill>
                  <a:schemeClr val="tx1"/>
                </a:solidFill>
                <a:latin typeface="Lucida Sans" charset="0"/>
                <a:ea typeface="ＭＳ Ｐゴシック" charset="-128"/>
              </a:defRPr>
            </a:lvl7pPr>
            <a:lvl8pPr marL="1371600" eaLnBrk="0" fontAlgn="base" hangingPunct="0">
              <a:spcBef>
                <a:spcPct val="0"/>
              </a:spcBef>
              <a:spcAft>
                <a:spcPct val="0"/>
              </a:spcAft>
              <a:defRPr sz="2400" b="1">
                <a:solidFill>
                  <a:schemeClr val="tx1"/>
                </a:solidFill>
                <a:latin typeface="Lucida Sans" charset="0"/>
                <a:ea typeface="ＭＳ Ｐゴシック" charset="-128"/>
              </a:defRPr>
            </a:lvl8pPr>
            <a:lvl9pPr marL="1828800" eaLnBrk="0" fontAlgn="base" hangingPunct="0">
              <a:spcBef>
                <a:spcPct val="0"/>
              </a:spcBef>
              <a:spcAft>
                <a:spcPct val="0"/>
              </a:spcAft>
              <a:defRPr sz="2400" b="1">
                <a:solidFill>
                  <a:schemeClr val="tx1"/>
                </a:solidFill>
                <a:latin typeface="Lucida Sans" charset="0"/>
                <a:ea typeface="ＭＳ Ｐゴシック" charset="-128"/>
              </a:defRPr>
            </a:lvl9pPr>
          </a:lstStyle>
          <a:p>
            <a:pPr eaLnBrk="1" hangingPunct="1"/>
            <a:endParaRPr lang="en-US" sz="1800" b="0">
              <a:latin typeface="Arial" charset="0"/>
            </a:endParaRPr>
          </a:p>
        </p:txBody>
      </p:sp>
      <p:sp>
        <p:nvSpPr>
          <p:cNvPr id="1032" name="Text Box 8"/>
          <p:cNvSpPr txBox="1">
            <a:spLocks noChangeArrowheads="1"/>
          </p:cNvSpPr>
          <p:nvPr userDrawn="1"/>
        </p:nvSpPr>
        <p:spPr bwMode="auto">
          <a:xfrm>
            <a:off x="457200" y="1143000"/>
            <a:ext cx="2590800" cy="366713"/>
          </a:xfrm>
          <a:prstGeom prst="rect">
            <a:avLst/>
          </a:prstGeom>
          <a:noFill/>
          <a:ln w="9525">
            <a:noFill/>
            <a:miter lim="800000"/>
            <a:headEnd/>
            <a:tailEnd/>
          </a:ln>
          <a:effectLst/>
        </p:spPr>
        <p:txBody>
          <a:bodyPr>
            <a:spAutoFit/>
          </a:bodyPr>
          <a:lstStyle>
            <a:lvl1pPr eaLnBrk="0" hangingPunct="0">
              <a:defRPr sz="2400" b="1">
                <a:solidFill>
                  <a:schemeClr val="tx1"/>
                </a:solidFill>
                <a:latin typeface="Lucida Sans" charset="0"/>
                <a:ea typeface="ＭＳ Ｐゴシック" charset="-128"/>
              </a:defRPr>
            </a:lvl1pPr>
            <a:lvl2pPr marL="37931725" indent="-37474525" eaLnBrk="0" hangingPunct="0">
              <a:defRPr sz="2400" b="1">
                <a:solidFill>
                  <a:schemeClr val="tx1"/>
                </a:solidFill>
                <a:latin typeface="Lucida Sans" charset="0"/>
                <a:ea typeface="ＭＳ Ｐゴシック" charset="-128"/>
              </a:defRPr>
            </a:lvl2pPr>
            <a:lvl3pPr eaLnBrk="0" hangingPunct="0">
              <a:defRPr sz="2400" b="1">
                <a:solidFill>
                  <a:schemeClr val="tx1"/>
                </a:solidFill>
                <a:latin typeface="Lucida Sans" charset="0"/>
                <a:ea typeface="ＭＳ Ｐゴシック" charset="-128"/>
              </a:defRPr>
            </a:lvl3pPr>
            <a:lvl4pPr eaLnBrk="0" hangingPunct="0">
              <a:defRPr sz="2400" b="1">
                <a:solidFill>
                  <a:schemeClr val="tx1"/>
                </a:solidFill>
                <a:latin typeface="Lucida Sans" charset="0"/>
                <a:ea typeface="ＭＳ Ｐゴシック" charset="-128"/>
              </a:defRPr>
            </a:lvl4pPr>
            <a:lvl5pPr eaLnBrk="0" hangingPunct="0">
              <a:defRPr sz="2400" b="1">
                <a:solidFill>
                  <a:schemeClr val="tx1"/>
                </a:solidFill>
                <a:latin typeface="Lucida Sans" charset="0"/>
                <a:ea typeface="ＭＳ Ｐゴシック" charset="-128"/>
              </a:defRPr>
            </a:lvl5pPr>
            <a:lvl6pPr marL="457200" eaLnBrk="0" fontAlgn="base" hangingPunct="0">
              <a:spcBef>
                <a:spcPct val="0"/>
              </a:spcBef>
              <a:spcAft>
                <a:spcPct val="0"/>
              </a:spcAft>
              <a:defRPr sz="2400" b="1">
                <a:solidFill>
                  <a:schemeClr val="tx1"/>
                </a:solidFill>
                <a:latin typeface="Lucida Sans" charset="0"/>
                <a:ea typeface="ＭＳ Ｐゴシック" charset="-128"/>
              </a:defRPr>
            </a:lvl6pPr>
            <a:lvl7pPr marL="914400" eaLnBrk="0" fontAlgn="base" hangingPunct="0">
              <a:spcBef>
                <a:spcPct val="0"/>
              </a:spcBef>
              <a:spcAft>
                <a:spcPct val="0"/>
              </a:spcAft>
              <a:defRPr sz="2400" b="1">
                <a:solidFill>
                  <a:schemeClr val="tx1"/>
                </a:solidFill>
                <a:latin typeface="Lucida Sans" charset="0"/>
                <a:ea typeface="ＭＳ Ｐゴシック" charset="-128"/>
              </a:defRPr>
            </a:lvl7pPr>
            <a:lvl8pPr marL="1371600" eaLnBrk="0" fontAlgn="base" hangingPunct="0">
              <a:spcBef>
                <a:spcPct val="0"/>
              </a:spcBef>
              <a:spcAft>
                <a:spcPct val="0"/>
              </a:spcAft>
              <a:defRPr sz="2400" b="1">
                <a:solidFill>
                  <a:schemeClr val="tx1"/>
                </a:solidFill>
                <a:latin typeface="Lucida Sans" charset="0"/>
                <a:ea typeface="ＭＳ Ｐゴシック" charset="-128"/>
              </a:defRPr>
            </a:lvl8pPr>
            <a:lvl9pPr marL="1828800" eaLnBrk="0" fontAlgn="base" hangingPunct="0">
              <a:spcBef>
                <a:spcPct val="0"/>
              </a:spcBef>
              <a:spcAft>
                <a:spcPct val="0"/>
              </a:spcAft>
              <a:defRPr sz="2400" b="1">
                <a:solidFill>
                  <a:schemeClr val="tx1"/>
                </a:solidFill>
                <a:latin typeface="Lucida Sans" charset="0"/>
                <a:ea typeface="ＭＳ Ｐゴシック" charset="-128"/>
              </a:defRPr>
            </a:lvl9pPr>
          </a:lstStyle>
          <a:p>
            <a:pPr eaLnBrk="1" hangingPunct="1">
              <a:spcBef>
                <a:spcPct val="50000"/>
              </a:spcBef>
            </a:pPr>
            <a:endParaRPr lang="en-US" sz="1800" b="0">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rtl="0" eaLnBrk="0" fontAlgn="base" hangingPunct="0">
        <a:spcBef>
          <a:spcPct val="0"/>
        </a:spcBef>
        <a:spcAft>
          <a:spcPct val="0"/>
        </a:spcAft>
        <a:defRPr sz="3600">
          <a:solidFill>
            <a:schemeClr val="tx2"/>
          </a:solidFill>
          <a:latin typeface="+mj-lt"/>
          <a:ea typeface="ＭＳ Ｐゴシック" charset="-128"/>
          <a:cs typeface="ＭＳ Ｐゴシック" charset="-128"/>
        </a:defRPr>
      </a:lvl1pPr>
      <a:lvl2pPr algn="r" rtl="0" eaLnBrk="0" fontAlgn="base" hangingPunct="0">
        <a:spcBef>
          <a:spcPct val="0"/>
        </a:spcBef>
        <a:spcAft>
          <a:spcPct val="0"/>
        </a:spcAft>
        <a:defRPr sz="3600">
          <a:solidFill>
            <a:schemeClr val="tx2"/>
          </a:solidFill>
          <a:latin typeface="Lucida Sans" charset="0"/>
          <a:ea typeface="ＭＳ Ｐゴシック" charset="-128"/>
          <a:cs typeface="ＭＳ Ｐゴシック" charset="-128"/>
        </a:defRPr>
      </a:lvl2pPr>
      <a:lvl3pPr algn="r" rtl="0" eaLnBrk="0" fontAlgn="base" hangingPunct="0">
        <a:spcBef>
          <a:spcPct val="0"/>
        </a:spcBef>
        <a:spcAft>
          <a:spcPct val="0"/>
        </a:spcAft>
        <a:defRPr sz="3600">
          <a:solidFill>
            <a:schemeClr val="tx2"/>
          </a:solidFill>
          <a:latin typeface="Lucida Sans" charset="0"/>
          <a:ea typeface="ＭＳ Ｐゴシック" charset="-128"/>
          <a:cs typeface="ＭＳ Ｐゴシック" charset="-128"/>
        </a:defRPr>
      </a:lvl3pPr>
      <a:lvl4pPr algn="r" rtl="0" eaLnBrk="0" fontAlgn="base" hangingPunct="0">
        <a:spcBef>
          <a:spcPct val="0"/>
        </a:spcBef>
        <a:spcAft>
          <a:spcPct val="0"/>
        </a:spcAft>
        <a:defRPr sz="3600">
          <a:solidFill>
            <a:schemeClr val="tx2"/>
          </a:solidFill>
          <a:latin typeface="Lucida Sans" charset="0"/>
          <a:ea typeface="ＭＳ Ｐゴシック" charset="-128"/>
          <a:cs typeface="ＭＳ Ｐゴシック" charset="-128"/>
        </a:defRPr>
      </a:lvl4pPr>
      <a:lvl5pPr algn="r" rtl="0" eaLnBrk="0" fontAlgn="base" hangingPunct="0">
        <a:spcBef>
          <a:spcPct val="0"/>
        </a:spcBef>
        <a:spcAft>
          <a:spcPct val="0"/>
        </a:spcAft>
        <a:defRPr sz="3600">
          <a:solidFill>
            <a:schemeClr val="tx2"/>
          </a:solidFill>
          <a:latin typeface="Lucida Sans" charset="0"/>
          <a:ea typeface="ＭＳ Ｐゴシック" charset="-128"/>
          <a:cs typeface="ＭＳ Ｐゴシック" charset="-128"/>
        </a:defRPr>
      </a:lvl5pPr>
      <a:lvl6pPr marL="457200" algn="r" rtl="0" fontAlgn="base">
        <a:spcBef>
          <a:spcPct val="0"/>
        </a:spcBef>
        <a:spcAft>
          <a:spcPct val="0"/>
        </a:spcAft>
        <a:defRPr sz="3600">
          <a:solidFill>
            <a:schemeClr val="tx2"/>
          </a:solidFill>
          <a:latin typeface="Lucida Sans" charset="0"/>
        </a:defRPr>
      </a:lvl6pPr>
      <a:lvl7pPr marL="914400" algn="r" rtl="0" fontAlgn="base">
        <a:spcBef>
          <a:spcPct val="0"/>
        </a:spcBef>
        <a:spcAft>
          <a:spcPct val="0"/>
        </a:spcAft>
        <a:defRPr sz="3600">
          <a:solidFill>
            <a:schemeClr val="tx2"/>
          </a:solidFill>
          <a:latin typeface="Lucida Sans" charset="0"/>
        </a:defRPr>
      </a:lvl7pPr>
      <a:lvl8pPr marL="1371600" algn="r" rtl="0" fontAlgn="base">
        <a:spcBef>
          <a:spcPct val="0"/>
        </a:spcBef>
        <a:spcAft>
          <a:spcPct val="0"/>
        </a:spcAft>
        <a:defRPr sz="3600">
          <a:solidFill>
            <a:schemeClr val="tx2"/>
          </a:solidFill>
          <a:latin typeface="Lucida Sans" charset="0"/>
        </a:defRPr>
      </a:lvl8pPr>
      <a:lvl9pPr marL="1828800" algn="r" rtl="0" fontAlgn="base">
        <a:spcBef>
          <a:spcPct val="0"/>
        </a:spcBef>
        <a:spcAft>
          <a:spcPct val="0"/>
        </a:spcAft>
        <a:defRPr sz="3600">
          <a:solidFill>
            <a:schemeClr val="tx2"/>
          </a:solidFill>
          <a:latin typeface="Lucida Sans" charset="0"/>
        </a:defRPr>
      </a:lvl9pPr>
    </p:titleStyle>
    <p:bodyStyle>
      <a:lvl1pPr marL="342900" indent="-342900" algn="l" rtl="0" eaLnBrk="0" fontAlgn="base" hangingPunct="0">
        <a:spcBef>
          <a:spcPct val="20000"/>
        </a:spcBef>
        <a:spcAft>
          <a:spcPct val="0"/>
        </a:spcAft>
        <a:buFont typeface="Wingdings" charset="2"/>
        <a:buChar char="§"/>
        <a:defRPr sz="28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Font typeface="Wingdings" charset="2"/>
        <a:buChar char="§"/>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Font typeface="Wingdings" charset="2"/>
        <a:buChar char="§"/>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Grp="1" noChangeArrowheads="1"/>
          </p:cNvSpPr>
          <p:nvPr>
            <p:ph type="title"/>
          </p:nvPr>
        </p:nvSpPr>
        <p:spPr>
          <a:noFill/>
        </p:spPr>
        <p:txBody>
          <a:bodyPr/>
          <a:lstStyle/>
          <a:p>
            <a:r>
              <a:rPr lang="en-US" dirty="0" smtClean="0"/>
              <a:t>L07: </a:t>
            </a:r>
            <a:r>
              <a:rPr lang="en-US" altLang="zh-CN" dirty="0"/>
              <a:t>Pigeonhole Principle</a:t>
            </a:r>
            <a:endParaRPr lang="en-US" dirty="0"/>
          </a:p>
        </p:txBody>
      </p:sp>
      <p:pic>
        <p:nvPicPr>
          <p:cNvPr id="6" name="图片 5"/>
          <p:cNvPicPr>
            <a:picLocks noChangeAspect="1"/>
          </p:cNvPicPr>
          <p:nvPr/>
        </p:nvPicPr>
        <p:blipFill>
          <a:blip r:embed="rId3"/>
          <a:stretch>
            <a:fillRect/>
          </a:stretch>
        </p:blipFill>
        <p:spPr>
          <a:xfrm>
            <a:off x="1637928" y="1371600"/>
            <a:ext cx="6020544" cy="487679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3300"/>
                </a:solidFill>
              </a:rPr>
              <a:t>Examples</a:t>
            </a:r>
            <a:endParaRPr lang="zh-CN" altLang="en-US" dirty="0">
              <a:solidFill>
                <a:srgbClr val="FF3300"/>
              </a:solidFill>
            </a:endParaRPr>
          </a:p>
        </p:txBody>
      </p:sp>
      <p:sp>
        <p:nvSpPr>
          <p:cNvPr id="3" name="内容占位符 2"/>
          <p:cNvSpPr>
            <a:spLocks noGrp="1"/>
          </p:cNvSpPr>
          <p:nvPr>
            <p:ph idx="1"/>
          </p:nvPr>
        </p:nvSpPr>
        <p:spPr>
          <a:xfrm>
            <a:off x="228600" y="1600200"/>
            <a:ext cx="8686800" cy="4876800"/>
          </a:xfrm>
        </p:spPr>
        <p:txBody>
          <a:bodyPr/>
          <a:lstStyle/>
          <a:p>
            <a:r>
              <a:rPr lang="en-US" altLang="zh-CN" sz="2400" b="1" dirty="0" smtClean="0">
                <a:solidFill>
                  <a:srgbClr val="0000FF"/>
                </a:solidFill>
              </a:rPr>
              <a:t>Example </a:t>
            </a:r>
            <a:r>
              <a:rPr lang="en-US" altLang="zh-CN" sz="2400" b="1" dirty="0">
                <a:solidFill>
                  <a:srgbClr val="0000FF"/>
                </a:solidFill>
              </a:rPr>
              <a:t>6</a:t>
            </a:r>
            <a:endParaRPr lang="en-US" altLang="zh-CN" sz="2400" b="1" dirty="0" smtClean="0">
              <a:solidFill>
                <a:srgbClr val="0000FF"/>
              </a:solidFill>
            </a:endParaRPr>
          </a:p>
          <a:p>
            <a:pPr marL="0" indent="0">
              <a:buNone/>
            </a:pPr>
            <a:r>
              <a:rPr lang="en-US" altLang="zh-CN" sz="2400" dirty="0"/>
              <a:t>Among 100 people there are at least </a:t>
            </a:r>
            <a:r>
              <a:rPr lang="en-US" altLang="zh-CN" sz="2400" dirty="0" smtClean="0"/>
              <a:t>              = </a:t>
            </a:r>
            <a:r>
              <a:rPr lang="en-US" altLang="zh-CN" sz="2400" dirty="0"/>
              <a:t>9 who were born in </a:t>
            </a:r>
            <a:r>
              <a:rPr lang="en-US" altLang="zh-CN" sz="2400" dirty="0" smtClean="0"/>
              <a:t>the same month.</a:t>
            </a:r>
          </a:p>
          <a:p>
            <a:pPr marL="0" indent="0">
              <a:buNone/>
            </a:pPr>
            <a:endParaRPr lang="en-US" altLang="zh-CN" sz="2400" dirty="0"/>
          </a:p>
          <a:p>
            <a:r>
              <a:rPr lang="en-US" altLang="zh-CN" sz="2400" b="1" dirty="0">
                <a:solidFill>
                  <a:srgbClr val="0000FF"/>
                </a:solidFill>
              </a:rPr>
              <a:t>Example </a:t>
            </a:r>
            <a:r>
              <a:rPr lang="en-US" altLang="zh-CN" sz="2400" b="1" dirty="0" smtClean="0">
                <a:solidFill>
                  <a:srgbClr val="0000FF"/>
                </a:solidFill>
              </a:rPr>
              <a:t>7</a:t>
            </a:r>
          </a:p>
          <a:p>
            <a:pPr marL="0" indent="0">
              <a:buNone/>
            </a:pPr>
            <a:r>
              <a:rPr lang="en-US" altLang="zh-CN" sz="2400" dirty="0"/>
              <a:t>What is the minimum number of students required in a class to be sure that at least six will receive the same grade, if there are five possible</a:t>
            </a:r>
          </a:p>
          <a:p>
            <a:pPr marL="0" indent="0">
              <a:buNone/>
            </a:pPr>
            <a:r>
              <a:rPr lang="en-US" altLang="zh-CN" sz="2400" dirty="0"/>
              <a:t>grades, A, B, C, D, and F</a:t>
            </a:r>
            <a:r>
              <a:rPr lang="en-US" altLang="zh-CN" sz="2400" dirty="0" smtClean="0"/>
              <a:t>?</a:t>
            </a:r>
            <a:endParaRPr lang="en-US" altLang="zh-CN" sz="2400" b="1" dirty="0" smtClean="0">
              <a:solidFill>
                <a:srgbClr val="0000FF"/>
              </a:solidFill>
            </a:endParaRPr>
          </a:p>
          <a:p>
            <a:r>
              <a:rPr lang="en-US" altLang="zh-CN" sz="2400" b="1" dirty="0" smtClean="0">
                <a:solidFill>
                  <a:srgbClr val="0000FF"/>
                </a:solidFill>
              </a:rPr>
              <a:t>Solution </a:t>
            </a:r>
            <a:endParaRPr lang="en-US" altLang="zh-CN" sz="2400" b="1" dirty="0">
              <a:solidFill>
                <a:srgbClr val="0000FF"/>
              </a:solidFill>
            </a:endParaRPr>
          </a:p>
          <a:p>
            <a:pPr marL="0" indent="0">
              <a:buNone/>
            </a:pPr>
            <a:r>
              <a:rPr lang="en-US" altLang="zh-CN" sz="2400" dirty="0" smtClean="0"/>
              <a:t>It is the smallest integer </a:t>
            </a:r>
            <a:r>
              <a:rPr lang="en-US" altLang="zh-CN" sz="2400" i="1" dirty="0" smtClean="0"/>
              <a:t>n</a:t>
            </a:r>
            <a:r>
              <a:rPr lang="en-US" altLang="zh-CN" sz="2400" dirty="0" smtClean="0"/>
              <a:t> such that </a:t>
            </a:r>
            <a:r>
              <a:rPr lang="en-US" altLang="zh-CN" sz="2400" dirty="0" smtClean="0">
                <a:sym typeface="Symbol"/>
              </a:rPr>
              <a:t></a:t>
            </a:r>
            <a:r>
              <a:rPr lang="en-US" altLang="zh-CN" sz="2400" i="1" dirty="0" smtClean="0">
                <a:sym typeface="Symbol"/>
              </a:rPr>
              <a:t>n</a:t>
            </a:r>
            <a:r>
              <a:rPr lang="en-US" altLang="zh-CN" sz="2400" dirty="0" smtClean="0">
                <a:sym typeface="Symbol"/>
              </a:rPr>
              <a:t>/5=6, which is </a:t>
            </a:r>
            <a:r>
              <a:rPr lang="en-US" altLang="zh-CN" sz="2400" i="1" dirty="0" smtClean="0">
                <a:sym typeface="Symbol"/>
              </a:rPr>
              <a:t>n</a:t>
            </a:r>
            <a:r>
              <a:rPr lang="en-US" altLang="zh-CN" sz="2400" dirty="0" smtClean="0">
                <a:sym typeface="Symbol"/>
              </a:rPr>
              <a:t> = 5*5 + 1 = 26.</a:t>
            </a:r>
            <a:endParaRPr lang="en-US" altLang="zh-CN" sz="2400" dirty="0" smtClean="0"/>
          </a:p>
          <a:p>
            <a:pPr algn="just">
              <a:buNone/>
            </a:pPr>
            <a:endParaRPr lang="en-US" altLang="zh-CN" dirty="0" smtClean="0">
              <a:solidFill>
                <a:srgbClr val="0000FF"/>
              </a:solidFill>
            </a:endParaRPr>
          </a:p>
        </p:txBody>
      </p:sp>
      <p:pic>
        <p:nvPicPr>
          <p:cNvPr id="4" name="图片 3"/>
          <p:cNvPicPr>
            <a:picLocks noChangeAspect="1"/>
          </p:cNvPicPr>
          <p:nvPr/>
        </p:nvPicPr>
        <p:blipFill>
          <a:blip r:embed="rId2"/>
          <a:stretch>
            <a:fillRect/>
          </a:stretch>
        </p:blipFill>
        <p:spPr>
          <a:xfrm>
            <a:off x="5886449" y="2036134"/>
            <a:ext cx="1371601" cy="47846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3300"/>
                </a:solidFill>
              </a:rPr>
              <a:t>Example</a:t>
            </a:r>
            <a:endParaRPr lang="zh-CN" altLang="en-US" dirty="0">
              <a:solidFill>
                <a:srgbClr val="FF3300"/>
              </a:solidFill>
            </a:endParaRPr>
          </a:p>
        </p:txBody>
      </p:sp>
      <p:sp>
        <p:nvSpPr>
          <p:cNvPr id="3" name="内容占位符 2"/>
          <p:cNvSpPr>
            <a:spLocks noGrp="1"/>
          </p:cNvSpPr>
          <p:nvPr>
            <p:ph idx="1"/>
          </p:nvPr>
        </p:nvSpPr>
        <p:spPr>
          <a:xfrm>
            <a:off x="228600" y="1219200"/>
            <a:ext cx="8686800" cy="5486400"/>
          </a:xfrm>
        </p:spPr>
        <p:txBody>
          <a:bodyPr/>
          <a:lstStyle/>
          <a:p>
            <a:pPr algn="just"/>
            <a:r>
              <a:rPr lang="en-US" altLang="zh-CN" sz="2400" b="1" dirty="0">
                <a:solidFill>
                  <a:srgbClr val="0000FF"/>
                </a:solidFill>
              </a:rPr>
              <a:t>Example 8</a:t>
            </a:r>
          </a:p>
          <a:p>
            <a:pPr marL="0" indent="0" algn="just">
              <a:buNone/>
            </a:pPr>
            <a:r>
              <a:rPr lang="en-US" altLang="zh-CN" sz="2400" dirty="0"/>
              <a:t>How many cards must be selected from a standard deck of 52 cards </a:t>
            </a:r>
            <a:r>
              <a:rPr lang="en-US" altLang="zh-CN" sz="2400" dirty="0" smtClean="0"/>
              <a:t>to guarantee </a:t>
            </a:r>
            <a:r>
              <a:rPr lang="en-US" altLang="zh-CN" sz="2400" dirty="0"/>
              <a:t>that at least three cards of the same suit are chosen? How </a:t>
            </a:r>
            <a:r>
              <a:rPr lang="en-US" altLang="zh-CN" sz="2400" dirty="0" smtClean="0"/>
              <a:t>many cards </a:t>
            </a:r>
            <a:r>
              <a:rPr lang="en-US" altLang="zh-CN" sz="2400" dirty="0"/>
              <a:t>must be selected to guarantee that at least three hearts are selected</a:t>
            </a:r>
            <a:r>
              <a:rPr lang="en-US" altLang="zh-CN" sz="2400" dirty="0" smtClean="0"/>
              <a:t>?</a:t>
            </a:r>
          </a:p>
          <a:p>
            <a:pPr algn="just">
              <a:buFont typeface="Wingdings" panose="05000000000000000000" pitchFamily="2" charset="2"/>
              <a:buChar char="§"/>
            </a:pPr>
            <a:r>
              <a:rPr lang="en-US" altLang="zh-CN" sz="2400" b="1" dirty="0" smtClean="0">
                <a:solidFill>
                  <a:srgbClr val="0000FF"/>
                </a:solidFill>
              </a:rPr>
              <a:t>Solution:</a:t>
            </a:r>
          </a:p>
          <a:p>
            <a:pPr marL="0" indent="0" algn="just">
              <a:buClr>
                <a:schemeClr val="bg1"/>
              </a:buClr>
              <a:buNone/>
            </a:pPr>
            <a:r>
              <a:rPr lang="en-US" altLang="zh-CN" sz="2400" dirty="0" smtClean="0"/>
              <a:t>Let the cards to be selected be pigeons and the suits be pigeonholes. By the generalized pigeonhole principle, to guarantee at least three cards of the same suit, we need to have </a:t>
            </a:r>
            <a:r>
              <a:rPr lang="en-US" altLang="zh-CN" sz="2400" dirty="0" smtClean="0">
                <a:sym typeface="Symbol"/>
              </a:rPr>
              <a:t></a:t>
            </a:r>
            <a:r>
              <a:rPr lang="en-US" altLang="zh-CN" sz="2400" i="1" dirty="0" smtClean="0"/>
              <a:t>n</a:t>
            </a:r>
            <a:r>
              <a:rPr lang="en-US" altLang="zh-CN" sz="2400" dirty="0" smtClean="0"/>
              <a:t>/4</a:t>
            </a:r>
            <a:r>
              <a:rPr lang="en-US" altLang="zh-CN" sz="2400" dirty="0" smtClean="0">
                <a:sym typeface="Symbol"/>
              </a:rPr>
              <a:t></a:t>
            </a:r>
            <a:r>
              <a:rPr lang="en-US" altLang="zh-CN" sz="2400" dirty="0">
                <a:sym typeface="Symbol"/>
              </a:rPr>
              <a:t> </a:t>
            </a:r>
            <a:r>
              <a:rPr lang="en-US" altLang="zh-CN" sz="2400" dirty="0" smtClean="0"/>
              <a:t>=3, so we have </a:t>
            </a:r>
            <a:r>
              <a:rPr lang="en-US" altLang="zh-CN" sz="2400" i="1" dirty="0" smtClean="0"/>
              <a:t>n</a:t>
            </a:r>
            <a:r>
              <a:rPr lang="en-US" altLang="zh-CN" sz="2400" dirty="0" smtClean="0"/>
              <a:t>=2*4+1=9 cards</a:t>
            </a:r>
            <a:r>
              <a:rPr lang="en-US" altLang="zh-CN" sz="2400" dirty="0"/>
              <a:t>.</a:t>
            </a:r>
            <a:endParaRPr lang="en-US" altLang="zh-CN" sz="2400" dirty="0" smtClean="0"/>
          </a:p>
          <a:p>
            <a:pPr marL="0" indent="0" algn="just">
              <a:buClr>
                <a:schemeClr val="bg1"/>
              </a:buClr>
              <a:buNone/>
            </a:pPr>
            <a:r>
              <a:rPr lang="en-US" altLang="zh-CN" sz="2400" dirty="0" smtClean="0"/>
              <a:t>To guarantee that at least three hearts are selected, we might have to exhaust all the clubs, diamonds, and spades first, and then pick three more cards = 13*3+3=42 cards.</a:t>
            </a:r>
          </a:p>
          <a:p>
            <a:pPr algn="just">
              <a:buFont typeface="Wingdings" panose="05000000000000000000" pitchFamily="2" charset="2"/>
              <a:buChar char="§"/>
            </a:pPr>
            <a:endParaRPr lang="en-US" altLang="zh-CN" sz="2400" dirty="0" smtClean="0"/>
          </a:p>
          <a:p>
            <a:pPr marL="0" indent="0" algn="just">
              <a:buNone/>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rgbClr val="FF3300"/>
                </a:solidFill>
              </a:rPr>
              <a:t>Example</a:t>
            </a:r>
            <a:endParaRPr lang="en-US" dirty="0"/>
          </a:p>
        </p:txBody>
      </p:sp>
      <p:sp>
        <p:nvSpPr>
          <p:cNvPr id="3" name="Content Placeholder 2"/>
          <p:cNvSpPr>
            <a:spLocks noGrp="1"/>
          </p:cNvSpPr>
          <p:nvPr>
            <p:ph idx="1"/>
          </p:nvPr>
        </p:nvSpPr>
        <p:spPr/>
        <p:txBody>
          <a:bodyPr/>
          <a:lstStyle/>
          <a:p>
            <a:r>
              <a:rPr lang="en-US" altLang="zh-CN" sz="2400" b="1" dirty="0">
                <a:solidFill>
                  <a:srgbClr val="0000FF"/>
                </a:solidFill>
              </a:rPr>
              <a:t>Example 9</a:t>
            </a:r>
          </a:p>
          <a:p>
            <a:pPr marL="0" indent="0">
              <a:buNone/>
            </a:pPr>
            <a:r>
              <a:rPr lang="en-US" altLang="zh-CN" sz="2400" dirty="0"/>
              <a:t>Assume that phone numbers are of the form </a:t>
            </a:r>
            <a:r>
              <a:rPr lang="en-US" altLang="zh-CN" sz="2400" i="1" dirty="0"/>
              <a:t>NXX-NXX-XXXX</a:t>
            </a:r>
            <a:r>
              <a:rPr lang="en-US" altLang="zh-CN" sz="2400" dirty="0"/>
              <a:t>, where the first three digits form the area code, </a:t>
            </a:r>
            <a:r>
              <a:rPr lang="en-US" altLang="zh-CN" sz="2400" i="1" dirty="0"/>
              <a:t>N</a:t>
            </a:r>
            <a:r>
              <a:rPr lang="en-US" altLang="zh-CN" sz="2400" dirty="0"/>
              <a:t> represents a digit from 2 to 9 inclusive, and </a:t>
            </a:r>
            <a:r>
              <a:rPr lang="en-US" altLang="zh-CN" sz="2400" i="1" dirty="0"/>
              <a:t>X</a:t>
            </a:r>
            <a:r>
              <a:rPr lang="en-US" altLang="zh-CN" sz="2400" dirty="0"/>
              <a:t> represents any digit. What is the least number of area codes needed to guarantee that the 25 million phones in a state can be</a:t>
            </a:r>
          </a:p>
          <a:p>
            <a:pPr marL="0" indent="0">
              <a:buNone/>
            </a:pPr>
            <a:r>
              <a:rPr lang="en-US" altLang="zh-CN" sz="2400" dirty="0"/>
              <a:t>assigned distinct 10-digit phone numbers?</a:t>
            </a:r>
            <a:endParaRPr lang="en-US" sz="2400" dirty="0"/>
          </a:p>
        </p:txBody>
      </p:sp>
    </p:spTree>
    <p:extLst>
      <p:ext uri="{BB962C8B-B14F-4D97-AF65-F5344CB8AC3E}">
        <p14:creationId xmlns:p14="http://schemas.microsoft.com/office/powerpoint/2010/main" val="40014776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rgbClr val="FF3300"/>
                </a:solidFill>
              </a:rPr>
              <a:t>Example</a:t>
            </a:r>
            <a:endParaRPr lang="en-US" dirty="0"/>
          </a:p>
        </p:txBody>
      </p:sp>
      <p:sp>
        <p:nvSpPr>
          <p:cNvPr id="3" name="Content Placeholder 2"/>
          <p:cNvSpPr>
            <a:spLocks noGrp="1"/>
          </p:cNvSpPr>
          <p:nvPr>
            <p:ph idx="1"/>
          </p:nvPr>
        </p:nvSpPr>
        <p:spPr/>
        <p:txBody>
          <a:bodyPr/>
          <a:lstStyle/>
          <a:p>
            <a:pPr algn="just"/>
            <a:r>
              <a:rPr lang="en-US" sz="2400" b="1" dirty="0" smtClean="0">
                <a:solidFill>
                  <a:srgbClr val="0000FF"/>
                </a:solidFill>
              </a:rPr>
              <a:t>Solution:</a:t>
            </a:r>
          </a:p>
          <a:p>
            <a:pPr algn="just"/>
            <a:endParaRPr lang="en-US" sz="2400" b="1" dirty="0" smtClean="0">
              <a:solidFill>
                <a:srgbClr val="0000FF"/>
              </a:solidFill>
            </a:endParaRPr>
          </a:p>
          <a:p>
            <a:pPr marL="0" indent="0" algn="just">
              <a:buClr>
                <a:schemeClr val="bg1"/>
              </a:buClr>
              <a:buNone/>
            </a:pPr>
            <a:r>
              <a:rPr lang="en-US" sz="2000" dirty="0" smtClean="0"/>
              <a:t>Discarding the area code, by the product rule, there are </a:t>
            </a:r>
            <a:r>
              <a:rPr lang="en-US" altLang="zh-CN" sz="2000" dirty="0"/>
              <a:t>8*10</a:t>
            </a:r>
            <a:r>
              <a:rPr lang="en-US" altLang="zh-CN" sz="2000" baseline="30000" dirty="0"/>
              <a:t>6 </a:t>
            </a:r>
            <a:r>
              <a:rPr lang="en-US" altLang="zh-CN" sz="2000" dirty="0" smtClean="0"/>
              <a:t>different phone numbers of the form</a:t>
            </a:r>
            <a:r>
              <a:rPr lang="en-US" altLang="zh-CN" sz="2000" i="1" dirty="0" smtClean="0"/>
              <a:t> NXX-XXXX</a:t>
            </a:r>
            <a:r>
              <a:rPr lang="en-US" altLang="zh-CN" sz="2000" dirty="0" smtClean="0"/>
              <a:t>. </a:t>
            </a:r>
          </a:p>
          <a:p>
            <a:pPr marL="0" indent="0" algn="just">
              <a:buClr>
                <a:schemeClr val="bg1"/>
              </a:buClr>
              <a:buNone/>
            </a:pPr>
            <a:r>
              <a:rPr lang="en-US" altLang="zh-CN" sz="2000" dirty="0"/>
              <a:t>A</a:t>
            </a:r>
            <a:r>
              <a:rPr lang="en-US" altLang="zh-CN" sz="2000" dirty="0" smtClean="0"/>
              <a:t>pplying the generalized Pigeonhole principle, we have </a:t>
            </a:r>
            <a:r>
              <a:rPr lang="en-US" altLang="zh-CN" sz="2000" dirty="0" smtClean="0">
                <a:sym typeface="Symbol"/>
              </a:rPr>
              <a:t></a:t>
            </a:r>
            <a:r>
              <a:rPr lang="en-US" altLang="zh-CN" sz="2000" dirty="0" smtClean="0"/>
              <a:t>25*10</a:t>
            </a:r>
            <a:r>
              <a:rPr lang="en-US" altLang="zh-CN" sz="2000" baseline="30000" dirty="0" smtClean="0"/>
              <a:t>6 </a:t>
            </a:r>
            <a:r>
              <a:rPr lang="en-US" altLang="zh-CN" sz="2000" dirty="0" smtClean="0"/>
              <a:t>/ 8*10</a:t>
            </a:r>
            <a:r>
              <a:rPr lang="en-US" altLang="zh-CN" sz="2000" baseline="30000" dirty="0" smtClean="0"/>
              <a:t>6</a:t>
            </a:r>
            <a:r>
              <a:rPr lang="en-US" altLang="zh-CN" sz="2000" dirty="0" smtClean="0">
                <a:sym typeface="Symbol"/>
              </a:rPr>
              <a:t> </a:t>
            </a:r>
            <a:r>
              <a:rPr lang="en-US" altLang="zh-CN" sz="2000" dirty="0" smtClean="0"/>
              <a:t>= 4, so at least one phone number of the form </a:t>
            </a:r>
            <a:r>
              <a:rPr lang="en-US" altLang="zh-CN" sz="2000" i="1" dirty="0" smtClean="0"/>
              <a:t>NXX-XXXX </a:t>
            </a:r>
            <a:r>
              <a:rPr lang="en-US" altLang="zh-CN" sz="2000" dirty="0" smtClean="0"/>
              <a:t>is shared by 4 phones</a:t>
            </a:r>
            <a:r>
              <a:rPr lang="en-US" altLang="zh-CN" sz="2000" smtClean="0"/>
              <a:t>. </a:t>
            </a:r>
          </a:p>
          <a:p>
            <a:pPr marL="0" indent="0" algn="just">
              <a:buClr>
                <a:schemeClr val="bg1"/>
              </a:buClr>
              <a:buNone/>
            </a:pPr>
            <a:r>
              <a:rPr lang="en-US" altLang="zh-CN" sz="2000" smtClean="0"/>
              <a:t>In </a:t>
            </a:r>
            <a:r>
              <a:rPr lang="en-US" altLang="zh-CN" sz="2000" dirty="0" smtClean="0"/>
              <a:t>order to have 25*10</a:t>
            </a:r>
            <a:r>
              <a:rPr lang="en-US" altLang="zh-CN" sz="2000" baseline="30000" dirty="0" smtClean="0"/>
              <a:t>6</a:t>
            </a:r>
            <a:r>
              <a:rPr lang="en-US" altLang="zh-CN" sz="2000" dirty="0" smtClean="0"/>
              <a:t> phones assigned distinct numbers, 4 area codes are required in order to distinguish the phones sharing the same </a:t>
            </a:r>
            <a:r>
              <a:rPr lang="en-US" altLang="zh-CN" sz="2000" i="1" dirty="0" smtClean="0"/>
              <a:t>NXX-XXXX  </a:t>
            </a:r>
            <a:r>
              <a:rPr lang="en-US" altLang="zh-CN" sz="2000" dirty="0" smtClean="0"/>
              <a:t>number into different areas.  </a:t>
            </a:r>
            <a:endParaRPr lang="en-US" sz="2000" dirty="0"/>
          </a:p>
        </p:txBody>
      </p:sp>
    </p:spTree>
    <p:extLst>
      <p:ext uri="{BB962C8B-B14F-4D97-AF65-F5344CB8AC3E}">
        <p14:creationId xmlns:p14="http://schemas.microsoft.com/office/powerpoint/2010/main" val="1887795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Outline</a:t>
            </a:r>
            <a:endParaRPr lang="en-US" dirty="0"/>
          </a:p>
        </p:txBody>
      </p:sp>
      <p:sp>
        <p:nvSpPr>
          <p:cNvPr id="3" name="Content Placeholder 2"/>
          <p:cNvSpPr>
            <a:spLocks noGrp="1"/>
          </p:cNvSpPr>
          <p:nvPr>
            <p:ph idx="1"/>
          </p:nvPr>
        </p:nvSpPr>
        <p:spPr>
          <a:xfrm>
            <a:off x="228600" y="1600200"/>
            <a:ext cx="8686800" cy="2590800"/>
          </a:xfrm>
        </p:spPr>
        <p:txBody>
          <a:bodyPr/>
          <a:lstStyle/>
          <a:p>
            <a:r>
              <a:rPr lang="en-US" altLang="zh-CN" b="1" dirty="0" smtClean="0">
                <a:solidFill>
                  <a:srgbClr val="0000FF"/>
                </a:solidFill>
              </a:rPr>
              <a:t>Pigeonhole Principle</a:t>
            </a:r>
            <a:endParaRPr lang="en-US" altLang="zh-CN" b="1" dirty="0">
              <a:solidFill>
                <a:srgbClr val="0000FF"/>
              </a:solidFill>
            </a:endParaRPr>
          </a:p>
          <a:p>
            <a:r>
              <a:rPr lang="en-US" altLang="zh-CN" dirty="0" smtClean="0"/>
              <a:t>Generalized Pigeonhole Principle</a:t>
            </a:r>
          </a:p>
          <a:p>
            <a:endParaRPr lang="en-US" altLang="zh-CN" dirty="0"/>
          </a:p>
          <a:p>
            <a:r>
              <a:rPr lang="en-US" altLang="zh-CN" dirty="0" smtClean="0"/>
              <a:t>Reading: Rosen 6.2</a:t>
            </a:r>
          </a:p>
        </p:txBody>
      </p:sp>
    </p:spTree>
    <p:extLst>
      <p:ext uri="{BB962C8B-B14F-4D97-AF65-F5344CB8AC3E}">
        <p14:creationId xmlns:p14="http://schemas.microsoft.com/office/powerpoint/2010/main" val="2289770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0000"/>
                </a:solidFill>
              </a:rPr>
              <a:t>Pigeonhole Principle</a:t>
            </a:r>
            <a:endParaRPr lang="zh-CN" altLang="en-US" dirty="0">
              <a:solidFill>
                <a:srgbClr val="FF0000"/>
              </a:solidFill>
            </a:endParaRPr>
          </a:p>
        </p:txBody>
      </p:sp>
      <p:sp>
        <p:nvSpPr>
          <p:cNvPr id="3" name="内容占位符 2"/>
          <p:cNvSpPr>
            <a:spLocks noGrp="1"/>
          </p:cNvSpPr>
          <p:nvPr>
            <p:ph idx="1"/>
          </p:nvPr>
        </p:nvSpPr>
        <p:spPr>
          <a:xfrm>
            <a:off x="228600" y="1600200"/>
            <a:ext cx="8686800" cy="5105400"/>
          </a:xfrm>
        </p:spPr>
        <p:txBody>
          <a:bodyPr/>
          <a:lstStyle/>
          <a:p>
            <a:r>
              <a:rPr lang="en-US" altLang="zh-CN" sz="2400" b="1" dirty="0" smtClean="0">
                <a:solidFill>
                  <a:srgbClr val="0000FF"/>
                </a:solidFill>
              </a:rPr>
              <a:t>Pigeonhole principle</a:t>
            </a:r>
            <a:endParaRPr lang="en-US" altLang="zh-CN" sz="2400" b="1" dirty="0">
              <a:solidFill>
                <a:srgbClr val="0000FF"/>
              </a:solidFill>
            </a:endParaRPr>
          </a:p>
          <a:p>
            <a:pPr marL="0" indent="0">
              <a:buNone/>
            </a:pPr>
            <a:r>
              <a:rPr lang="en-US" altLang="zh-CN" sz="2400" dirty="0"/>
              <a:t>If </a:t>
            </a:r>
            <a:r>
              <a:rPr lang="en-US" altLang="zh-CN" sz="2400" i="1" dirty="0"/>
              <a:t>k</a:t>
            </a:r>
            <a:r>
              <a:rPr lang="en-US" altLang="zh-CN" sz="2400" dirty="0"/>
              <a:t> + 1 or more objects (pigeons) are placed into </a:t>
            </a:r>
            <a:r>
              <a:rPr lang="en-US" altLang="zh-CN" sz="2400" i="1" dirty="0" smtClean="0"/>
              <a:t>k</a:t>
            </a:r>
            <a:r>
              <a:rPr lang="en-US" altLang="zh-CN" sz="2400" dirty="0" smtClean="0"/>
              <a:t> boxes </a:t>
            </a:r>
            <a:r>
              <a:rPr lang="en-US" altLang="zh-CN" sz="2400" dirty="0"/>
              <a:t>(pigeonholes</a:t>
            </a:r>
            <a:r>
              <a:rPr lang="en-US" altLang="zh-CN" sz="2400" dirty="0" smtClean="0"/>
              <a:t>) where </a:t>
            </a:r>
            <a:r>
              <a:rPr lang="en-US" altLang="zh-CN" sz="2400" i="1" dirty="0"/>
              <a:t>k</a:t>
            </a:r>
            <a:r>
              <a:rPr lang="en-US" altLang="zh-CN" sz="2400" dirty="0"/>
              <a:t> is a positive integer, then there is at least one box </a:t>
            </a:r>
            <a:r>
              <a:rPr lang="en-US" altLang="zh-CN" sz="2400" dirty="0" smtClean="0"/>
              <a:t>(pigeonhole) containing </a:t>
            </a:r>
            <a:r>
              <a:rPr lang="en-US" altLang="zh-CN" sz="2400" dirty="0"/>
              <a:t>two or more of the objects (pigeons</a:t>
            </a:r>
            <a:r>
              <a:rPr lang="en-US" altLang="zh-CN" sz="2400" dirty="0" smtClean="0"/>
              <a:t>).</a:t>
            </a:r>
          </a:p>
          <a:p>
            <a:r>
              <a:rPr lang="en-US" altLang="zh-CN" sz="2400" b="1" dirty="0">
                <a:solidFill>
                  <a:srgbClr val="0000FF"/>
                </a:solidFill>
              </a:rPr>
              <a:t>Corollary 2.1 </a:t>
            </a:r>
            <a:endParaRPr lang="en-US" altLang="zh-CN" sz="2400" b="1" dirty="0" smtClean="0">
              <a:solidFill>
                <a:srgbClr val="0000FF"/>
              </a:solidFill>
            </a:endParaRPr>
          </a:p>
          <a:p>
            <a:r>
              <a:rPr lang="en-US" altLang="zh-CN" sz="2400" dirty="0" smtClean="0"/>
              <a:t>A </a:t>
            </a:r>
            <a:r>
              <a:rPr lang="en-US" altLang="zh-CN" sz="2400" dirty="0"/>
              <a:t>function </a:t>
            </a:r>
            <a:r>
              <a:rPr lang="en-US" altLang="zh-CN" sz="2400" i="1" dirty="0"/>
              <a:t>f</a:t>
            </a:r>
            <a:r>
              <a:rPr lang="en-US" altLang="zh-CN" sz="2400" dirty="0"/>
              <a:t> </a:t>
            </a:r>
            <a:r>
              <a:rPr lang="en-US" altLang="zh-CN" sz="2400" dirty="0" smtClean="0"/>
              <a:t> from </a:t>
            </a:r>
            <a:r>
              <a:rPr lang="en-US" altLang="zh-CN" sz="2400" dirty="0"/>
              <a:t>a set with </a:t>
            </a:r>
            <a:r>
              <a:rPr lang="en-US" altLang="zh-CN" sz="2400" i="1" dirty="0"/>
              <a:t>k</a:t>
            </a:r>
            <a:r>
              <a:rPr lang="en-US" altLang="zh-CN" sz="2400" dirty="0"/>
              <a:t> + 1 or more elements to a set with </a:t>
            </a:r>
            <a:r>
              <a:rPr lang="en-US" altLang="zh-CN" sz="2400" i="1" dirty="0" smtClean="0"/>
              <a:t>k</a:t>
            </a:r>
            <a:r>
              <a:rPr lang="en-US" altLang="zh-CN" sz="2400" dirty="0" smtClean="0"/>
              <a:t> elements </a:t>
            </a:r>
            <a:r>
              <a:rPr lang="en-US" altLang="zh-CN" sz="2400" dirty="0"/>
              <a:t>is not one-to-one</a:t>
            </a:r>
            <a:r>
              <a:rPr lang="en-US" altLang="zh-CN" sz="2400" dirty="0" smtClean="0"/>
              <a:t>.</a:t>
            </a:r>
          </a:p>
          <a:p>
            <a:pPr marL="0" indent="0">
              <a:buNone/>
            </a:pPr>
            <a:endParaRPr lang="en-US" altLang="zh-CN" sz="2400" dirty="0"/>
          </a:p>
          <a:p>
            <a:pPr marL="0" indent="0">
              <a:buNone/>
            </a:pPr>
            <a:r>
              <a:rPr lang="en-US" altLang="zh-CN" sz="2400" dirty="0"/>
              <a:t>The challenge is to </a:t>
            </a:r>
            <a:r>
              <a:rPr lang="en-US" altLang="zh-CN" sz="2400" dirty="0" smtClean="0"/>
              <a:t>correctly determine what are the </a:t>
            </a:r>
            <a:r>
              <a:rPr lang="en-US" altLang="zh-CN" sz="2400" dirty="0"/>
              <a:t>objects (pigeons) and </a:t>
            </a:r>
            <a:r>
              <a:rPr lang="en-US" altLang="zh-CN" sz="2400" dirty="0" smtClean="0"/>
              <a:t>the boxes </a:t>
            </a:r>
            <a:r>
              <a:rPr lang="en-US" altLang="zh-CN" sz="2400" dirty="0"/>
              <a:t>(pigeonholes</a:t>
            </a:r>
            <a:r>
              <a:rPr lang="en-US" altLang="zh-CN" sz="2400" dirty="0" smtClean="0"/>
              <a:t>).</a:t>
            </a:r>
          </a:p>
          <a:p>
            <a:pPr marL="0" indent="0">
              <a:buNone/>
            </a:pPr>
            <a:endParaRPr lang="en-US" altLang="zh-CN"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3300"/>
                </a:solidFill>
              </a:rPr>
              <a:t>Examples</a:t>
            </a:r>
            <a:endParaRPr lang="zh-CN" altLang="en-US" dirty="0">
              <a:solidFill>
                <a:srgbClr val="FF3300"/>
              </a:solidFill>
            </a:endParaRPr>
          </a:p>
        </p:txBody>
      </p:sp>
      <p:sp>
        <p:nvSpPr>
          <p:cNvPr id="3" name="内容占位符 2"/>
          <p:cNvSpPr>
            <a:spLocks noGrp="1"/>
          </p:cNvSpPr>
          <p:nvPr>
            <p:ph idx="1"/>
          </p:nvPr>
        </p:nvSpPr>
        <p:spPr>
          <a:xfrm>
            <a:off x="228600" y="1600200"/>
            <a:ext cx="8686800" cy="5257800"/>
          </a:xfrm>
        </p:spPr>
        <p:txBody>
          <a:bodyPr/>
          <a:lstStyle/>
          <a:p>
            <a:r>
              <a:rPr lang="en-US" altLang="zh-CN" b="1" dirty="0" smtClean="0">
                <a:solidFill>
                  <a:srgbClr val="0000FF"/>
                </a:solidFill>
              </a:rPr>
              <a:t>Example 1</a:t>
            </a:r>
          </a:p>
          <a:p>
            <a:pPr marL="0" indent="0">
              <a:buNone/>
            </a:pPr>
            <a:r>
              <a:rPr lang="en-US" altLang="zh-CN" dirty="0" smtClean="0"/>
              <a:t>Among </a:t>
            </a:r>
            <a:r>
              <a:rPr lang="en-US" altLang="zh-CN" dirty="0"/>
              <a:t>any group of 367 people, there must be at least two with the </a:t>
            </a:r>
            <a:r>
              <a:rPr lang="en-US" altLang="zh-CN" dirty="0" smtClean="0"/>
              <a:t>same birthday.</a:t>
            </a:r>
          </a:p>
          <a:p>
            <a:pPr marL="0" indent="0">
              <a:buNone/>
            </a:pPr>
            <a:endParaRPr lang="en-US" altLang="zh-CN" dirty="0"/>
          </a:p>
          <a:p>
            <a:r>
              <a:rPr lang="en-US" altLang="zh-CN" b="1" dirty="0">
                <a:solidFill>
                  <a:srgbClr val="0000FF"/>
                </a:solidFill>
              </a:rPr>
              <a:t>Example </a:t>
            </a:r>
            <a:r>
              <a:rPr lang="en-US" altLang="zh-CN" b="1" dirty="0" smtClean="0">
                <a:solidFill>
                  <a:srgbClr val="0000FF"/>
                </a:solidFill>
              </a:rPr>
              <a:t>2</a:t>
            </a:r>
            <a:endParaRPr lang="en-US" altLang="zh-CN" b="1" dirty="0">
              <a:solidFill>
                <a:srgbClr val="0000FF"/>
              </a:solidFill>
            </a:endParaRPr>
          </a:p>
          <a:p>
            <a:pPr marL="0" indent="0">
              <a:buNone/>
            </a:pPr>
            <a:r>
              <a:rPr lang="en-US" altLang="zh-CN" dirty="0"/>
              <a:t>In any group of 27 English words, there must be at least two that </a:t>
            </a:r>
            <a:r>
              <a:rPr lang="en-US" altLang="zh-CN" dirty="0" smtClean="0"/>
              <a:t>begin with </a:t>
            </a:r>
            <a:r>
              <a:rPr lang="en-US" altLang="zh-CN" dirty="0"/>
              <a:t>the same letter</a:t>
            </a:r>
            <a:r>
              <a:rPr lang="en-US" altLang="zh-CN" dirty="0" smtClean="0"/>
              <a:t>.</a:t>
            </a:r>
          </a:p>
          <a:p>
            <a:endParaRPr lang="en-US" altLang="zh-CN" dirty="0" smtClean="0"/>
          </a:p>
          <a:p>
            <a:pPr algn="just">
              <a:buNone/>
            </a:pPr>
            <a:endParaRPr lang="en-US" altLang="zh-CN" dirty="0" smtClean="0">
              <a:solidFill>
                <a:srgbClr val="0000FF"/>
              </a:solidFill>
            </a:endParaRPr>
          </a:p>
        </p:txBody>
      </p:sp>
    </p:spTree>
    <p:extLst>
      <p:ext uri="{BB962C8B-B14F-4D97-AF65-F5344CB8AC3E}">
        <p14:creationId xmlns:p14="http://schemas.microsoft.com/office/powerpoint/2010/main" val="65692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solidFill>
                  <a:srgbClr val="FF3300"/>
                </a:solidFill>
              </a:rPr>
              <a:t>Example</a:t>
            </a:r>
            <a:endParaRPr lang="en-US" dirty="0"/>
          </a:p>
        </p:txBody>
      </p:sp>
      <p:sp>
        <p:nvSpPr>
          <p:cNvPr id="3" name="Content Placeholder 2"/>
          <p:cNvSpPr>
            <a:spLocks noGrp="1"/>
          </p:cNvSpPr>
          <p:nvPr>
            <p:ph idx="1"/>
          </p:nvPr>
        </p:nvSpPr>
        <p:spPr/>
        <p:txBody>
          <a:bodyPr/>
          <a:lstStyle/>
          <a:p>
            <a:r>
              <a:rPr lang="en-US" altLang="zh-CN" b="1" dirty="0">
                <a:solidFill>
                  <a:srgbClr val="0000FF"/>
                </a:solidFill>
              </a:rPr>
              <a:t>Example 3</a:t>
            </a:r>
          </a:p>
          <a:p>
            <a:pPr marL="0" indent="0">
              <a:buNone/>
            </a:pPr>
            <a:r>
              <a:rPr lang="en-US" altLang="zh-CN" dirty="0"/>
              <a:t>How many students must be in a class to guarantee that at least two students receive the same score on the final exam, if the exam is graded on a scale from 0 to 100 </a:t>
            </a:r>
            <a:r>
              <a:rPr lang="en-US" altLang="zh-CN" dirty="0" smtClean="0"/>
              <a:t>points?</a:t>
            </a:r>
          </a:p>
          <a:p>
            <a:pPr marL="0" indent="0">
              <a:buNone/>
            </a:pPr>
            <a:endParaRPr lang="en-US" altLang="zh-CN" dirty="0"/>
          </a:p>
          <a:p>
            <a:endParaRPr lang="en-US" dirty="0"/>
          </a:p>
        </p:txBody>
      </p:sp>
    </p:spTree>
    <p:extLst>
      <p:ext uri="{BB962C8B-B14F-4D97-AF65-F5344CB8AC3E}">
        <p14:creationId xmlns:p14="http://schemas.microsoft.com/office/powerpoint/2010/main" val="2614483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3300"/>
                </a:solidFill>
              </a:rPr>
              <a:t>Example</a:t>
            </a:r>
            <a:endParaRPr lang="zh-CN" altLang="en-US" dirty="0">
              <a:solidFill>
                <a:srgbClr val="FF33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28600" y="1600200"/>
                <a:ext cx="8686800" cy="4648200"/>
              </a:xfrm>
            </p:spPr>
            <p:txBody>
              <a:bodyPr/>
              <a:lstStyle/>
              <a:p>
                <a:pPr algn="just"/>
                <a:r>
                  <a:rPr lang="en-US" altLang="zh-CN" b="1" dirty="0" smtClean="0">
                    <a:solidFill>
                      <a:srgbClr val="0000FF"/>
                    </a:solidFill>
                  </a:rPr>
                  <a:t>Example </a:t>
                </a:r>
                <a:r>
                  <a:rPr lang="en-US" altLang="zh-CN" b="1" dirty="0">
                    <a:solidFill>
                      <a:srgbClr val="0000FF"/>
                    </a:solidFill>
                  </a:rPr>
                  <a:t>4</a:t>
                </a:r>
                <a:endParaRPr lang="en-US" altLang="zh-CN" b="1" dirty="0" smtClean="0">
                  <a:solidFill>
                    <a:srgbClr val="0000FF"/>
                  </a:solidFill>
                </a:endParaRPr>
              </a:p>
              <a:p>
                <a:pPr marL="0" indent="0" algn="just">
                  <a:buNone/>
                </a:pPr>
                <a:r>
                  <a:rPr lang="en-US" altLang="zh-CN" sz="2400" dirty="0" smtClean="0"/>
                  <a:t>Twenty-five </a:t>
                </a:r>
                <a:r>
                  <a:rPr lang="en-US" altLang="zh-CN" sz="2400" dirty="0"/>
                  <a:t>points are marked inside the area bounded by a rectangle </a:t>
                </a:r>
                <a:r>
                  <a:rPr lang="en-US" altLang="zh-CN" sz="2400" dirty="0" smtClean="0"/>
                  <a:t>that is </a:t>
                </a:r>
                <a:r>
                  <a:rPr lang="en-US" altLang="zh-CN" sz="2400" dirty="0"/>
                  <a:t>6 cm long and 4 cm wide. Show that there are at least two points </a:t>
                </a:r>
                <a:r>
                  <a:rPr lang="en-US" altLang="zh-CN" sz="2400" dirty="0" smtClean="0"/>
                  <a:t>that are </a:t>
                </a:r>
                <a:r>
                  <a:rPr lang="en-US" altLang="zh-CN" sz="2400" dirty="0"/>
                  <a:t>at </a:t>
                </a:r>
                <a:r>
                  <a:rPr lang="en-US" altLang="zh-CN" sz="2400" dirty="0" smtClean="0"/>
                  <a:t>most </a:t>
                </a:r>
                <a14:m>
                  <m:oMath xmlns:m="http://schemas.openxmlformats.org/officeDocument/2006/math">
                    <m:rad>
                      <m:radPr>
                        <m:degHide m:val="on"/>
                        <m:ctrlPr>
                          <a:rPr lang="en-US" altLang="zh-CN" sz="2400" i="1" smtClean="0">
                            <a:latin typeface="Cambria Math" panose="02040503050406030204" pitchFamily="18" charset="0"/>
                          </a:rPr>
                        </m:ctrlPr>
                      </m:radPr>
                      <m:deg/>
                      <m:e>
                        <m:r>
                          <a:rPr lang="en-US" altLang="zh-CN" sz="2400" b="0" i="1" smtClean="0">
                            <a:latin typeface="Cambria Math" panose="02040503050406030204" pitchFamily="18" charset="0"/>
                          </a:rPr>
                          <m:t>2</m:t>
                        </m:r>
                      </m:e>
                    </m:rad>
                  </m:oMath>
                </a14:m>
                <a:r>
                  <a:rPr lang="en-US" altLang="zh-CN" sz="2400" dirty="0" smtClean="0"/>
                  <a:t> cm </a:t>
                </a:r>
                <a:r>
                  <a:rPr lang="en-US" altLang="zh-CN" sz="2400" dirty="0"/>
                  <a:t>apart</a:t>
                </a:r>
                <a:r>
                  <a:rPr lang="en-US" altLang="zh-CN" sz="2400" dirty="0" smtClean="0"/>
                  <a:t>.</a:t>
                </a:r>
                <a:endParaRPr lang="en-US" altLang="zh-CN" dirty="0" smtClean="0"/>
              </a:p>
              <a:p>
                <a:pPr algn="just"/>
                <a:r>
                  <a:rPr lang="en-US" altLang="zh-CN" b="1" dirty="0" smtClean="0">
                    <a:solidFill>
                      <a:srgbClr val="0000FF"/>
                    </a:solidFill>
                  </a:rPr>
                  <a:t>Solution:</a:t>
                </a:r>
              </a:p>
              <a:p>
                <a:pPr marL="0" indent="0" algn="just">
                  <a:buClr>
                    <a:schemeClr val="bg1"/>
                  </a:buClr>
                  <a:buNone/>
                </a:pPr>
                <a:r>
                  <a:rPr lang="en-US" altLang="zh-CN" sz="2400" dirty="0" smtClean="0">
                    <a:solidFill>
                      <a:schemeClr val="tx1"/>
                    </a:solidFill>
                  </a:rPr>
                  <a:t>Divide the area into squares of 1x1cm, then we have 24 squares, We consider the </a:t>
                </a:r>
                <a:r>
                  <a:rPr lang="en-US" altLang="zh-CN" sz="2400" b="1" dirty="0" smtClean="0">
                    <a:solidFill>
                      <a:schemeClr val="tx1"/>
                    </a:solidFill>
                  </a:rPr>
                  <a:t>squares as  pigeonholes</a:t>
                </a:r>
                <a:r>
                  <a:rPr lang="en-US" altLang="zh-CN" sz="2400" dirty="0" smtClean="0">
                    <a:solidFill>
                      <a:schemeClr val="tx1"/>
                    </a:solidFill>
                  </a:rPr>
                  <a:t>, and the </a:t>
                </a:r>
                <a:r>
                  <a:rPr lang="en-US" altLang="zh-CN" sz="2400" b="1" dirty="0" smtClean="0">
                    <a:solidFill>
                      <a:schemeClr val="tx1"/>
                    </a:solidFill>
                  </a:rPr>
                  <a:t>points as pigeons</a:t>
                </a:r>
                <a:r>
                  <a:rPr lang="en-US" altLang="zh-CN" sz="2400" dirty="0" smtClean="0">
                    <a:solidFill>
                      <a:schemeClr val="tx1"/>
                    </a:solidFill>
                  </a:rPr>
                  <a:t>. </a:t>
                </a:r>
                <a:r>
                  <a:rPr lang="en-US" altLang="zh-CN" sz="2400" dirty="0">
                    <a:solidFill>
                      <a:schemeClr val="tx1"/>
                    </a:solidFill>
                  </a:rPr>
                  <a:t>B</a:t>
                </a:r>
                <a:r>
                  <a:rPr lang="en-US" altLang="zh-CN" sz="2400" dirty="0" smtClean="0">
                    <a:solidFill>
                      <a:schemeClr val="tx1"/>
                    </a:solidFill>
                  </a:rPr>
                  <a:t>y the pigeonhole Principle, at least 2 points will be in the same square. The biggest distance between 2 points in a 1x1 square is </a:t>
                </a:r>
                <a14:m>
                  <m:oMath xmlns:m="http://schemas.openxmlformats.org/officeDocument/2006/math">
                    <m:rad>
                      <m:radPr>
                        <m:degHide m:val="on"/>
                        <m:ctrlPr>
                          <a:rPr lang="en-US" altLang="zh-CN" sz="2400" i="1">
                            <a:solidFill>
                              <a:schemeClr val="tx1"/>
                            </a:solidFill>
                            <a:latin typeface="Cambria Math" panose="02040503050406030204" pitchFamily="18" charset="0"/>
                          </a:rPr>
                        </m:ctrlPr>
                      </m:radPr>
                      <m:deg/>
                      <m:e>
                        <m:r>
                          <a:rPr lang="en-US" altLang="zh-CN" sz="2400" i="1">
                            <a:solidFill>
                              <a:schemeClr val="tx1"/>
                            </a:solidFill>
                            <a:latin typeface="Cambria Math" panose="02040503050406030204" pitchFamily="18" charset="0"/>
                          </a:rPr>
                          <m:t>2</m:t>
                        </m:r>
                      </m:e>
                    </m:rad>
                  </m:oMath>
                </a14:m>
                <a:r>
                  <a:rPr lang="en-US" altLang="zh-CN" sz="2400" dirty="0" smtClean="0">
                    <a:solidFill>
                      <a:schemeClr val="tx1"/>
                    </a:solidFill>
                  </a:rPr>
                  <a:t> cm (i.e. diagonal).</a:t>
                </a:r>
                <a:endParaRPr lang="en-US" altLang="zh-CN" sz="2400" dirty="0" smtClean="0">
                  <a:solidFill>
                    <a:srgbClr val="FF00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28600" y="1600200"/>
                <a:ext cx="8686800" cy="4648200"/>
              </a:xfrm>
              <a:blipFill rotWithShape="1">
                <a:blip r:embed="rId2"/>
                <a:stretch>
                  <a:fillRect l="-1263" t="-1312" r="-1053" b="-8661"/>
                </a:stretch>
              </a:blipFill>
            </p:spPr>
            <p:txBody>
              <a:bodyPr/>
              <a:lstStyle/>
              <a:p>
                <a:r>
                  <a:rPr lang="en-US">
                    <a:noFill/>
                  </a:rPr>
                  <a:t> </a:t>
                </a:r>
              </a:p>
            </p:txBody>
          </p:sp>
        </mc:Fallback>
      </mc:AlternateContent>
    </p:spTree>
    <p:extLst>
      <p:ext uri="{BB962C8B-B14F-4D97-AF65-F5344CB8AC3E}">
        <p14:creationId xmlns:p14="http://schemas.microsoft.com/office/powerpoint/2010/main" val="184693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rgbClr val="FF3300"/>
                </a:solidFill>
              </a:rPr>
              <a:t>Example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28600" y="1295400"/>
                <a:ext cx="8686800" cy="4953000"/>
              </a:xfrm>
            </p:spPr>
            <p:txBody>
              <a:bodyPr/>
              <a:lstStyle/>
              <a:p>
                <a:pPr algn="just"/>
                <a:r>
                  <a:rPr lang="en-US" altLang="zh-CN" sz="2400" b="1" dirty="0">
                    <a:solidFill>
                      <a:srgbClr val="0000FF"/>
                    </a:solidFill>
                  </a:rPr>
                  <a:t>Example 5</a:t>
                </a:r>
              </a:p>
              <a:p>
                <a:pPr marL="0" indent="0" algn="just">
                  <a:buNone/>
                </a:pPr>
                <a:r>
                  <a:rPr lang="en-US" altLang="zh-CN" sz="2400" dirty="0"/>
                  <a:t>Let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  </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 …,  </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1997</m:t>
                        </m:r>
                      </m:sub>
                    </m:sSub>
                  </m:oMath>
                </a14:m>
                <a:r>
                  <a:rPr lang="en-US" altLang="zh-CN" sz="2400" dirty="0"/>
                  <a:t> represent an arbitrary arrangement of the numbers 1, 2, … , 1997. Is the product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−1</m:t>
                    </m:r>
                  </m:oMath>
                </a14:m>
                <a:r>
                  <a:rPr lang="en-US" altLang="zh-CN" sz="2400" dirty="0"/>
                  <a:t>)(</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−2</m:t>
                    </m:r>
                  </m:oMath>
                </a14:m>
                <a:r>
                  <a:rPr lang="en-US" altLang="zh-CN" sz="2400" dirty="0"/>
                  <a:t>)…(</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1997</m:t>
                        </m:r>
                      </m:sub>
                    </m:sSub>
                    <m:r>
                      <a:rPr lang="en-US" altLang="zh-CN" sz="2400" i="1">
                        <a:latin typeface="Cambria Math" panose="02040503050406030204" pitchFamily="18" charset="0"/>
                      </a:rPr>
                      <m:t>−1997</m:t>
                    </m:r>
                  </m:oMath>
                </a14:m>
                <a:r>
                  <a:rPr lang="en-US" altLang="zh-CN" sz="2400" dirty="0"/>
                  <a:t>) an odd or even number? Justify your </a:t>
                </a:r>
                <a:r>
                  <a:rPr lang="en-US" altLang="zh-CN" sz="2400"/>
                  <a:t>answer</a:t>
                </a:r>
                <a:r>
                  <a:rPr lang="en-US" altLang="zh-CN" sz="2400" smtClean="0"/>
                  <a:t>.</a:t>
                </a:r>
              </a:p>
              <a:p>
                <a:pPr marL="0" indent="0" algn="just">
                  <a:buNone/>
                </a:pPr>
                <a:endParaRPr lang="en-US" altLang="zh-CN" dirty="0" smtClean="0"/>
              </a:p>
              <a:p>
                <a:pPr algn="just">
                  <a:buFont typeface="Wingdings" panose="05000000000000000000" pitchFamily="2" charset="2"/>
                  <a:buChar char="§"/>
                </a:pPr>
                <a:r>
                  <a:rPr lang="en-US" sz="2400" b="1" dirty="0" smtClean="0">
                    <a:solidFill>
                      <a:srgbClr val="0000FF"/>
                    </a:solidFill>
                  </a:rPr>
                  <a:t>Solution:</a:t>
                </a:r>
              </a:p>
              <a:p>
                <a:pPr marL="0" indent="0" algn="just">
                  <a:buClr>
                    <a:schemeClr val="bg1"/>
                  </a:buClr>
                  <a:buNone/>
                </a:pPr>
                <a:r>
                  <a:rPr lang="en-US" sz="2000" dirty="0" smtClean="0"/>
                  <a:t>There are 1997 factors in the product, and 2 x 999 = 1998 odd numbers.  So, at least one factor involve two odd numbers. </a:t>
                </a:r>
                <a:r>
                  <a:rPr lang="en-US" sz="2000" dirty="0" smtClean="0"/>
                  <a:t>That factor is even, and hence the product is even.</a:t>
                </a:r>
                <a:endParaRPr lang="en-US" sz="20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28600" y="1295400"/>
                <a:ext cx="8686800" cy="4953000"/>
              </a:xfrm>
              <a:blipFill rotWithShape="0">
                <a:blip r:embed="rId2"/>
                <a:stretch>
                  <a:fillRect l="-1123" t="-985" r="-10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48355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Outline</a:t>
            </a:r>
            <a:endParaRPr lang="en-US" dirty="0"/>
          </a:p>
        </p:txBody>
      </p:sp>
      <p:sp>
        <p:nvSpPr>
          <p:cNvPr id="3" name="Content Placeholder 2"/>
          <p:cNvSpPr>
            <a:spLocks noGrp="1"/>
          </p:cNvSpPr>
          <p:nvPr>
            <p:ph idx="1"/>
          </p:nvPr>
        </p:nvSpPr>
        <p:spPr>
          <a:xfrm>
            <a:off x="228600" y="1600200"/>
            <a:ext cx="8686800" cy="2590800"/>
          </a:xfrm>
        </p:spPr>
        <p:txBody>
          <a:bodyPr/>
          <a:lstStyle/>
          <a:p>
            <a:r>
              <a:rPr lang="en-US" altLang="zh-CN" dirty="0" smtClean="0"/>
              <a:t>Pigeonhole Principle</a:t>
            </a:r>
            <a:endParaRPr lang="en-US" altLang="zh-CN" dirty="0"/>
          </a:p>
          <a:p>
            <a:r>
              <a:rPr lang="en-US" altLang="zh-CN" b="1" dirty="0" smtClean="0">
                <a:solidFill>
                  <a:srgbClr val="0000FF"/>
                </a:solidFill>
              </a:rPr>
              <a:t>Generalized Pigeonhole Principle</a:t>
            </a:r>
            <a:endParaRPr lang="en-US" altLang="zh-CN" b="1" dirty="0">
              <a:solidFill>
                <a:srgbClr val="0000FF"/>
              </a:solidFill>
            </a:endParaRPr>
          </a:p>
        </p:txBody>
      </p:sp>
    </p:spTree>
    <p:extLst>
      <p:ext uri="{BB962C8B-B14F-4D97-AF65-F5344CB8AC3E}">
        <p14:creationId xmlns:p14="http://schemas.microsoft.com/office/powerpoint/2010/main" val="4491690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3300"/>
                </a:solidFill>
              </a:rPr>
              <a:t>Generalized Pigeonhole Principle</a:t>
            </a:r>
            <a:endParaRPr lang="zh-CN" altLang="en-US" dirty="0">
              <a:solidFill>
                <a:srgbClr val="FF3300"/>
              </a:solidFill>
            </a:endParaRPr>
          </a:p>
        </p:txBody>
      </p:sp>
      <p:sp>
        <p:nvSpPr>
          <p:cNvPr id="3" name="内容占位符 2"/>
          <p:cNvSpPr>
            <a:spLocks noGrp="1"/>
          </p:cNvSpPr>
          <p:nvPr>
            <p:ph idx="1"/>
          </p:nvPr>
        </p:nvSpPr>
        <p:spPr>
          <a:xfrm>
            <a:off x="228600" y="1600200"/>
            <a:ext cx="8686800" cy="4876800"/>
          </a:xfrm>
        </p:spPr>
        <p:txBody>
          <a:bodyPr/>
          <a:lstStyle/>
          <a:p>
            <a:r>
              <a:rPr lang="en-US" altLang="zh-CN" sz="2400" b="1" dirty="0" smtClean="0">
                <a:solidFill>
                  <a:srgbClr val="0000FF"/>
                </a:solidFill>
              </a:rPr>
              <a:t>Generalized </a:t>
            </a:r>
            <a:r>
              <a:rPr lang="en-US" altLang="zh-CN" sz="2400" b="1" dirty="0">
                <a:solidFill>
                  <a:srgbClr val="0000FF"/>
                </a:solidFill>
              </a:rPr>
              <a:t>pigeonhole </a:t>
            </a:r>
            <a:r>
              <a:rPr lang="en-US" altLang="zh-CN" sz="2400" b="1" dirty="0" smtClean="0">
                <a:solidFill>
                  <a:srgbClr val="0000FF"/>
                </a:solidFill>
              </a:rPr>
              <a:t>principle</a:t>
            </a:r>
          </a:p>
          <a:p>
            <a:pPr marL="0" indent="0">
              <a:buNone/>
            </a:pPr>
            <a:r>
              <a:rPr lang="en-US" altLang="zh-CN" sz="2400" dirty="0" smtClean="0"/>
              <a:t>If </a:t>
            </a:r>
            <a:r>
              <a:rPr lang="en-US" altLang="zh-CN" sz="2400" i="1" dirty="0" smtClean="0"/>
              <a:t>n</a:t>
            </a:r>
            <a:r>
              <a:rPr lang="en-US" altLang="zh-CN" sz="2400" dirty="0" smtClean="0"/>
              <a:t> objects are placed into </a:t>
            </a:r>
            <a:r>
              <a:rPr lang="en-US" altLang="zh-CN" sz="2400" i="1" dirty="0" smtClean="0"/>
              <a:t>k</a:t>
            </a:r>
            <a:r>
              <a:rPr lang="en-US" altLang="zh-CN" sz="2400" dirty="0" smtClean="0"/>
              <a:t> boxes, then there is at least one box containing </a:t>
            </a:r>
            <a:r>
              <a:rPr lang="en-US" altLang="zh-CN" sz="2400" dirty="0"/>
              <a:t>at least </a:t>
            </a:r>
            <a:r>
              <a:rPr lang="en-US" altLang="zh-CN" sz="2400" dirty="0" smtClean="0"/>
              <a:t>         objects.</a:t>
            </a:r>
          </a:p>
          <a:p>
            <a:pPr marL="0" indent="0">
              <a:buNone/>
            </a:pPr>
            <a:endParaRPr lang="en-US" altLang="zh-CN" sz="2400" dirty="0" smtClean="0"/>
          </a:p>
          <a:p>
            <a:r>
              <a:rPr lang="en-US" altLang="zh-CN" sz="2400" b="1" dirty="0" smtClean="0">
                <a:solidFill>
                  <a:srgbClr val="0000FF"/>
                </a:solidFill>
              </a:rPr>
              <a:t>Proof</a:t>
            </a:r>
          </a:p>
          <a:p>
            <a:pPr marL="0" indent="0">
              <a:buNone/>
            </a:pPr>
            <a:r>
              <a:rPr lang="en-US" altLang="zh-CN" sz="2400" dirty="0" smtClean="0"/>
              <a:t>We prove it by contradiction. Suppose none of the boxes contains more than         – 1 objects. Then, the total number of objects is at most </a:t>
            </a:r>
            <a:r>
              <a:rPr lang="en-US" altLang="zh-CN" sz="2400" i="1" dirty="0" smtClean="0"/>
              <a:t>k</a:t>
            </a:r>
            <a:r>
              <a:rPr lang="en-US" altLang="zh-CN" sz="2400" dirty="0" smtClean="0"/>
              <a:t>(         – 1). </a:t>
            </a:r>
            <a:r>
              <a:rPr lang="en-US" altLang="zh-CN" sz="2400" dirty="0"/>
              <a:t>N</a:t>
            </a:r>
            <a:r>
              <a:rPr lang="en-US" altLang="zh-CN" sz="2400" dirty="0" smtClean="0"/>
              <a:t>ote that </a:t>
            </a:r>
          </a:p>
          <a:p>
            <a:pPr marL="0" indent="0">
              <a:buNone/>
            </a:pPr>
            <a:r>
              <a:rPr lang="en-US" altLang="zh-CN" sz="2400" dirty="0" smtClean="0"/>
              <a:t>        &lt; </a:t>
            </a:r>
            <a:r>
              <a:rPr lang="en-US" altLang="zh-CN" sz="2400" i="1" dirty="0" smtClean="0"/>
              <a:t>n</a:t>
            </a:r>
            <a:r>
              <a:rPr lang="en-US" altLang="zh-CN" sz="2400" dirty="0" smtClean="0"/>
              <a:t>/</a:t>
            </a:r>
            <a:r>
              <a:rPr lang="en-US" altLang="zh-CN" sz="2400" i="1" dirty="0" smtClean="0"/>
              <a:t>k</a:t>
            </a:r>
            <a:r>
              <a:rPr lang="en-US" altLang="zh-CN" sz="2400" dirty="0" smtClean="0"/>
              <a:t> + 1. This implies </a:t>
            </a:r>
          </a:p>
          <a:p>
            <a:pPr marL="0" indent="0">
              <a:buNone/>
            </a:pPr>
            <a:r>
              <a:rPr lang="en-US" altLang="zh-CN" sz="2400" i="1" dirty="0"/>
              <a:t> </a:t>
            </a:r>
            <a:r>
              <a:rPr lang="en-US" altLang="zh-CN" sz="2400" i="1" dirty="0" smtClean="0"/>
              <a:t>         k</a:t>
            </a:r>
            <a:r>
              <a:rPr lang="en-US" altLang="zh-CN" sz="2400" dirty="0" smtClean="0"/>
              <a:t>(         – 1) &lt; </a:t>
            </a:r>
            <a:r>
              <a:rPr lang="en-US" altLang="zh-CN" sz="2400" i="1" dirty="0" smtClean="0"/>
              <a:t>k </a:t>
            </a:r>
            <a:r>
              <a:rPr lang="en-US" altLang="zh-CN" sz="2400" dirty="0" smtClean="0"/>
              <a:t>((</a:t>
            </a:r>
            <a:r>
              <a:rPr lang="en-US" altLang="zh-CN" sz="2400" i="1" dirty="0" smtClean="0"/>
              <a:t>n</a:t>
            </a:r>
            <a:r>
              <a:rPr lang="en-US" altLang="zh-CN" sz="2400" dirty="0" smtClean="0"/>
              <a:t>/</a:t>
            </a:r>
            <a:r>
              <a:rPr lang="en-US" altLang="zh-CN" sz="2400" i="1" dirty="0" smtClean="0"/>
              <a:t>k</a:t>
            </a:r>
            <a:r>
              <a:rPr lang="en-US" altLang="zh-CN" sz="2400" dirty="0" smtClean="0"/>
              <a:t>  + 1) – 1) = </a:t>
            </a:r>
            <a:r>
              <a:rPr lang="en-US" altLang="zh-CN" sz="2400" i="1" dirty="0" smtClean="0"/>
              <a:t>n</a:t>
            </a:r>
            <a:r>
              <a:rPr lang="en-US" altLang="zh-CN" sz="2400" dirty="0" smtClean="0"/>
              <a:t>,</a:t>
            </a:r>
          </a:p>
          <a:p>
            <a:pPr marL="0" indent="0">
              <a:buNone/>
            </a:pPr>
            <a:r>
              <a:rPr lang="en-US" altLang="zh-CN" sz="2400" dirty="0" smtClean="0"/>
              <a:t>which contradicts the fact that there are a total of </a:t>
            </a:r>
            <a:r>
              <a:rPr lang="en-US" altLang="zh-CN" sz="2400" i="1" dirty="0" smtClean="0"/>
              <a:t>n</a:t>
            </a:r>
            <a:r>
              <a:rPr lang="en-US" altLang="zh-CN" sz="2400" dirty="0" smtClean="0"/>
              <a:t> objects.</a:t>
            </a:r>
          </a:p>
        </p:txBody>
      </p:sp>
      <p:pic>
        <p:nvPicPr>
          <p:cNvPr id="4" name="图片 3"/>
          <p:cNvPicPr>
            <a:picLocks noChangeAspect="1"/>
          </p:cNvPicPr>
          <p:nvPr/>
        </p:nvPicPr>
        <p:blipFill>
          <a:blip r:embed="rId2"/>
          <a:stretch>
            <a:fillRect/>
          </a:stretch>
        </p:blipFill>
        <p:spPr>
          <a:xfrm>
            <a:off x="4419600" y="2438400"/>
            <a:ext cx="859970" cy="445910"/>
          </a:xfrm>
          <a:prstGeom prst="rect">
            <a:avLst/>
          </a:prstGeom>
        </p:spPr>
      </p:pic>
      <p:pic>
        <p:nvPicPr>
          <p:cNvPr id="5" name="图片 4"/>
          <p:cNvPicPr>
            <a:picLocks noChangeAspect="1"/>
          </p:cNvPicPr>
          <p:nvPr/>
        </p:nvPicPr>
        <p:blipFill>
          <a:blip r:embed="rId2"/>
          <a:stretch>
            <a:fillRect/>
          </a:stretch>
        </p:blipFill>
        <p:spPr>
          <a:xfrm>
            <a:off x="3200400" y="4114800"/>
            <a:ext cx="859970" cy="445910"/>
          </a:xfrm>
          <a:prstGeom prst="rect">
            <a:avLst/>
          </a:prstGeom>
        </p:spPr>
      </p:pic>
      <p:pic>
        <p:nvPicPr>
          <p:cNvPr id="6" name="图片 5"/>
          <p:cNvPicPr>
            <a:picLocks noChangeAspect="1"/>
          </p:cNvPicPr>
          <p:nvPr/>
        </p:nvPicPr>
        <p:blipFill>
          <a:blip r:embed="rId2"/>
          <a:stretch>
            <a:fillRect/>
          </a:stretch>
        </p:blipFill>
        <p:spPr>
          <a:xfrm>
            <a:off x="4953000" y="4507090"/>
            <a:ext cx="859970" cy="445910"/>
          </a:xfrm>
          <a:prstGeom prst="rect">
            <a:avLst/>
          </a:prstGeom>
        </p:spPr>
      </p:pic>
      <p:pic>
        <p:nvPicPr>
          <p:cNvPr id="7" name="图片 6"/>
          <p:cNvPicPr>
            <a:picLocks noChangeAspect="1"/>
          </p:cNvPicPr>
          <p:nvPr/>
        </p:nvPicPr>
        <p:blipFill>
          <a:blip r:embed="rId2"/>
          <a:stretch>
            <a:fillRect/>
          </a:stretch>
        </p:blipFill>
        <p:spPr>
          <a:xfrm>
            <a:off x="228600" y="4934655"/>
            <a:ext cx="859970" cy="445910"/>
          </a:xfrm>
          <a:prstGeom prst="rect">
            <a:avLst/>
          </a:prstGeom>
        </p:spPr>
      </p:pic>
      <p:pic>
        <p:nvPicPr>
          <p:cNvPr id="8" name="图片 7"/>
          <p:cNvPicPr>
            <a:picLocks noChangeAspect="1"/>
          </p:cNvPicPr>
          <p:nvPr/>
        </p:nvPicPr>
        <p:blipFill>
          <a:blip r:embed="rId2"/>
          <a:stretch>
            <a:fillRect/>
          </a:stretch>
        </p:blipFill>
        <p:spPr>
          <a:xfrm>
            <a:off x="1600200" y="5349520"/>
            <a:ext cx="859970" cy="4459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4761</TotalTime>
  <Words>713</Words>
  <Application>Microsoft Office PowerPoint</Application>
  <PresentationFormat>On-screen Show (4:3)</PresentationFormat>
  <Paragraphs>71</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ＭＳ Ｐゴシック</vt:lpstr>
      <vt:lpstr>Arial</vt:lpstr>
      <vt:lpstr>Cambria Math</vt:lpstr>
      <vt:lpstr>Lucida Sans</vt:lpstr>
      <vt:lpstr>Symbol</vt:lpstr>
      <vt:lpstr>Wingdings</vt:lpstr>
      <vt:lpstr>Default Design</vt:lpstr>
      <vt:lpstr>L07: Pigeonhole Principle</vt:lpstr>
      <vt:lpstr>Outline</vt:lpstr>
      <vt:lpstr>Pigeonhole Principle</vt:lpstr>
      <vt:lpstr>Examples</vt:lpstr>
      <vt:lpstr>Example</vt:lpstr>
      <vt:lpstr>Example</vt:lpstr>
      <vt:lpstr>Example</vt:lpstr>
      <vt:lpstr>Outline</vt:lpstr>
      <vt:lpstr>Generalized Pigeonhole Principle</vt:lpstr>
      <vt:lpstr>Examples</vt:lpstr>
      <vt:lpstr>Example</vt:lpstr>
      <vt:lpstr>Example</vt:lpstr>
      <vt:lpstr>Example</vt:lpstr>
    </vt:vector>
  </TitlesOfParts>
  <Company>HKUST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taicl</dc:creator>
  <cp:lastModifiedBy>Dr. Lian Wen Zhang</cp:lastModifiedBy>
  <cp:revision>699</cp:revision>
  <cp:lastPrinted>2012-02-01T09:07:14Z</cp:lastPrinted>
  <dcterms:created xsi:type="dcterms:W3CDTF">2012-01-21T22:53:48Z</dcterms:created>
  <dcterms:modified xsi:type="dcterms:W3CDTF">2015-10-08T02:03:28Z</dcterms:modified>
</cp:coreProperties>
</file>