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9918700" cy="6794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 userDrawn="1">
          <p15:clr>
            <a:srgbClr val="A4A3A4"/>
          </p15:clr>
        </p15:guide>
        <p15:guide id="2" pos="31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2" autoAdjust="0"/>
    <p:restoredTop sz="94279" autoAdjust="0"/>
  </p:normalViewPr>
  <p:slideViewPr>
    <p:cSldViewPr>
      <p:cViewPr varScale="1">
        <p:scale>
          <a:sx n="76" d="100"/>
          <a:sy n="76" d="100"/>
        </p:scale>
        <p:origin x="3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106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876" y="-96"/>
      </p:cViewPr>
      <p:guideLst>
        <p:guide orient="horz" pos="2140"/>
        <p:guide pos="3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7508" y="3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0BE4F2C-0EE3-4CC6-9A7F-FCEE2CED77EB}" type="datetimeFigureOut">
              <a:rPr lang="en-US" smtClean="0"/>
              <a:pPr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3688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7508" y="6453688"/>
            <a:ext cx="4298876" cy="33972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2AB639E-B2BE-4F41-B992-699629CBE3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53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8303" y="3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072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1870" y="3227388"/>
            <a:ext cx="793496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3599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8303" y="6453599"/>
            <a:ext cx="429810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878340DC-DDD3-4383-9614-668A8EE090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DCBA1-42CF-8145-B13F-3E8BBD967398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262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48EA5-2AB8-469C-9C8D-DDC17F3887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6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4971A2-E15B-40AD-8D3B-C3853A18A9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4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73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73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2645C-7078-496B-800F-5B55B382AA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735E3-5B29-4F54-8FB9-022B0DB6C8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9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5E6A3E-4888-4C12-8315-4FD2172AB7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7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F64A1-F48A-4587-8460-697BC25700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D11BB-E399-4356-A7BA-ED113D687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0ABEF-E41E-4666-84C4-413527B4A9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926DB-4DC2-4E3A-B2C0-BB9A6A939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5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B4454-C8A7-4B1B-8E65-E82A92619F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DABB2-A7EC-4A6A-8A4D-8C9E34B87E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7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3820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fld id="{6724A02C-A69E-4EC1-BA44-1213A0435D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57200" y="1066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/>
            <a:endParaRPr lang="en-US" sz="1800" b="0">
              <a:latin typeface="Arial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57200" y="1143000"/>
            <a:ext cx="259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Lucida San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1800" b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Page </a:t>
            </a:r>
            <a:fld id="{94E1B278-B6FF-9446-9FCC-AABC906E93F1}" type="slidenum">
              <a:rPr lang="en-US" altLang="zh-CN" smtClean="0"/>
              <a:pPr/>
              <a:t>1</a:t>
            </a:fld>
            <a:endParaRPr lang="zh-CN" altLang="en-US" smtClean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 smtClean="0"/>
              <a:t>L02 Recap: Predicate Logic</a:t>
            </a:r>
            <a:endParaRPr lang="en-US" dirty="0"/>
          </a:p>
        </p:txBody>
      </p:sp>
      <p:sp>
        <p:nvSpPr>
          <p:cNvPr id="727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334000"/>
          </a:xfrm>
          <a:noFill/>
        </p:spPr>
        <p:txBody>
          <a:bodyPr/>
          <a:lstStyle/>
          <a:p>
            <a:r>
              <a:rPr lang="en-US" altLang="zh-CN" sz="2000" dirty="0" smtClean="0"/>
              <a:t>Example 1:</a:t>
            </a:r>
          </a:p>
          <a:p>
            <a:pPr lvl="1"/>
            <a:r>
              <a:rPr lang="en-US" altLang="zh-CN" sz="2000" dirty="0" smtClean="0"/>
              <a:t>English: All UST students take 91M to school</a:t>
            </a:r>
          </a:p>
          <a:p>
            <a:pPr lvl="1"/>
            <a:r>
              <a:rPr lang="en-US" altLang="zh-CN" sz="2000" dirty="0" smtClean="0"/>
              <a:t>Logic</a:t>
            </a:r>
            <a:r>
              <a:rPr lang="en-US" altLang="zh-CN" sz="2000" dirty="0" smtClean="0">
                <a:solidFill>
                  <a:srgbClr val="0000FF"/>
                </a:solidFill>
              </a:rPr>
              <a:t>: </a:t>
            </a:r>
            <a:r>
              <a:rPr lang="zh-CN" altLang="en-US" sz="2000" dirty="0" smtClean="0">
                <a:solidFill>
                  <a:srgbClr val="0000FF"/>
                </a:solidFill>
              </a:rPr>
              <a:t>∀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</a:rPr>
              <a:t>∈</a:t>
            </a:r>
            <a:r>
              <a:rPr lang="en-US" altLang="zh-CN" sz="2000" dirty="0" smtClean="0">
                <a:solidFill>
                  <a:srgbClr val="0000FF"/>
                </a:solidFill>
              </a:rPr>
              <a:t> U take-91M(x)</a:t>
            </a:r>
          </a:p>
          <a:p>
            <a:pPr lvl="2"/>
            <a:r>
              <a:rPr lang="en-US" altLang="zh-CN" sz="1800" dirty="0" smtClean="0">
                <a:solidFill>
                  <a:srgbClr val="0000FF"/>
                </a:solidFill>
              </a:rPr>
              <a:t>U</a:t>
            </a:r>
            <a:r>
              <a:rPr lang="en-US" altLang="zh-CN" sz="1800" dirty="0" smtClean="0"/>
              <a:t>: UST students. Domain or universe</a:t>
            </a:r>
          </a:p>
          <a:p>
            <a:pPr lvl="2"/>
            <a:r>
              <a:rPr lang="zh-CN" altLang="en-US" sz="1800" dirty="0" smtClean="0">
                <a:solidFill>
                  <a:srgbClr val="0000FF"/>
                </a:solidFill>
              </a:rPr>
              <a:t>∀</a:t>
            </a:r>
            <a:r>
              <a:rPr lang="en-US" altLang="zh-CN" sz="1800" i="1" dirty="0" smtClean="0">
                <a:solidFill>
                  <a:srgbClr val="0000FF"/>
                </a:solidFill>
              </a:rPr>
              <a:t>x</a:t>
            </a:r>
            <a:r>
              <a:rPr lang="zh-CN" altLang="en-US" sz="1800" dirty="0" smtClean="0">
                <a:solidFill>
                  <a:srgbClr val="0000FF"/>
                </a:solidFill>
              </a:rPr>
              <a:t> ∈</a:t>
            </a:r>
            <a:r>
              <a:rPr lang="en-US" altLang="zh-CN" sz="1800" dirty="0" smtClean="0">
                <a:solidFill>
                  <a:srgbClr val="0000FF"/>
                </a:solidFill>
              </a:rPr>
              <a:t> U : </a:t>
            </a:r>
            <a:r>
              <a:rPr lang="en-US" altLang="zh-CN" sz="1800" dirty="0" smtClean="0"/>
              <a:t>for all x in U, for every x in U. Universal quantifier</a:t>
            </a:r>
          </a:p>
          <a:p>
            <a:pPr marL="914400" lvl="2" indent="0">
              <a:buNone/>
            </a:pPr>
            <a:endParaRPr lang="en-US" altLang="zh-CN" sz="1800" dirty="0" smtClean="0"/>
          </a:p>
          <a:p>
            <a:r>
              <a:rPr lang="en-US" altLang="zh-CN" sz="2000" dirty="0" smtClean="0"/>
              <a:t>Example 2:</a:t>
            </a:r>
          </a:p>
          <a:p>
            <a:pPr lvl="1"/>
            <a:r>
              <a:rPr lang="en-US" altLang="zh-CN" sz="2000" dirty="0" smtClean="0"/>
              <a:t>English: Some UST students take 91M to school</a:t>
            </a:r>
          </a:p>
          <a:p>
            <a:pPr lvl="1"/>
            <a:r>
              <a:rPr lang="en-US" altLang="zh-CN" sz="2000" dirty="0" smtClean="0"/>
              <a:t>Logic</a:t>
            </a:r>
            <a:r>
              <a:rPr lang="en-US" altLang="zh-CN" sz="2000" dirty="0" smtClean="0">
                <a:solidFill>
                  <a:srgbClr val="0000FF"/>
                </a:solidFill>
              </a:rPr>
              <a:t>: 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∃ 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</a:rPr>
              <a:t>∈</a:t>
            </a:r>
            <a:r>
              <a:rPr lang="en-US" altLang="zh-CN" sz="2000" dirty="0" smtClean="0">
                <a:solidFill>
                  <a:srgbClr val="0000FF"/>
                </a:solidFill>
              </a:rPr>
              <a:t> U take-91M(x)</a:t>
            </a:r>
          </a:p>
          <a:p>
            <a:pPr lvl="2"/>
            <a:r>
              <a:rPr lang="en-US" altLang="zh-CN" sz="1800" dirty="0" smtClean="0">
                <a:solidFill>
                  <a:srgbClr val="0000FF"/>
                </a:solidFill>
              </a:rPr>
              <a:t>U</a:t>
            </a:r>
            <a:r>
              <a:rPr lang="en-US" altLang="zh-CN" sz="1800" dirty="0" smtClean="0"/>
              <a:t>: UST students. Domain or universe</a:t>
            </a:r>
          </a:p>
          <a:p>
            <a:pPr lvl="2"/>
            <a:r>
              <a:rPr lang="zh-CN" altLang="en-US" sz="1800" b="1" dirty="0" smtClean="0">
                <a:solidFill>
                  <a:srgbClr val="0000FF"/>
                </a:solidFill>
              </a:rPr>
              <a:t>∃ </a:t>
            </a:r>
            <a:r>
              <a:rPr lang="en-US" altLang="zh-CN" sz="1800" i="1" dirty="0" smtClean="0">
                <a:solidFill>
                  <a:srgbClr val="0000FF"/>
                </a:solidFill>
              </a:rPr>
              <a:t>x</a:t>
            </a:r>
            <a:r>
              <a:rPr lang="zh-CN" altLang="en-US" sz="1800" dirty="0" smtClean="0">
                <a:solidFill>
                  <a:srgbClr val="0000FF"/>
                </a:solidFill>
              </a:rPr>
              <a:t> ∈</a:t>
            </a:r>
            <a:r>
              <a:rPr lang="en-US" altLang="zh-CN" sz="1800" dirty="0" smtClean="0">
                <a:solidFill>
                  <a:srgbClr val="0000FF"/>
                </a:solidFill>
              </a:rPr>
              <a:t> U : </a:t>
            </a:r>
            <a:r>
              <a:rPr lang="en-US" altLang="zh-CN" sz="1800" dirty="0" smtClean="0"/>
              <a:t>there exists an element x in U. Existential quantifier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Font typeface="Monotype Sorts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When True/False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图片 3" descr="QQ截图201410290244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4" y="2331432"/>
            <a:ext cx="8819232" cy="24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7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Quantifier with Restricted Domain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/>
          <a:lstStyle/>
          <a:p>
            <a:r>
              <a:rPr lang="en-US" altLang="zh-CN" sz="2400" dirty="0" smtClean="0"/>
              <a:t>Domains: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U</a:t>
            </a:r>
            <a:r>
              <a:rPr lang="en-US" altLang="zh-CN" sz="2000" dirty="0"/>
              <a:t>: UST students. Domain or universe</a:t>
            </a:r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C</a:t>
            </a:r>
            <a:r>
              <a:rPr lang="en-US" altLang="zh-CN" sz="2000" dirty="0" smtClean="0"/>
              <a:t>: CSE students</a:t>
            </a:r>
          </a:p>
          <a:p>
            <a:pPr lvl="1"/>
            <a:r>
              <a:rPr lang="en-US" altLang="zh-CN" sz="2000" dirty="0" smtClean="0"/>
              <a:t>Predicate: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in_CSE</a:t>
            </a:r>
            <a:r>
              <a:rPr lang="en-US" altLang="zh-CN" sz="2000" dirty="0" smtClean="0">
                <a:solidFill>
                  <a:srgbClr val="0000FF"/>
                </a:solidFill>
              </a:rPr>
              <a:t>(x): </a:t>
            </a:r>
            <a:r>
              <a:rPr lang="en-US" altLang="zh-CN" sz="2000" dirty="0" smtClean="0"/>
              <a:t>x is a CSE student</a:t>
            </a:r>
          </a:p>
          <a:p>
            <a:pPr lvl="1"/>
            <a:r>
              <a:rPr lang="en-US" altLang="zh-CN" sz="2000" dirty="0" smtClean="0">
                <a:solidFill>
                  <a:srgbClr val="0000FF"/>
                </a:solidFill>
              </a:rPr>
              <a:t>C = {x </a:t>
            </a:r>
            <a:r>
              <a:rPr lang="zh-CN" altLang="en-US" sz="2000" dirty="0" smtClean="0">
                <a:solidFill>
                  <a:srgbClr val="0000FF"/>
                </a:solidFill>
              </a:rPr>
              <a:t>∈ </a:t>
            </a:r>
            <a:r>
              <a:rPr lang="en-US" altLang="zh-CN" sz="2000" dirty="0" smtClean="0">
                <a:solidFill>
                  <a:srgbClr val="0000FF"/>
                </a:solidFill>
              </a:rPr>
              <a:t>U |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err="1" smtClean="0">
                <a:solidFill>
                  <a:srgbClr val="0000FF"/>
                </a:solidFill>
              </a:rPr>
              <a:t>in_CSE</a:t>
            </a:r>
            <a:r>
              <a:rPr lang="en-US" altLang="zh-CN" sz="2000" dirty="0" smtClean="0">
                <a:solidFill>
                  <a:srgbClr val="0000FF"/>
                </a:solidFill>
              </a:rPr>
              <a:t>(x) is true }</a:t>
            </a:r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Equivalent statements:</a:t>
            </a:r>
          </a:p>
          <a:p>
            <a:pPr lvl="1"/>
            <a:r>
              <a:rPr lang="zh-CN" altLang="en-US" sz="2000" dirty="0">
                <a:solidFill>
                  <a:srgbClr val="0000FF"/>
                </a:solidFill>
              </a:rPr>
              <a:t>∀</a:t>
            </a:r>
            <a:r>
              <a:rPr lang="en-US" altLang="zh-CN" sz="2000" i="1" dirty="0">
                <a:solidFill>
                  <a:srgbClr val="0000FF"/>
                </a:solidFill>
              </a:rPr>
              <a:t>x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solidFill>
                  <a:srgbClr val="0000FF"/>
                </a:solidFill>
              </a:rPr>
              <a:t>∈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C take_COMP2711(x)</a:t>
            </a:r>
          </a:p>
          <a:p>
            <a:pPr lvl="1"/>
            <a:r>
              <a:rPr lang="zh-CN" altLang="en-US" sz="2000" dirty="0">
                <a:solidFill>
                  <a:srgbClr val="0000FF"/>
                </a:solidFill>
              </a:rPr>
              <a:t>∀</a:t>
            </a:r>
            <a:r>
              <a:rPr lang="en-US" altLang="zh-CN" sz="2000" i="1" dirty="0">
                <a:solidFill>
                  <a:srgbClr val="0000FF"/>
                </a:solidFill>
              </a:rPr>
              <a:t>x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solidFill>
                  <a:srgbClr val="0000FF"/>
                </a:solidFill>
              </a:rPr>
              <a:t>∈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U 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in_CSE</a:t>
            </a:r>
            <a:r>
              <a:rPr lang="en-US" altLang="zh-CN" sz="2000" dirty="0" smtClean="0">
                <a:solidFill>
                  <a:srgbClr val="FF0000"/>
                </a:solidFill>
              </a:rPr>
              <a:t>(X) </a:t>
            </a:r>
            <a:r>
              <a:rPr lang="zh-CN" altLang="en-US" sz="2000" dirty="0" smtClean="0">
                <a:solidFill>
                  <a:srgbClr val="FF0000"/>
                </a:solidFill>
              </a:rPr>
              <a:t>→ </a:t>
            </a:r>
            <a:r>
              <a:rPr lang="en-US" altLang="zh-CN" sz="2000" dirty="0" smtClean="0">
                <a:solidFill>
                  <a:srgbClr val="0000FF"/>
                </a:solidFill>
              </a:rPr>
              <a:t>take_COMP2711(X))</a:t>
            </a:r>
          </a:p>
          <a:p>
            <a:pPr lvl="1"/>
            <a:endParaRPr lang="en-US" altLang="zh-CN" sz="2000" dirty="0" smtClean="0">
              <a:solidFill>
                <a:srgbClr val="0000FF"/>
              </a:solidFill>
            </a:endParaRPr>
          </a:p>
          <a:p>
            <a:r>
              <a:rPr lang="en-US" altLang="zh-CN" sz="2400" dirty="0" smtClean="0"/>
              <a:t>Equivalent statements</a:t>
            </a:r>
          </a:p>
          <a:p>
            <a:pPr lvl="1"/>
            <a:r>
              <a:rPr lang="zh-CN" altLang="en-US" sz="2000" dirty="0">
                <a:solidFill>
                  <a:srgbClr val="0000FF"/>
                </a:solidFill>
              </a:rPr>
              <a:t>∃ 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solidFill>
                  <a:srgbClr val="0000FF"/>
                </a:solidFill>
              </a:rPr>
              <a:t>∈</a:t>
            </a:r>
            <a:r>
              <a:rPr lang="en-US" altLang="zh-CN" sz="2000" dirty="0">
                <a:solidFill>
                  <a:srgbClr val="0000FF"/>
                </a:solidFill>
              </a:rPr>
              <a:t> C </a:t>
            </a:r>
            <a:r>
              <a:rPr lang="en-US" altLang="zh-CN" sz="2000" dirty="0" smtClean="0">
                <a:solidFill>
                  <a:srgbClr val="0000FF"/>
                </a:solidFill>
              </a:rPr>
              <a:t>like_COMP2711(x</a:t>
            </a:r>
            <a:r>
              <a:rPr lang="en-US" altLang="zh-CN" sz="20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zh-CN" altLang="en-US" sz="2000" dirty="0">
                <a:solidFill>
                  <a:srgbClr val="0000FF"/>
                </a:solidFill>
              </a:rPr>
              <a:t>∃ 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x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zh-CN" altLang="en-US" sz="2000" dirty="0">
                <a:solidFill>
                  <a:srgbClr val="0000FF"/>
                </a:solidFill>
              </a:rPr>
              <a:t>∈</a:t>
            </a:r>
            <a:r>
              <a:rPr lang="en-US" altLang="zh-CN" sz="2000" dirty="0">
                <a:solidFill>
                  <a:srgbClr val="0000FF"/>
                </a:solidFill>
              </a:rPr>
              <a:t> U (</a:t>
            </a:r>
            <a:r>
              <a:rPr lang="en-US" altLang="zh-CN" sz="2000" dirty="0" err="1">
                <a:solidFill>
                  <a:srgbClr val="FF0000"/>
                </a:solidFill>
              </a:rPr>
              <a:t>in_CSE</a:t>
            </a:r>
            <a:r>
              <a:rPr lang="en-US" altLang="zh-CN" sz="2000" dirty="0">
                <a:solidFill>
                  <a:srgbClr val="FF0000"/>
                </a:solidFill>
              </a:rPr>
              <a:t>(X) ^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</a:rPr>
              <a:t>like_COMP2711(X</a:t>
            </a:r>
            <a:r>
              <a:rPr lang="en-US" altLang="zh-CN" sz="2000" dirty="0">
                <a:solidFill>
                  <a:srgbClr val="0000FF"/>
                </a:solidFill>
              </a:rPr>
              <a:t>))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Logical Equivalence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53000"/>
          </a:xfrm>
        </p:spPr>
        <p:txBody>
          <a:bodyPr/>
          <a:lstStyle/>
          <a:p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(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</a:t>
            </a:r>
            <a:r>
              <a:rPr lang="zh-CN" altLang="en-US" sz="24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))  </a:t>
            </a:r>
            <a:r>
              <a:rPr lang="zh-CN" altLang="en-US" sz="2400" dirty="0"/>
              <a:t>≡ </a:t>
            </a:r>
            <a:r>
              <a:rPr lang="en-US" altLang="zh-CN" sz="2400" dirty="0"/>
              <a:t>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 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</a:p>
          <a:p>
            <a:r>
              <a:rPr lang="zh-CN" altLang="en-US" sz="2400" dirty="0"/>
              <a:t>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>
                <a:latin typeface="+mn-ea"/>
              </a:rPr>
              <a:t>∨</a:t>
            </a:r>
            <a:r>
              <a:rPr lang="zh-CN" altLang="en-US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))</a:t>
            </a:r>
            <a:r>
              <a:rPr lang="zh-CN" altLang="en-US" sz="2400" dirty="0"/>
              <a:t>  ≡  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>
                <a:latin typeface="+mn-ea"/>
              </a:rPr>
              <a:t>∨</a:t>
            </a:r>
            <a:r>
              <a:rPr lang="en-US" altLang="zh-CN" sz="2400" dirty="0"/>
              <a:t> </a:t>
            </a:r>
            <a:r>
              <a:rPr lang="zh-CN" altLang="en-US" sz="2400" dirty="0"/>
              <a:t>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>
                <a:latin typeface="+mn-ea"/>
              </a:rPr>
              <a:t>∨</a:t>
            </a:r>
            <a:r>
              <a:rPr lang="zh-CN" altLang="en-US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))</a:t>
            </a:r>
            <a:r>
              <a:rPr lang="zh-CN" altLang="en-US" sz="2400" dirty="0"/>
              <a:t>        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</a:t>
            </a:r>
            <a:r>
              <a:rPr lang="zh-CN" altLang="en-US" sz="2400" dirty="0">
                <a:latin typeface="+mn-ea"/>
              </a:rPr>
              <a:t>∨</a:t>
            </a:r>
            <a:r>
              <a:rPr lang="en-US" altLang="zh-CN" sz="2400" dirty="0"/>
              <a:t> </a:t>
            </a:r>
            <a:r>
              <a:rPr lang="zh-CN" altLang="en-US" sz="2400" dirty="0"/>
              <a:t>∀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000" dirty="0" smtClean="0"/>
              <a:t>Try: P=rich, Q=poor</a:t>
            </a:r>
          </a:p>
          <a:p>
            <a:pPr lvl="1"/>
            <a:endParaRPr lang="en-US" altLang="zh-CN" sz="2000" dirty="0"/>
          </a:p>
          <a:p>
            <a:r>
              <a:rPr lang="zh-CN" altLang="en-US" sz="2400" dirty="0"/>
              <a:t>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(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</a:t>
            </a:r>
            <a:r>
              <a:rPr lang="zh-CN" altLang="en-US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))</a:t>
            </a:r>
            <a:r>
              <a:rPr lang="zh-CN" altLang="en-US" sz="2400" dirty="0"/>
              <a:t>        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^ </a:t>
            </a:r>
            <a:r>
              <a:rPr lang="zh-CN" altLang="en-US" sz="2400" dirty="0"/>
              <a:t>∃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Q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000" dirty="0"/>
              <a:t>Try: </a:t>
            </a:r>
            <a:r>
              <a:rPr lang="en-US" altLang="zh-CN" sz="2000" dirty="0" smtClean="0"/>
              <a:t>P=left-handed, Q=right-handed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2519861"/>
            <a:ext cx="342900" cy="590550"/>
          </a:xfrm>
          <a:prstGeom prst="rect">
            <a:avLst/>
          </a:prstGeom>
          <a:noFill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3657600"/>
            <a:ext cx="342900" cy="590550"/>
          </a:xfrm>
          <a:prstGeom prst="rect">
            <a:avLst/>
          </a:prstGeom>
          <a:noFill/>
        </p:spPr>
      </p:pic>
      <p:pic>
        <p:nvPicPr>
          <p:cNvPr id="7" name="图片 3" descr="QQ截图2014102902441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84" y="5230222"/>
            <a:ext cx="8819232" cy="16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Nested Quantifiers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Domain: real numbers</a:t>
            </a:r>
          </a:p>
          <a:p>
            <a:endParaRPr lang="en-US" altLang="zh-CN" dirty="0"/>
          </a:p>
          <a:p>
            <a:r>
              <a:rPr lang="zh-CN" altLang="en-US" dirty="0" smtClean="0"/>
              <a:t>∀</a:t>
            </a:r>
            <a:r>
              <a:rPr lang="en-US" altLang="zh-CN" i="1" dirty="0"/>
              <a:t>x</a:t>
            </a:r>
            <a:r>
              <a:rPr lang="zh-CN" altLang="en-US" dirty="0"/>
              <a:t> ∀</a:t>
            </a:r>
            <a:r>
              <a:rPr lang="en-US" altLang="zh-CN" i="1" dirty="0"/>
              <a:t>y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i="1" dirty="0"/>
              <a:t>y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en-US" altLang="zh-CN" dirty="0"/>
              <a:t> + </a:t>
            </a:r>
            <a:r>
              <a:rPr lang="en-US" altLang="zh-CN" i="1" dirty="0"/>
              <a:t>x</a:t>
            </a:r>
            <a:r>
              <a:rPr lang="en-US" altLang="zh-CN" dirty="0" smtClean="0"/>
              <a:t>): T</a:t>
            </a:r>
            <a:endParaRPr lang="en-US" altLang="zh-CN" dirty="0"/>
          </a:p>
          <a:p>
            <a:r>
              <a:rPr lang="zh-CN" altLang="en-US" dirty="0"/>
              <a:t>∀</a:t>
            </a:r>
            <a:r>
              <a:rPr lang="en-US" altLang="zh-CN" i="1" dirty="0"/>
              <a:t>x</a:t>
            </a:r>
            <a:r>
              <a:rPr lang="zh-CN" altLang="en-US" dirty="0"/>
              <a:t> ∃</a:t>
            </a:r>
            <a:r>
              <a:rPr lang="en-US" altLang="zh-CN" i="1" dirty="0"/>
              <a:t>y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i="1" dirty="0"/>
              <a:t>y</a:t>
            </a:r>
            <a:r>
              <a:rPr lang="en-US" altLang="zh-CN" dirty="0"/>
              <a:t> = 0</a:t>
            </a:r>
            <a:r>
              <a:rPr lang="en-US" altLang="zh-CN" dirty="0" smtClean="0"/>
              <a:t>):  T, y=-x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∃</a:t>
            </a:r>
            <a:r>
              <a:rPr lang="en-US" altLang="zh-CN" i="1" dirty="0"/>
              <a:t>y </a:t>
            </a:r>
            <a:r>
              <a:rPr lang="zh-CN" altLang="en-US" dirty="0"/>
              <a:t>∀</a:t>
            </a:r>
            <a:r>
              <a:rPr lang="en-US" altLang="zh-CN" i="1" dirty="0"/>
              <a:t>x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i="1" dirty="0"/>
              <a:t>y</a:t>
            </a:r>
            <a:r>
              <a:rPr lang="en-US" altLang="zh-CN" dirty="0"/>
              <a:t> = 0</a:t>
            </a:r>
            <a:r>
              <a:rPr lang="en-US" altLang="zh-CN" dirty="0" smtClean="0"/>
              <a:t>): F  (order matters!)</a:t>
            </a:r>
          </a:p>
          <a:p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zh-CN" altLang="en-US" dirty="0"/>
              <a:t>∀</a:t>
            </a:r>
            <a:r>
              <a:rPr lang="en-US" altLang="zh-CN" i="1" dirty="0"/>
              <a:t>x </a:t>
            </a:r>
            <a:r>
              <a:rPr lang="zh-CN" altLang="en-US" dirty="0"/>
              <a:t>∀</a:t>
            </a:r>
            <a:r>
              <a:rPr lang="en-US" altLang="zh-CN" i="1" dirty="0"/>
              <a:t>y </a:t>
            </a:r>
            <a:r>
              <a:rPr lang="zh-CN" altLang="en-US" dirty="0"/>
              <a:t>∃</a:t>
            </a:r>
            <a:r>
              <a:rPr lang="en-US" altLang="zh-CN" i="1" dirty="0"/>
              <a:t>z 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 </a:t>
            </a:r>
            <a:r>
              <a:rPr lang="en-US" altLang="zh-CN" dirty="0"/>
              <a:t>+ </a:t>
            </a:r>
            <a:r>
              <a:rPr lang="en-US" altLang="zh-CN" i="1" dirty="0"/>
              <a:t>y </a:t>
            </a:r>
            <a:r>
              <a:rPr lang="en-US" altLang="zh-CN" dirty="0"/>
              <a:t>= </a:t>
            </a:r>
            <a:r>
              <a:rPr lang="en-US" altLang="zh-CN" i="1" dirty="0"/>
              <a:t>z</a:t>
            </a:r>
            <a:r>
              <a:rPr lang="en-US" altLang="zh-CN" dirty="0" smtClean="0"/>
              <a:t>): T</a:t>
            </a:r>
            <a:endParaRPr lang="en-US" altLang="zh-CN" dirty="0"/>
          </a:p>
          <a:p>
            <a:pPr algn="just">
              <a:buNone/>
            </a:pPr>
            <a:r>
              <a:rPr lang="en-US" altLang="zh-CN" dirty="0"/>
              <a:t> </a:t>
            </a:r>
            <a:r>
              <a:rPr lang="zh-CN" altLang="en-US" dirty="0" smtClean="0"/>
              <a:t>∃</a:t>
            </a:r>
            <a:r>
              <a:rPr lang="en-US" altLang="zh-CN" i="1" dirty="0"/>
              <a:t>z </a:t>
            </a:r>
            <a:r>
              <a:rPr lang="zh-CN" altLang="en-US" dirty="0"/>
              <a:t>∀</a:t>
            </a:r>
            <a:r>
              <a:rPr lang="en-US" altLang="zh-CN" i="1" dirty="0"/>
              <a:t>x </a:t>
            </a:r>
            <a:r>
              <a:rPr lang="zh-CN" altLang="en-US" dirty="0"/>
              <a:t>∀</a:t>
            </a:r>
            <a:r>
              <a:rPr lang="en-US" altLang="zh-CN" i="1" dirty="0"/>
              <a:t>y 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/>
              <a:t>x </a:t>
            </a:r>
            <a:r>
              <a:rPr lang="en-US" altLang="zh-CN" dirty="0"/>
              <a:t>+ </a:t>
            </a:r>
            <a:r>
              <a:rPr lang="en-US" altLang="zh-CN" i="1" dirty="0"/>
              <a:t>y </a:t>
            </a:r>
            <a:r>
              <a:rPr lang="en-US" altLang="zh-CN" dirty="0"/>
              <a:t>= </a:t>
            </a:r>
            <a:r>
              <a:rPr lang="en-US" altLang="zh-CN" i="1"/>
              <a:t>z</a:t>
            </a:r>
            <a:r>
              <a:rPr lang="en-US" altLang="zh-CN" smtClean="0"/>
              <a:t>): F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735E3-5B29-4F54-8FB9-022B0DB6C8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21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</TotalTime>
  <Words>345</Words>
  <Application>Microsoft Office PowerPoint</Application>
  <PresentationFormat>On-screen Show (4:3)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Monotype Sorts</vt:lpstr>
      <vt:lpstr>ＭＳ Ｐゴシック</vt:lpstr>
      <vt:lpstr>Arial</vt:lpstr>
      <vt:lpstr>Lucida Sans</vt:lpstr>
      <vt:lpstr>Wingdings</vt:lpstr>
      <vt:lpstr>Default Design</vt:lpstr>
      <vt:lpstr>L02 Recap: Predicate Logic</vt:lpstr>
      <vt:lpstr>When True/False</vt:lpstr>
      <vt:lpstr>Quantifier with Restricted Domain</vt:lpstr>
      <vt:lpstr>Logical Equivalence</vt:lpstr>
      <vt:lpstr>Nested Quantifiers</vt:lpstr>
    </vt:vector>
  </TitlesOfParts>
  <Company>HKUST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taicl</dc:creator>
  <cp:lastModifiedBy>Dr. Lian Wen Zhang</cp:lastModifiedBy>
  <cp:revision>503</cp:revision>
  <cp:lastPrinted>2015-09-07T06:59:21Z</cp:lastPrinted>
  <dcterms:created xsi:type="dcterms:W3CDTF">2012-01-21T22:53:48Z</dcterms:created>
  <dcterms:modified xsi:type="dcterms:W3CDTF">2015-09-15T04:49:28Z</dcterms:modified>
</cp:coreProperties>
</file>