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83" r:id="rId2"/>
    <p:sldId id="440" r:id="rId3"/>
    <p:sldId id="439" r:id="rId4"/>
    <p:sldId id="446" r:id="rId5"/>
    <p:sldId id="418" r:id="rId6"/>
    <p:sldId id="441" r:id="rId7"/>
    <p:sldId id="442" r:id="rId8"/>
    <p:sldId id="448" r:id="rId9"/>
    <p:sldId id="449" r:id="rId10"/>
    <p:sldId id="450" r:id="rId11"/>
    <p:sldId id="451" r:id="rId12"/>
    <p:sldId id="452" r:id="rId13"/>
    <p:sldId id="453" r:id="rId14"/>
    <p:sldId id="417" r:id="rId15"/>
    <p:sldId id="419" r:id="rId16"/>
    <p:sldId id="420" r:id="rId17"/>
    <p:sldId id="454" r:id="rId18"/>
    <p:sldId id="421" r:id="rId19"/>
    <p:sldId id="423" r:id="rId20"/>
    <p:sldId id="424" r:id="rId21"/>
    <p:sldId id="425" r:id="rId22"/>
    <p:sldId id="426" r:id="rId23"/>
    <p:sldId id="427" r:id="rId24"/>
    <p:sldId id="428" r:id="rId25"/>
    <p:sldId id="429" r:id="rId26"/>
    <p:sldId id="456" r:id="rId27"/>
    <p:sldId id="444" r:id="rId28"/>
    <p:sldId id="430" r:id="rId29"/>
    <p:sldId id="431" r:id="rId30"/>
    <p:sldId id="432" r:id="rId31"/>
    <p:sldId id="433" r:id="rId32"/>
    <p:sldId id="434" r:id="rId33"/>
    <p:sldId id="435" r:id="rId34"/>
    <p:sldId id="436" r:id="rId35"/>
    <p:sldId id="437" r:id="rId36"/>
    <p:sldId id="445" r:id="rId37"/>
    <p:sldId id="457" r:id="rId38"/>
    <p:sldId id="458" r:id="rId39"/>
  </p:sldIdLst>
  <p:sldSz cx="9144000" cy="6858000" type="screen4x3"/>
  <p:notesSz cx="6858000" cy="9144000"/>
  <p:custDataLst>
    <p:tags r:id="rId4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48" autoAdjust="0"/>
    <p:restoredTop sz="84776" autoAdjust="0"/>
  </p:normalViewPr>
  <p:slideViewPr>
    <p:cSldViewPr>
      <p:cViewPr varScale="1">
        <p:scale>
          <a:sx n="81" d="100"/>
          <a:sy n="81" d="100"/>
        </p:scale>
        <p:origin x="88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7D6EC3C-A835-41D6-AD1F-A4FC214C56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914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E824FF-E907-4F88-ACEC-E5E88539CB2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37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CEBD1D-CD99-4858-9C0E-D90302EE2066}" type="slidenum">
              <a:rPr lang="en-US"/>
              <a:pPr/>
              <a:t>19</a:t>
            </a:fld>
            <a:endParaRPr lang="en-US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40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DD377F-188E-46A1-9702-E263FD594481}" type="slidenum">
              <a:rPr lang="en-US"/>
              <a:pPr/>
              <a:t>20</a:t>
            </a:fld>
            <a:endParaRPr lang="en-US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07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68E8F-B7E0-476A-A7C4-10955D442A4B}" type="slidenum">
              <a:rPr lang="en-US"/>
              <a:pPr/>
              <a:t>21</a:t>
            </a:fld>
            <a:endParaRPr lang="en-US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18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AF2B3-CCB9-4EE3-AEDA-0CDD86903438}" type="slidenum">
              <a:rPr lang="en-US"/>
              <a:pPr/>
              <a:t>22</a:t>
            </a:fld>
            <a:endParaRPr lang="en-US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30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0DED33-2BCA-4035-A584-800DCE9371E8}" type="slidenum">
              <a:rPr lang="en-US"/>
              <a:pPr/>
              <a:t>23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15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9A3708-FECF-4BF7-AAF2-28C7285E3907}" type="slidenum">
              <a:rPr lang="en-US"/>
              <a:pPr/>
              <a:t>24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10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3A168C-E27E-4498-BBF1-67D9ED58A500}" type="slidenum">
              <a:rPr lang="en-US"/>
              <a:pPr/>
              <a:t>25</a:t>
            </a:fld>
            <a:endParaRPr lang="en-US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3225" cy="4114800"/>
          </a:xfrm>
        </p:spPr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590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EA35945-331C-442D-B7B4-1E0DF1B9E5FB}" type="slidenum">
              <a:rPr lang="en-US" altLang="zh-HK" sz="1300"/>
              <a:pPr>
                <a:spcBef>
                  <a:spcPct val="0"/>
                </a:spcBef>
              </a:pPr>
              <a:t>26</a:t>
            </a:fld>
            <a:endParaRPr lang="en-US" altLang="zh-HK" sz="1300"/>
          </a:p>
        </p:txBody>
      </p:sp>
    </p:spTree>
    <p:extLst>
      <p:ext uri="{BB962C8B-B14F-4D97-AF65-F5344CB8AC3E}">
        <p14:creationId xmlns:p14="http://schemas.microsoft.com/office/powerpoint/2010/main" val="1429013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4ACCA4-7862-4402-BF0A-1C464DEC37AC}" type="slidenum">
              <a:rPr lang="en-US"/>
              <a:pPr/>
              <a:t>28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59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AD406D-AEBA-4410-B476-5CD8B59CCA7B}" type="slidenum">
              <a:rPr lang="en-US"/>
              <a:pPr/>
              <a:t>29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8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6390B6-3E96-4BF8-8787-D00ECA363778}" type="slidenum">
              <a:rPr lang="en-US"/>
              <a:pPr/>
              <a:t>2</a:t>
            </a:fld>
            <a:endParaRPr lang="en-US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357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B6C28F-6D21-4185-A95A-118AC99104BF}" type="slidenum">
              <a:rPr lang="en-US"/>
              <a:pPr/>
              <a:t>30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756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59491C-E869-4C96-9898-377A975B4E93}" type="slidenum">
              <a:rPr lang="en-US"/>
              <a:pPr/>
              <a:t>31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269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6724B1-709F-4C38-85CA-FF2A314AA320}" type="slidenum">
              <a:rPr lang="en-US"/>
              <a:pPr/>
              <a:t>32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933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6D34A8-2FFC-4229-A1EC-EB94A7E67B94}" type="slidenum">
              <a:rPr lang="en-US"/>
              <a:pPr/>
              <a:t>33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208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A9E68B-8FE6-42A1-9620-417C4B8F2AD3}" type="slidenum">
              <a:rPr lang="en-US"/>
              <a:pPr/>
              <a:t>34</a:t>
            </a:fld>
            <a:endParaRPr lang="en-US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68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03C55A-916C-445B-A9AA-E2BD5157AC01}" type="slidenum">
              <a:rPr lang="en-US"/>
              <a:pPr/>
              <a:t>35</a:t>
            </a:fld>
            <a:endParaRPr lang="en-US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2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7F8AE4-ED66-44FB-B787-96CE15FB3D20}" type="slidenum">
              <a:rPr lang="en-US"/>
              <a:pPr/>
              <a:t>5</a:t>
            </a:fld>
            <a:endParaRPr lang="en-US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70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7C47F64-1DE8-43BB-8A62-B7BC3D2F685A}" type="slidenum">
              <a:rPr lang="en-US" altLang="zh-TW" sz="1300"/>
              <a:pPr>
                <a:spcBef>
                  <a:spcPct val="0"/>
                </a:spcBef>
              </a:pPr>
              <a:t>13</a:t>
            </a:fld>
            <a:endParaRPr lang="en-US" altLang="zh-TW" sz="13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32912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6390B6-3E96-4BF8-8787-D00ECA363778}" type="slidenum">
              <a:rPr lang="en-US"/>
              <a:pPr/>
              <a:t>14</a:t>
            </a:fld>
            <a:endParaRPr lang="en-US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52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9B7B38-C5CD-4E07-A399-73B261EDFF14}" type="slidenum">
              <a:rPr lang="en-US"/>
              <a:pPr/>
              <a:t>15</a:t>
            </a:fld>
            <a:endParaRPr lang="en-US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95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11D68-BA8B-4892-A584-2A6621C6AFAD}" type="slidenum">
              <a:rPr lang="en-US"/>
              <a:pPr/>
              <a:t>16</a:t>
            </a:fld>
            <a:endParaRPr 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21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BC0E8D0-2D67-4C59-9006-BBFC7FA8DCCD}" type="slidenum">
              <a:rPr lang="en-US" altLang="zh-HK" sz="1300"/>
              <a:pPr>
                <a:spcBef>
                  <a:spcPct val="0"/>
                </a:spcBef>
              </a:pPr>
              <a:t>17</a:t>
            </a:fld>
            <a:endParaRPr lang="en-US" altLang="zh-HK" sz="1300"/>
          </a:p>
        </p:txBody>
      </p:sp>
    </p:spTree>
    <p:extLst>
      <p:ext uri="{BB962C8B-B14F-4D97-AF65-F5344CB8AC3E}">
        <p14:creationId xmlns:p14="http://schemas.microsoft.com/office/powerpoint/2010/main" val="3645058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7B2B2E-14F2-49C5-8B0E-11F4872C7EB0}" type="slidenum">
              <a:rPr lang="en-US"/>
              <a:pPr/>
              <a:t>18</a:t>
            </a:fld>
            <a:endParaRPr lang="en-US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6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A2F3F0-1D35-439E-AAA7-C9350D850B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507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538557-A35D-45D1-B086-4C40EC8F09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624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78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78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895626-13C6-4A65-9F2A-E01DB83C12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788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1295400"/>
            <a:ext cx="8839200" cy="51355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62000" y="6572250"/>
            <a:ext cx="83820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-39688" y="6572250"/>
            <a:ext cx="604838" cy="304800"/>
          </a:xfrm>
        </p:spPr>
        <p:txBody>
          <a:bodyPr/>
          <a:lstStyle>
            <a:lvl1pPr>
              <a:defRPr/>
            </a:lvl1pPr>
          </a:lstStyle>
          <a:p>
            <a:fld id="{4D41EAA8-23F3-421B-8E24-360CCD8486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306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1E89504-E9A2-4960-B6E9-AA849F475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3449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3A2ADB-794E-4A14-B462-84F708D128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0594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35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35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859EB1-3964-4F0B-AAF2-2D82819755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821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0FC45A-B16E-4BE3-966F-650D166F9B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4348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D88420-11A1-4E9B-8B09-0569A8ABF5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9330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C31316-32B0-47E1-B495-2D5B9A2BB4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1618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794DEE-ADCF-4D48-B69B-5BE36010F7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9675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4663A8-7198-41C4-8C1F-6ACE455AAF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801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3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572250"/>
            <a:ext cx="838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39688" y="6572250"/>
            <a:ext cx="604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latin typeface="+mn-lt"/>
              </a:defRPr>
            </a:lvl1pPr>
          </a:lstStyle>
          <a:p>
            <a:fld id="{1E99FDDE-525F-4C70-A2BE-D92EE485439A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5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Documents%20and%20Settings\psander\Desktop\visintro\ATI-Demo-ToyShop-v1.1.wmv" TargetMode="External"/><Relationship Id="rId5" Type="http://schemas.openxmlformats.org/officeDocument/2006/relationships/hyperlink" Target="https://www.youtube.com/watch?v=gp6nKyFNshs" TargetMode="Externa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9.png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altimerendering.com/udacity/?load=demo/unit1-fps.j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Documents%20and%20Settings\psander\Desktop\visintro\Parthenon-demo.wmv" TargetMode="External"/><Relationship Id="rId5" Type="http://schemas.openxmlformats.org/officeDocument/2006/relationships/hyperlink" Target="https://www.youtube.com/watch?v=3qraxOZzcnM" TargetMode="Externa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hellorun.helloenjoy.com/" TargetMode="External"/><Relationship Id="rId3" Type="http://schemas.openxmlformats.org/officeDocument/2006/relationships/hyperlink" Target="https://www.cubeslam.com/fturfc" TargetMode="External"/><Relationship Id="rId7" Type="http://schemas.openxmlformats.org/officeDocument/2006/relationships/hyperlink" Target="http://chandlerprall.github.io/Physijs/examples/jenga.html" TargetMode="External"/><Relationship Id="rId2" Type="http://schemas.openxmlformats.org/officeDocument/2006/relationships/hyperlink" Target="https://www.google.com/logos/2014/rubiks/rubik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handlerprall.github.io/Physijs/examples/compound.html" TargetMode="External"/><Relationship Id="rId5" Type="http://schemas.openxmlformats.org/officeDocument/2006/relationships/hyperlink" Target="http://chandlerprall.github.io/Physijs/" TargetMode="External"/><Relationship Id="rId4" Type="http://schemas.openxmlformats.org/officeDocument/2006/relationships/hyperlink" Target="http://helloracer.com/racer-s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pablotheflamingo.com/" TargetMode="External"/><Relationship Id="rId2" Type="http://schemas.openxmlformats.org/officeDocument/2006/relationships/hyperlink" Target="http://data-arts.appspot.com/glob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29a.ch/sandbox/2012/fluidwebgl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0"/>
            <a:ext cx="7772400" cy="1470025"/>
          </a:xfrm>
        </p:spPr>
        <p:txBody>
          <a:bodyPr anchor="ctr"/>
          <a:lstStyle/>
          <a:p>
            <a:r>
              <a:rPr lang="en-HK" dirty="0" smtClean="0"/>
              <a:t>Graphics Introduction</a:t>
            </a:r>
            <a:endParaRPr 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76200"/>
            <a:ext cx="6400800" cy="1752600"/>
          </a:xfrm>
        </p:spPr>
        <p:txBody>
          <a:bodyPr/>
          <a:lstStyle/>
          <a:p>
            <a:r>
              <a:rPr lang="en-US" sz="3200" dirty="0" smtClean="0"/>
              <a:t>COMP4451 Game Programming</a:t>
            </a:r>
            <a:endParaRPr lang="en-US" sz="3200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600200"/>
            <a:ext cx="1758950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6138"/>
            <a:ext cx="8475785" cy="844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3692">
                <a:ea typeface="新細明體" panose="02020500000000000000" pitchFamily="18" charset="-120"/>
              </a:rPr>
              <a:t>Evolution: Graphics Hardware</a:t>
            </a:r>
          </a:p>
        </p:txBody>
      </p:sp>
      <p:sp>
        <p:nvSpPr>
          <p:cNvPr id="386058" name="Text Box 10"/>
          <p:cNvSpPr txBox="1">
            <a:spLocks noChangeArrowheads="1"/>
          </p:cNvSpPr>
          <p:nvPr/>
        </p:nvSpPr>
        <p:spPr bwMode="auto">
          <a:xfrm>
            <a:off x="703385" y="1459523"/>
            <a:ext cx="7666892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4403" rIns="84403"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1674"/>
              </a:spcBef>
            </a:pPr>
            <a:r>
              <a:rPr lang="en-US" altLang="zh-HK" sz="2585"/>
              <a:t>PC Generation 3: Programmable rendering pipeline</a:t>
            </a:r>
            <a:endParaRPr lang="en-US" altLang="zh-HK" sz="1846"/>
          </a:p>
        </p:txBody>
      </p:sp>
      <p:sp>
        <p:nvSpPr>
          <p:cNvPr id="386059" name="Text Box 11"/>
          <p:cNvSpPr txBox="1">
            <a:spLocks noChangeArrowheads="1"/>
          </p:cNvSpPr>
          <p:nvPr/>
        </p:nvSpPr>
        <p:spPr bwMode="auto">
          <a:xfrm>
            <a:off x="703385" y="4953000"/>
            <a:ext cx="23890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403" rIns="84403" anchorCtr="1">
            <a:spAutoFit/>
          </a:bodyPr>
          <a:lstStyle/>
          <a:p>
            <a:r>
              <a:rPr lang="en-US" dirty="0"/>
              <a:t>NVidia’s NV20 (2001)</a:t>
            </a:r>
          </a:p>
        </p:txBody>
      </p:sp>
      <p:sp>
        <p:nvSpPr>
          <p:cNvPr id="386060" name="Text Box 12"/>
          <p:cNvSpPr txBox="1">
            <a:spLocks noChangeArrowheads="1"/>
          </p:cNvSpPr>
          <p:nvPr/>
        </p:nvSpPr>
        <p:spPr bwMode="auto">
          <a:xfrm>
            <a:off x="3486151" y="4906108"/>
            <a:ext cx="52936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403" rIns="84403" anchorCtr="1">
            <a:spAutoFit/>
          </a:bodyPr>
          <a:lstStyle/>
          <a:p>
            <a:r>
              <a:rPr lang="en-US" dirty="0" smtClean="0"/>
              <a:t>     Programmability </a:t>
            </a:r>
            <a:r>
              <a:rPr lang="en-US" dirty="0"/>
              <a:t>on the rendering pipeline</a:t>
            </a:r>
            <a:r>
              <a:rPr lang="en-US" dirty="0" smtClean="0"/>
              <a:t>!</a:t>
            </a:r>
          </a:p>
          <a:p>
            <a:r>
              <a:rPr lang="en-US" dirty="0" smtClean="0"/>
              <a:t>Vertex program + register combiner programming</a:t>
            </a:r>
            <a:endParaRPr lang="en-US" dirty="0"/>
          </a:p>
        </p:txBody>
      </p:sp>
      <p:pic>
        <p:nvPicPr>
          <p:cNvPr id="386062" name="Picture 14" descr="t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893" y="2092570"/>
            <a:ext cx="2954215" cy="259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0196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6138"/>
            <a:ext cx="8475785" cy="844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3692">
                <a:ea typeface="新細明體" panose="02020500000000000000" pitchFamily="18" charset="-120"/>
              </a:rPr>
              <a:t>Evolution: Graphics Hardware</a:t>
            </a:r>
          </a:p>
        </p:txBody>
      </p:sp>
      <p:sp>
        <p:nvSpPr>
          <p:cNvPr id="389123" name="Text Box 3"/>
          <p:cNvSpPr txBox="1">
            <a:spLocks noChangeArrowheads="1"/>
          </p:cNvSpPr>
          <p:nvPr/>
        </p:nvSpPr>
        <p:spPr bwMode="auto">
          <a:xfrm>
            <a:off x="703385" y="1459523"/>
            <a:ext cx="7666892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4403" rIns="84403"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1674"/>
              </a:spcBef>
            </a:pPr>
            <a:r>
              <a:rPr lang="en-US" altLang="zh-HK" sz="2585"/>
              <a:t>PC Generation 4: More Programmability and Precision</a:t>
            </a:r>
            <a:endParaRPr lang="en-US" altLang="zh-HK" sz="1846"/>
          </a:p>
        </p:txBody>
      </p:sp>
      <p:sp>
        <p:nvSpPr>
          <p:cNvPr id="389124" name="Text Box 4"/>
          <p:cNvSpPr txBox="1">
            <a:spLocks noChangeArrowheads="1"/>
          </p:cNvSpPr>
          <p:nvPr/>
        </p:nvSpPr>
        <p:spPr bwMode="auto">
          <a:xfrm>
            <a:off x="914400" y="5193268"/>
            <a:ext cx="3671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403" rIns="84403" anchorCtr="1">
            <a:spAutoFit/>
          </a:bodyPr>
          <a:lstStyle/>
          <a:p>
            <a:r>
              <a:rPr lang="en-US"/>
              <a:t>NVidia’s FX5200 – FX5950 (2002)</a:t>
            </a:r>
          </a:p>
        </p:txBody>
      </p:sp>
      <p:pic>
        <p:nvPicPr>
          <p:cNvPr id="389125" name="Picture 5" descr="t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03585"/>
            <a:ext cx="2813538" cy="247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26" name="Picture 6" descr="10993669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831" y="2232351"/>
            <a:ext cx="3516923" cy="263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127" name="Text Box 7"/>
          <p:cNvSpPr txBox="1">
            <a:spLocks noChangeArrowheads="1"/>
          </p:cNvSpPr>
          <p:nvPr/>
        </p:nvSpPr>
        <p:spPr bwMode="auto">
          <a:xfrm>
            <a:off x="5260731" y="5193268"/>
            <a:ext cx="27096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403" rIns="84403" anchorCtr="1">
            <a:spAutoFit/>
          </a:bodyPr>
          <a:lstStyle/>
          <a:p>
            <a:r>
              <a:rPr lang="en-US"/>
              <a:t>ATI Raedon 9700 (2002)</a:t>
            </a:r>
          </a:p>
        </p:txBody>
      </p:sp>
      <p:sp>
        <p:nvSpPr>
          <p:cNvPr id="389128" name="Text Box 8"/>
          <p:cNvSpPr txBox="1">
            <a:spLocks noChangeArrowheads="1"/>
          </p:cNvSpPr>
          <p:nvPr/>
        </p:nvSpPr>
        <p:spPr bwMode="auto">
          <a:xfrm>
            <a:off x="4629151" y="5184476"/>
            <a:ext cx="4782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403" rIns="84403" anchorCtr="1">
            <a:spAutoFit/>
          </a:bodyPr>
          <a:lstStyle/>
          <a:p>
            <a:r>
              <a:rPr lang="en-US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952478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6138"/>
            <a:ext cx="8475785" cy="844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3692">
                <a:ea typeface="新細明體" panose="02020500000000000000" pitchFamily="18" charset="-120"/>
              </a:rPr>
              <a:t>Evolution: Graphics Hardware</a:t>
            </a:r>
          </a:p>
        </p:txBody>
      </p:sp>
      <p:sp>
        <p:nvSpPr>
          <p:cNvPr id="387080" name="Text Box 8"/>
          <p:cNvSpPr txBox="1">
            <a:spLocks noChangeArrowheads="1"/>
          </p:cNvSpPr>
          <p:nvPr/>
        </p:nvSpPr>
        <p:spPr bwMode="auto">
          <a:xfrm>
            <a:off x="703385" y="1459523"/>
            <a:ext cx="7666892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4403" rIns="84403"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1674"/>
              </a:spcBef>
            </a:pPr>
            <a:r>
              <a:rPr lang="en-US" altLang="zh-HK" sz="2585"/>
              <a:t>PC Generation 5: Unified Shader Architecture</a:t>
            </a:r>
            <a:endParaRPr lang="en-US" altLang="zh-HK" sz="1846"/>
          </a:p>
        </p:txBody>
      </p:sp>
      <p:pic>
        <p:nvPicPr>
          <p:cNvPr id="387090" name="Picture 18" descr="http://www.hkepc.com/hwdb/gf8800-nvidia/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2" b="6815"/>
          <a:stretch>
            <a:fillRect/>
          </a:stretch>
        </p:blipFill>
        <p:spPr bwMode="auto">
          <a:xfrm>
            <a:off x="2630367" y="2162907"/>
            <a:ext cx="4122126" cy="267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7081" name="Text Box 9"/>
          <p:cNvSpPr txBox="1">
            <a:spLocks noChangeArrowheads="1"/>
          </p:cNvSpPr>
          <p:nvPr/>
        </p:nvSpPr>
        <p:spPr bwMode="auto">
          <a:xfrm>
            <a:off x="1195754" y="4835769"/>
            <a:ext cx="6682154" cy="1125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4403" rIns="84403" anchor="ctr" anchorCtr="1"/>
          <a:lstStyle/>
          <a:p>
            <a:pPr algn="l"/>
            <a:r>
              <a:rPr lang="en-US" dirty="0"/>
              <a:t>Two NVidia’s Geforce8800GTX cards</a:t>
            </a:r>
          </a:p>
          <a:p>
            <a:pPr algn="l">
              <a:buFontTx/>
              <a:buChar char="-"/>
            </a:pPr>
            <a:r>
              <a:rPr lang="en-US" dirty="0"/>
              <a:t> Scalable Link Interface (SLI): parallel processing</a:t>
            </a:r>
          </a:p>
          <a:p>
            <a:pPr algn="l">
              <a:buFontTx/>
              <a:buChar char="-"/>
            </a:pPr>
            <a:r>
              <a:rPr lang="en-US" dirty="0"/>
              <a:t> Geometry </a:t>
            </a:r>
            <a:r>
              <a:rPr lang="en-US" dirty="0" err="1" smtClean="0"/>
              <a:t>shader</a:t>
            </a:r>
            <a:r>
              <a:rPr lang="en-US" dirty="0" smtClean="0"/>
              <a:t> processing</a:t>
            </a:r>
            <a:endParaRPr lang="en-US" dirty="0"/>
          </a:p>
        </p:txBody>
      </p:sp>
      <p:sp>
        <p:nvSpPr>
          <p:cNvPr id="387097" name="Line 25"/>
          <p:cNvSpPr>
            <a:spLocks noChangeShapeType="1"/>
          </p:cNvSpPr>
          <p:nvPr/>
        </p:nvSpPr>
        <p:spPr bwMode="auto">
          <a:xfrm>
            <a:off x="2369110" y="2406857"/>
            <a:ext cx="984738" cy="7033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4403" tIns="84406" rIns="84403" bIns="84406" anchorCtr="1"/>
          <a:lstStyle/>
          <a:p>
            <a:endParaRPr lang="en-US"/>
          </a:p>
        </p:txBody>
      </p:sp>
      <p:sp>
        <p:nvSpPr>
          <p:cNvPr id="387098" name="Text Box 26"/>
          <p:cNvSpPr txBox="1">
            <a:spLocks noChangeArrowheads="1"/>
          </p:cNvSpPr>
          <p:nvPr/>
        </p:nvSpPr>
        <p:spPr bwMode="auto">
          <a:xfrm>
            <a:off x="775189" y="2203938"/>
            <a:ext cx="1593921" cy="447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403" tIns="84406" rIns="84403" bIns="84406" anchorCtr="1">
            <a:spAutoFit/>
          </a:bodyPr>
          <a:lstStyle/>
          <a:p>
            <a:r>
              <a:rPr lang="en-US"/>
              <a:t>SLI connector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3929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Today’s GPUs</a:t>
            </a:r>
            <a:endParaRPr lang="en-US" altLang="zh-TW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677" y="1371600"/>
            <a:ext cx="8229600" cy="4177812"/>
          </a:xfrm>
        </p:spPr>
        <p:txBody>
          <a:bodyPr/>
          <a:lstStyle/>
          <a:p>
            <a:r>
              <a:rPr lang="en-US" altLang="zh-TW" dirty="0" smtClean="0"/>
              <a:t>Efficient architecture</a:t>
            </a:r>
          </a:p>
          <a:p>
            <a:r>
              <a:rPr lang="en-US" altLang="zh-TW" dirty="0" smtClean="0"/>
              <a:t>1000+ parallel processors!</a:t>
            </a:r>
          </a:p>
          <a:p>
            <a:pPr lvl="1"/>
            <a:r>
              <a:rPr lang="en-US" altLang="zh-TW" dirty="0" smtClean="0"/>
              <a:t>Working on vertices</a:t>
            </a:r>
          </a:p>
          <a:p>
            <a:pPr lvl="1"/>
            <a:r>
              <a:rPr lang="en-US" altLang="zh-TW" dirty="0" smtClean="0"/>
              <a:t>Working on pixels</a:t>
            </a:r>
          </a:p>
          <a:p>
            <a:r>
              <a:rPr lang="en-US" altLang="zh-TW" dirty="0" smtClean="0"/>
              <a:t>SIMD processing</a:t>
            </a:r>
          </a:p>
          <a:p>
            <a:pPr lvl="1"/>
            <a:r>
              <a:rPr lang="en-US" altLang="zh-TW" dirty="0" smtClean="0"/>
              <a:t>Must execute same code</a:t>
            </a:r>
          </a:p>
          <a:p>
            <a:pPr lvl="1"/>
            <a:r>
              <a:rPr lang="en-US" altLang="zh-TW" dirty="0" smtClean="0"/>
              <a:t>Ok for graphics applications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Improving at faster rate than CPUs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647" y="1828799"/>
            <a:ext cx="3996676" cy="392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860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886501-B9AB-4E18-AD3A-6610A7B105FC}" type="slidenum">
              <a:rPr lang="en-US"/>
              <a:pPr/>
              <a:t>14</a:t>
            </a:fld>
            <a:endParaRPr lang="en-US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Graphics primitives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Primitive</a:t>
            </a:r>
          </a:p>
          <a:p>
            <a:pPr lvl="1"/>
            <a:r>
              <a:rPr lang="en-US" dirty="0"/>
              <a:t>Graphics object</a:t>
            </a:r>
          </a:p>
          <a:p>
            <a:pPr lvl="1"/>
            <a:r>
              <a:rPr lang="en-US" dirty="0"/>
              <a:t>Essential to create fancy images</a:t>
            </a:r>
          </a:p>
          <a:p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 smtClean="0"/>
              <a:t>Points</a:t>
            </a:r>
            <a:endParaRPr lang="en-US" dirty="0"/>
          </a:p>
          <a:p>
            <a:pPr lvl="1"/>
            <a:r>
              <a:rPr lang="en-US" dirty="0"/>
              <a:t>Line</a:t>
            </a:r>
          </a:p>
          <a:p>
            <a:pPr lvl="1"/>
            <a:r>
              <a:rPr lang="en-US" dirty="0"/>
              <a:t>Polygon</a:t>
            </a:r>
          </a:p>
        </p:txBody>
      </p:sp>
    </p:spTree>
    <p:extLst>
      <p:ext uri="{BB962C8B-B14F-4D97-AF65-F5344CB8AC3E}">
        <p14:creationId xmlns:p14="http://schemas.microsoft.com/office/powerpoint/2010/main" val="1748198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93E04D-5B2C-4126-8391-7702F91EEA90}" type="slidenum">
              <a:rPr lang="en-US"/>
              <a:pPr/>
              <a:t>15</a:t>
            </a:fld>
            <a:endParaRPr 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and Lines</a:t>
            </a:r>
            <a:endParaRPr lang="en-US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building block of </a:t>
            </a:r>
            <a:r>
              <a:rPr lang="en-US" dirty="0" smtClean="0"/>
              <a:t>graphs</a:t>
            </a:r>
            <a:r>
              <a:rPr lang="en-US" dirty="0"/>
              <a:t>, charts</a:t>
            </a:r>
          </a:p>
          <a:p>
            <a:r>
              <a:rPr lang="en-US" dirty="0"/>
              <a:t>Basic primitive in creating images</a:t>
            </a:r>
          </a:p>
        </p:txBody>
      </p:sp>
      <p:sp>
        <p:nvSpPr>
          <p:cNvPr id="324612" name="Line 4"/>
          <p:cNvSpPr>
            <a:spLocks noChangeShapeType="1"/>
          </p:cNvSpPr>
          <p:nvPr/>
        </p:nvSpPr>
        <p:spPr bwMode="auto">
          <a:xfrm flipV="1">
            <a:off x="2057400" y="2941637"/>
            <a:ext cx="2286000" cy="228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613" name="Freeform 5"/>
          <p:cNvSpPr>
            <a:spLocks/>
          </p:cNvSpPr>
          <p:nvPr/>
        </p:nvSpPr>
        <p:spPr bwMode="auto">
          <a:xfrm>
            <a:off x="3124200" y="3657600"/>
            <a:ext cx="4876800" cy="2057400"/>
          </a:xfrm>
          <a:custGeom>
            <a:avLst/>
            <a:gdLst>
              <a:gd name="T0" fmla="*/ 0 w 3072"/>
              <a:gd name="T1" fmla="*/ 1296 h 1296"/>
              <a:gd name="T2" fmla="*/ 1440 w 3072"/>
              <a:gd name="T3" fmla="*/ 240 h 1296"/>
              <a:gd name="T4" fmla="*/ 3072 w 3072"/>
              <a:gd name="T5" fmla="*/ 0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72" h="1296">
                <a:moveTo>
                  <a:pt x="0" y="1296"/>
                </a:moveTo>
                <a:cubicBezTo>
                  <a:pt x="464" y="876"/>
                  <a:pt x="928" y="456"/>
                  <a:pt x="1440" y="240"/>
                </a:cubicBezTo>
                <a:cubicBezTo>
                  <a:pt x="1952" y="24"/>
                  <a:pt x="2512" y="12"/>
                  <a:pt x="3072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752600" y="3200400"/>
            <a:ext cx="152400" cy="1825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269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25B41D-FCE2-4F27-94B8-74ECAA200940}" type="slidenum">
              <a:rPr lang="en-US"/>
              <a:pPr/>
              <a:t>16</a:t>
            </a:fld>
            <a:endParaRPr lang="en-US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Polygons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Generally constructed from straight lights</a:t>
            </a:r>
          </a:p>
          <a:p>
            <a:r>
              <a:rPr lang="en-US" dirty="0"/>
              <a:t>Multiple polygons can form 3D </a:t>
            </a:r>
            <a:r>
              <a:rPr lang="en-US" dirty="0" smtClean="0"/>
              <a:t>objects</a:t>
            </a:r>
          </a:p>
        </p:txBody>
      </p:sp>
      <p:sp>
        <p:nvSpPr>
          <p:cNvPr id="326660" name="Line 4"/>
          <p:cNvSpPr>
            <a:spLocks noChangeShapeType="1"/>
          </p:cNvSpPr>
          <p:nvPr/>
        </p:nvSpPr>
        <p:spPr bwMode="auto">
          <a:xfrm flipV="1">
            <a:off x="914400" y="3352800"/>
            <a:ext cx="129540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661" name="Line 5"/>
          <p:cNvSpPr>
            <a:spLocks noChangeShapeType="1"/>
          </p:cNvSpPr>
          <p:nvPr/>
        </p:nvSpPr>
        <p:spPr bwMode="auto">
          <a:xfrm flipV="1">
            <a:off x="2209800" y="3352800"/>
            <a:ext cx="0" cy="2590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662" name="Line 6"/>
          <p:cNvSpPr>
            <a:spLocks noChangeShapeType="1"/>
          </p:cNvSpPr>
          <p:nvPr/>
        </p:nvSpPr>
        <p:spPr bwMode="auto">
          <a:xfrm>
            <a:off x="914400" y="5410200"/>
            <a:ext cx="1295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663" name="Line 7"/>
          <p:cNvSpPr>
            <a:spLocks noChangeShapeType="1"/>
          </p:cNvSpPr>
          <p:nvPr/>
        </p:nvSpPr>
        <p:spPr bwMode="auto">
          <a:xfrm flipV="1">
            <a:off x="4800600" y="3505200"/>
            <a:ext cx="129540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664" name="Line 8"/>
          <p:cNvSpPr>
            <a:spLocks noChangeShapeType="1"/>
          </p:cNvSpPr>
          <p:nvPr/>
        </p:nvSpPr>
        <p:spPr bwMode="auto">
          <a:xfrm flipV="1">
            <a:off x="6096000" y="35052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665" name="Line 9"/>
          <p:cNvSpPr>
            <a:spLocks noChangeShapeType="1"/>
          </p:cNvSpPr>
          <p:nvPr/>
        </p:nvSpPr>
        <p:spPr bwMode="auto">
          <a:xfrm flipV="1">
            <a:off x="7391400" y="3505200"/>
            <a:ext cx="3048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666" name="Line 10"/>
          <p:cNvSpPr>
            <a:spLocks noChangeShapeType="1"/>
          </p:cNvSpPr>
          <p:nvPr/>
        </p:nvSpPr>
        <p:spPr bwMode="auto">
          <a:xfrm>
            <a:off x="4800600" y="5562600"/>
            <a:ext cx="1828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667" name="Line 11"/>
          <p:cNvSpPr>
            <a:spLocks noChangeShapeType="1"/>
          </p:cNvSpPr>
          <p:nvPr/>
        </p:nvSpPr>
        <p:spPr bwMode="auto">
          <a:xfrm flipV="1">
            <a:off x="6629400" y="4953000"/>
            <a:ext cx="762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49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Special case: Triangles</a:t>
            </a:r>
            <a:endParaRPr lang="en-US" altLang="zh-TW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0539"/>
            <a:ext cx="7924800" cy="4009292"/>
          </a:xfrm>
        </p:spPr>
        <p:txBody>
          <a:bodyPr/>
          <a:lstStyle/>
          <a:p>
            <a:r>
              <a:rPr lang="en-US" altLang="zh-TW" sz="2585"/>
              <a:t>In interactive graphics, triangles rule the world</a:t>
            </a:r>
          </a:p>
          <a:p>
            <a:r>
              <a:rPr lang="en-US" altLang="zh-TW" sz="2585"/>
              <a:t>Two main reasons:</a:t>
            </a:r>
          </a:p>
          <a:p>
            <a:pPr lvl="1"/>
            <a:r>
              <a:rPr lang="en-US" altLang="zh-TW" sz="2215"/>
              <a:t>Lowest common denominator for surfaces</a:t>
            </a:r>
          </a:p>
          <a:p>
            <a:pPr lvl="2"/>
            <a:r>
              <a:rPr lang="en-US" altLang="zh-TW" sz="1846"/>
              <a:t>Can represent any surface </a:t>
            </a:r>
            <a:r>
              <a:rPr lang="en-US" altLang="zh-TW" sz="1846" i="1">
                <a:solidFill>
                  <a:schemeClr val="tx2"/>
                </a:solidFill>
              </a:rPr>
              <a:t>with arbitrary accuracy</a:t>
            </a:r>
            <a:endParaRPr lang="en-US" altLang="zh-TW" sz="1846"/>
          </a:p>
          <a:p>
            <a:pPr lvl="2"/>
            <a:r>
              <a:rPr lang="en-US" altLang="zh-TW" sz="1846"/>
              <a:t>Splines, mathematical functions, volumetric isosurfaces…</a:t>
            </a:r>
          </a:p>
          <a:p>
            <a:pPr lvl="1"/>
            <a:r>
              <a:rPr lang="en-US" altLang="zh-TW" sz="2215"/>
              <a:t>Planarity, mathematical simplicity lends itself to simple, regular rendering algorithms</a:t>
            </a:r>
          </a:p>
          <a:p>
            <a:pPr lvl="2"/>
            <a:r>
              <a:rPr lang="en-US" altLang="zh-TW" sz="1846"/>
              <a:t>Such algorithms embed well in hardware</a:t>
            </a:r>
          </a:p>
        </p:txBody>
      </p:sp>
    </p:spTree>
    <p:extLst>
      <p:ext uri="{BB962C8B-B14F-4D97-AF65-F5344CB8AC3E}">
        <p14:creationId xmlns:p14="http://schemas.microsoft.com/office/powerpoint/2010/main" val="48047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Representing 3D models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Sent to GPU:</a:t>
            </a:r>
            <a:endParaRPr lang="en-US" dirty="0" smtClean="0"/>
          </a:p>
          <a:p>
            <a:pPr lvl="1"/>
            <a:r>
              <a:rPr lang="en-US" dirty="0" smtClean="0"/>
              <a:t>Vertex </a:t>
            </a:r>
            <a:r>
              <a:rPr lang="en-US" dirty="0" smtClean="0"/>
              <a:t>buffer: List of vertices and their positions</a:t>
            </a:r>
            <a:endParaRPr lang="en-US" dirty="0"/>
          </a:p>
          <a:p>
            <a:pPr lvl="1"/>
            <a:r>
              <a:rPr lang="en-US" dirty="0" smtClean="0"/>
              <a:t>Index buffer: List of triangles </a:t>
            </a:r>
            <a:r>
              <a:rPr lang="en-US" dirty="0"/>
              <a:t>connecting vertices</a:t>
            </a:r>
          </a:p>
        </p:txBody>
      </p:sp>
      <p:pic>
        <p:nvPicPr>
          <p:cNvPr id="342020" name="Picture 4" descr="fandisk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84500"/>
            <a:ext cx="4038600" cy="3792537"/>
          </a:xfrm>
          <a:prstGeom prst="rect">
            <a:avLst/>
          </a:prstGeom>
          <a:noFill/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2021" name="Picture 5" descr="fandisk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675" y="2984500"/>
            <a:ext cx="4606925" cy="3797300"/>
          </a:xfrm>
          <a:prstGeom prst="rect">
            <a:avLst/>
          </a:prstGeom>
          <a:noFill/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4591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F72E0A-D81D-4AAD-83A2-30043732B780}" type="slidenum">
              <a:rPr lang="en-US"/>
              <a:pPr/>
              <a:t>19</a:t>
            </a:fld>
            <a:endParaRPr lang="en-US"/>
          </a:p>
        </p:txBody>
      </p:sp>
      <p:pic>
        <p:nvPicPr>
          <p:cNvPr id="348170" name="Picture 10" descr="head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62200"/>
            <a:ext cx="6477000" cy="407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Rendering 3D models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dirty="0"/>
              <a:t>Process the vertices (position on screen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400" i="1" dirty="0" smtClean="0"/>
              <a:t>Uses specified camera position</a:t>
            </a:r>
            <a:endParaRPr lang="en-US" i="1" dirty="0"/>
          </a:p>
          <a:p>
            <a:pPr marL="609600" indent="-609600">
              <a:buFontTx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36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886501-B9AB-4E18-AD3A-6610A7B105FC}" type="slidenum">
              <a:rPr lang="en-US"/>
              <a:pPr/>
              <a:t>2</a:t>
            </a:fld>
            <a:endParaRPr lang="en-US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Interactivity</a:t>
            </a:r>
          </a:p>
          <a:p>
            <a:r>
              <a:rPr lang="en-US" dirty="0" smtClean="0"/>
              <a:t>Resolution</a:t>
            </a:r>
          </a:p>
          <a:p>
            <a:r>
              <a:rPr lang="en-US" dirty="0" smtClean="0"/>
              <a:t>Pixel throughput</a:t>
            </a:r>
          </a:p>
          <a:p>
            <a:r>
              <a:rPr lang="en-US" dirty="0" smtClean="0"/>
              <a:t>Evolution of graphics processing</a:t>
            </a:r>
          </a:p>
          <a:p>
            <a:r>
              <a:rPr lang="en-US" dirty="0" smtClean="0"/>
              <a:t>GPU parallelism today</a:t>
            </a:r>
          </a:p>
          <a:p>
            <a:r>
              <a:rPr lang="en-US" dirty="0" smtClean="0"/>
              <a:t>Real-time </a:t>
            </a:r>
            <a:r>
              <a:rPr lang="en-US" dirty="0"/>
              <a:t>rendering </a:t>
            </a:r>
            <a:r>
              <a:rPr lang="en-US" dirty="0" smtClean="0"/>
              <a:t>pipeline basics</a:t>
            </a:r>
            <a:endParaRPr lang="en-US" dirty="0"/>
          </a:p>
          <a:p>
            <a:r>
              <a:rPr lang="en-US" dirty="0" err="1" smtClean="0"/>
              <a:t>Multipass</a:t>
            </a:r>
            <a:r>
              <a:rPr lang="en-US" dirty="0" smtClean="0"/>
              <a:t> techniques: Shadows</a:t>
            </a:r>
          </a:p>
          <a:p>
            <a:r>
              <a:rPr lang="en-US" dirty="0" smtClean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80510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3DBA11-4365-4800-9E3F-E90FF4BA9752}" type="slidenum">
              <a:rPr lang="en-US"/>
              <a:pPr/>
              <a:t>20</a:t>
            </a:fld>
            <a:endParaRPr lang="en-US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Rendering 3D models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/>
              <a:t>Process the vertices (position on screen)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Rasterize the triangles</a:t>
            </a:r>
          </a:p>
        </p:txBody>
      </p:sp>
      <p:pic>
        <p:nvPicPr>
          <p:cNvPr id="350585" name="Picture 377" descr="gourau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819400"/>
            <a:ext cx="3959225" cy="2954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50586" name="Group 378"/>
          <p:cNvGraphicFramePr>
            <a:graphicFrameLocks noGrp="1"/>
          </p:cNvGraphicFramePr>
          <p:nvPr/>
        </p:nvGraphicFramePr>
        <p:xfrm>
          <a:off x="2362200" y="2819400"/>
          <a:ext cx="3959225" cy="2954341"/>
        </p:xfrm>
        <a:graphic>
          <a:graphicData uri="http://schemas.openxmlformats.org/drawingml/2006/table">
            <a:tbl>
              <a:tblPr/>
              <a:tblGrid>
                <a:gridCol w="282575"/>
                <a:gridCol w="282575"/>
                <a:gridCol w="280988"/>
                <a:gridCol w="287337"/>
                <a:gridCol w="280988"/>
                <a:gridCol w="282575"/>
                <a:gridCol w="282575"/>
                <a:gridCol w="282575"/>
                <a:gridCol w="282575"/>
                <a:gridCol w="280987"/>
                <a:gridCol w="287338"/>
                <a:gridCol w="280987"/>
                <a:gridCol w="282575"/>
                <a:gridCol w="282575"/>
              </a:tblGrid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858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428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9462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03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860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17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77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0771" name="Text Box 563"/>
          <p:cNvSpPr txBox="1">
            <a:spLocks noChangeArrowheads="1"/>
          </p:cNvSpPr>
          <p:nvPr/>
        </p:nvSpPr>
        <p:spPr bwMode="auto">
          <a:xfrm>
            <a:off x="3886200" y="5867400"/>
            <a:ext cx="239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Grid: pixels on screen</a:t>
            </a:r>
          </a:p>
        </p:txBody>
      </p:sp>
    </p:spTree>
    <p:extLst>
      <p:ext uri="{BB962C8B-B14F-4D97-AF65-F5344CB8AC3E}">
        <p14:creationId xmlns:p14="http://schemas.microsoft.com/office/powerpoint/2010/main" val="20461803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6600" y="3429000"/>
            <a:ext cx="3048000" cy="2743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A9FA86-8C9B-46B4-8084-D60A95B9E970}" type="slidenum">
              <a:rPr lang="en-US"/>
              <a:pPr/>
              <a:t>21</a:t>
            </a:fld>
            <a:endParaRPr lang="en-US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Rendering 3D models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/>
              <a:t>Process the vertices (position on screen)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Rasterize the triangles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Process the pixels to generate the final image</a:t>
            </a:r>
          </a:p>
        </p:txBody>
      </p:sp>
      <p:pic>
        <p:nvPicPr>
          <p:cNvPr id="352266" name="Picture 10" descr="headshadi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940" b="49171"/>
          <a:stretch>
            <a:fillRect/>
          </a:stretch>
        </p:blipFill>
        <p:spPr bwMode="auto">
          <a:xfrm>
            <a:off x="3429000" y="3124200"/>
            <a:ext cx="275907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294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DD979-620D-4104-8CA4-B498992D7467}" type="slidenum">
              <a:rPr lang="en-US"/>
              <a:pPr/>
              <a:t>22</a:t>
            </a:fld>
            <a:endParaRPr lang="en-US"/>
          </a:p>
        </p:txBody>
      </p:sp>
      <p:sp>
        <p:nvSpPr>
          <p:cNvPr id="339978" name="Rectangle 10"/>
          <p:cNvSpPr>
            <a:spLocks noChangeArrowheads="1"/>
          </p:cNvSpPr>
          <p:nvPr/>
        </p:nvSpPr>
        <p:spPr bwMode="auto">
          <a:xfrm>
            <a:off x="6781800" y="3276600"/>
            <a:ext cx="1524000" cy="723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75" name="Rectangle 7"/>
          <p:cNvSpPr>
            <a:spLocks noChangeArrowheads="1"/>
          </p:cNvSpPr>
          <p:nvPr/>
        </p:nvSpPr>
        <p:spPr bwMode="auto">
          <a:xfrm>
            <a:off x="6781800" y="5372100"/>
            <a:ext cx="1524000" cy="723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73" name="Rectangle 5"/>
          <p:cNvSpPr>
            <a:spLocks noChangeArrowheads="1"/>
          </p:cNvSpPr>
          <p:nvPr/>
        </p:nvSpPr>
        <p:spPr bwMode="auto">
          <a:xfrm>
            <a:off x="609600" y="1905000"/>
            <a:ext cx="4419600" cy="449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Rendering “pretty” 3D models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Complex processing of pixels</a:t>
            </a:r>
          </a:p>
        </p:txBody>
      </p:sp>
      <p:pic>
        <p:nvPicPr>
          <p:cNvPr id="339972" name="Picture 4" descr="headshadi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2" b="46962"/>
          <a:stretch>
            <a:fillRect/>
          </a:stretch>
        </p:blipFill>
        <p:spPr bwMode="auto">
          <a:xfrm>
            <a:off x="804863" y="1447800"/>
            <a:ext cx="4833937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9974" name="Picture 6" descr="headshadi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4" t="55249" r="36826"/>
          <a:stretch>
            <a:fillRect/>
          </a:stretch>
        </p:blipFill>
        <p:spPr bwMode="auto">
          <a:xfrm>
            <a:off x="6192838" y="4038600"/>
            <a:ext cx="2570162" cy="229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9976" name="Text Box 8"/>
          <p:cNvSpPr txBox="1">
            <a:spLocks noChangeArrowheads="1"/>
          </p:cNvSpPr>
          <p:nvPr/>
        </p:nvSpPr>
        <p:spPr bwMode="auto">
          <a:xfrm>
            <a:off x="6781800" y="1771650"/>
            <a:ext cx="145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Textures:</a:t>
            </a:r>
          </a:p>
        </p:txBody>
      </p:sp>
      <p:pic>
        <p:nvPicPr>
          <p:cNvPr id="339977" name="Picture 9" descr="headshadi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7" t="55249" r="62306"/>
          <a:stretch>
            <a:fillRect/>
          </a:stretch>
        </p:blipFill>
        <p:spPr bwMode="auto">
          <a:xfrm>
            <a:off x="6324600" y="2051050"/>
            <a:ext cx="2438400" cy="221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551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00E4BA-275F-4C0E-B0B0-BA0B5E637E70}" type="slidenum">
              <a:rPr lang="en-US"/>
              <a:pPr/>
              <a:t>23</a:t>
            </a:fld>
            <a:endParaRPr lang="en-US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scenes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135563"/>
          </a:xfrm>
        </p:spPr>
        <p:txBody>
          <a:bodyPr/>
          <a:lstStyle/>
          <a:p>
            <a:r>
              <a:rPr lang="en-US" dirty="0"/>
              <a:t>Several models</a:t>
            </a:r>
          </a:p>
          <a:p>
            <a:r>
              <a:rPr lang="en-US" dirty="0"/>
              <a:t>Several textures per model</a:t>
            </a:r>
          </a:p>
          <a:p>
            <a:r>
              <a:rPr lang="en-US" dirty="0"/>
              <a:t>Several methods of computing final color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(details later)</a:t>
            </a:r>
            <a:endParaRPr lang="en-US" dirty="0"/>
          </a:p>
        </p:txBody>
      </p:sp>
      <p:pic>
        <p:nvPicPr>
          <p:cNvPr id="35635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05200"/>
            <a:ext cx="5257800" cy="29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26412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63927E-6214-4827-9675-223E3F1F9675}" type="slidenum">
              <a:rPr lang="en-US"/>
              <a:pPr/>
              <a:t>24</a:t>
            </a:fld>
            <a:endParaRPr lang="en-US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Toyshop demo</a:t>
            </a:r>
          </a:p>
        </p:txBody>
      </p:sp>
      <p:pic>
        <p:nvPicPr>
          <p:cNvPr id="358404" name="ATI-Demo-ToyShop-v1.1.wmv">
            <a:hlinkClick r:id="" action="ppaction://media"/>
          </p:cNvPr>
          <p:cNvPicPr>
            <a:picLocks noGrp="1" noRot="1" noChangeAspect="1" noChangeArrowheads="1"/>
          </p:cNvPicPr>
          <p:nvPr>
            <p:ph idx="1"/>
            <a:vide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376363"/>
            <a:ext cx="8839200" cy="497205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05000" y="6371903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www.youtube.com/watch?v=gp6nKyFNshs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014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584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5840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840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58404"/>
                </p:tgtEl>
              </p:cMediaNode>
            </p:vide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7969AC-2B0A-44B7-8F61-56B12AF10C65}" type="slidenum">
              <a:rPr lang="en-US"/>
              <a:pPr/>
              <a:t>25</a:t>
            </a:fld>
            <a:endParaRPr lang="en-US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GPU processing at a glance</a:t>
            </a:r>
          </a:p>
        </p:txBody>
      </p:sp>
      <p:sp>
        <p:nvSpPr>
          <p:cNvPr id="364547" name="Text Box 3"/>
          <p:cNvSpPr txBox="1">
            <a:spLocks noChangeArrowheads="1"/>
          </p:cNvSpPr>
          <p:nvPr/>
        </p:nvSpPr>
        <p:spPr bwMode="auto">
          <a:xfrm>
            <a:off x="1357313" y="1371600"/>
            <a:ext cx="2771775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364548" name="Text Box 4"/>
          <p:cNvSpPr txBox="1">
            <a:spLocks noChangeArrowheads="1"/>
          </p:cNvSpPr>
          <p:nvPr/>
        </p:nvSpPr>
        <p:spPr bwMode="auto">
          <a:xfrm>
            <a:off x="1357313" y="2286000"/>
            <a:ext cx="2771775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ahoma" panose="020B0604030504040204" pitchFamily="34" charset="0"/>
              </a:rPr>
              <a:t>Vertex Processor</a:t>
            </a:r>
          </a:p>
        </p:txBody>
      </p:sp>
      <p:sp>
        <p:nvSpPr>
          <p:cNvPr id="364549" name="Text Box 5"/>
          <p:cNvSpPr txBox="1">
            <a:spLocks noChangeArrowheads="1"/>
          </p:cNvSpPr>
          <p:nvPr/>
        </p:nvSpPr>
        <p:spPr bwMode="auto">
          <a:xfrm>
            <a:off x="1357313" y="3429000"/>
            <a:ext cx="2771775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ahoma" panose="020B0604030504040204" pitchFamily="34" charset="0"/>
              </a:rPr>
              <a:t>Rasterizer</a:t>
            </a:r>
          </a:p>
        </p:txBody>
      </p:sp>
      <p:sp>
        <p:nvSpPr>
          <p:cNvPr id="364550" name="Text Box 6"/>
          <p:cNvSpPr txBox="1">
            <a:spLocks noChangeArrowheads="1"/>
          </p:cNvSpPr>
          <p:nvPr/>
        </p:nvSpPr>
        <p:spPr bwMode="auto">
          <a:xfrm>
            <a:off x="1357313" y="4572000"/>
            <a:ext cx="2771775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ahoma" panose="020B0604030504040204" pitchFamily="34" charset="0"/>
              </a:rPr>
              <a:t>Pixel Processor</a:t>
            </a:r>
          </a:p>
        </p:txBody>
      </p:sp>
      <p:sp>
        <p:nvSpPr>
          <p:cNvPr id="364551" name="Text Box 7"/>
          <p:cNvSpPr txBox="1">
            <a:spLocks noChangeArrowheads="1"/>
          </p:cNvSpPr>
          <p:nvPr/>
        </p:nvSpPr>
        <p:spPr bwMode="auto">
          <a:xfrm>
            <a:off x="1357313" y="5486400"/>
            <a:ext cx="2771775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ahoma" panose="020B0604030504040204" pitchFamily="34" charset="0"/>
              </a:rPr>
              <a:t>Memory</a:t>
            </a:r>
          </a:p>
        </p:txBody>
      </p:sp>
      <p:sp>
        <p:nvSpPr>
          <p:cNvPr id="364552" name="Line 8"/>
          <p:cNvSpPr>
            <a:spLocks noChangeShapeType="1"/>
          </p:cNvSpPr>
          <p:nvPr/>
        </p:nvSpPr>
        <p:spPr bwMode="auto">
          <a:xfrm>
            <a:off x="2757488" y="1868488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4553" name="Line 9"/>
          <p:cNvSpPr>
            <a:spLocks noChangeShapeType="1"/>
          </p:cNvSpPr>
          <p:nvPr/>
        </p:nvSpPr>
        <p:spPr bwMode="auto">
          <a:xfrm>
            <a:off x="2757488" y="2776538"/>
            <a:ext cx="0" cy="652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4554" name="Line 10"/>
          <p:cNvSpPr>
            <a:spLocks noChangeShapeType="1"/>
          </p:cNvSpPr>
          <p:nvPr/>
        </p:nvSpPr>
        <p:spPr bwMode="auto">
          <a:xfrm>
            <a:off x="2757488" y="3924300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4555" name="Line 11"/>
          <p:cNvSpPr>
            <a:spLocks noChangeShapeType="1"/>
          </p:cNvSpPr>
          <p:nvPr/>
        </p:nvSpPr>
        <p:spPr bwMode="auto">
          <a:xfrm>
            <a:off x="2757488" y="5057775"/>
            <a:ext cx="0" cy="428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64556" name="Group 12"/>
          <p:cNvGrpSpPr>
            <a:grpSpLocks/>
          </p:cNvGrpSpPr>
          <p:nvPr/>
        </p:nvGrpSpPr>
        <p:grpSpPr bwMode="auto">
          <a:xfrm>
            <a:off x="4800600" y="2057400"/>
            <a:ext cx="3225800" cy="914400"/>
            <a:chOff x="3024" y="1296"/>
            <a:chExt cx="2032" cy="576"/>
          </a:xfrm>
        </p:grpSpPr>
        <p:sp>
          <p:nvSpPr>
            <p:cNvPr id="364557" name="AutoShape 13"/>
            <p:cNvSpPr>
              <a:spLocks noChangeArrowheads="1"/>
            </p:cNvSpPr>
            <p:nvPr/>
          </p:nvSpPr>
          <p:spPr bwMode="auto">
            <a:xfrm>
              <a:off x="3024" y="1296"/>
              <a:ext cx="864" cy="576"/>
            </a:xfrm>
            <a:prstGeom prst="rtTriangl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4558" name="AutoShape 14"/>
            <p:cNvSpPr>
              <a:spLocks noChangeArrowheads="1"/>
            </p:cNvSpPr>
            <p:nvPr/>
          </p:nvSpPr>
          <p:spPr bwMode="auto">
            <a:xfrm rot="1866000">
              <a:off x="4608" y="1296"/>
              <a:ext cx="448" cy="576"/>
            </a:xfrm>
            <a:prstGeom prst="rtTriangl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4559" name="AutoShape 15"/>
            <p:cNvSpPr>
              <a:spLocks noChangeArrowheads="1"/>
            </p:cNvSpPr>
            <p:nvPr/>
          </p:nvSpPr>
          <p:spPr bwMode="auto">
            <a:xfrm>
              <a:off x="4044" y="1486"/>
              <a:ext cx="285" cy="69"/>
            </a:xfrm>
            <a:prstGeom prst="rightArrow">
              <a:avLst>
                <a:gd name="adj1" fmla="val 50000"/>
                <a:gd name="adj2" fmla="val 103261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64560" name="Group 16"/>
          <p:cNvGrpSpPr>
            <a:grpSpLocks/>
          </p:cNvGrpSpPr>
          <p:nvPr/>
        </p:nvGrpSpPr>
        <p:grpSpPr bwMode="auto">
          <a:xfrm>
            <a:off x="5486400" y="3200400"/>
            <a:ext cx="2233613" cy="914400"/>
            <a:chOff x="3456" y="2016"/>
            <a:chExt cx="1407" cy="576"/>
          </a:xfrm>
        </p:grpSpPr>
        <p:sp>
          <p:nvSpPr>
            <p:cNvPr id="364561" name="AutoShape 17"/>
            <p:cNvSpPr>
              <a:spLocks noChangeArrowheads="1"/>
            </p:cNvSpPr>
            <p:nvPr/>
          </p:nvSpPr>
          <p:spPr bwMode="auto">
            <a:xfrm rot="1866000">
              <a:off x="3456" y="2016"/>
              <a:ext cx="448" cy="576"/>
            </a:xfrm>
            <a:prstGeom prst="rtTriangl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4562" name="Rectangle 18"/>
            <p:cNvSpPr>
              <a:spLocks noChangeArrowheads="1"/>
            </p:cNvSpPr>
            <p:nvPr/>
          </p:nvSpPr>
          <p:spPr bwMode="auto">
            <a:xfrm>
              <a:off x="4752" y="2049"/>
              <a:ext cx="111" cy="11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4563" name="Rectangle 19"/>
            <p:cNvSpPr>
              <a:spLocks noChangeArrowheads="1"/>
            </p:cNvSpPr>
            <p:nvPr/>
          </p:nvSpPr>
          <p:spPr bwMode="auto">
            <a:xfrm>
              <a:off x="4608" y="2193"/>
              <a:ext cx="111" cy="11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4564" name="Rectangle 20"/>
            <p:cNvSpPr>
              <a:spLocks noChangeArrowheads="1"/>
            </p:cNvSpPr>
            <p:nvPr/>
          </p:nvSpPr>
          <p:spPr bwMode="auto">
            <a:xfrm>
              <a:off x="4752" y="2481"/>
              <a:ext cx="111" cy="11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4565" name="Rectangle 21"/>
            <p:cNvSpPr>
              <a:spLocks noChangeArrowheads="1"/>
            </p:cNvSpPr>
            <p:nvPr/>
          </p:nvSpPr>
          <p:spPr bwMode="auto">
            <a:xfrm>
              <a:off x="4752" y="2337"/>
              <a:ext cx="111" cy="11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4566" name="Rectangle 22"/>
            <p:cNvSpPr>
              <a:spLocks noChangeArrowheads="1"/>
            </p:cNvSpPr>
            <p:nvPr/>
          </p:nvSpPr>
          <p:spPr bwMode="auto">
            <a:xfrm>
              <a:off x="4464" y="2337"/>
              <a:ext cx="111" cy="11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4567" name="Rectangle 23"/>
            <p:cNvSpPr>
              <a:spLocks noChangeArrowheads="1"/>
            </p:cNvSpPr>
            <p:nvPr/>
          </p:nvSpPr>
          <p:spPr bwMode="auto">
            <a:xfrm>
              <a:off x="4608" y="2337"/>
              <a:ext cx="111" cy="11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4568" name="Rectangle 24"/>
            <p:cNvSpPr>
              <a:spLocks noChangeArrowheads="1"/>
            </p:cNvSpPr>
            <p:nvPr/>
          </p:nvSpPr>
          <p:spPr bwMode="auto">
            <a:xfrm>
              <a:off x="4752" y="2193"/>
              <a:ext cx="111" cy="11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4569" name="Rectangle 25"/>
            <p:cNvSpPr>
              <a:spLocks noChangeArrowheads="1"/>
            </p:cNvSpPr>
            <p:nvPr/>
          </p:nvSpPr>
          <p:spPr bwMode="auto">
            <a:xfrm>
              <a:off x="4608" y="2481"/>
              <a:ext cx="111" cy="11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4570" name="AutoShape 26"/>
            <p:cNvSpPr>
              <a:spLocks noChangeArrowheads="1"/>
            </p:cNvSpPr>
            <p:nvPr/>
          </p:nvSpPr>
          <p:spPr bwMode="auto">
            <a:xfrm>
              <a:off x="4032" y="2304"/>
              <a:ext cx="285" cy="69"/>
            </a:xfrm>
            <a:prstGeom prst="rightArrow">
              <a:avLst>
                <a:gd name="adj1" fmla="val 50000"/>
                <a:gd name="adj2" fmla="val 103261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64571" name="Group 27"/>
          <p:cNvGrpSpPr>
            <a:grpSpLocks/>
          </p:cNvGrpSpPr>
          <p:nvPr/>
        </p:nvGrpSpPr>
        <p:grpSpPr bwMode="auto">
          <a:xfrm>
            <a:off x="5715000" y="4749800"/>
            <a:ext cx="1776413" cy="188913"/>
            <a:chOff x="3600" y="2992"/>
            <a:chExt cx="1119" cy="119"/>
          </a:xfrm>
        </p:grpSpPr>
        <p:sp>
          <p:nvSpPr>
            <p:cNvPr id="364572" name="Rectangle 28"/>
            <p:cNvSpPr>
              <a:spLocks noChangeArrowheads="1"/>
            </p:cNvSpPr>
            <p:nvPr/>
          </p:nvSpPr>
          <p:spPr bwMode="auto">
            <a:xfrm>
              <a:off x="3600" y="3000"/>
              <a:ext cx="111" cy="11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4573" name="AutoShape 29"/>
            <p:cNvSpPr>
              <a:spLocks noChangeArrowheads="1"/>
            </p:cNvSpPr>
            <p:nvPr/>
          </p:nvSpPr>
          <p:spPr bwMode="auto">
            <a:xfrm>
              <a:off x="4032" y="3019"/>
              <a:ext cx="285" cy="69"/>
            </a:xfrm>
            <a:prstGeom prst="rightArrow">
              <a:avLst>
                <a:gd name="adj1" fmla="val 50000"/>
                <a:gd name="adj2" fmla="val 103261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4574" name="Rectangle 30"/>
            <p:cNvSpPr>
              <a:spLocks noChangeArrowheads="1"/>
            </p:cNvSpPr>
            <p:nvPr/>
          </p:nvSpPr>
          <p:spPr bwMode="auto">
            <a:xfrm>
              <a:off x="4608" y="2992"/>
              <a:ext cx="111" cy="111"/>
            </a:xfrm>
            <a:prstGeom prst="rect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64575" name="Line 31"/>
          <p:cNvSpPr>
            <a:spLocks noChangeShapeType="1"/>
          </p:cNvSpPr>
          <p:nvPr/>
        </p:nvSpPr>
        <p:spPr bwMode="auto">
          <a:xfrm flipV="1">
            <a:off x="4121150" y="5729288"/>
            <a:ext cx="357188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4576" name="Text Box 32"/>
          <p:cNvSpPr txBox="1">
            <a:spLocks noChangeArrowheads="1"/>
          </p:cNvSpPr>
          <p:nvPr/>
        </p:nvSpPr>
        <p:spPr bwMode="auto">
          <a:xfrm>
            <a:off x="4489450" y="5470525"/>
            <a:ext cx="2771775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ahoma" panose="020B0604030504040204" pitchFamily="34" charset="0"/>
              </a:rPr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2397655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99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Visibility:</a:t>
            </a:r>
            <a:br>
              <a:rPr lang="en-US" dirty="0" smtClean="0"/>
            </a:br>
            <a:r>
              <a:rPr lang="en-US" dirty="0" smtClean="0"/>
              <a:t>The Depth-Buffer (Z-buffer)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85801" y="1821474"/>
            <a:ext cx="8173915" cy="3741126"/>
          </a:xfrm>
        </p:spPr>
        <p:txBody>
          <a:bodyPr/>
          <a:lstStyle/>
          <a:p>
            <a:pPr>
              <a:defRPr/>
            </a:pPr>
            <a:r>
              <a:rPr lang="en-US" altLang="zh-HK" dirty="0" smtClean="0"/>
              <a:t>Use an additional buffer (image) to hold distance to the </a:t>
            </a:r>
            <a:r>
              <a:rPr lang="en-US" altLang="zh-HK" dirty="0" smtClean="0"/>
              <a:t>camera (depth) per pixel</a:t>
            </a:r>
            <a:endParaRPr lang="en-US" altLang="zh-HK" dirty="0" smtClean="0"/>
          </a:p>
          <a:p>
            <a:pPr lvl="1">
              <a:defRPr/>
            </a:pPr>
            <a:r>
              <a:rPr lang="en-US" altLang="zh-HK" dirty="0" smtClean="0"/>
              <a:t>Render primitives in arbitrary order</a:t>
            </a:r>
          </a:p>
          <a:p>
            <a:pPr lvl="1">
              <a:defRPr/>
            </a:pPr>
            <a:r>
              <a:rPr lang="en-US" altLang="zh-HK" dirty="0" smtClean="0"/>
              <a:t>Record their depths in the depth buffer</a:t>
            </a:r>
          </a:p>
          <a:p>
            <a:pPr lvl="1">
              <a:defRPr/>
            </a:pPr>
            <a:r>
              <a:rPr lang="en-US" altLang="zh-HK" dirty="0" smtClean="0"/>
              <a:t>If the depth of a fragment about to be drawn is </a:t>
            </a:r>
            <a:br>
              <a:rPr lang="en-US" altLang="zh-HK" dirty="0" smtClean="0"/>
            </a:br>
            <a:r>
              <a:rPr lang="en-US" altLang="zh-HK" dirty="0" smtClean="0"/>
              <a:t>greater than what’s already there, throw it away</a:t>
            </a:r>
          </a:p>
          <a:p>
            <a:pPr lvl="1">
              <a:defRPr/>
            </a:pPr>
            <a:r>
              <a:rPr lang="en-US" altLang="zh-HK" dirty="0" smtClean="0"/>
              <a:t>Otherwise, draw it and update the Z-buffer</a:t>
            </a:r>
          </a:p>
          <a:p>
            <a:pPr>
              <a:defRPr/>
            </a:pPr>
            <a:r>
              <a:rPr lang="en-US" altLang="zh-HK" dirty="0" smtClean="0"/>
              <a:t>Image precision hidden surface removal</a:t>
            </a:r>
          </a:p>
        </p:txBody>
      </p:sp>
    </p:spTree>
    <p:extLst>
      <p:ext uri="{BB962C8B-B14F-4D97-AF65-F5344CB8AC3E}">
        <p14:creationId xmlns:p14="http://schemas.microsoft.com/office/powerpoint/2010/main" val="1894219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use the rendering pipeline to draw any 3D scene directly?</a:t>
            </a:r>
          </a:p>
          <a:p>
            <a:r>
              <a:rPr lang="en-US" dirty="0" smtClean="0"/>
              <a:t>How do we handle interactions between objects?</a:t>
            </a:r>
          </a:p>
          <a:p>
            <a:pPr lvl="1"/>
            <a:r>
              <a:rPr lang="en-US" dirty="0" smtClean="0"/>
              <a:t>A: Use multi-pass techniques</a:t>
            </a:r>
          </a:p>
          <a:p>
            <a:r>
              <a:rPr lang="en-US" dirty="0" smtClean="0"/>
              <a:t>Example: Shadow computation</a:t>
            </a:r>
          </a:p>
          <a:p>
            <a:r>
              <a:rPr lang="en-US" dirty="0" smtClean="0"/>
              <a:t>Many algorithms/effects require</a:t>
            </a:r>
            <a:br>
              <a:rPr lang="en-US" dirty="0" smtClean="0"/>
            </a:br>
            <a:r>
              <a:rPr lang="en-US" dirty="0" smtClean="0"/>
              <a:t>multiple passes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241685"/>
              </p:ext>
            </p:extLst>
          </p:nvPr>
        </p:nvGraphicFramePr>
        <p:xfrm>
          <a:off x="6248400" y="3200400"/>
          <a:ext cx="2616839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Photo Editor Photo" r:id="rId3" imgW="2448267" imgH="2172003" progId="MSPhotoEd.3">
                  <p:embed/>
                </p:oleObj>
              </mc:Choice>
              <mc:Fallback>
                <p:oleObj name="Photo Editor Photo" r:id="rId3" imgW="2448267" imgH="2172003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200400"/>
                        <a:ext cx="2616839" cy="232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82146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5C25AB-CEB9-43AC-8EC6-48A32ECEDC25}" type="slidenum">
              <a:rPr lang="en-US"/>
              <a:pPr/>
              <a:t>28</a:t>
            </a:fld>
            <a:endParaRPr lang="en-US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important are shadows?</a:t>
            </a:r>
            <a:endParaRPr lang="en-US" dirty="0"/>
          </a:p>
        </p:txBody>
      </p:sp>
      <p:graphicFrame>
        <p:nvGraphicFramePr>
          <p:cNvPr id="411654" name="Object 6"/>
          <p:cNvGraphicFramePr>
            <a:graphicFrameLocks noChangeAspect="1"/>
          </p:cNvGraphicFramePr>
          <p:nvPr/>
        </p:nvGraphicFramePr>
        <p:xfrm>
          <a:off x="4572000" y="1600200"/>
          <a:ext cx="3732213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" name="Photo Editor Photo" r:id="rId4" imgW="2448267" imgH="2172003" progId="MSPhotoEd.3">
                  <p:embed/>
                </p:oleObj>
              </mc:Choice>
              <mc:Fallback>
                <p:oleObj name="Photo Editor Photo" r:id="rId4" imgW="2448267" imgH="2172003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00200"/>
                        <a:ext cx="3732213" cy="331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55" name="Object 7"/>
          <p:cNvGraphicFramePr>
            <a:graphicFrameLocks noChangeAspect="1"/>
          </p:cNvGraphicFramePr>
          <p:nvPr/>
        </p:nvGraphicFramePr>
        <p:xfrm>
          <a:off x="609600" y="1600200"/>
          <a:ext cx="3733800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" name="Photo Editor Photo" r:id="rId6" imgW="2448267" imgH="2172003" progId="MSPhotoEd.3">
                  <p:embed/>
                </p:oleObj>
              </mc:Choice>
              <mc:Fallback>
                <p:oleObj name="Photo Editor Photo" r:id="rId6" imgW="2448267" imgH="2172003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00200"/>
                        <a:ext cx="3733800" cy="331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71702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CD62E1-9C18-4288-B80B-7007F040A2B3}" type="slidenum">
              <a:rPr lang="en-US"/>
              <a:pPr/>
              <a:t>29</a:t>
            </a:fld>
            <a:endParaRPr lang="en-US"/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important are shadows?</a:t>
            </a:r>
          </a:p>
        </p:txBody>
      </p:sp>
      <p:pic>
        <p:nvPicPr>
          <p:cNvPr id="4137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5" t="27451" r="10410" b="33334"/>
          <a:stretch>
            <a:fillRect/>
          </a:stretch>
        </p:blipFill>
        <p:spPr bwMode="auto">
          <a:xfrm>
            <a:off x="152400" y="1998663"/>
            <a:ext cx="8839200" cy="333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345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36637"/>
            <a:ext cx="8839200" cy="5135563"/>
          </a:xfrm>
        </p:spPr>
        <p:txBody>
          <a:bodyPr/>
          <a:lstStyle/>
          <a:p>
            <a:r>
              <a:rPr lang="en-US" dirty="0" smtClean="0"/>
              <a:t>Interactive rendering applications</a:t>
            </a:r>
          </a:p>
          <a:p>
            <a:pPr lvl="1"/>
            <a:r>
              <a:rPr lang="en-US" dirty="0" smtClean="0"/>
              <a:t>Video game, architectural modeling, 3D visualization</a:t>
            </a:r>
            <a:br>
              <a:rPr lang="en-US" dirty="0" smtClean="0"/>
            </a:br>
            <a:r>
              <a:rPr lang="en-US" dirty="0" smtClean="0"/>
              <a:t>(as opposed to offline rendering, e.g., movies)</a:t>
            </a:r>
          </a:p>
          <a:p>
            <a:r>
              <a:rPr lang="en-US" dirty="0" smtClean="0"/>
              <a:t>Requirement: Must be interactive</a:t>
            </a:r>
          </a:p>
          <a:p>
            <a:r>
              <a:rPr lang="en-US" dirty="0" smtClean="0"/>
              <a:t>How fast is enough?</a:t>
            </a:r>
          </a:p>
          <a:p>
            <a:r>
              <a:rPr lang="en-US" dirty="0" smtClean="0"/>
              <a:t>Monitors refresh at 60 Hertz (60 Hz)</a:t>
            </a:r>
          </a:p>
          <a:p>
            <a:pPr lvl="1"/>
            <a:r>
              <a:rPr lang="en-US" dirty="0" smtClean="0"/>
              <a:t>Renders 60 images in each second</a:t>
            </a:r>
            <a:endParaRPr lang="en-US" dirty="0"/>
          </a:p>
          <a:p>
            <a:r>
              <a:rPr lang="en-US" dirty="0" smtClean="0"/>
              <a:t>Display 6 frames per second (6 FPS)</a:t>
            </a:r>
          </a:p>
          <a:p>
            <a:pPr lvl="1"/>
            <a:r>
              <a:rPr lang="en-US" dirty="0" smtClean="0"/>
              <a:t>Each image will be repeated 10 times!</a:t>
            </a:r>
          </a:p>
          <a:p>
            <a:pPr lvl="1"/>
            <a:r>
              <a:rPr lang="en-US" dirty="0" smtClean="0"/>
              <a:t>Testing shows this is the bare minimum</a:t>
            </a:r>
            <a:endParaRPr lang="en-US" dirty="0" smtClean="0">
              <a:hlinkClick r:id="rId2"/>
            </a:endParaRPr>
          </a:p>
          <a:p>
            <a:pPr marL="800100" lvl="2" indent="0">
              <a:buNone/>
            </a:pP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://www.realtimerendering.com/udacity/?</a:t>
            </a:r>
            <a:r>
              <a:rPr lang="en-US" sz="2000" dirty="0" smtClean="0">
                <a:hlinkClick r:id="rId2"/>
              </a:rPr>
              <a:t>load=demo/unit1-fps.js</a:t>
            </a:r>
            <a:endParaRPr lang="en-US" sz="20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299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03CD00-422F-450D-8DA5-EA837A47EBFF}" type="slidenum">
              <a:rPr lang="en-US"/>
              <a:pPr/>
              <a:t>30</a:t>
            </a:fld>
            <a:endParaRPr lang="en-US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shadow?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62488" y="1295400"/>
            <a:ext cx="4329112" cy="5135563"/>
          </a:xfrm>
        </p:spPr>
        <p:txBody>
          <a:bodyPr/>
          <a:lstStyle/>
          <a:p>
            <a:r>
              <a:rPr lang="en-US" sz="2800"/>
              <a:t>Shadows occur on surfaces that are not fully visible the light.</a:t>
            </a:r>
          </a:p>
          <a:p>
            <a:pPr>
              <a:buFontTx/>
              <a:buNone/>
            </a:pPr>
            <a:endParaRPr lang="en-US" sz="2800"/>
          </a:p>
        </p:txBody>
      </p:sp>
      <p:sp>
        <p:nvSpPr>
          <p:cNvPr id="419844" name="Litebulb"/>
          <p:cNvSpPr>
            <a:spLocks noEditPoints="1" noChangeArrowheads="1"/>
          </p:cNvSpPr>
          <p:nvPr/>
        </p:nvSpPr>
        <p:spPr bwMode="auto">
          <a:xfrm flipH="1">
            <a:off x="2362200" y="1752600"/>
            <a:ext cx="574675" cy="862013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845" name="Oval 5"/>
          <p:cNvSpPr>
            <a:spLocks noChangeArrowheads="1"/>
          </p:cNvSpPr>
          <p:nvPr/>
        </p:nvSpPr>
        <p:spPr bwMode="auto">
          <a:xfrm>
            <a:off x="1981200" y="3200400"/>
            <a:ext cx="1371600" cy="12192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9846" name="Line 6"/>
          <p:cNvSpPr>
            <a:spLocks noChangeShapeType="1"/>
          </p:cNvSpPr>
          <p:nvPr/>
        </p:nvSpPr>
        <p:spPr bwMode="auto">
          <a:xfrm flipH="1">
            <a:off x="1295400" y="2438400"/>
            <a:ext cx="1143000" cy="3276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9847" name="Line 7"/>
          <p:cNvSpPr>
            <a:spLocks noChangeShapeType="1"/>
          </p:cNvSpPr>
          <p:nvPr/>
        </p:nvSpPr>
        <p:spPr bwMode="auto">
          <a:xfrm>
            <a:off x="2857500" y="2438400"/>
            <a:ext cx="1285875" cy="3276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9848" name="Oval 8"/>
          <p:cNvSpPr>
            <a:spLocks noChangeArrowheads="1"/>
          </p:cNvSpPr>
          <p:nvPr/>
        </p:nvSpPr>
        <p:spPr bwMode="auto">
          <a:xfrm>
            <a:off x="1276350" y="5524500"/>
            <a:ext cx="2895600" cy="53340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9849" name="Text Box 9"/>
          <p:cNvSpPr txBox="1">
            <a:spLocks noChangeArrowheads="1"/>
          </p:cNvSpPr>
          <p:nvPr/>
        </p:nvSpPr>
        <p:spPr bwMode="auto">
          <a:xfrm>
            <a:off x="3048000" y="1752600"/>
            <a:ext cx="833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latin typeface="Tahoma" panose="020B0604030504040204" pitchFamily="34" charset="0"/>
              </a:rPr>
              <a:t>Light</a:t>
            </a:r>
          </a:p>
        </p:txBody>
      </p:sp>
      <p:sp>
        <p:nvSpPr>
          <p:cNvPr id="419850" name="Text Box 10"/>
          <p:cNvSpPr txBox="1">
            <a:spLocks noChangeArrowheads="1"/>
          </p:cNvSpPr>
          <p:nvPr/>
        </p:nvSpPr>
        <p:spPr bwMode="auto">
          <a:xfrm>
            <a:off x="3336925" y="3352800"/>
            <a:ext cx="1020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latin typeface="Tahoma" panose="020B0604030504040204" pitchFamily="34" charset="0"/>
              </a:rPr>
              <a:t>Object</a:t>
            </a:r>
          </a:p>
        </p:txBody>
      </p:sp>
      <p:sp>
        <p:nvSpPr>
          <p:cNvPr id="419851" name="Text Box 11"/>
          <p:cNvSpPr txBox="1">
            <a:spLocks noChangeArrowheads="1"/>
          </p:cNvSpPr>
          <p:nvPr/>
        </p:nvSpPr>
        <p:spPr bwMode="auto">
          <a:xfrm>
            <a:off x="2120900" y="6096000"/>
            <a:ext cx="1201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latin typeface="Tahoma" panose="020B0604030504040204" pitchFamily="34" charset="0"/>
              </a:rPr>
              <a:t>Shadow</a:t>
            </a:r>
          </a:p>
        </p:txBody>
      </p:sp>
      <p:grpSp>
        <p:nvGrpSpPr>
          <p:cNvPr id="419852" name="Group 12"/>
          <p:cNvGrpSpPr>
            <a:grpSpLocks/>
          </p:cNvGrpSpPr>
          <p:nvPr/>
        </p:nvGrpSpPr>
        <p:grpSpPr bwMode="auto">
          <a:xfrm rot="2469238">
            <a:off x="457200" y="3886200"/>
            <a:ext cx="290513" cy="169863"/>
            <a:chOff x="480" y="2400"/>
            <a:chExt cx="285" cy="166"/>
          </a:xfrm>
        </p:grpSpPr>
        <p:sp>
          <p:nvSpPr>
            <p:cNvPr id="419853" name="Oval 13"/>
            <p:cNvSpPr>
              <a:spLocks noChangeArrowheads="1"/>
            </p:cNvSpPr>
            <p:nvPr/>
          </p:nvSpPr>
          <p:spPr bwMode="auto">
            <a:xfrm>
              <a:off x="672" y="2448"/>
              <a:ext cx="56" cy="107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9854" name="Line 14"/>
            <p:cNvSpPr>
              <a:spLocks noChangeShapeType="1"/>
            </p:cNvSpPr>
            <p:nvPr/>
          </p:nvSpPr>
          <p:spPr bwMode="auto">
            <a:xfrm flipV="1">
              <a:off x="497" y="2400"/>
              <a:ext cx="265" cy="1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9855" name="Line 15"/>
            <p:cNvSpPr>
              <a:spLocks noChangeShapeType="1"/>
            </p:cNvSpPr>
            <p:nvPr/>
          </p:nvSpPr>
          <p:spPr bwMode="auto">
            <a:xfrm>
              <a:off x="480" y="2544"/>
              <a:ext cx="285" cy="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419856" name="Line 16"/>
          <p:cNvSpPr>
            <a:spLocks noChangeShapeType="1"/>
          </p:cNvSpPr>
          <p:nvPr/>
        </p:nvSpPr>
        <p:spPr bwMode="auto">
          <a:xfrm>
            <a:off x="800100" y="4143375"/>
            <a:ext cx="1638300" cy="13430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9857" name="Text Box 17"/>
          <p:cNvSpPr txBox="1">
            <a:spLocks noChangeArrowheads="1"/>
          </p:cNvSpPr>
          <p:nvPr/>
        </p:nvSpPr>
        <p:spPr bwMode="auto">
          <a:xfrm>
            <a:off x="555625" y="3352800"/>
            <a:ext cx="636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latin typeface="Tahoma" panose="020B0604030504040204" pitchFamily="34" charset="0"/>
              </a:rPr>
              <a:t>Eye</a:t>
            </a:r>
          </a:p>
        </p:txBody>
      </p:sp>
    </p:spTree>
    <p:extLst>
      <p:ext uri="{BB962C8B-B14F-4D97-AF65-F5344CB8AC3E}">
        <p14:creationId xmlns:p14="http://schemas.microsoft.com/office/powerpoint/2010/main" val="32891934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3ACFD-5D7C-4EA7-9731-C780921B788C}" type="slidenum">
              <a:rPr lang="en-US"/>
              <a:pPr/>
              <a:t>31</a:t>
            </a:fld>
            <a:endParaRPr lang="en-US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</a:t>
            </a:r>
          </a:p>
        </p:txBody>
      </p:sp>
      <p:grpSp>
        <p:nvGrpSpPr>
          <p:cNvPr id="421891" name="Group 3"/>
          <p:cNvGrpSpPr>
            <a:grpSpLocks/>
          </p:cNvGrpSpPr>
          <p:nvPr/>
        </p:nvGrpSpPr>
        <p:grpSpPr bwMode="auto">
          <a:xfrm>
            <a:off x="152400" y="2286000"/>
            <a:ext cx="5419725" cy="3581400"/>
            <a:chOff x="96" y="1440"/>
            <a:chExt cx="3414" cy="2256"/>
          </a:xfrm>
        </p:grpSpPr>
        <p:sp>
          <p:nvSpPr>
            <p:cNvPr id="421892" name="Freeform 4"/>
            <p:cNvSpPr>
              <a:spLocks/>
            </p:cNvSpPr>
            <p:nvPr/>
          </p:nvSpPr>
          <p:spPr bwMode="auto">
            <a:xfrm>
              <a:off x="2251" y="2210"/>
              <a:ext cx="452" cy="559"/>
            </a:xfrm>
            <a:custGeom>
              <a:avLst/>
              <a:gdLst>
                <a:gd name="T0" fmla="*/ 19 w 486"/>
                <a:gd name="T1" fmla="*/ 21 h 686"/>
                <a:gd name="T2" fmla="*/ 183 w 486"/>
                <a:gd name="T3" fmla="*/ 27 h 686"/>
                <a:gd name="T4" fmla="*/ 219 w 486"/>
                <a:gd name="T5" fmla="*/ 58 h 686"/>
                <a:gd name="T6" fmla="*/ 238 w 486"/>
                <a:gd name="T7" fmla="*/ 64 h 686"/>
                <a:gd name="T8" fmla="*/ 238 w 486"/>
                <a:gd name="T9" fmla="*/ 70 h 686"/>
                <a:gd name="T10" fmla="*/ 250 w 486"/>
                <a:gd name="T11" fmla="*/ 76 h 686"/>
                <a:gd name="T12" fmla="*/ 274 w 486"/>
                <a:gd name="T13" fmla="*/ 82 h 686"/>
                <a:gd name="T14" fmla="*/ 353 w 486"/>
                <a:gd name="T15" fmla="*/ 136 h 686"/>
                <a:gd name="T16" fmla="*/ 419 w 486"/>
                <a:gd name="T17" fmla="*/ 185 h 686"/>
                <a:gd name="T18" fmla="*/ 456 w 486"/>
                <a:gd name="T19" fmla="*/ 252 h 686"/>
                <a:gd name="T20" fmla="*/ 462 w 486"/>
                <a:gd name="T21" fmla="*/ 270 h 686"/>
                <a:gd name="T22" fmla="*/ 480 w 486"/>
                <a:gd name="T23" fmla="*/ 349 h 686"/>
                <a:gd name="T24" fmla="*/ 486 w 486"/>
                <a:gd name="T25" fmla="*/ 367 h 686"/>
                <a:gd name="T26" fmla="*/ 480 w 486"/>
                <a:gd name="T27" fmla="*/ 494 h 686"/>
                <a:gd name="T28" fmla="*/ 456 w 486"/>
                <a:gd name="T29" fmla="*/ 549 h 686"/>
                <a:gd name="T30" fmla="*/ 426 w 486"/>
                <a:gd name="T31" fmla="*/ 621 h 686"/>
                <a:gd name="T32" fmla="*/ 377 w 486"/>
                <a:gd name="T33" fmla="*/ 664 h 686"/>
                <a:gd name="T34" fmla="*/ 341 w 486"/>
                <a:gd name="T35" fmla="*/ 676 h 686"/>
                <a:gd name="T36" fmla="*/ 322 w 486"/>
                <a:gd name="T37" fmla="*/ 682 h 686"/>
                <a:gd name="T38" fmla="*/ 256 w 486"/>
                <a:gd name="T39" fmla="*/ 670 h 686"/>
                <a:gd name="T40" fmla="*/ 232 w 486"/>
                <a:gd name="T41" fmla="*/ 646 h 686"/>
                <a:gd name="T42" fmla="*/ 201 w 486"/>
                <a:gd name="T43" fmla="*/ 567 h 686"/>
                <a:gd name="T44" fmla="*/ 213 w 486"/>
                <a:gd name="T45" fmla="*/ 482 h 686"/>
                <a:gd name="T46" fmla="*/ 225 w 486"/>
                <a:gd name="T47" fmla="*/ 446 h 686"/>
                <a:gd name="T48" fmla="*/ 219 w 486"/>
                <a:gd name="T49" fmla="*/ 361 h 686"/>
                <a:gd name="T50" fmla="*/ 74 w 486"/>
                <a:gd name="T51" fmla="*/ 258 h 686"/>
                <a:gd name="T52" fmla="*/ 19 w 486"/>
                <a:gd name="T53" fmla="*/ 203 h 686"/>
                <a:gd name="T54" fmla="*/ 7 w 486"/>
                <a:gd name="T55" fmla="*/ 167 h 686"/>
                <a:gd name="T56" fmla="*/ 1 w 486"/>
                <a:gd name="T57" fmla="*/ 148 h 686"/>
                <a:gd name="T58" fmla="*/ 7 w 486"/>
                <a:gd name="T59" fmla="*/ 51 h 686"/>
                <a:gd name="T60" fmla="*/ 19 w 486"/>
                <a:gd name="T61" fmla="*/ 21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6" h="686">
                  <a:moveTo>
                    <a:pt x="19" y="21"/>
                  </a:moveTo>
                  <a:cubicBezTo>
                    <a:pt x="71" y="4"/>
                    <a:pt x="129" y="19"/>
                    <a:pt x="183" y="27"/>
                  </a:cubicBezTo>
                  <a:cubicBezTo>
                    <a:pt x="194" y="38"/>
                    <a:pt x="205" y="51"/>
                    <a:pt x="219" y="58"/>
                  </a:cubicBezTo>
                  <a:cubicBezTo>
                    <a:pt x="225" y="61"/>
                    <a:pt x="232" y="60"/>
                    <a:pt x="238" y="64"/>
                  </a:cubicBezTo>
                  <a:cubicBezTo>
                    <a:pt x="240" y="65"/>
                    <a:pt x="238" y="68"/>
                    <a:pt x="238" y="70"/>
                  </a:cubicBezTo>
                  <a:cubicBezTo>
                    <a:pt x="221" y="37"/>
                    <a:pt x="234" y="66"/>
                    <a:pt x="250" y="76"/>
                  </a:cubicBezTo>
                  <a:cubicBezTo>
                    <a:pt x="257" y="80"/>
                    <a:pt x="266" y="80"/>
                    <a:pt x="274" y="82"/>
                  </a:cubicBezTo>
                  <a:cubicBezTo>
                    <a:pt x="284" y="113"/>
                    <a:pt x="324" y="122"/>
                    <a:pt x="353" y="136"/>
                  </a:cubicBezTo>
                  <a:cubicBezTo>
                    <a:pt x="370" y="144"/>
                    <a:pt x="408" y="175"/>
                    <a:pt x="419" y="185"/>
                  </a:cubicBezTo>
                  <a:cubicBezTo>
                    <a:pt x="442" y="206"/>
                    <a:pt x="446" y="221"/>
                    <a:pt x="456" y="252"/>
                  </a:cubicBezTo>
                  <a:cubicBezTo>
                    <a:pt x="458" y="258"/>
                    <a:pt x="462" y="270"/>
                    <a:pt x="462" y="270"/>
                  </a:cubicBezTo>
                  <a:cubicBezTo>
                    <a:pt x="470" y="324"/>
                    <a:pt x="464" y="299"/>
                    <a:pt x="480" y="349"/>
                  </a:cubicBezTo>
                  <a:cubicBezTo>
                    <a:pt x="482" y="355"/>
                    <a:pt x="486" y="367"/>
                    <a:pt x="486" y="367"/>
                  </a:cubicBezTo>
                  <a:cubicBezTo>
                    <a:pt x="484" y="409"/>
                    <a:pt x="485" y="452"/>
                    <a:pt x="480" y="494"/>
                  </a:cubicBezTo>
                  <a:cubicBezTo>
                    <a:pt x="475" y="538"/>
                    <a:pt x="469" y="519"/>
                    <a:pt x="456" y="549"/>
                  </a:cubicBezTo>
                  <a:cubicBezTo>
                    <a:pt x="447" y="570"/>
                    <a:pt x="440" y="602"/>
                    <a:pt x="426" y="621"/>
                  </a:cubicBezTo>
                  <a:cubicBezTo>
                    <a:pt x="419" y="631"/>
                    <a:pt x="393" y="657"/>
                    <a:pt x="377" y="664"/>
                  </a:cubicBezTo>
                  <a:cubicBezTo>
                    <a:pt x="365" y="669"/>
                    <a:pt x="353" y="672"/>
                    <a:pt x="341" y="676"/>
                  </a:cubicBezTo>
                  <a:cubicBezTo>
                    <a:pt x="335" y="678"/>
                    <a:pt x="322" y="682"/>
                    <a:pt x="322" y="682"/>
                  </a:cubicBezTo>
                  <a:cubicBezTo>
                    <a:pt x="300" y="679"/>
                    <a:pt x="272" y="686"/>
                    <a:pt x="256" y="670"/>
                  </a:cubicBezTo>
                  <a:cubicBezTo>
                    <a:pt x="224" y="638"/>
                    <a:pt x="280" y="662"/>
                    <a:pt x="232" y="646"/>
                  </a:cubicBezTo>
                  <a:cubicBezTo>
                    <a:pt x="209" y="625"/>
                    <a:pt x="207" y="596"/>
                    <a:pt x="201" y="567"/>
                  </a:cubicBezTo>
                  <a:cubicBezTo>
                    <a:pt x="205" y="539"/>
                    <a:pt x="209" y="510"/>
                    <a:pt x="213" y="482"/>
                  </a:cubicBezTo>
                  <a:cubicBezTo>
                    <a:pt x="215" y="469"/>
                    <a:pt x="225" y="446"/>
                    <a:pt x="225" y="446"/>
                  </a:cubicBezTo>
                  <a:cubicBezTo>
                    <a:pt x="223" y="418"/>
                    <a:pt x="222" y="389"/>
                    <a:pt x="219" y="361"/>
                  </a:cubicBezTo>
                  <a:cubicBezTo>
                    <a:pt x="211" y="288"/>
                    <a:pt x="117" y="294"/>
                    <a:pt x="74" y="258"/>
                  </a:cubicBezTo>
                  <a:cubicBezTo>
                    <a:pt x="56" y="243"/>
                    <a:pt x="29" y="226"/>
                    <a:pt x="19" y="203"/>
                  </a:cubicBezTo>
                  <a:cubicBezTo>
                    <a:pt x="14" y="191"/>
                    <a:pt x="11" y="179"/>
                    <a:pt x="7" y="167"/>
                  </a:cubicBezTo>
                  <a:cubicBezTo>
                    <a:pt x="5" y="161"/>
                    <a:pt x="1" y="148"/>
                    <a:pt x="1" y="148"/>
                  </a:cubicBezTo>
                  <a:cubicBezTo>
                    <a:pt x="3" y="116"/>
                    <a:pt x="0" y="83"/>
                    <a:pt x="7" y="51"/>
                  </a:cubicBezTo>
                  <a:cubicBezTo>
                    <a:pt x="18" y="0"/>
                    <a:pt x="38" y="77"/>
                    <a:pt x="19" y="2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93" name="Line 5"/>
            <p:cNvSpPr>
              <a:spLocks noChangeShapeType="1"/>
            </p:cNvSpPr>
            <p:nvPr/>
          </p:nvSpPr>
          <p:spPr bwMode="auto">
            <a:xfrm>
              <a:off x="778" y="2718"/>
              <a:ext cx="2544" cy="9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94" name="Line 6"/>
            <p:cNvSpPr>
              <a:spLocks noChangeShapeType="1"/>
            </p:cNvSpPr>
            <p:nvPr/>
          </p:nvSpPr>
          <p:spPr bwMode="auto">
            <a:xfrm>
              <a:off x="2831" y="1584"/>
              <a:ext cx="268" cy="1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95" name="Line 7"/>
            <p:cNvSpPr>
              <a:spLocks noChangeShapeType="1"/>
            </p:cNvSpPr>
            <p:nvPr/>
          </p:nvSpPr>
          <p:spPr bwMode="auto">
            <a:xfrm flipH="1">
              <a:off x="1581" y="1584"/>
              <a:ext cx="1250" cy="1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96" name="Line 8"/>
            <p:cNvSpPr>
              <a:spLocks noChangeShapeType="1"/>
            </p:cNvSpPr>
            <p:nvPr/>
          </p:nvSpPr>
          <p:spPr bwMode="auto">
            <a:xfrm flipH="1">
              <a:off x="2608" y="1584"/>
              <a:ext cx="223" cy="18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97" name="Line 9"/>
            <p:cNvSpPr>
              <a:spLocks noChangeShapeType="1"/>
            </p:cNvSpPr>
            <p:nvPr/>
          </p:nvSpPr>
          <p:spPr bwMode="auto">
            <a:xfrm flipH="1">
              <a:off x="1224" y="1701"/>
              <a:ext cx="1875" cy="1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98" name="Line 10"/>
            <p:cNvSpPr>
              <a:spLocks noChangeShapeType="1"/>
            </p:cNvSpPr>
            <p:nvPr/>
          </p:nvSpPr>
          <p:spPr bwMode="auto">
            <a:xfrm flipH="1">
              <a:off x="2385" y="1701"/>
              <a:ext cx="714" cy="1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99" name="Line 11"/>
            <p:cNvSpPr>
              <a:spLocks noChangeShapeType="1"/>
            </p:cNvSpPr>
            <p:nvPr/>
          </p:nvSpPr>
          <p:spPr bwMode="auto">
            <a:xfrm>
              <a:off x="1581" y="3031"/>
              <a:ext cx="804" cy="31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900" name="Line 12"/>
            <p:cNvSpPr>
              <a:spLocks noChangeShapeType="1"/>
            </p:cNvSpPr>
            <p:nvPr/>
          </p:nvSpPr>
          <p:spPr bwMode="auto">
            <a:xfrm flipH="1" flipV="1">
              <a:off x="1224" y="2875"/>
              <a:ext cx="357" cy="15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901" name="Line 13"/>
            <p:cNvSpPr>
              <a:spLocks noChangeShapeType="1"/>
            </p:cNvSpPr>
            <p:nvPr/>
          </p:nvSpPr>
          <p:spPr bwMode="auto">
            <a:xfrm>
              <a:off x="2385" y="3344"/>
              <a:ext cx="223" cy="7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902" name="Text Box 14"/>
            <p:cNvSpPr txBox="1">
              <a:spLocks noChangeArrowheads="1"/>
            </p:cNvSpPr>
            <p:nvPr/>
          </p:nvSpPr>
          <p:spPr bwMode="auto">
            <a:xfrm>
              <a:off x="1354" y="1440"/>
              <a:ext cx="1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Arial" panose="020B0604020202020204" pitchFamily="34" charset="0"/>
                </a:rPr>
                <a:t>(area) light source</a:t>
              </a:r>
            </a:p>
          </p:txBody>
        </p:sp>
        <p:sp>
          <p:nvSpPr>
            <p:cNvPr id="421903" name="Text Box 15"/>
            <p:cNvSpPr txBox="1">
              <a:spLocks noChangeArrowheads="1"/>
            </p:cNvSpPr>
            <p:nvPr/>
          </p:nvSpPr>
          <p:spPr bwMode="auto">
            <a:xfrm>
              <a:off x="2842" y="3264"/>
              <a:ext cx="6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Arial" panose="020B0604020202020204" pitchFamily="34" charset="0"/>
                </a:rPr>
                <a:t>receiver </a:t>
              </a:r>
            </a:p>
          </p:txBody>
        </p:sp>
        <p:sp>
          <p:nvSpPr>
            <p:cNvPr id="421904" name="Text Box 16"/>
            <p:cNvSpPr txBox="1">
              <a:spLocks noChangeArrowheads="1"/>
            </p:cNvSpPr>
            <p:nvPr/>
          </p:nvSpPr>
          <p:spPr bwMode="auto">
            <a:xfrm>
              <a:off x="1450" y="3360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Arial" panose="020B0604020202020204" pitchFamily="34" charset="0"/>
                </a:rPr>
                <a:t>shadow</a:t>
              </a:r>
            </a:p>
          </p:txBody>
        </p:sp>
        <p:sp>
          <p:nvSpPr>
            <p:cNvPr id="421905" name="Line 17"/>
            <p:cNvSpPr>
              <a:spLocks noChangeShapeType="1"/>
            </p:cNvSpPr>
            <p:nvPr/>
          </p:nvSpPr>
          <p:spPr bwMode="auto">
            <a:xfrm flipH="1" flipV="1">
              <a:off x="1210" y="2928"/>
              <a:ext cx="24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906" name="Line 18"/>
            <p:cNvSpPr>
              <a:spLocks noChangeShapeType="1"/>
            </p:cNvSpPr>
            <p:nvPr/>
          </p:nvSpPr>
          <p:spPr bwMode="auto">
            <a:xfrm flipV="1">
              <a:off x="2074" y="3456"/>
              <a:ext cx="48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907" name="Text Box 19"/>
            <p:cNvSpPr txBox="1">
              <a:spLocks noChangeArrowheads="1"/>
            </p:cNvSpPr>
            <p:nvPr/>
          </p:nvSpPr>
          <p:spPr bwMode="auto">
            <a:xfrm>
              <a:off x="816" y="1895"/>
              <a:ext cx="6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Arial" panose="020B0604020202020204" pitchFamily="34" charset="0"/>
                </a:rPr>
                <a:t>occluder</a:t>
              </a:r>
            </a:p>
          </p:txBody>
        </p:sp>
        <p:sp>
          <p:nvSpPr>
            <p:cNvPr id="421908" name="Line 20"/>
            <p:cNvSpPr>
              <a:spLocks noChangeShapeType="1"/>
            </p:cNvSpPr>
            <p:nvPr/>
          </p:nvSpPr>
          <p:spPr bwMode="auto">
            <a:xfrm>
              <a:off x="1546" y="2064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909" name="Text Box 21"/>
            <p:cNvSpPr txBox="1">
              <a:spLocks noChangeArrowheads="1"/>
            </p:cNvSpPr>
            <p:nvPr/>
          </p:nvSpPr>
          <p:spPr bwMode="auto">
            <a:xfrm>
              <a:off x="1824" y="2903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Arial" panose="020B0604020202020204" pitchFamily="34" charset="0"/>
                </a:rPr>
                <a:t>umbra</a:t>
              </a:r>
            </a:p>
          </p:txBody>
        </p:sp>
        <p:sp>
          <p:nvSpPr>
            <p:cNvPr id="421910" name="Text Box 22"/>
            <p:cNvSpPr txBox="1">
              <a:spLocks noChangeArrowheads="1"/>
            </p:cNvSpPr>
            <p:nvPr/>
          </p:nvSpPr>
          <p:spPr bwMode="auto">
            <a:xfrm>
              <a:off x="96" y="2279"/>
              <a:ext cx="7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Arial" panose="020B0604020202020204" pitchFamily="34" charset="0"/>
                </a:rPr>
                <a:t>penumbra</a:t>
              </a:r>
            </a:p>
          </p:txBody>
        </p:sp>
        <p:sp>
          <p:nvSpPr>
            <p:cNvPr id="421911" name="Line 23"/>
            <p:cNvSpPr>
              <a:spLocks noChangeShapeType="1"/>
            </p:cNvSpPr>
            <p:nvPr/>
          </p:nvSpPr>
          <p:spPr bwMode="auto">
            <a:xfrm>
              <a:off x="826" y="2448"/>
              <a:ext cx="15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912" name="Line 24"/>
            <p:cNvSpPr>
              <a:spLocks noChangeShapeType="1"/>
            </p:cNvSpPr>
            <p:nvPr/>
          </p:nvSpPr>
          <p:spPr bwMode="auto">
            <a:xfrm>
              <a:off x="1354" y="2592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913" name="Line 25"/>
            <p:cNvSpPr>
              <a:spLocks noChangeShapeType="1"/>
            </p:cNvSpPr>
            <p:nvPr/>
          </p:nvSpPr>
          <p:spPr bwMode="auto">
            <a:xfrm>
              <a:off x="2362" y="2832"/>
              <a:ext cx="14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1914" name="Text Box 26"/>
          <p:cNvSpPr txBox="1">
            <a:spLocks noChangeArrowheads="1"/>
          </p:cNvSpPr>
          <p:nvPr/>
        </p:nvSpPr>
        <p:spPr bwMode="auto">
          <a:xfrm>
            <a:off x="4876800" y="3581400"/>
            <a:ext cx="4276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>
                <a:latin typeface="Arial" panose="020B0604020202020204" pitchFamily="34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</a:rPr>
              <a:t>umbra</a:t>
            </a:r>
            <a:r>
              <a:rPr lang="en-US">
                <a:latin typeface="Arial" panose="020B0604020202020204" pitchFamily="34" charset="0"/>
              </a:rPr>
              <a:t> – fully shadowed region</a:t>
            </a:r>
          </a:p>
          <a:p>
            <a:pPr>
              <a:buFontTx/>
              <a:buChar char="•"/>
            </a:pPr>
            <a:r>
              <a:rPr lang="en-US">
                <a:latin typeface="Arial" panose="020B0604020202020204" pitchFamily="34" charset="0"/>
              </a:rPr>
              <a:t> </a:t>
            </a:r>
            <a:r>
              <a:rPr lang="en-US" b="1">
                <a:solidFill>
                  <a:schemeClr val="folHlink"/>
                </a:solidFill>
                <a:latin typeface="Arial" panose="020B0604020202020204" pitchFamily="34" charset="0"/>
              </a:rPr>
              <a:t>penumbra</a:t>
            </a:r>
            <a:r>
              <a:rPr lang="en-US">
                <a:latin typeface="Arial" panose="020B0604020202020204" pitchFamily="34" charset="0"/>
              </a:rPr>
              <a:t> – partially shadowed region</a:t>
            </a:r>
          </a:p>
        </p:txBody>
      </p:sp>
    </p:spTree>
    <p:extLst>
      <p:ext uri="{BB962C8B-B14F-4D97-AF65-F5344CB8AC3E}">
        <p14:creationId xmlns:p14="http://schemas.microsoft.com/office/powerpoint/2010/main" val="12071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731E39-6B48-4EAE-9072-DBC4649F0F08}" type="slidenum">
              <a:rPr lang="en-US"/>
              <a:pPr/>
              <a:t>32</a:t>
            </a:fld>
            <a:endParaRPr lang="en-US"/>
          </a:p>
        </p:txBody>
      </p:sp>
      <p:sp>
        <p:nvSpPr>
          <p:cNvPr id="423938" name="Rectangle 2"/>
          <p:cNvSpPr>
            <a:spLocks noChangeArrowheads="1"/>
          </p:cNvSpPr>
          <p:nvPr/>
        </p:nvSpPr>
        <p:spPr bwMode="auto">
          <a:xfrm>
            <a:off x="609600" y="1752600"/>
            <a:ext cx="77724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/>
              <a:t>Depends on the type of light sources</a:t>
            </a:r>
          </a:p>
          <a:p>
            <a:pPr lvl="1"/>
            <a:r>
              <a:rPr lang="en-US"/>
              <a:t>Point (“Hard Shadows”)</a:t>
            </a:r>
          </a:p>
          <a:p>
            <a:pPr lvl="1"/>
            <a:r>
              <a:rPr lang="en-US"/>
              <a:t>Area (“Soft Shadows”)</a:t>
            </a:r>
            <a:endParaRPr lang="en-US" i="1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“Hard” and “Soft” Shadows</a:t>
            </a:r>
          </a:p>
        </p:txBody>
      </p:sp>
      <p:grpSp>
        <p:nvGrpSpPr>
          <p:cNvPr id="423941" name="Group 5"/>
          <p:cNvGrpSpPr>
            <a:grpSpLocks/>
          </p:cNvGrpSpPr>
          <p:nvPr/>
        </p:nvGrpSpPr>
        <p:grpSpPr bwMode="auto">
          <a:xfrm>
            <a:off x="5122863" y="3798888"/>
            <a:ext cx="2065337" cy="1536700"/>
            <a:chOff x="3422" y="1347"/>
            <a:chExt cx="2064" cy="1536"/>
          </a:xfrm>
        </p:grpSpPr>
        <p:sp>
          <p:nvSpPr>
            <p:cNvPr id="423942" name="Line 6"/>
            <p:cNvSpPr>
              <a:spLocks noChangeShapeType="1"/>
            </p:cNvSpPr>
            <p:nvPr/>
          </p:nvSpPr>
          <p:spPr bwMode="auto">
            <a:xfrm flipH="1">
              <a:off x="3662" y="1347"/>
              <a:ext cx="912" cy="15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943" name="Line 7"/>
            <p:cNvSpPr>
              <a:spLocks noChangeShapeType="1"/>
            </p:cNvSpPr>
            <p:nvPr/>
          </p:nvSpPr>
          <p:spPr bwMode="auto">
            <a:xfrm>
              <a:off x="4334" y="1347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944" name="Line 8"/>
            <p:cNvSpPr>
              <a:spLocks noChangeShapeType="1"/>
            </p:cNvSpPr>
            <p:nvPr/>
          </p:nvSpPr>
          <p:spPr bwMode="auto">
            <a:xfrm>
              <a:off x="4334" y="1347"/>
              <a:ext cx="912" cy="15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945" name="Line 9"/>
            <p:cNvSpPr>
              <a:spLocks noChangeShapeType="1"/>
            </p:cNvSpPr>
            <p:nvPr/>
          </p:nvSpPr>
          <p:spPr bwMode="auto">
            <a:xfrm>
              <a:off x="4574" y="1347"/>
              <a:ext cx="480" cy="15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946" name="Line 10"/>
            <p:cNvSpPr>
              <a:spLocks noChangeShapeType="1"/>
            </p:cNvSpPr>
            <p:nvPr/>
          </p:nvSpPr>
          <p:spPr bwMode="auto">
            <a:xfrm flipH="1">
              <a:off x="3854" y="1347"/>
              <a:ext cx="480" cy="15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947" name="Line 11"/>
            <p:cNvSpPr>
              <a:spLocks noChangeShapeType="1"/>
            </p:cNvSpPr>
            <p:nvPr/>
          </p:nvSpPr>
          <p:spPr bwMode="auto">
            <a:xfrm>
              <a:off x="4064" y="2211"/>
              <a:ext cx="780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948" name="Line 12"/>
            <p:cNvSpPr>
              <a:spLocks noChangeShapeType="1"/>
            </p:cNvSpPr>
            <p:nvPr/>
          </p:nvSpPr>
          <p:spPr bwMode="auto">
            <a:xfrm>
              <a:off x="3422" y="2883"/>
              <a:ext cx="2064" cy="0"/>
            </a:xfrm>
            <a:prstGeom prst="line">
              <a:avLst/>
            </a:prstGeom>
            <a:noFill/>
            <a:ln w="38100">
              <a:solidFill>
                <a:srgbClr val="8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3949" name="Line 13"/>
          <p:cNvSpPr>
            <a:spLocks noChangeShapeType="1"/>
          </p:cNvSpPr>
          <p:nvPr/>
        </p:nvSpPr>
        <p:spPr bwMode="auto">
          <a:xfrm>
            <a:off x="1660525" y="5308600"/>
            <a:ext cx="2065338" cy="0"/>
          </a:xfrm>
          <a:prstGeom prst="line">
            <a:avLst/>
          </a:prstGeom>
          <a:noFill/>
          <a:ln w="38100">
            <a:solidFill>
              <a:srgbClr val="8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0" name="Line 14"/>
          <p:cNvSpPr>
            <a:spLocks noChangeShapeType="1"/>
          </p:cNvSpPr>
          <p:nvPr/>
        </p:nvSpPr>
        <p:spPr bwMode="auto">
          <a:xfrm>
            <a:off x="2303463" y="4637088"/>
            <a:ext cx="779462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2" name="Line 16"/>
          <p:cNvSpPr>
            <a:spLocks noChangeShapeType="1"/>
          </p:cNvSpPr>
          <p:nvPr/>
        </p:nvSpPr>
        <p:spPr bwMode="auto">
          <a:xfrm flipH="1">
            <a:off x="1997075" y="3771900"/>
            <a:ext cx="700088" cy="15240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4" name="Line 18"/>
          <p:cNvSpPr>
            <a:spLocks noChangeShapeType="1"/>
          </p:cNvSpPr>
          <p:nvPr/>
        </p:nvSpPr>
        <p:spPr bwMode="auto">
          <a:xfrm>
            <a:off x="2697163" y="3771900"/>
            <a:ext cx="671512" cy="1519238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5" name="Oval 19"/>
          <p:cNvSpPr>
            <a:spLocks noChangeArrowheads="1"/>
          </p:cNvSpPr>
          <p:nvPr/>
        </p:nvSpPr>
        <p:spPr bwMode="auto">
          <a:xfrm>
            <a:off x="2659063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2" name="Text Box 26"/>
          <p:cNvSpPr txBox="1">
            <a:spLocks noChangeArrowheads="1"/>
          </p:cNvSpPr>
          <p:nvPr/>
        </p:nvSpPr>
        <p:spPr bwMode="auto">
          <a:xfrm>
            <a:off x="1592263" y="5340350"/>
            <a:ext cx="2286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>
                <a:latin typeface="Arial" panose="020B0604020202020204" pitchFamily="34" charset="0"/>
              </a:rPr>
              <a:t>point</a:t>
            </a:r>
          </a:p>
        </p:txBody>
      </p:sp>
      <p:sp>
        <p:nvSpPr>
          <p:cNvPr id="423964" name="Text Box 28"/>
          <p:cNvSpPr txBox="1">
            <a:spLocks noChangeArrowheads="1"/>
          </p:cNvSpPr>
          <p:nvPr/>
        </p:nvSpPr>
        <p:spPr bwMode="auto">
          <a:xfrm>
            <a:off x="5029200" y="5295900"/>
            <a:ext cx="2286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>
                <a:latin typeface="Arial" panose="020B0604020202020204" pitchFamily="34" charset="0"/>
              </a:rPr>
              <a:t>area</a:t>
            </a:r>
          </a:p>
        </p:txBody>
      </p:sp>
      <p:sp>
        <p:nvSpPr>
          <p:cNvPr id="423965" name="Line 29"/>
          <p:cNvSpPr>
            <a:spLocks noChangeShapeType="1"/>
          </p:cNvSpPr>
          <p:nvPr/>
        </p:nvSpPr>
        <p:spPr bwMode="auto">
          <a:xfrm flipV="1">
            <a:off x="4335463" y="5372100"/>
            <a:ext cx="15240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3966" name="Line 30"/>
          <p:cNvSpPr>
            <a:spLocks noChangeShapeType="1"/>
          </p:cNvSpPr>
          <p:nvPr/>
        </p:nvSpPr>
        <p:spPr bwMode="auto">
          <a:xfrm flipV="1">
            <a:off x="5707063" y="5372100"/>
            <a:ext cx="1143000" cy="4572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3968" name="Line 32"/>
          <p:cNvSpPr>
            <a:spLocks noChangeShapeType="1"/>
          </p:cNvSpPr>
          <p:nvPr/>
        </p:nvSpPr>
        <p:spPr bwMode="auto">
          <a:xfrm flipH="1" flipV="1">
            <a:off x="3040063" y="5403850"/>
            <a:ext cx="762000" cy="5016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3969" name="Line 33"/>
          <p:cNvSpPr>
            <a:spLocks noChangeShapeType="1"/>
          </p:cNvSpPr>
          <p:nvPr/>
        </p:nvSpPr>
        <p:spPr bwMode="auto">
          <a:xfrm flipH="1" flipV="1">
            <a:off x="5478463" y="5372100"/>
            <a:ext cx="152400" cy="4572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3970" name="Text Box 34"/>
          <p:cNvSpPr txBox="1">
            <a:spLocks noChangeArrowheads="1"/>
          </p:cNvSpPr>
          <p:nvPr/>
        </p:nvSpPr>
        <p:spPr bwMode="auto">
          <a:xfrm>
            <a:off x="3649663" y="5861050"/>
            <a:ext cx="927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476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latin typeface="Tahoma" panose="020B0604030504040204" pitchFamily="34" charset="0"/>
              </a:rPr>
              <a:t>umbra</a:t>
            </a:r>
          </a:p>
        </p:txBody>
      </p:sp>
      <p:sp>
        <p:nvSpPr>
          <p:cNvPr id="423971" name="Text Box 35"/>
          <p:cNvSpPr txBox="1">
            <a:spLocks noChangeArrowheads="1"/>
          </p:cNvSpPr>
          <p:nvPr/>
        </p:nvSpPr>
        <p:spPr bwMode="auto">
          <a:xfrm>
            <a:off x="4960938" y="5861050"/>
            <a:ext cx="1354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476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latin typeface="Tahoma" panose="020B0604030504040204" pitchFamily="34" charset="0"/>
              </a:rPr>
              <a:t>penumbra</a:t>
            </a:r>
          </a:p>
        </p:txBody>
      </p:sp>
    </p:spTree>
    <p:extLst>
      <p:ext uri="{BB962C8B-B14F-4D97-AF65-F5344CB8AC3E}">
        <p14:creationId xmlns:p14="http://schemas.microsoft.com/office/powerpoint/2010/main" val="2377806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55AFE8-18A3-4318-9BAE-EE4728D580D0}" type="slidenum">
              <a:rPr lang="en-US"/>
              <a:pPr/>
              <a:t>33</a:t>
            </a:fld>
            <a:endParaRPr lang="en-US"/>
          </a:p>
        </p:txBody>
      </p:sp>
      <p:pic>
        <p:nvPicPr>
          <p:cNvPr id="4280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752600"/>
            <a:ext cx="8534400" cy="3276600"/>
          </a:xfrm>
          <a:noFill/>
          <a:ln/>
        </p:spPr>
      </p:pic>
      <p:sp>
        <p:nvSpPr>
          <p:cNvPr id="428035" name="Text Box 3"/>
          <p:cNvSpPr txBox="1">
            <a:spLocks noChangeArrowheads="1"/>
          </p:cNvSpPr>
          <p:nvPr/>
        </p:nvSpPr>
        <p:spPr bwMode="auto">
          <a:xfrm>
            <a:off x="803275" y="5181600"/>
            <a:ext cx="65119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Arial" panose="020B0604020202020204" pitchFamily="34" charset="0"/>
              </a:rPr>
              <a:t>  Hard shadow                          Soft shadow </a:t>
            </a:r>
          </a:p>
          <a:p>
            <a:r>
              <a:rPr lang="en-US" sz="2000">
                <a:latin typeface="Arial" panose="020B0604020202020204" pitchFamily="34" charset="0"/>
              </a:rPr>
              <a:t>   – </a:t>
            </a:r>
            <a:r>
              <a:rPr lang="en-US" sz="2000" i="1">
                <a:latin typeface="Arial" panose="020B0604020202020204" pitchFamily="34" charset="0"/>
              </a:rPr>
              <a:t>point </a:t>
            </a:r>
            <a:r>
              <a:rPr lang="en-US" sz="2000">
                <a:latin typeface="Arial" panose="020B0604020202020204" pitchFamily="34" charset="0"/>
              </a:rPr>
              <a:t>light source                          – </a:t>
            </a:r>
            <a:r>
              <a:rPr lang="en-US" sz="2000" i="1">
                <a:latin typeface="Arial" panose="020B0604020202020204" pitchFamily="34" charset="0"/>
              </a:rPr>
              <a:t>area</a:t>
            </a:r>
            <a:r>
              <a:rPr lang="en-US" sz="2000">
                <a:latin typeface="Arial" panose="020B0604020202020204" pitchFamily="34" charset="0"/>
              </a:rPr>
              <a:t> light source</a:t>
            </a:r>
            <a:r>
              <a:rPr lang="en-US" sz="2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28036" name="Oval 4"/>
          <p:cNvSpPr>
            <a:spLocks noChangeArrowheads="1"/>
          </p:cNvSpPr>
          <p:nvPr/>
        </p:nvSpPr>
        <p:spPr bwMode="auto">
          <a:xfrm>
            <a:off x="4648200" y="5334000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7" name="Oval 5"/>
          <p:cNvSpPr>
            <a:spLocks noChangeArrowheads="1"/>
          </p:cNvSpPr>
          <p:nvPr/>
        </p:nvSpPr>
        <p:spPr bwMode="auto">
          <a:xfrm>
            <a:off x="762000" y="53340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“Hard” and “Soft” Shadows</a:t>
            </a:r>
          </a:p>
        </p:txBody>
      </p:sp>
    </p:spTree>
    <p:extLst>
      <p:ext uri="{BB962C8B-B14F-4D97-AF65-F5344CB8AC3E}">
        <p14:creationId xmlns:p14="http://schemas.microsoft.com/office/powerpoint/2010/main" val="23817374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3810000"/>
            <a:ext cx="4343400" cy="2667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B22969-0357-4107-A084-790F4EF00D73}" type="slidenum">
              <a:rPr lang="en-US"/>
              <a:pPr/>
              <a:t>34</a:t>
            </a:fld>
            <a:endParaRPr lang="en-US"/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Real-time shadows</a:t>
            </a:r>
            <a:endParaRPr lang="en-US"/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Basic idea:</a:t>
            </a:r>
          </a:p>
          <a:p>
            <a:r>
              <a:rPr lang="pt-BR"/>
              <a:t>Put camera at light and render</a:t>
            </a:r>
          </a:p>
          <a:p>
            <a:r>
              <a:rPr lang="pt-BR"/>
              <a:t>Put camera at viewer and render</a:t>
            </a:r>
          </a:p>
          <a:p>
            <a:pPr lvl="1"/>
            <a:r>
              <a:rPr lang="pt-BR"/>
              <a:t>Pixels that are also visible from light are not in shadow</a:t>
            </a:r>
          </a:p>
          <a:p>
            <a:endParaRPr lang="en-US"/>
          </a:p>
        </p:txBody>
      </p:sp>
      <p:pic>
        <p:nvPicPr>
          <p:cNvPr id="432133" name="Picture 5" descr="eye_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05200"/>
            <a:ext cx="1223963" cy="12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2134" name="Picture 6" descr="depth_ma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505200"/>
            <a:ext cx="1223963" cy="12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2141" name="Oval 13"/>
          <p:cNvSpPr>
            <a:spLocks noChangeArrowheads="1"/>
          </p:cNvSpPr>
          <p:nvPr/>
        </p:nvSpPr>
        <p:spPr bwMode="auto">
          <a:xfrm>
            <a:off x="949325" y="4389438"/>
            <a:ext cx="68263" cy="66675"/>
          </a:xfrm>
          <a:prstGeom prst="ellipse">
            <a:avLst/>
          </a:prstGeom>
          <a:solidFill>
            <a:schemeClr val="tx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2142" name="Oval 14"/>
          <p:cNvSpPr>
            <a:spLocks noChangeArrowheads="1"/>
          </p:cNvSpPr>
          <p:nvPr/>
        </p:nvSpPr>
        <p:spPr bwMode="auto">
          <a:xfrm>
            <a:off x="7773988" y="3840163"/>
            <a:ext cx="68262" cy="68262"/>
          </a:xfrm>
          <a:prstGeom prst="ellipse">
            <a:avLst/>
          </a:prstGeom>
          <a:solidFill>
            <a:schemeClr val="tx1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2146" name="Text Box 18"/>
          <p:cNvSpPr txBox="1">
            <a:spLocks noChangeArrowheads="1"/>
          </p:cNvSpPr>
          <p:nvPr/>
        </p:nvSpPr>
        <p:spPr bwMode="auto">
          <a:xfrm>
            <a:off x="914400" y="4800600"/>
            <a:ext cx="636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latin typeface="Tahoma" panose="020B0604030504040204" pitchFamily="34" charset="0"/>
              </a:rPr>
              <a:t>Eye</a:t>
            </a:r>
          </a:p>
        </p:txBody>
      </p:sp>
      <p:sp>
        <p:nvSpPr>
          <p:cNvPr id="432147" name="Text Box 19"/>
          <p:cNvSpPr txBox="1">
            <a:spLocks noChangeArrowheads="1"/>
          </p:cNvSpPr>
          <p:nvPr/>
        </p:nvSpPr>
        <p:spPr bwMode="auto">
          <a:xfrm>
            <a:off x="7602538" y="4800600"/>
            <a:ext cx="833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latin typeface="Tahoma" panose="020B0604030504040204" pitchFamily="34" charset="0"/>
              </a:rPr>
              <a:t>Light</a:t>
            </a:r>
          </a:p>
        </p:txBody>
      </p:sp>
      <p:grpSp>
        <p:nvGrpSpPr>
          <p:cNvPr id="432151" name="Group 23"/>
          <p:cNvGrpSpPr>
            <a:grpSpLocks/>
          </p:cNvGrpSpPr>
          <p:nvPr/>
        </p:nvGrpSpPr>
        <p:grpSpPr bwMode="auto">
          <a:xfrm>
            <a:off x="2743200" y="3810000"/>
            <a:ext cx="4114800" cy="2590800"/>
            <a:chOff x="2043" y="2644"/>
            <a:chExt cx="1798" cy="1036"/>
          </a:xfrm>
        </p:grpSpPr>
        <p:pic>
          <p:nvPicPr>
            <p:cNvPr id="432132" name="Picture 4" descr="teapo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3" y="2644"/>
              <a:ext cx="1798" cy="1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2145" name="Oval 17"/>
            <p:cNvSpPr>
              <a:spLocks noChangeArrowheads="1"/>
            </p:cNvSpPr>
            <p:nvPr/>
          </p:nvSpPr>
          <p:spPr bwMode="auto">
            <a:xfrm>
              <a:off x="2263" y="3242"/>
              <a:ext cx="137" cy="11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9978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978661-4501-43B9-9239-5881B59178F2}" type="slidenum">
              <a:rPr lang="en-US"/>
              <a:pPr/>
              <a:t>35</a:t>
            </a:fld>
            <a:endParaRPr lang="en-US"/>
          </a:p>
        </p:txBody>
      </p:sp>
      <p:pic>
        <p:nvPicPr>
          <p:cNvPr id="436228" name="Parthenon-demo.wmv">
            <a:hlinkClick r:id="" action="ppaction://media"/>
          </p:cNvPr>
          <p:cNvPicPr>
            <a:picLocks noGrp="1" noRot="1" noChangeAspect="1" noChangeArrowheads="1"/>
          </p:cNvPicPr>
          <p:nvPr>
            <p:ph idx="1"/>
            <a:vide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28600"/>
            <a:ext cx="8001000" cy="600075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05000" y="6324600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www.youtube.com/watch?v=3qraxOZzcnM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6375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362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362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622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36228"/>
                </p:tgtEl>
              </p:cMediaNode>
            </p:video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Rubik’s </a:t>
            </a:r>
            <a:r>
              <a:rPr lang="en-US" dirty="0" smtClean="0"/>
              <a:t>cube (basic graphics, UI)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www.google.com/logos/2014/rubiks/rubiks.html</a:t>
            </a:r>
            <a:endParaRPr lang="en-US" sz="1800" dirty="0" smtClean="0"/>
          </a:p>
          <a:p>
            <a:r>
              <a:rPr lang="en-HK" dirty="0" smtClean="0"/>
              <a:t>Cube slam (gameplay, neat twist on pong)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www.cubeslam.com/fturfc</a:t>
            </a:r>
            <a:endParaRPr lang="en-US" dirty="0" smtClean="0"/>
          </a:p>
          <a:p>
            <a:r>
              <a:rPr lang="en-HK" dirty="0" smtClean="0"/>
              <a:t>Racer-S (fancy graphics effects, camera motion)</a:t>
            </a:r>
            <a:r>
              <a:rPr lang="en-HK" dirty="0"/>
              <a:t/>
            </a:r>
            <a:br>
              <a:rPr lang="en-HK" dirty="0"/>
            </a:br>
            <a:r>
              <a:rPr lang="en-HK" sz="1600" dirty="0">
                <a:hlinkClick r:id="rId4"/>
              </a:rPr>
              <a:t>http://helloracer.com/racer-s</a:t>
            </a:r>
            <a:r>
              <a:rPr lang="en-HK" sz="1600" dirty="0" smtClean="0">
                <a:hlinkClick r:id="rId4"/>
              </a:rPr>
              <a:t>/</a:t>
            </a:r>
            <a:endParaRPr lang="en-HK" dirty="0" smtClean="0"/>
          </a:p>
          <a:p>
            <a:r>
              <a:rPr lang="en-HK" dirty="0" smtClean="0"/>
              <a:t>Physics simulation (</a:t>
            </a:r>
            <a:r>
              <a:rPr lang="en-HK" dirty="0" err="1" smtClean="0"/>
              <a:t>physjs</a:t>
            </a:r>
            <a:r>
              <a:rPr lang="en-HK" dirty="0"/>
              <a:t>: </a:t>
            </a:r>
            <a:r>
              <a:rPr lang="en-HK" sz="1600" dirty="0">
                <a:hlinkClick r:id="rId5"/>
              </a:rPr>
              <a:t>http://chandlerprall.github.io/Physijs</a:t>
            </a:r>
            <a:r>
              <a:rPr lang="en-HK" sz="1600" dirty="0" smtClean="0">
                <a:hlinkClick r:id="rId5"/>
              </a:rPr>
              <a:t>/</a:t>
            </a:r>
            <a:r>
              <a:rPr lang="en-HK" dirty="0" smtClean="0"/>
              <a:t>)</a:t>
            </a:r>
            <a:br>
              <a:rPr lang="en-HK" dirty="0" smtClean="0"/>
            </a:br>
            <a:r>
              <a:rPr lang="en-HK" sz="1600" dirty="0" smtClean="0">
                <a:hlinkClick r:id="rId6"/>
              </a:rPr>
              <a:t>http</a:t>
            </a:r>
            <a:r>
              <a:rPr lang="en-HK" sz="1600" dirty="0">
                <a:hlinkClick r:id="rId6"/>
              </a:rPr>
              <a:t>://</a:t>
            </a:r>
            <a:r>
              <a:rPr lang="en-HK" sz="1600" dirty="0" smtClean="0">
                <a:hlinkClick r:id="rId6"/>
              </a:rPr>
              <a:t>chandlerprall.github.io/Physijs/examples/compound.html</a:t>
            </a:r>
            <a:endParaRPr lang="en-HK" dirty="0"/>
          </a:p>
          <a:p>
            <a:r>
              <a:rPr lang="en-HK" dirty="0" err="1" smtClean="0"/>
              <a:t>Jenga</a:t>
            </a:r>
            <a:r>
              <a:rPr lang="en-HK" dirty="0" smtClean="0"/>
              <a:t> (</a:t>
            </a:r>
            <a:r>
              <a:rPr lang="en-HK" dirty="0" err="1" smtClean="0"/>
              <a:t>physjs</a:t>
            </a:r>
            <a:r>
              <a:rPr lang="en-HK" dirty="0" smtClean="0"/>
              <a:t>)</a:t>
            </a:r>
            <a:r>
              <a:rPr lang="en-HK" dirty="0"/>
              <a:t/>
            </a:r>
            <a:br>
              <a:rPr lang="en-HK" dirty="0"/>
            </a:br>
            <a:r>
              <a:rPr lang="en-HK" sz="1600" dirty="0">
                <a:hlinkClick r:id="rId7"/>
              </a:rPr>
              <a:t>http://</a:t>
            </a:r>
            <a:r>
              <a:rPr lang="en-HK" sz="1600" dirty="0" smtClean="0">
                <a:hlinkClick r:id="rId7"/>
              </a:rPr>
              <a:t>chandlerprall.github.io/Physijs/examples/jenga.html</a:t>
            </a:r>
            <a:endParaRPr lang="en-HK" sz="1600" dirty="0" smtClean="0"/>
          </a:p>
          <a:p>
            <a:r>
              <a:rPr lang="en-HK" dirty="0" err="1" smtClean="0"/>
              <a:t>HelloRun</a:t>
            </a:r>
            <a:r>
              <a:rPr lang="en-HK" dirty="0"/>
              <a:t/>
            </a:r>
            <a:br>
              <a:rPr lang="en-HK" dirty="0"/>
            </a:br>
            <a:r>
              <a:rPr lang="en-HK" sz="1600" dirty="0" smtClean="0">
                <a:hlinkClick r:id="rId8"/>
              </a:rPr>
              <a:t>http</a:t>
            </a:r>
            <a:r>
              <a:rPr lang="en-HK" sz="1600" dirty="0">
                <a:hlinkClick r:id="rId8"/>
              </a:rPr>
              <a:t>://hellorun.helloenjoy.com</a:t>
            </a:r>
            <a:r>
              <a:rPr lang="en-HK" sz="1600" dirty="0" smtClean="0">
                <a:hlinkClick r:id="rId8"/>
              </a:rPr>
              <a:t>/</a:t>
            </a:r>
            <a:endParaRPr lang="en-HK" sz="1600" dirty="0" smtClean="0"/>
          </a:p>
          <a:p>
            <a:endParaRPr lang="en-HK" dirty="0" smtClean="0"/>
          </a:p>
          <a:p>
            <a:endParaRPr lang="en-H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356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Interesting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Population (great visualization)</a:t>
            </a:r>
            <a:br>
              <a:rPr lang="en-HK" dirty="0" smtClean="0"/>
            </a:br>
            <a:r>
              <a:rPr lang="en-US" sz="1600" dirty="0">
                <a:hlinkClick r:id="rId2"/>
              </a:rPr>
              <a:t>http://data-arts.appspot.com/globe/</a:t>
            </a:r>
            <a:endParaRPr lang="en-US" sz="1600" dirty="0"/>
          </a:p>
          <a:p>
            <a:r>
              <a:rPr lang="en-HK" dirty="0" smtClean="0"/>
              <a:t>Pablo, the flamingo (deformation and music)</a:t>
            </a:r>
            <a:br>
              <a:rPr lang="en-HK" dirty="0" smtClean="0"/>
            </a:br>
            <a:r>
              <a:rPr lang="en-US" sz="1600" dirty="0">
                <a:hlinkClick r:id="rId3"/>
              </a:rPr>
              <a:t>http://pablotheflamingo.com</a:t>
            </a:r>
            <a:r>
              <a:rPr lang="en-US" sz="1600" dirty="0" smtClean="0">
                <a:hlinkClick r:id="rId3"/>
              </a:rPr>
              <a:t>/</a:t>
            </a:r>
            <a:endParaRPr lang="en-HK" dirty="0" smtClean="0"/>
          </a:p>
          <a:p>
            <a:r>
              <a:rPr lang="en-HK" dirty="0" smtClean="0"/>
              <a:t>Fluid </a:t>
            </a:r>
            <a:r>
              <a:rPr lang="en-HK" dirty="0" err="1" smtClean="0"/>
              <a:t>WebGL</a:t>
            </a:r>
            <a:r>
              <a:rPr lang="en-HK" dirty="0" smtClean="0"/>
              <a:t> (fluid simulation)</a:t>
            </a:r>
            <a:br>
              <a:rPr lang="en-HK" dirty="0" smtClean="0"/>
            </a:br>
            <a:r>
              <a:rPr lang="en-HK" sz="1600" dirty="0">
                <a:hlinkClick r:id="rId4"/>
              </a:rPr>
              <a:t>http://29a.ch/sandbox/2012/fluidwebgl/</a:t>
            </a:r>
            <a:endParaRPr lang="en-HK" sz="1600" dirty="0"/>
          </a:p>
          <a:p>
            <a:endParaRPr lang="en-HK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Overall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Come up with idea and objectives for proposal</a:t>
            </a:r>
          </a:p>
          <a:p>
            <a:r>
              <a:rPr lang="en-HK" dirty="0" smtClean="0"/>
              <a:t>Find libraries to help achieve as many goals/effects as possible</a:t>
            </a:r>
          </a:p>
          <a:p>
            <a:r>
              <a:rPr lang="en-HK" dirty="0" smtClean="0"/>
              <a:t>Ensure at least one complex step/module implemented on your own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788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graphics in games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Demands are often much higher</a:t>
            </a:r>
          </a:p>
          <a:p>
            <a:r>
              <a:rPr lang="en-US" dirty="0" smtClean="0"/>
              <a:t>30-60 FPS are common thresholds</a:t>
            </a:r>
          </a:p>
          <a:p>
            <a:pPr lvl="1"/>
            <a:r>
              <a:rPr lang="en-US" dirty="0" smtClean="0"/>
              <a:t>Tied to the 60Hz </a:t>
            </a:r>
            <a:r>
              <a:rPr lang="en-US" i="1" dirty="0" smtClean="0"/>
              <a:t>refresh rate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Each image being displayed once or twice</a:t>
            </a:r>
          </a:p>
          <a:p>
            <a:pPr lvl="1"/>
            <a:r>
              <a:rPr lang="en-US" dirty="0" smtClean="0"/>
              <a:t>60 FPS is upper limit</a:t>
            </a:r>
          </a:p>
          <a:p>
            <a:r>
              <a:rPr lang="en-US" dirty="0" smtClean="0"/>
              <a:t>If game takes 100ms to generate the frame</a:t>
            </a:r>
          </a:p>
          <a:p>
            <a:pPr lvl="1"/>
            <a:r>
              <a:rPr lang="en-US" dirty="0" smtClean="0"/>
              <a:t>10 FPS result</a:t>
            </a:r>
          </a:p>
          <a:p>
            <a:pPr lvl="1"/>
            <a:r>
              <a:rPr lang="en-US" dirty="0" smtClean="0"/>
              <a:t>Display will still refresh at 60Hz but it will overwrite with same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538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F4300C-0904-44BF-A046-818DDC040C47}" type="slidenum">
              <a:rPr lang="en-US"/>
              <a:pPr/>
              <a:t>5</a:t>
            </a:fld>
            <a:endParaRPr lang="en-US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resolution</a:t>
            </a:r>
            <a:endParaRPr lang="en-US" dirty="0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Pixel: A </a:t>
            </a:r>
            <a:r>
              <a:rPr lang="en-US" dirty="0"/>
              <a:t>point in your screen</a:t>
            </a:r>
          </a:p>
          <a:p>
            <a:r>
              <a:rPr lang="en-US" dirty="0"/>
              <a:t>Holds </a:t>
            </a:r>
            <a:r>
              <a:rPr lang="en-US" dirty="0" smtClean="0"/>
              <a:t>an RGB </a:t>
            </a:r>
            <a:r>
              <a:rPr lang="en-US" dirty="0"/>
              <a:t>color value</a:t>
            </a:r>
          </a:p>
          <a:p>
            <a:endParaRPr lang="en-US" dirty="0"/>
          </a:p>
          <a:p>
            <a:r>
              <a:rPr lang="en-US" dirty="0"/>
              <a:t>Higher screen resolution </a:t>
            </a:r>
          </a:p>
          <a:p>
            <a:pPr>
              <a:buFontTx/>
              <a:buNone/>
            </a:pPr>
            <a:r>
              <a:rPr lang="en-US" dirty="0"/>
              <a:t>	leads to larger number of pixels</a:t>
            </a:r>
          </a:p>
          <a:p>
            <a:pPr>
              <a:buFontTx/>
              <a:buNone/>
            </a:pPr>
            <a:r>
              <a:rPr lang="en-US" dirty="0"/>
              <a:t>	leads to better </a:t>
            </a:r>
            <a:r>
              <a:rPr lang="en-US" dirty="0" smtClean="0"/>
              <a:t>image</a:t>
            </a:r>
            <a:endParaRPr lang="en-US" dirty="0"/>
          </a:p>
          <a:p>
            <a:pPr>
              <a:buFontTx/>
              <a:buNone/>
            </a:pPr>
            <a:r>
              <a:rPr lang="en-US" dirty="0" smtClean="0"/>
              <a:t>	leads to lower higher processing cost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leads to lower FPS!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3225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228"/>
          <a:stretch>
            <a:fillRect/>
          </a:stretch>
        </p:blipFill>
        <p:spPr bwMode="auto">
          <a:xfrm>
            <a:off x="6011863" y="1219200"/>
            <a:ext cx="2979737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41000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Pixel throughout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screen resolution of 1024 by 768 (modest!)</a:t>
            </a:r>
          </a:p>
          <a:p>
            <a:r>
              <a:rPr lang="en-US" dirty="0" smtClean="0"/>
              <a:t>A frame rate of 60 FPS</a:t>
            </a:r>
          </a:p>
          <a:p>
            <a:r>
              <a:rPr lang="en-US" dirty="0" smtClean="0"/>
              <a:t>How many pixels are we drawing per second?</a:t>
            </a:r>
          </a:p>
          <a:p>
            <a:pPr lvl="1"/>
            <a:r>
              <a:rPr lang="en-US" dirty="0" smtClean="0"/>
              <a:t>A: 47,185,920</a:t>
            </a:r>
          </a:p>
          <a:p>
            <a:pPr lvl="1"/>
            <a:r>
              <a:rPr lang="en-US" dirty="0" smtClean="0"/>
              <a:t>In each second the GPU has to calculate the color of a pixel over 47 million times!</a:t>
            </a:r>
          </a:p>
          <a:p>
            <a:pPr lvl="1"/>
            <a:r>
              <a:rPr lang="en-US" dirty="0" smtClean="0"/>
              <a:t>A lot of computation</a:t>
            </a:r>
          </a:p>
          <a:p>
            <a:pPr lvl="1"/>
            <a:r>
              <a:rPr lang="en-US" dirty="0" smtClean="0"/>
              <a:t>And that’s a lower bound</a:t>
            </a:r>
          </a:p>
          <a:p>
            <a:pPr lvl="2"/>
            <a:r>
              <a:rPr lang="en-US" dirty="0" smtClean="0"/>
              <a:t>Objects can overlap and be drawn on top of others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0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179637"/>
            <a:ext cx="8839200" cy="990600"/>
          </a:xfrm>
        </p:spPr>
        <p:txBody>
          <a:bodyPr/>
          <a:lstStyle/>
          <a:p>
            <a:r>
              <a:rPr lang="en-US" dirty="0" smtClean="0"/>
              <a:t>How can GPUs be so fast?!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322637"/>
            <a:ext cx="8839200" cy="5135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	       A: Parallel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398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6138"/>
            <a:ext cx="8475785" cy="844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3692">
                <a:ea typeface="新細明體" panose="02020500000000000000" pitchFamily="18" charset="-120"/>
              </a:rPr>
              <a:t>Evolution: Graphics Hardware</a:t>
            </a:r>
          </a:p>
        </p:txBody>
      </p:sp>
      <p:sp>
        <p:nvSpPr>
          <p:cNvPr id="384005" name="Text Box 5"/>
          <p:cNvSpPr txBox="1">
            <a:spLocks noChangeArrowheads="1"/>
          </p:cNvSpPr>
          <p:nvPr/>
        </p:nvSpPr>
        <p:spPr bwMode="auto">
          <a:xfrm>
            <a:off x="703385" y="1459523"/>
            <a:ext cx="7666892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4403" rIns="84403"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1674"/>
              </a:spcBef>
            </a:pPr>
            <a:r>
              <a:rPr lang="en-US" altLang="zh-HK" sz="2585" dirty="0"/>
              <a:t>PC Generation 1: Cheap PC graphics was born (1995)!</a:t>
            </a:r>
            <a:endParaRPr lang="en-US" altLang="zh-HK" sz="1846" dirty="0"/>
          </a:p>
        </p:txBody>
      </p:sp>
      <p:pic>
        <p:nvPicPr>
          <p:cNvPr id="384006" name="Picture 6" descr="Figure 2.1 /// NVIDIA NV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73" y="2422185"/>
            <a:ext cx="2954215" cy="259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4007" name="Picture 7" descr="t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596" y="2422185"/>
            <a:ext cx="2954215" cy="2599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4008" name="Text Box 8"/>
          <p:cNvSpPr txBox="1">
            <a:spLocks noChangeArrowheads="1"/>
          </p:cNvSpPr>
          <p:nvPr/>
        </p:nvSpPr>
        <p:spPr bwMode="auto">
          <a:xfrm>
            <a:off x="990600" y="5221069"/>
            <a:ext cx="33251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403" rIns="84403" anchorCtr="1">
            <a:spAutoFit/>
          </a:bodyPr>
          <a:lstStyle/>
          <a:p>
            <a:r>
              <a:rPr lang="en-US"/>
              <a:t>NVidia’s First chip: NV1 (1995)</a:t>
            </a:r>
          </a:p>
        </p:txBody>
      </p:sp>
      <p:sp>
        <p:nvSpPr>
          <p:cNvPr id="384009" name="Text Box 9"/>
          <p:cNvSpPr txBox="1">
            <a:spLocks noChangeArrowheads="1"/>
          </p:cNvSpPr>
          <p:nvPr/>
        </p:nvSpPr>
        <p:spPr bwMode="auto">
          <a:xfrm>
            <a:off x="4312627" y="5221069"/>
            <a:ext cx="38894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403" rIns="84403" anchorCtr="1">
            <a:spAutoFit/>
          </a:bodyPr>
          <a:lstStyle/>
          <a:p>
            <a:r>
              <a:rPr lang="en-US" dirty="0"/>
              <a:t>Z Buffer + Texture mapping (1996)</a:t>
            </a:r>
          </a:p>
          <a:p>
            <a:r>
              <a:rPr lang="en-US" dirty="0"/>
              <a:t>Other graphics operations on CPU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2497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6138"/>
            <a:ext cx="8475785" cy="844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3692">
                <a:ea typeface="新細明體" panose="02020500000000000000" pitchFamily="18" charset="-120"/>
              </a:rPr>
              <a:t>Evolution: Graphics Hardware</a:t>
            </a:r>
          </a:p>
        </p:txBody>
      </p:sp>
      <p:sp>
        <p:nvSpPr>
          <p:cNvPr id="385033" name="Text Box 9"/>
          <p:cNvSpPr txBox="1">
            <a:spLocks noChangeArrowheads="1"/>
          </p:cNvSpPr>
          <p:nvPr/>
        </p:nvSpPr>
        <p:spPr bwMode="auto">
          <a:xfrm>
            <a:off x="703385" y="1459523"/>
            <a:ext cx="7666892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4403" rIns="84403"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1674"/>
              </a:spcBef>
            </a:pPr>
            <a:r>
              <a:rPr lang="en-US" altLang="zh-HK" sz="2585"/>
              <a:t>PC Generation 2: Fixed rendering pipeline (Cheap!)</a:t>
            </a:r>
            <a:endParaRPr lang="en-US" altLang="zh-HK" sz="1846"/>
          </a:p>
        </p:txBody>
      </p:sp>
      <p:sp>
        <p:nvSpPr>
          <p:cNvPr id="385034" name="Text Box 10"/>
          <p:cNvSpPr txBox="1">
            <a:spLocks noChangeArrowheads="1"/>
          </p:cNvSpPr>
          <p:nvPr/>
        </p:nvSpPr>
        <p:spPr bwMode="auto">
          <a:xfrm>
            <a:off x="1491761" y="5251883"/>
            <a:ext cx="22607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403" rIns="84403" anchorCtr="1">
            <a:spAutoFit/>
          </a:bodyPr>
          <a:lstStyle/>
          <a:p>
            <a:r>
              <a:rPr lang="en-US"/>
              <a:t>NVidia’s NV3 (1997)</a:t>
            </a:r>
          </a:p>
        </p:txBody>
      </p:sp>
      <p:sp>
        <p:nvSpPr>
          <p:cNvPr id="385035" name="Text Box 11"/>
          <p:cNvSpPr txBox="1">
            <a:spLocks noChangeArrowheads="1"/>
          </p:cNvSpPr>
          <p:nvPr/>
        </p:nvSpPr>
        <p:spPr bwMode="auto">
          <a:xfrm>
            <a:off x="4151435" y="5251883"/>
            <a:ext cx="45434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403" rIns="84403" anchorCtr="1">
            <a:spAutoFit/>
          </a:bodyPr>
          <a:lstStyle/>
          <a:p>
            <a:r>
              <a:rPr lang="en-US"/>
              <a:t>More hardware support on OpenGL (1999)</a:t>
            </a:r>
          </a:p>
          <a:p>
            <a:r>
              <a:rPr lang="en-US"/>
              <a:t>Fixed rendering pipeline on hardware!!!</a:t>
            </a:r>
          </a:p>
        </p:txBody>
      </p:sp>
      <p:pic>
        <p:nvPicPr>
          <p:cNvPr id="385037" name="Picture 13" descr="t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861" y="2438344"/>
            <a:ext cx="3024554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5038" name="Picture 14" descr="Figure 3.4 /// NVIDIA Riva 1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08683"/>
            <a:ext cx="3024554" cy="266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8074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310"/>
</p:tagLst>
</file>

<file path=ppt/theme/theme1.xml><?xml version="1.0" encoding="utf-8"?>
<a:theme xmlns:a="http://schemas.openxmlformats.org/drawingml/2006/main" name="Default Design">
  <a:themeElements>
    <a:clrScheme name="Custom 2">
      <a:dk1>
        <a:srgbClr val="808080"/>
      </a:dk1>
      <a:lt1>
        <a:srgbClr val="FFFFFF"/>
      </a:lt1>
      <a:dk2>
        <a:srgbClr val="003366"/>
      </a:dk2>
      <a:lt2>
        <a:srgbClr val="FFCC66"/>
      </a:lt2>
      <a:accent1>
        <a:srgbClr val="BBE0E3"/>
      </a:accent1>
      <a:accent2>
        <a:srgbClr val="333399"/>
      </a:accent2>
      <a:accent3>
        <a:srgbClr val="AAADB8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CC"/>
      </a:hlink>
      <a:folHlink>
        <a:srgbClr val="0099CC"/>
      </a:folHlink>
    </a:clrScheme>
    <a:fontScheme name="Default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808080"/>
        </a:dk1>
        <a:lt1>
          <a:srgbClr val="EAEAEA"/>
        </a:lt1>
        <a:dk2>
          <a:srgbClr val="003366"/>
        </a:dk2>
        <a:lt2>
          <a:srgbClr val="FFFFFF"/>
        </a:lt2>
        <a:accent1>
          <a:srgbClr val="BBE0E3"/>
        </a:accent1>
        <a:accent2>
          <a:srgbClr val="333399"/>
        </a:accent2>
        <a:accent3>
          <a:srgbClr val="AAADB8"/>
        </a:accent3>
        <a:accent4>
          <a:srgbClr val="C8C8C8"/>
        </a:accent4>
        <a:accent5>
          <a:srgbClr val="DAEDEF"/>
        </a:accent5>
        <a:accent6>
          <a:srgbClr val="2D2D8A"/>
        </a:accent6>
        <a:hlink>
          <a:srgbClr val="0099CC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808080"/>
        </a:dk1>
        <a:lt1>
          <a:srgbClr val="FFFFFF"/>
        </a:lt1>
        <a:dk2>
          <a:srgbClr val="003366"/>
        </a:dk2>
        <a:lt2>
          <a:srgbClr val="FFCC66"/>
        </a:lt2>
        <a:accent1>
          <a:srgbClr val="BBE0E3"/>
        </a:accent1>
        <a:accent2>
          <a:srgbClr val="333399"/>
        </a:accent2>
        <a:accent3>
          <a:srgbClr val="AAADB8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CC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7299</TotalTime>
  <Words>870</Words>
  <Application>Microsoft Office PowerPoint</Application>
  <PresentationFormat>On-screen Show (4:3)</PresentationFormat>
  <Paragraphs>257</Paragraphs>
  <Slides>38</Slides>
  <Notes>25</Notes>
  <HiddenSlides>0</HiddenSlides>
  <MMClips>2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 Unicode MS</vt:lpstr>
      <vt:lpstr>新細明體</vt:lpstr>
      <vt:lpstr>Arial</vt:lpstr>
      <vt:lpstr>Calibri</vt:lpstr>
      <vt:lpstr>Tahoma</vt:lpstr>
      <vt:lpstr>Times New Roman</vt:lpstr>
      <vt:lpstr>Default Design</vt:lpstr>
      <vt:lpstr>Photo Editor Photo</vt:lpstr>
      <vt:lpstr>Graphics Introduction</vt:lpstr>
      <vt:lpstr>Overview</vt:lpstr>
      <vt:lpstr>Interactivity</vt:lpstr>
      <vt:lpstr>Real-time graphics in games </vt:lpstr>
      <vt:lpstr>Screen resolution</vt:lpstr>
      <vt:lpstr>Pixel throughout</vt:lpstr>
      <vt:lpstr>How can GPUs be so fast?!</vt:lpstr>
      <vt:lpstr>Evolution: Graphics Hardware</vt:lpstr>
      <vt:lpstr>Evolution: Graphics Hardware</vt:lpstr>
      <vt:lpstr>Evolution: Graphics Hardware</vt:lpstr>
      <vt:lpstr>Evolution: Graphics Hardware</vt:lpstr>
      <vt:lpstr>Evolution: Graphics Hardware</vt:lpstr>
      <vt:lpstr>Today’s GPUs</vt:lpstr>
      <vt:lpstr>Graphics primitives</vt:lpstr>
      <vt:lpstr>Points and Lines</vt:lpstr>
      <vt:lpstr>Polygons</vt:lpstr>
      <vt:lpstr>Special case: Triangles</vt:lpstr>
      <vt:lpstr>Representing 3D models</vt:lpstr>
      <vt:lpstr>Rendering 3D models</vt:lpstr>
      <vt:lpstr>Rendering 3D models</vt:lpstr>
      <vt:lpstr>Rendering 3D models</vt:lpstr>
      <vt:lpstr>Rendering “pretty” 3D models</vt:lpstr>
      <vt:lpstr>Complex scenes</vt:lpstr>
      <vt:lpstr>Toyshop demo</vt:lpstr>
      <vt:lpstr>GPU processing at a glance</vt:lpstr>
      <vt:lpstr>Visibility: The Depth-Buffer (Z-buffer)</vt:lpstr>
      <vt:lpstr>What can we do?</vt:lpstr>
      <vt:lpstr>How important are shadows?</vt:lpstr>
      <vt:lpstr>How important are shadows?</vt:lpstr>
      <vt:lpstr>What is a shadow?</vt:lpstr>
      <vt:lpstr>Terminology</vt:lpstr>
      <vt:lpstr>“Hard” and “Soft” Shadows</vt:lpstr>
      <vt:lpstr>“Hard” and “Soft” Shadows</vt:lpstr>
      <vt:lpstr>Real-time shadows</vt:lpstr>
      <vt:lpstr>PowerPoint Presentation</vt:lpstr>
      <vt:lpstr>Example games</vt:lpstr>
      <vt:lpstr>Interesting concepts</vt:lpstr>
      <vt:lpstr>Overall strategy</vt:lpstr>
    </vt:vector>
  </TitlesOfParts>
  <Company>HKUST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Visual Introduction to Computer Graphics</dc:title>
  <dc:creator>Pedro Sander</dc:creator>
  <cp:lastModifiedBy>Pedro Sander</cp:lastModifiedBy>
  <cp:revision>510</cp:revision>
  <dcterms:created xsi:type="dcterms:W3CDTF">2003-01-21T19:34:39Z</dcterms:created>
  <dcterms:modified xsi:type="dcterms:W3CDTF">2015-02-10T03:50:02Z</dcterms:modified>
</cp:coreProperties>
</file>