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83" r:id="rId2"/>
    <p:sldId id="285" r:id="rId3"/>
    <p:sldId id="287" r:id="rId4"/>
    <p:sldId id="288" r:id="rId5"/>
    <p:sldId id="289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91" r:id="rId17"/>
    <p:sldId id="392" r:id="rId18"/>
    <p:sldId id="393" r:id="rId19"/>
    <p:sldId id="394" r:id="rId20"/>
    <p:sldId id="399" r:id="rId21"/>
    <p:sldId id="307" r:id="rId22"/>
    <p:sldId id="398" r:id="rId23"/>
    <p:sldId id="308" r:id="rId24"/>
    <p:sldId id="309" r:id="rId25"/>
    <p:sldId id="310" r:id="rId26"/>
    <p:sldId id="31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2" r:id="rId46"/>
    <p:sldId id="333" r:id="rId47"/>
    <p:sldId id="334" r:id="rId48"/>
    <p:sldId id="336" r:id="rId49"/>
    <p:sldId id="337" r:id="rId50"/>
    <p:sldId id="340" r:id="rId51"/>
    <p:sldId id="341" r:id="rId52"/>
    <p:sldId id="342" r:id="rId53"/>
    <p:sldId id="343" r:id="rId54"/>
    <p:sldId id="344" r:id="rId55"/>
    <p:sldId id="345" r:id="rId56"/>
    <p:sldId id="356" r:id="rId57"/>
    <p:sldId id="357" r:id="rId58"/>
    <p:sldId id="358" r:id="rId59"/>
    <p:sldId id="359" r:id="rId60"/>
    <p:sldId id="360" r:id="rId61"/>
    <p:sldId id="389" r:id="rId62"/>
    <p:sldId id="390" r:id="rId63"/>
    <p:sldId id="400" r:id="rId64"/>
    <p:sldId id="401" r:id="rId65"/>
    <p:sldId id="402" r:id="rId66"/>
    <p:sldId id="403" r:id="rId67"/>
    <p:sldId id="409" r:id="rId68"/>
    <p:sldId id="404" r:id="rId69"/>
    <p:sldId id="405" r:id="rId70"/>
    <p:sldId id="406" r:id="rId71"/>
    <p:sldId id="408" r:id="rId72"/>
    <p:sldId id="410" r:id="rId73"/>
    <p:sldId id="414" r:id="rId74"/>
    <p:sldId id="417" r:id="rId75"/>
    <p:sldId id="419" r:id="rId76"/>
    <p:sldId id="420" r:id="rId77"/>
    <p:sldId id="421" r:id="rId78"/>
    <p:sldId id="422" r:id="rId79"/>
    <p:sldId id="412" r:id="rId80"/>
    <p:sldId id="388" r:id="rId81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71970" autoAdjust="0"/>
  </p:normalViewPr>
  <p:slideViewPr>
    <p:cSldViewPr>
      <p:cViewPr varScale="1">
        <p:scale>
          <a:sx n="68" d="100"/>
          <a:sy n="68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80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47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2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69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95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537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779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02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83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00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38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6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6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1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0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9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1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3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853749-DBEA-6F4C-A359-F603E7575D2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</p:spTree>
    <p:extLst>
      <p:ext uri="{BB962C8B-B14F-4D97-AF65-F5344CB8AC3E}">
        <p14:creationId xmlns:p14="http://schemas.microsoft.com/office/powerpoint/2010/main" val="218970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6DC69-6E62-CA4D-B49A-A89042FDDDA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086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8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1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5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25609-E9B4-C04F-BF5D-4B17C9F45FD8}" type="slidenum">
              <a:rPr lang="en-US"/>
              <a:pPr/>
              <a:t>36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389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0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4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2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853749-DBEA-6F4C-A359-F603E7575D2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</p:spTree>
    <p:extLst>
      <p:ext uri="{BB962C8B-B14F-4D97-AF65-F5344CB8AC3E}">
        <p14:creationId xmlns:p14="http://schemas.microsoft.com/office/powerpoint/2010/main" val="1297598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0E845-9CC2-A043-A7AF-4D0ACF842967}" type="slidenum">
              <a:rPr lang="en-US"/>
              <a:pPr/>
              <a:t>42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548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61512-380E-1446-9341-05E1CB00BF1B}" type="slidenum">
              <a:rPr lang="en-US"/>
              <a:pPr/>
              <a:t>43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246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863BB-6147-4F5F-B60F-8DA3E10FE7C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03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F5B81-1CD1-B740-BBA9-F3105EE408FC}" type="slidenum">
              <a:rPr lang="en-US"/>
              <a:pPr/>
              <a:t>45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108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CDC38-152B-404F-8833-0CE3B68D2415}" type="slidenum">
              <a:rPr lang="en-US"/>
              <a:pPr/>
              <a:t>46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171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57DE7-E792-A742-9759-C5AEDB34D8C6}" type="slidenum">
              <a:rPr lang="en-US"/>
              <a:pPr/>
              <a:t>47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7695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184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972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3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044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1627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9260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94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041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61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A5FE8-3302-ED46-B59F-54DD787276FC}" type="slidenum">
              <a:rPr lang="en-US"/>
              <a:pPr/>
              <a:t>56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5719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54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21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0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68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8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8380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93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01" y="4695001"/>
            <a:ext cx="4948502" cy="4446270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74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01" y="4695001"/>
            <a:ext cx="4948502" cy="4446270"/>
          </a:xfrm>
          <a:noFill/>
          <a:ln/>
        </p:spPr>
        <p:txBody>
          <a:bodyPr/>
          <a:lstStyle/>
          <a:p>
            <a:r>
              <a:rPr lang="en-US" dirty="0"/>
              <a:t>Material properties describe the color and surface properties of a material (dull, shiny, </a:t>
            </a:r>
            <a:r>
              <a:rPr lang="en-US" dirty="0" smtClean="0"/>
              <a:t>etc).</a:t>
            </a:r>
            <a:r>
              <a:rPr lang="en-US" baseline="0" dirty="0" smtClean="0"/>
              <a:t>  The properties described above are components of the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lighting model, a simple model that yields reasonable results with little computation.  Each of the material components would be passed into a vertex shader, for example, to be used in the lighting computation along with the vertex’s position and lighting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08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69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16388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/>
                </a:solidFill>
              </a:rPr>
              <a:t>An Introduction to OpenGL Programming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816388" fontAlgn="auto">
              <a:spcBef>
                <a:spcPts val="0"/>
              </a:spcBef>
              <a:spcAft>
                <a:spcPts val="0"/>
              </a:spcAft>
            </a:pPr>
            <a:fld id="{696E8FB5-F7ED-4E90-B5C1-958EB4BE69F1}" type="slidenum">
              <a:rPr lang="en-US" b="0" smtClean="0">
                <a:solidFill>
                  <a:prstClr val="white"/>
                </a:solidFill>
              </a:rPr>
              <a:pPr defTabSz="81638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#Reference/Materials/ShaderMaterial" TargetMode="External"/><Relationship Id="rId2" Type="http://schemas.openxmlformats.org/officeDocument/2006/relationships/hyperlink" Target="http://threejs.org/docs/#Reference/Extras.Geometries/BoxGeometry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threejs.org/docs/#Reference/Extras/ImageUtils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#Reference/Renderers.WebGL/WebGLProgram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hreejs.org/docs/#Reference/Cameras/PerspectiveCamera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docs/#Reference/Materials/MeshPhongMateria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buildnewgames.com/webgl-threejs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err="1" smtClean="0"/>
              <a:t>WebGL</a:t>
            </a:r>
            <a:r>
              <a:rPr lang="en-US" dirty="0" smtClean="0"/>
              <a:t>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Really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49715" cy="4167358"/>
          </a:xfrm>
        </p:spPr>
        <p:txBody>
          <a:bodyPr>
            <a:normAutofit/>
          </a:bodyPr>
          <a:lstStyle/>
          <a:p>
            <a:r>
              <a:rPr lang="en-US" sz="2800" dirty="0"/>
              <a:t>Generate one red triangle</a:t>
            </a:r>
          </a:p>
          <a:p>
            <a:r>
              <a:rPr lang="en-US" sz="2800" dirty="0"/>
              <a:t>Has all the elements of a more complex application</a:t>
            </a:r>
          </a:p>
          <a:p>
            <a:pPr lvl="2"/>
            <a:r>
              <a:rPr lang="en-US" dirty="0" smtClean="0"/>
              <a:t>vertex shader</a:t>
            </a:r>
          </a:p>
          <a:p>
            <a:pPr lvl="2"/>
            <a:r>
              <a:rPr lang="en-US" dirty="0" smtClean="0"/>
              <a:t>fragment shader</a:t>
            </a:r>
          </a:p>
          <a:p>
            <a:pPr lvl="2"/>
            <a:r>
              <a:rPr lang="en-US" dirty="0" smtClean="0"/>
              <a:t>HTML canvas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 descr="triangle.tiff"/>
          <p:cNvPicPr>
            <a:picLocks noChangeAspect="1"/>
          </p:cNvPicPr>
          <p:nvPr/>
        </p:nvPicPr>
        <p:blipFill>
          <a:blip r:embed="rId3"/>
          <a:srcRect r="7164"/>
          <a:stretch>
            <a:fillRect/>
          </a:stretch>
        </p:blipFill>
        <p:spPr>
          <a:xfrm>
            <a:off x="5029200" y="3581400"/>
            <a:ext cx="2372737" cy="2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triangle.html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283" y="1625025"/>
            <a:ext cx="837638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&lt;!DOCTYPE html&gt;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&lt;head&gt;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&lt;script id="vertex-shader" type="</a:t>
            </a:r>
            <a:r>
              <a:rPr lang="en-US" dirty="0" err="1">
                <a:solidFill>
                  <a:srgbClr val="FFFF00"/>
                </a:solidFill>
              </a:rPr>
              <a:t>x-shader/x-vertex</a:t>
            </a:r>
            <a:r>
              <a:rPr lang="en-US" dirty="0">
                <a:solidFill>
                  <a:srgbClr val="FFFF00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attribute vec4 </a:t>
            </a:r>
            <a:r>
              <a:rPr lang="en-US" dirty="0" err="1">
                <a:solidFill>
                  <a:srgbClr val="FFFF00"/>
                </a:solidFill>
              </a:rPr>
              <a:t>vPosition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void main()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gl_Position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vPosition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&lt;/script&gt;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&lt;script id="fragment-shader" type="</a:t>
            </a:r>
            <a:r>
              <a:rPr lang="en-US" dirty="0" err="1">
                <a:solidFill>
                  <a:srgbClr val="FFFF00"/>
                </a:solidFill>
              </a:rPr>
              <a:t>x-shader/x-fragment</a:t>
            </a:r>
            <a:r>
              <a:rPr lang="en-US" dirty="0">
                <a:solidFill>
                  <a:srgbClr val="FFFF00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precision </a:t>
            </a:r>
            <a:r>
              <a:rPr lang="en-US" dirty="0" err="1">
                <a:solidFill>
                  <a:srgbClr val="FFFF00"/>
                </a:solidFill>
              </a:rPr>
              <a:t>mediump</a:t>
            </a:r>
            <a:r>
              <a:rPr lang="en-US" dirty="0">
                <a:solidFill>
                  <a:srgbClr val="FFFF00"/>
                </a:solidFill>
              </a:rPr>
              <a:t> float;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void main()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gl_FragColor</a:t>
            </a:r>
            <a:r>
              <a:rPr lang="en-US" dirty="0">
                <a:solidFill>
                  <a:srgbClr val="FFFF00"/>
                </a:solidFill>
              </a:rPr>
              <a:t> = vec4( 1.0, 0.0, 0.0, 1.0 );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3256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/>
              <a:t>riangle.html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473" y="1979469"/>
            <a:ext cx="8853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&lt;script type="text/</a:t>
            </a:r>
            <a:r>
              <a:rPr lang="en-US" dirty="0" err="1">
                <a:solidFill>
                  <a:srgbClr val="FFFF00"/>
                </a:solidFill>
              </a:rPr>
              <a:t>javascript</a:t>
            </a:r>
            <a:r>
              <a:rPr lang="en-US" dirty="0">
                <a:solidFill>
                  <a:srgbClr val="FFFF00"/>
                </a:solidFill>
              </a:rPr>
              <a:t>"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="../</a:t>
            </a:r>
            <a:r>
              <a:rPr lang="en-US" dirty="0" err="1">
                <a:solidFill>
                  <a:srgbClr val="FFFF00"/>
                </a:solidFill>
              </a:rPr>
              <a:t>Common/webgl-utils.js</a:t>
            </a:r>
            <a:r>
              <a:rPr lang="en-US" dirty="0">
                <a:solidFill>
                  <a:srgbClr val="FFFF00"/>
                </a:solidFill>
              </a:rPr>
              <a:t>"&gt;&lt;/script&gt;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&lt;script type="text/</a:t>
            </a:r>
            <a:r>
              <a:rPr lang="en-US" dirty="0" err="1">
                <a:solidFill>
                  <a:srgbClr val="FFFF00"/>
                </a:solidFill>
              </a:rPr>
              <a:t>javascript</a:t>
            </a:r>
            <a:r>
              <a:rPr lang="en-US" dirty="0">
                <a:solidFill>
                  <a:srgbClr val="FFFF00"/>
                </a:solidFill>
              </a:rPr>
              <a:t>"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="../Common/</a:t>
            </a:r>
            <a:r>
              <a:rPr lang="en-US" dirty="0" err="1">
                <a:solidFill>
                  <a:srgbClr val="FFFF00"/>
                </a:solidFill>
              </a:rPr>
              <a:t>initShaders.js</a:t>
            </a:r>
            <a:r>
              <a:rPr lang="en-US" dirty="0">
                <a:solidFill>
                  <a:srgbClr val="FFFF00"/>
                </a:solidFill>
              </a:rPr>
              <a:t>"&gt;&lt;/script&gt;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&lt;script type="text/</a:t>
            </a:r>
            <a:r>
              <a:rPr lang="en-US" dirty="0" err="1">
                <a:solidFill>
                  <a:srgbClr val="FFFF00"/>
                </a:solidFill>
              </a:rPr>
              <a:t>javascript</a:t>
            </a:r>
            <a:r>
              <a:rPr lang="en-US" dirty="0">
                <a:solidFill>
                  <a:srgbClr val="FFFF00"/>
                </a:solidFill>
              </a:rPr>
              <a:t>"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="</a:t>
            </a:r>
            <a:r>
              <a:rPr lang="en-US" dirty="0" err="1">
                <a:solidFill>
                  <a:srgbClr val="FFFF00"/>
                </a:solidFill>
              </a:rPr>
              <a:t>triangle.js</a:t>
            </a:r>
            <a:r>
              <a:rPr lang="en-US" dirty="0">
                <a:solidFill>
                  <a:srgbClr val="FFFF00"/>
                </a:solidFill>
              </a:rPr>
              <a:t>"&gt;&lt;/script&gt;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&lt;/head&gt;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&lt;body&gt;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&lt;canvas id="</a:t>
            </a:r>
            <a:r>
              <a:rPr lang="en-US" dirty="0" err="1">
                <a:solidFill>
                  <a:srgbClr val="FFFF00"/>
                </a:solidFill>
              </a:rPr>
              <a:t>gl</a:t>
            </a:r>
            <a:r>
              <a:rPr lang="en-US" dirty="0">
                <a:solidFill>
                  <a:srgbClr val="FFFF00"/>
                </a:solidFill>
              </a:rPr>
              <a:t>-canvas" width="512" height="512"&gt;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Oops ... your browser doesn't support the HTML5 canvas element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&lt;/canvas&gt;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&lt;/body&gt;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&lt;/html&gt;</a:t>
            </a:r>
          </a:p>
          <a:p>
            <a:endParaRPr lang="en-US" b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11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triangle.js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347" y="1640193"/>
            <a:ext cx="8457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gl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window.onload</a:t>
            </a:r>
            <a:r>
              <a:rPr lang="en-US" dirty="0">
                <a:solidFill>
                  <a:srgbClr val="FFFF00"/>
                </a:solidFill>
              </a:rPr>
              <a:t> = function init()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canvas = </a:t>
            </a:r>
            <a:r>
              <a:rPr lang="en-US" dirty="0" err="1">
                <a:solidFill>
                  <a:srgbClr val="FFFF00"/>
                </a:solidFill>
              </a:rPr>
              <a:t>document.getElementById</a:t>
            </a:r>
            <a:r>
              <a:rPr lang="en-US" dirty="0">
                <a:solidFill>
                  <a:srgbClr val="FFFF00"/>
                </a:solidFill>
              </a:rPr>
              <a:t>( "</a:t>
            </a:r>
            <a:r>
              <a:rPr lang="en-US" dirty="0" err="1">
                <a:solidFill>
                  <a:srgbClr val="FFFF00"/>
                </a:solidFill>
              </a:rPr>
              <a:t>gl</a:t>
            </a:r>
            <a:r>
              <a:rPr lang="en-US" dirty="0">
                <a:solidFill>
                  <a:srgbClr val="FFFF00"/>
                </a:solidFill>
              </a:rPr>
              <a:t>-canvas"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WebGLUtils.setupWebGL</a:t>
            </a:r>
            <a:r>
              <a:rPr lang="en-US" dirty="0">
                <a:solidFill>
                  <a:srgbClr val="FFFF00"/>
                </a:solidFill>
              </a:rPr>
              <a:t>( canvas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if ( !</a:t>
            </a:r>
            <a:r>
              <a:rPr lang="en-US" dirty="0" err="1">
                <a:solidFill>
                  <a:srgbClr val="FFFF00"/>
                </a:solidFill>
              </a:rPr>
              <a:t>gl</a:t>
            </a:r>
            <a:r>
              <a:rPr lang="en-US" dirty="0">
                <a:solidFill>
                  <a:srgbClr val="FFFF00"/>
                </a:solidFill>
              </a:rPr>
              <a:t> ) { alert( "</a:t>
            </a:r>
            <a:r>
              <a:rPr lang="en-US" dirty="0" err="1">
                <a:solidFill>
                  <a:srgbClr val="FFFF00"/>
                </a:solidFill>
              </a:rPr>
              <a:t>WebGL</a:t>
            </a:r>
            <a:r>
              <a:rPr lang="en-US" dirty="0">
                <a:solidFill>
                  <a:srgbClr val="FFFF00"/>
                </a:solidFill>
              </a:rPr>
              <a:t> isn't available" </a:t>
            </a:r>
            <a:r>
              <a:rPr lang="en-US" smtClean="0">
                <a:solidFill>
                  <a:srgbClr val="FFFF00"/>
                </a:solidFill>
              </a:rPr>
              <a:t>); </a:t>
            </a:r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}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vertices = new Float32Array([-1, -1, 0, 1, 1, -1]);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//  Configure </a:t>
            </a:r>
            <a:r>
              <a:rPr lang="en-US" dirty="0" err="1">
                <a:solidFill>
                  <a:srgbClr val="FFFF00"/>
                </a:solidFill>
              </a:rPr>
              <a:t>WebGL</a:t>
            </a:r>
            <a:endParaRPr lang="en-US" dirty="0">
              <a:solidFill>
                <a:srgbClr val="FFFF00"/>
              </a:solidFill>
            </a:endParaRP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gl.viewport</a:t>
            </a:r>
            <a:r>
              <a:rPr lang="en-US" dirty="0">
                <a:solidFill>
                  <a:srgbClr val="FFFF00"/>
                </a:solidFill>
              </a:rPr>
              <a:t>( 0, 0, </a:t>
            </a:r>
            <a:r>
              <a:rPr lang="en-US" dirty="0" err="1">
                <a:solidFill>
                  <a:srgbClr val="FFFF00"/>
                </a:solidFill>
              </a:rPr>
              <a:t>canvas.width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canvas.height</a:t>
            </a:r>
            <a:r>
              <a:rPr lang="en-US" dirty="0">
                <a:solidFill>
                  <a:srgbClr val="FFFF00"/>
                </a:solidFill>
              </a:rPr>
              <a:t> );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gl.clearColor</a:t>
            </a:r>
            <a:r>
              <a:rPr lang="en-US" dirty="0">
                <a:solidFill>
                  <a:srgbClr val="FFFF00"/>
                </a:solidFill>
              </a:rPr>
              <a:t>( 1.0, 1.0, 1.0, 1.0 );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0868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triangle.js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347" y="1640194"/>
            <a:ext cx="84579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/  Load shaders and initialize attribute buffers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program = </a:t>
            </a:r>
            <a:r>
              <a:rPr lang="en-US" dirty="0" err="1">
                <a:solidFill>
                  <a:srgbClr val="FFFF00"/>
                </a:solidFill>
              </a:rPr>
              <a:t>initShaders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gl</a:t>
            </a:r>
            <a:r>
              <a:rPr lang="en-US" dirty="0">
                <a:solidFill>
                  <a:srgbClr val="FFFF00"/>
                </a:solidFill>
              </a:rPr>
              <a:t>, "vertex-shader", "fragment-shader" );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gl.useProgram</a:t>
            </a:r>
            <a:r>
              <a:rPr lang="en-US" dirty="0">
                <a:solidFill>
                  <a:srgbClr val="FFFF00"/>
                </a:solidFill>
              </a:rPr>
              <a:t>( program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// Load the data into the GPU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bufferId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gl.createBuffer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gl.bindBuffer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gl.ARRAY_BUFFER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bufferId</a:t>
            </a:r>
            <a:r>
              <a:rPr lang="en-US" dirty="0">
                <a:solidFill>
                  <a:srgbClr val="FFFF00"/>
                </a:solidFill>
              </a:rPr>
              <a:t>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gl.bufferData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gl.ARRAY_BUFFER</a:t>
            </a:r>
            <a:r>
              <a:rPr lang="en-US" dirty="0">
                <a:solidFill>
                  <a:srgbClr val="FFFF00"/>
                </a:solidFill>
              </a:rPr>
              <a:t>, vertices, </a:t>
            </a:r>
            <a:r>
              <a:rPr lang="en-US" dirty="0" err="1">
                <a:solidFill>
                  <a:srgbClr val="FFFF00"/>
                </a:solidFill>
              </a:rPr>
              <a:t>gl.STATIC_DRAW</a:t>
            </a:r>
            <a:r>
              <a:rPr lang="en-US" dirty="0">
                <a:solidFill>
                  <a:srgbClr val="FFFF00"/>
                </a:solidFill>
              </a:rPr>
              <a:t>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98459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triangle.js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723" y="2022966"/>
            <a:ext cx="8272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// Associate out shader variables with our data buffer 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vPosition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gl.getAttribLocation</a:t>
            </a:r>
            <a:r>
              <a:rPr lang="en-US" dirty="0">
                <a:solidFill>
                  <a:srgbClr val="FFFF00"/>
                </a:solidFill>
              </a:rPr>
              <a:t>( program, "</a:t>
            </a:r>
            <a:r>
              <a:rPr lang="en-US" dirty="0" err="1">
                <a:solidFill>
                  <a:srgbClr val="FFFF00"/>
                </a:solidFill>
              </a:rPr>
              <a:t>vPosition</a:t>
            </a:r>
            <a:r>
              <a:rPr lang="en-US" dirty="0">
                <a:solidFill>
                  <a:srgbClr val="FFFF00"/>
                </a:solidFill>
              </a:rPr>
              <a:t>"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gl.vertexAttribPointer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vPosition</a:t>
            </a:r>
            <a:r>
              <a:rPr lang="en-US" dirty="0">
                <a:solidFill>
                  <a:srgbClr val="FFFF00"/>
                </a:solidFill>
              </a:rPr>
              <a:t>, 2, </a:t>
            </a:r>
            <a:r>
              <a:rPr lang="en-US" dirty="0" err="1">
                <a:solidFill>
                  <a:srgbClr val="FFFF00"/>
                </a:solidFill>
              </a:rPr>
              <a:t>gl.FLOAT</a:t>
            </a:r>
            <a:r>
              <a:rPr lang="en-US" dirty="0">
                <a:solidFill>
                  <a:srgbClr val="FFFF00"/>
                </a:solidFill>
              </a:rPr>
              <a:t>, false, 0, 0 );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gl.enableVertexAttribArray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vPosition</a:t>
            </a:r>
            <a:r>
              <a:rPr lang="en-US" dirty="0">
                <a:solidFill>
                  <a:srgbClr val="FFFF00"/>
                </a:solidFill>
              </a:rPr>
              <a:t> ); 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render();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};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function render() 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gl.clear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gl.COLOR_BUFFER_BIT</a:t>
            </a:r>
            <a:r>
              <a:rPr lang="en-US" dirty="0">
                <a:solidFill>
                  <a:srgbClr val="FFFF00"/>
                </a:solidFill>
              </a:rPr>
              <a:t>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gl.drawArrays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gl.TRIANGLES</a:t>
            </a:r>
            <a:r>
              <a:rPr lang="en-US" dirty="0">
                <a:solidFill>
                  <a:srgbClr val="FFFF00"/>
                </a:solidFill>
              </a:rPr>
              <a:t>, 0, 3 );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1042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</a:t>
            </a:r>
            <a:r>
              <a:rPr lang="en-HK" dirty="0" smtClean="0"/>
              <a:t>hree.js library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  <a:r>
              <a:rPr lang="en-US" dirty="0"/>
              <a:t>for higher-level capabilities</a:t>
            </a:r>
          </a:p>
          <a:p>
            <a:pPr lvl="1"/>
            <a:r>
              <a:rPr lang="en-US" dirty="0" smtClean="0"/>
              <a:t>Models</a:t>
            </a:r>
            <a:endParaRPr lang="en-US" dirty="0"/>
          </a:p>
          <a:p>
            <a:pPr lvl="1"/>
            <a:r>
              <a:rPr lang="en-US" dirty="0" smtClean="0"/>
              <a:t>Scenes</a:t>
            </a:r>
          </a:p>
          <a:p>
            <a:pPr lvl="1"/>
            <a:r>
              <a:rPr lang="en-HK" dirty="0" smtClean="0"/>
              <a:t>Cameras</a:t>
            </a:r>
          </a:p>
          <a:p>
            <a:pPr lvl="1"/>
            <a:r>
              <a:rPr lang="en-HK" dirty="0" smtClean="0"/>
              <a:t>Lighting, 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HK" dirty="0" smtClean="0"/>
              <a:t>Simplifies development considerably</a:t>
            </a:r>
          </a:p>
          <a:p>
            <a:r>
              <a:rPr lang="en-HK" dirty="0" smtClean="0"/>
              <a:t>Hides a lot of the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17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Triangle3js-shad.html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283" y="1625025"/>
            <a:ext cx="8376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&lt;html&gt;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&lt;</a:t>
            </a:r>
            <a:r>
              <a:rPr lang="en-US" dirty="0">
                <a:solidFill>
                  <a:srgbClr val="FFFF00"/>
                </a:solidFill>
              </a:rPr>
              <a:t>body&gt;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&lt;</a:t>
            </a:r>
            <a:r>
              <a:rPr lang="en-US" dirty="0">
                <a:solidFill>
                  <a:srgbClr val="FFFF00"/>
                </a:solidFill>
              </a:rPr>
              <a:t>script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="three.min.js"&gt;&lt;/script&gt;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&lt;</a:t>
            </a:r>
            <a:r>
              <a:rPr lang="en-US" dirty="0">
                <a:solidFill>
                  <a:srgbClr val="FFFF00"/>
                </a:solidFill>
              </a:rPr>
              <a:t>script id="fragment-</a:t>
            </a:r>
            <a:r>
              <a:rPr lang="en-US" dirty="0" err="1">
                <a:solidFill>
                  <a:srgbClr val="FFFF00"/>
                </a:solidFill>
              </a:rPr>
              <a:t>shader</a:t>
            </a:r>
            <a:r>
              <a:rPr lang="en-US" dirty="0">
                <a:solidFill>
                  <a:srgbClr val="FFFF00"/>
                </a:solidFill>
              </a:rPr>
              <a:t>" type="x-</a:t>
            </a:r>
            <a:r>
              <a:rPr lang="en-US" dirty="0" err="1">
                <a:solidFill>
                  <a:srgbClr val="FFFF00"/>
                </a:solidFill>
              </a:rPr>
              <a:t>shader</a:t>
            </a:r>
            <a:r>
              <a:rPr lang="en-US" dirty="0">
                <a:solidFill>
                  <a:srgbClr val="FFFF00"/>
                </a:solidFill>
              </a:rPr>
              <a:t>/x-fragment"&gt;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precision </a:t>
            </a:r>
            <a:r>
              <a:rPr lang="en-US" dirty="0" err="1">
                <a:solidFill>
                  <a:srgbClr val="FFFF00"/>
                </a:solidFill>
              </a:rPr>
              <a:t>mediump</a:t>
            </a:r>
            <a:r>
              <a:rPr lang="en-US" dirty="0">
                <a:solidFill>
                  <a:srgbClr val="FFFF00"/>
                </a:solidFill>
              </a:rPr>
              <a:t> float;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void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main()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{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   </a:t>
            </a:r>
            <a:r>
              <a:rPr lang="en-US" dirty="0" err="1" smtClean="0">
                <a:solidFill>
                  <a:srgbClr val="FFFF00"/>
                </a:solidFill>
              </a:rPr>
              <a:t>gl_FragColor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vec4( 1.0, 0.0, 0.0, 1.0 );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}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&lt;/</a:t>
            </a:r>
            <a:r>
              <a:rPr lang="en-US" dirty="0">
                <a:solidFill>
                  <a:srgbClr val="FFFF00"/>
                </a:solidFill>
              </a:rPr>
              <a:t>script&gt;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77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Triangle3js-shad.html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81" y="1524000"/>
            <a:ext cx="8376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&lt;script&gt;</a:t>
            </a:r>
          </a:p>
          <a:p>
            <a:r>
              <a:rPr lang="en-US" dirty="0">
                <a:solidFill>
                  <a:srgbClr val="FFFF00"/>
                </a:solidFill>
              </a:rPr>
              <a:t>       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scene = new </a:t>
            </a:r>
            <a:r>
              <a:rPr lang="en-US" dirty="0" err="1">
                <a:solidFill>
                  <a:srgbClr val="FFFF00"/>
                </a:solidFill>
              </a:rPr>
              <a:t>THREE.Scene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dirty="0">
                <a:solidFill>
                  <a:srgbClr val="FFFF00"/>
                </a:solidFill>
              </a:rPr>
              <a:t>       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camera = new </a:t>
            </a:r>
            <a:r>
              <a:rPr lang="en-US" dirty="0" err="1">
                <a:solidFill>
                  <a:srgbClr val="FFFF00"/>
                </a:solidFill>
              </a:rPr>
              <a:t>THREE.OrthographicCamera</a:t>
            </a:r>
            <a:r>
              <a:rPr lang="en-US" dirty="0">
                <a:solidFill>
                  <a:srgbClr val="FFFF00"/>
                </a:solidFill>
              </a:rPr>
              <a:t>( -1, 1, -1, 1, -1, 1);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renderer = new </a:t>
            </a:r>
            <a:r>
              <a:rPr lang="en-US" dirty="0" err="1">
                <a:solidFill>
                  <a:srgbClr val="FFFF00"/>
                </a:solidFill>
              </a:rPr>
              <a:t>THREE.WebGLRenderer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err="1" smtClean="0">
                <a:solidFill>
                  <a:srgbClr val="FFFF00"/>
                </a:solidFill>
              </a:rPr>
              <a:t>renderer.setSize</a:t>
            </a:r>
            <a:r>
              <a:rPr lang="en-US" dirty="0">
                <a:solidFill>
                  <a:srgbClr val="FFFF00"/>
                </a:solidFill>
              </a:rPr>
              <a:t>( 512, 512 );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</a:t>
            </a:r>
            <a:r>
              <a:rPr lang="en-US" dirty="0" err="1" smtClean="0">
                <a:solidFill>
                  <a:srgbClr val="FFFF00"/>
                </a:solidFill>
              </a:rPr>
              <a:t>renderer.setClearColor</a:t>
            </a:r>
            <a:r>
              <a:rPr lang="en-US" dirty="0">
                <a:solidFill>
                  <a:srgbClr val="FFFF00"/>
                </a:solidFill>
              </a:rPr>
              <a:t>( 0xffffff, 1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err="1" smtClean="0">
                <a:solidFill>
                  <a:srgbClr val="FFFF00"/>
                </a:solidFill>
              </a:rPr>
              <a:t>document.body.appendChild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 smtClean="0">
                <a:solidFill>
                  <a:srgbClr val="FFFF00"/>
                </a:solidFill>
              </a:rPr>
              <a:t>renderer.domElement</a:t>
            </a:r>
            <a:r>
              <a:rPr lang="en-US" dirty="0" smtClean="0">
                <a:solidFill>
                  <a:srgbClr val="FFFF00"/>
                </a:solidFill>
              </a:rPr>
              <a:t> );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triangle = new </a:t>
            </a:r>
            <a:r>
              <a:rPr lang="en-US" dirty="0" err="1">
                <a:solidFill>
                  <a:srgbClr val="FFFF00"/>
                </a:solidFill>
              </a:rPr>
              <a:t>THREE.Geometry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v1 = new THREE.Vector3(1,1,0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v2 = new THREE.Vector3(0,-1,0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v3 = new THREE.Vector3(-1,1,0);			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</a:t>
            </a:r>
            <a:r>
              <a:rPr lang="en-US" dirty="0" err="1" smtClean="0">
                <a:solidFill>
                  <a:srgbClr val="FFFF00"/>
                </a:solidFill>
              </a:rPr>
              <a:t>triangle.vertices.push</a:t>
            </a:r>
            <a:r>
              <a:rPr lang="en-US" dirty="0">
                <a:solidFill>
                  <a:srgbClr val="FFFF00"/>
                </a:solidFill>
              </a:rPr>
              <a:t>( v1 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err="1" smtClean="0">
                <a:solidFill>
                  <a:srgbClr val="FFFF00"/>
                </a:solidFill>
              </a:rPr>
              <a:t>triangle.vertices.push</a:t>
            </a:r>
            <a:r>
              <a:rPr lang="en-US" dirty="0">
                <a:solidFill>
                  <a:srgbClr val="FFFF00"/>
                </a:solidFill>
              </a:rPr>
              <a:t>( v2 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err="1" smtClean="0">
                <a:solidFill>
                  <a:srgbClr val="FFFF00"/>
                </a:solidFill>
              </a:rPr>
              <a:t>triangle.vertices.push</a:t>
            </a:r>
            <a:r>
              <a:rPr lang="en-US" dirty="0">
                <a:solidFill>
                  <a:srgbClr val="FFFF00"/>
                </a:solidFill>
              </a:rPr>
              <a:t>( v3 );			</a:t>
            </a:r>
          </a:p>
        </p:txBody>
      </p:sp>
    </p:spTree>
    <p:extLst>
      <p:ext uri="{BB962C8B-B14F-4D97-AF65-F5344CB8AC3E}">
        <p14:creationId xmlns:p14="http://schemas.microsoft.com/office/powerpoint/2010/main" val="3242593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Triangle3js-shad.html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81" y="1524000"/>
            <a:ext cx="83763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           </a:t>
            </a:r>
            <a:r>
              <a:rPr lang="en-US" dirty="0" err="1" smtClean="0">
                <a:solidFill>
                  <a:srgbClr val="FFFF00"/>
                </a:solidFill>
              </a:rPr>
              <a:t>triangle.faces.push</a:t>
            </a:r>
            <a:r>
              <a:rPr lang="en-US" dirty="0">
                <a:solidFill>
                  <a:srgbClr val="FFFF00"/>
                </a:solidFill>
              </a:rPr>
              <a:t>( new THREE.Face3( 0, 1, 2 ) );	</a:t>
            </a:r>
          </a:p>
          <a:p>
            <a:r>
              <a:rPr lang="en-US" dirty="0">
                <a:solidFill>
                  <a:srgbClr val="FFFF00"/>
                </a:solidFill>
              </a:rPr>
              <a:t>						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material = new </a:t>
            </a:r>
            <a:r>
              <a:rPr lang="en-US" dirty="0" err="1">
                <a:solidFill>
                  <a:srgbClr val="FFFF00"/>
                </a:solidFill>
              </a:rPr>
              <a:t>THREE.ShaderMaterial</a:t>
            </a:r>
            <a:r>
              <a:rPr lang="en-US" dirty="0">
                <a:solidFill>
                  <a:srgbClr val="FFFF00"/>
                </a:solidFill>
              </a:rPr>
              <a:t>({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      </a:t>
            </a:r>
            <a:r>
              <a:rPr lang="en-US" dirty="0" err="1" smtClean="0">
                <a:solidFill>
                  <a:srgbClr val="FFFF00"/>
                </a:solidFill>
              </a:rPr>
              <a:t>fragmentShader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                   </a:t>
            </a:r>
            <a:r>
              <a:rPr lang="en-US" dirty="0" err="1" smtClean="0">
                <a:solidFill>
                  <a:srgbClr val="FFFF00"/>
                </a:solidFill>
              </a:rPr>
              <a:t>document.getElementById</a:t>
            </a:r>
            <a:r>
              <a:rPr lang="en-US" dirty="0">
                <a:solidFill>
                  <a:srgbClr val="FFFF00"/>
                </a:solidFill>
              </a:rPr>
              <a:t>( 'fragment-</a:t>
            </a:r>
            <a:r>
              <a:rPr lang="en-US" dirty="0" err="1">
                <a:solidFill>
                  <a:srgbClr val="FFFF00"/>
                </a:solidFill>
              </a:rPr>
              <a:t>shader</a:t>
            </a:r>
            <a:r>
              <a:rPr lang="en-US" dirty="0">
                <a:solidFill>
                  <a:srgbClr val="FFFF00"/>
                </a:solidFill>
              </a:rPr>
              <a:t>' ).</a:t>
            </a:r>
            <a:r>
              <a:rPr lang="en-US" dirty="0" err="1">
                <a:solidFill>
                  <a:srgbClr val="FFFF00"/>
                </a:solidFill>
              </a:rPr>
              <a:t>textContent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 });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		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trimesh</a:t>
            </a:r>
            <a:r>
              <a:rPr lang="en-US" dirty="0">
                <a:solidFill>
                  <a:srgbClr val="FFFF00"/>
                </a:solidFill>
              </a:rPr>
              <a:t> = new </a:t>
            </a:r>
            <a:r>
              <a:rPr lang="en-US" dirty="0" err="1">
                <a:solidFill>
                  <a:srgbClr val="FFFF00"/>
                </a:solidFill>
              </a:rPr>
              <a:t>THREE.Mesh</a:t>
            </a:r>
            <a:r>
              <a:rPr lang="en-US" dirty="0">
                <a:solidFill>
                  <a:srgbClr val="FFFF00"/>
                </a:solidFill>
              </a:rPr>
              <a:t>( triangle, material 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</a:t>
            </a:r>
            <a:r>
              <a:rPr lang="en-US" dirty="0" err="1" smtClean="0">
                <a:solidFill>
                  <a:srgbClr val="FFFF00"/>
                </a:solidFill>
              </a:rPr>
              <a:t>scene.add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trimesh</a:t>
            </a:r>
            <a:r>
              <a:rPr lang="en-US" dirty="0">
                <a:solidFill>
                  <a:srgbClr val="FFFF00"/>
                </a:solidFill>
              </a:rPr>
              <a:t> );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render = function () 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  </a:t>
            </a:r>
            <a:r>
              <a:rPr lang="en-US" dirty="0" err="1" smtClean="0">
                <a:solidFill>
                  <a:srgbClr val="FFFF00"/>
                </a:solidFill>
              </a:rPr>
              <a:t>requestAnimationFrame</a:t>
            </a:r>
            <a:r>
              <a:rPr lang="en-US" dirty="0">
                <a:solidFill>
                  <a:srgbClr val="FFFF00"/>
                </a:solidFill>
              </a:rPr>
              <a:t>( render 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  </a:t>
            </a:r>
            <a:r>
              <a:rPr lang="en-US" dirty="0" err="1" smtClean="0">
                <a:solidFill>
                  <a:srgbClr val="FFFF00"/>
                </a:solidFill>
              </a:rPr>
              <a:t>renderer.render</a:t>
            </a:r>
            <a:r>
              <a:rPr lang="en-US" dirty="0" smtClean="0">
                <a:solidFill>
                  <a:srgbClr val="FFFF00"/>
                </a:solidFill>
              </a:rPr>
              <a:t>(scene</a:t>
            </a:r>
            <a:r>
              <a:rPr lang="en-US" dirty="0">
                <a:solidFill>
                  <a:srgbClr val="FFFF00"/>
                </a:solidFill>
              </a:rPr>
              <a:t>, camera);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};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 render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&lt;/</a:t>
            </a:r>
            <a:r>
              <a:rPr lang="en-US" dirty="0">
                <a:solidFill>
                  <a:srgbClr val="FFFF00"/>
                </a:solidFill>
              </a:rPr>
              <a:t>script&gt;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&lt;/</a:t>
            </a:r>
            <a:r>
              <a:rPr lang="en-US" dirty="0">
                <a:solidFill>
                  <a:srgbClr val="FFFF00"/>
                </a:solidFill>
              </a:rPr>
              <a:t>body&gt;</a:t>
            </a:r>
          </a:p>
          <a:p>
            <a:r>
              <a:rPr lang="en-US" dirty="0">
                <a:solidFill>
                  <a:srgbClr val="FFFF00"/>
                </a:solidFill>
              </a:rPr>
              <a:t>&lt;/html&gt;		</a:t>
            </a:r>
          </a:p>
        </p:txBody>
      </p:sp>
    </p:spTree>
    <p:extLst>
      <p:ext uri="{BB962C8B-B14F-4D97-AF65-F5344CB8AC3E}">
        <p14:creationId xmlns:p14="http://schemas.microsoft.com/office/powerpoint/2010/main" val="344234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Overview of OpenGL and </a:t>
            </a:r>
            <a:r>
              <a:rPr lang="en-HK" dirty="0" err="1" smtClean="0"/>
              <a:t>WebGL</a:t>
            </a:r>
            <a:endParaRPr lang="en-US" dirty="0" smtClean="0"/>
          </a:p>
          <a:p>
            <a:r>
              <a:rPr lang="en-US" dirty="0" smtClean="0"/>
              <a:t>Prototype Applications in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OpenGL Shading Language (GLSL)</a:t>
            </a:r>
          </a:p>
          <a:p>
            <a:r>
              <a:rPr lang="en-US" dirty="0" smtClean="0"/>
              <a:t>Vertex Shaders</a:t>
            </a:r>
          </a:p>
          <a:p>
            <a:r>
              <a:rPr lang="en-US" dirty="0" smtClean="0"/>
              <a:t>Fragment Shaders</a:t>
            </a:r>
          </a:p>
          <a:p>
            <a:r>
              <a:rPr lang="en-US" dirty="0" smtClean="0"/>
              <a:t>Examples with basic geometry and shading</a:t>
            </a:r>
          </a:p>
          <a:p>
            <a:endParaRPr lang="en-HK" dirty="0"/>
          </a:p>
          <a:p>
            <a:r>
              <a:rPr lang="en-HK" dirty="0" smtClean="0"/>
              <a:t>Advanced details later:</a:t>
            </a:r>
            <a:br>
              <a:rPr lang="en-HK" dirty="0" smtClean="0"/>
            </a:br>
            <a:r>
              <a:rPr lang="en-HK" dirty="0" smtClean="0"/>
              <a:t>Complex animation and physics, modelling,…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6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Triangle3js.html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37638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smtClean="0"/>
              <a:t>Three </a:t>
            </a:r>
            <a:r>
              <a:rPr lang="en-HK" sz="2800" dirty="0" err="1" smtClean="0"/>
              <a:t>js</a:t>
            </a:r>
            <a:r>
              <a:rPr lang="en-HK" sz="2800" dirty="0" smtClean="0"/>
              <a:t> provides built in materials and lighting</a:t>
            </a:r>
          </a:p>
          <a:p>
            <a:endParaRPr lang="en-US" sz="2800" dirty="0" smtClean="0"/>
          </a:p>
          <a:p>
            <a:r>
              <a:rPr lang="en-US" sz="2800" dirty="0" smtClean="0"/>
              <a:t>Replace:</a:t>
            </a:r>
          </a:p>
          <a:p>
            <a:endParaRPr lang="en-HK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material = new </a:t>
            </a:r>
            <a:r>
              <a:rPr lang="en-US" dirty="0" err="1">
                <a:solidFill>
                  <a:srgbClr val="FFFF00"/>
                </a:solidFill>
              </a:rPr>
              <a:t>THREE.ShaderMaterial</a:t>
            </a:r>
            <a:r>
              <a:rPr lang="en-US" dirty="0">
                <a:solidFill>
                  <a:srgbClr val="FFFF00"/>
                </a:solidFill>
              </a:rPr>
              <a:t>({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     </a:t>
            </a:r>
            <a:r>
              <a:rPr lang="en-US" dirty="0" err="1">
                <a:solidFill>
                  <a:srgbClr val="FFFF00"/>
                </a:solidFill>
              </a:rPr>
              <a:t>fragmentShader</a:t>
            </a:r>
            <a:r>
              <a:rPr lang="en-US"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                     </a:t>
            </a:r>
            <a:r>
              <a:rPr lang="en-US" dirty="0" err="1">
                <a:solidFill>
                  <a:srgbClr val="FFFF00"/>
                </a:solidFill>
              </a:rPr>
              <a:t>document.getElementById</a:t>
            </a:r>
            <a:r>
              <a:rPr lang="en-US" dirty="0">
                <a:solidFill>
                  <a:srgbClr val="FFFF00"/>
                </a:solidFill>
              </a:rPr>
              <a:t>( 'fragment-</a:t>
            </a:r>
            <a:r>
              <a:rPr lang="en-US" dirty="0" err="1">
                <a:solidFill>
                  <a:srgbClr val="FFFF00"/>
                </a:solidFill>
              </a:rPr>
              <a:t>shader</a:t>
            </a:r>
            <a:r>
              <a:rPr lang="en-US" dirty="0">
                <a:solidFill>
                  <a:srgbClr val="FFFF00"/>
                </a:solidFill>
              </a:rPr>
              <a:t>' ).</a:t>
            </a:r>
            <a:r>
              <a:rPr lang="en-US" dirty="0" err="1">
                <a:solidFill>
                  <a:srgbClr val="FFFF00"/>
                </a:solidFill>
              </a:rPr>
              <a:t>textContent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   });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HK" sz="2800" dirty="0" smtClean="0"/>
              <a:t>With:</a:t>
            </a:r>
          </a:p>
          <a:p>
            <a:endParaRPr lang="en-HK" dirty="0" smtClean="0">
              <a:solidFill>
                <a:srgbClr val="FFFF00"/>
              </a:solidFill>
            </a:endParaRPr>
          </a:p>
          <a:p>
            <a:r>
              <a:rPr lang="en-GB" dirty="0" err="1" smtClean="0">
                <a:solidFill>
                  <a:srgbClr val="FFFF00"/>
                </a:solidFill>
              </a:rPr>
              <a:t>var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material = new </a:t>
            </a:r>
            <a:r>
              <a:rPr lang="en-GB" dirty="0" err="1">
                <a:solidFill>
                  <a:srgbClr val="FFFF00"/>
                </a:solidFill>
              </a:rPr>
              <a:t>THREE.MeshBasicMaterial</a:t>
            </a:r>
            <a:r>
              <a:rPr lang="en-GB" dirty="0">
                <a:solidFill>
                  <a:srgbClr val="FFFF00"/>
                </a:solidFill>
              </a:rPr>
              <a:t>( { </a:t>
            </a:r>
            <a:r>
              <a:rPr lang="en-GB" dirty="0" err="1">
                <a:solidFill>
                  <a:srgbClr val="FFFF00"/>
                </a:solidFill>
              </a:rPr>
              <a:t>color</a:t>
            </a:r>
            <a:r>
              <a:rPr lang="en-GB" dirty="0">
                <a:solidFill>
                  <a:srgbClr val="FFFF00"/>
                </a:solidFill>
              </a:rPr>
              <a:t>: 0xff0000 } );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HK" sz="2800" dirty="0" smtClean="0"/>
              <a:t>And remove the </a:t>
            </a:r>
            <a:r>
              <a:rPr lang="en-HK" sz="2800" dirty="0" err="1" smtClean="0"/>
              <a:t>shader</a:t>
            </a:r>
            <a:endParaRPr lang="en-HK" sz="2800" dirty="0" smtClean="0"/>
          </a:p>
          <a:p>
            <a:endParaRPr lang="en-HK" sz="2800" dirty="0"/>
          </a:p>
          <a:p>
            <a:endParaRPr lang="en-HK" sz="2800" dirty="0" smtClean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7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Second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38" y="2057402"/>
            <a:ext cx="8902763" cy="3943349"/>
          </a:xfrm>
        </p:spPr>
        <p:txBody>
          <a:bodyPr>
            <a:normAutofit fontScale="92500" lnSpcReduction="10000"/>
          </a:bodyPr>
          <a:lstStyle/>
          <a:p>
            <a:r>
              <a:rPr lang="en-US" sz="3027" dirty="0"/>
              <a:t>Render a cube with a different color for each face</a:t>
            </a:r>
          </a:p>
          <a:p>
            <a:r>
              <a:rPr lang="en-US" sz="3027" dirty="0"/>
              <a:t>Our example demonstrates:</a:t>
            </a:r>
          </a:p>
          <a:p>
            <a:pPr lvl="1"/>
            <a:r>
              <a:rPr lang="en-US" dirty="0" smtClean="0"/>
              <a:t>simple object modeling</a:t>
            </a:r>
          </a:p>
          <a:p>
            <a:pPr lvl="2"/>
            <a:r>
              <a:rPr lang="en-US" dirty="0" smtClean="0"/>
              <a:t>building up 3D objects from geometric primitives</a:t>
            </a:r>
          </a:p>
          <a:p>
            <a:pPr lvl="2"/>
            <a:r>
              <a:rPr lang="en-US" dirty="0" smtClean="0"/>
              <a:t>building geometric primitives from vertices</a:t>
            </a:r>
          </a:p>
          <a:p>
            <a:pPr lvl="1"/>
            <a:r>
              <a:rPr lang="en-US" dirty="0" smtClean="0"/>
              <a:t>initializing vertex data</a:t>
            </a:r>
          </a:p>
          <a:p>
            <a:pPr lvl="1"/>
            <a:r>
              <a:rPr lang="en-US" dirty="0" smtClean="0"/>
              <a:t>organizing data for rendering</a:t>
            </a:r>
          </a:p>
          <a:p>
            <a:pPr lvl="1"/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animation</a:t>
            </a:r>
          </a:p>
        </p:txBody>
      </p:sp>
      <p:pic>
        <p:nvPicPr>
          <p:cNvPr id="4" name="Picture 3" descr="cub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6" y="4006420"/>
            <a:ext cx="2048383" cy="22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18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Second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38" y="2057402"/>
            <a:ext cx="8902763" cy="3943349"/>
          </a:xfrm>
        </p:spPr>
        <p:txBody>
          <a:bodyPr>
            <a:normAutofit fontScale="92500" lnSpcReduction="10000"/>
          </a:bodyPr>
          <a:lstStyle/>
          <a:p>
            <a:r>
              <a:rPr lang="en-US" sz="3027" dirty="0"/>
              <a:t>Render a cube with a different color for each face</a:t>
            </a:r>
          </a:p>
          <a:p>
            <a:r>
              <a:rPr lang="en-US" sz="3027" dirty="0"/>
              <a:t>Our example demonstrates:</a:t>
            </a:r>
          </a:p>
          <a:p>
            <a:pPr lvl="1"/>
            <a:r>
              <a:rPr lang="en-US" dirty="0" smtClean="0"/>
              <a:t>simple object modeling</a:t>
            </a:r>
          </a:p>
          <a:p>
            <a:pPr lvl="2"/>
            <a:r>
              <a:rPr lang="en-US" dirty="0" smtClean="0"/>
              <a:t>building up 3D objects from geometric primitives</a:t>
            </a:r>
          </a:p>
          <a:p>
            <a:pPr lvl="2"/>
            <a:r>
              <a:rPr lang="en-US" dirty="0" smtClean="0"/>
              <a:t>building geometric primitives from vertices</a:t>
            </a:r>
          </a:p>
          <a:p>
            <a:pPr lvl="1"/>
            <a:r>
              <a:rPr lang="en-US" dirty="0" smtClean="0"/>
              <a:t>initializing vertex data</a:t>
            </a:r>
          </a:p>
          <a:p>
            <a:pPr lvl="1"/>
            <a:r>
              <a:rPr lang="en-US" dirty="0" smtClean="0"/>
              <a:t>organizing data for rendering</a:t>
            </a:r>
          </a:p>
          <a:p>
            <a:pPr lvl="1"/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animation</a:t>
            </a:r>
          </a:p>
        </p:txBody>
      </p:sp>
      <p:pic>
        <p:nvPicPr>
          <p:cNvPr id="4" name="Picture 3" descr="cub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6" y="4006420"/>
            <a:ext cx="2048383" cy="22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878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Cube’s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411859" cy="380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We’ll build each cube face from individual triangles</a:t>
            </a:r>
          </a:p>
          <a:p>
            <a:r>
              <a:rPr lang="en-US" dirty="0" smtClean="0"/>
              <a:t>Need to determine how much storage is required</a:t>
            </a:r>
          </a:p>
          <a:p>
            <a:pPr lvl="1"/>
            <a:r>
              <a:rPr lang="fr-FR" dirty="0" smtClean="0"/>
              <a:t>(6 faces)(2 triangles/face)(3 </a:t>
            </a:r>
            <a:r>
              <a:rPr lang="fr-FR" dirty="0" err="1" smtClean="0"/>
              <a:t>vertices</a:t>
            </a:r>
            <a:r>
              <a:rPr lang="fr-FR" dirty="0" smtClean="0"/>
              <a:t>/triangle)</a:t>
            </a:r>
            <a:br>
              <a:rPr lang="fr-FR" dirty="0" smtClean="0"/>
            </a:br>
            <a:endParaRPr lang="fr-FR" dirty="0" smtClean="0"/>
          </a:p>
          <a:p>
            <a:pPr marL="365760" lvl="1" indent="0">
              <a:buNone/>
            </a:pPr>
            <a:r>
              <a:rPr lang="fr-FR" dirty="0" smtClean="0">
                <a:solidFill>
                  <a:schemeClr val="bg1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numVertices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 = 36;</a:t>
            </a:r>
          </a:p>
          <a:p>
            <a:pPr marL="365760" lvl="1" indent="0" algn="ctr">
              <a:buNone/>
            </a:pPr>
            <a:endParaRPr lang="en-US" dirty="0" smtClean="0">
              <a:solidFill>
                <a:srgbClr val="660066"/>
              </a:solidFill>
              <a:latin typeface="Consolas"/>
              <a:cs typeface="Consolas"/>
            </a:endParaRPr>
          </a:p>
          <a:p>
            <a:pPr lvl="1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	</a:t>
            </a:r>
            <a:endParaRPr lang="en-US" dirty="0" smtClean="0">
              <a:solidFill>
                <a:srgbClr val="660066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6762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752285" cy="857250"/>
          </a:xfrm>
        </p:spPr>
        <p:txBody>
          <a:bodyPr>
            <a:noAutofit/>
          </a:bodyPr>
          <a:lstStyle/>
          <a:p>
            <a:r>
              <a:rPr lang="en-US" sz="3200" dirty="0"/>
              <a:t>Initializing the Cube’s Data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can initialize our VBO, we need to define the data</a:t>
            </a:r>
          </a:p>
          <a:p>
            <a:r>
              <a:rPr lang="en-US" dirty="0" smtClean="0"/>
              <a:t>Our cube has two attributes per vertex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</a:t>
            </a:r>
          </a:p>
          <a:p>
            <a:r>
              <a:rPr lang="en-US" dirty="0" smtClean="0"/>
              <a:t>We create two arrays to hold the VBO data</a:t>
            </a:r>
            <a:br>
              <a:rPr lang="en-US" dirty="0" smtClean="0"/>
            </a:b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points = [];</a:t>
            </a:r>
          </a:p>
          <a:p>
            <a:pPr marL="36576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colors = [];</a:t>
            </a:r>
            <a:endParaRPr lang="en-US" dirty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34931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Cube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93206" cy="39433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Vertices of a unit cube centered at origin</a:t>
            </a:r>
          </a:p>
          <a:p>
            <a:pPr lvl="1"/>
            <a:r>
              <a:rPr lang="en-US" dirty="0" smtClean="0"/>
              <a:t>sides aligned with axes</a:t>
            </a:r>
            <a:br>
              <a:rPr lang="en-US" dirty="0" smtClean="0"/>
            </a:br>
            <a:endParaRPr lang="en-US" dirty="0" smtClean="0"/>
          </a:p>
          <a:p>
            <a:pPr marL="333934" lvl="1" indent="0">
              <a:buNone/>
            </a:pPr>
            <a:r>
              <a:rPr lang="en-US" dirty="0" smtClean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var</a:t>
            </a:r>
            <a:r>
              <a:rPr lang="en-US" sz="2400" dirty="0">
                <a:solidFill>
                  <a:srgbClr val="FFFF00"/>
                </a:solidFill>
              </a:rPr>
              <a:t> vertices = [</a:t>
            </a: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     </a:t>
            </a:r>
            <a:r>
              <a:rPr lang="en-US" sz="2400" dirty="0" smtClean="0">
                <a:solidFill>
                  <a:srgbClr val="FFFF00"/>
                </a:solidFill>
              </a:rPr>
              <a:t>[ </a:t>
            </a:r>
            <a:r>
              <a:rPr lang="en-US" sz="2400" dirty="0">
                <a:solidFill>
                  <a:srgbClr val="FFFF00"/>
                </a:solidFill>
              </a:rPr>
              <a:t>-0.5, -0.5,  0.5, 1.0 </a:t>
            </a:r>
            <a:r>
              <a:rPr lang="en-US" sz="2400" dirty="0" smtClean="0">
                <a:solidFill>
                  <a:srgbClr val="FFFF00"/>
                </a:solidFill>
              </a:rPr>
              <a:t>],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      [ </a:t>
            </a:r>
            <a:r>
              <a:rPr lang="en-US" sz="2400" dirty="0">
                <a:solidFill>
                  <a:srgbClr val="FFFF00"/>
                </a:solidFill>
              </a:rPr>
              <a:t>-0.5,  0.5,  0.5, 1.0 </a:t>
            </a:r>
            <a:r>
              <a:rPr lang="en-US" sz="2400" dirty="0" smtClean="0">
                <a:solidFill>
                  <a:srgbClr val="FFFF00"/>
                </a:solidFill>
              </a:rPr>
              <a:t>], 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[  </a:t>
            </a:r>
            <a:r>
              <a:rPr lang="en-US" sz="2400" dirty="0">
                <a:solidFill>
                  <a:srgbClr val="FFFF00"/>
                </a:solidFill>
              </a:rPr>
              <a:t>0.5,  0.5,  0.5, 1.0 </a:t>
            </a:r>
            <a:r>
              <a:rPr lang="en-US" sz="2400" dirty="0" smtClean="0">
                <a:solidFill>
                  <a:srgbClr val="FFFF00"/>
                </a:solidFill>
              </a:rPr>
              <a:t>],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[  </a:t>
            </a:r>
            <a:r>
              <a:rPr lang="en-US" sz="2400" dirty="0">
                <a:solidFill>
                  <a:srgbClr val="FFFF00"/>
                </a:solidFill>
              </a:rPr>
              <a:t>0.5, -0.5,  0.5, 1.0 </a:t>
            </a:r>
            <a:r>
              <a:rPr lang="en-US" sz="2400" dirty="0" smtClean="0">
                <a:solidFill>
                  <a:srgbClr val="FFFF00"/>
                </a:solidFill>
              </a:rPr>
              <a:t>],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[ </a:t>
            </a:r>
            <a:r>
              <a:rPr lang="en-US" sz="2400" dirty="0">
                <a:solidFill>
                  <a:srgbClr val="FFFF00"/>
                </a:solidFill>
              </a:rPr>
              <a:t>-0.5, -0.5, -0.5, 1.0 </a:t>
            </a:r>
            <a:r>
              <a:rPr lang="en-US" sz="2400" dirty="0" smtClean="0">
                <a:solidFill>
                  <a:srgbClr val="FFFF00"/>
                </a:solidFill>
              </a:rPr>
              <a:t>],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[ </a:t>
            </a:r>
            <a:r>
              <a:rPr lang="en-US" sz="2400" dirty="0">
                <a:solidFill>
                  <a:srgbClr val="FFFF00"/>
                </a:solidFill>
              </a:rPr>
              <a:t>-0.5,  0.5, -0.5, 1.0 </a:t>
            </a:r>
            <a:r>
              <a:rPr lang="en-US" sz="2400" dirty="0" smtClean="0">
                <a:solidFill>
                  <a:srgbClr val="FFFF00"/>
                </a:solidFill>
              </a:rPr>
              <a:t>],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[  </a:t>
            </a:r>
            <a:r>
              <a:rPr lang="en-US" sz="2400" dirty="0">
                <a:solidFill>
                  <a:srgbClr val="FFFF00"/>
                </a:solidFill>
              </a:rPr>
              <a:t>0.5,  0.5, -0.5, 1.0 </a:t>
            </a:r>
            <a:r>
              <a:rPr lang="en-US" sz="2400" dirty="0" smtClean="0">
                <a:solidFill>
                  <a:srgbClr val="FFFF00"/>
                </a:solidFill>
              </a:rPr>
              <a:t>],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[  </a:t>
            </a:r>
            <a:r>
              <a:rPr lang="en-US" sz="2400" dirty="0">
                <a:solidFill>
                  <a:srgbClr val="FFFF00"/>
                </a:solidFill>
              </a:rPr>
              <a:t>0.5, -0.5, -0.5, 1.0 </a:t>
            </a:r>
            <a:r>
              <a:rPr lang="en-US" sz="2400" dirty="0" smtClean="0">
                <a:solidFill>
                  <a:srgbClr val="FFFF00"/>
                </a:solidFill>
              </a:rPr>
              <a:t>]</a:t>
            </a:r>
            <a:endParaRPr lang="en-US" sz="2400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 ];</a:t>
            </a:r>
            <a:endParaRPr lang="en-US" sz="2400" dirty="0">
              <a:solidFill>
                <a:srgbClr val="FFFF00"/>
              </a:solidFill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75615" y="3701945"/>
            <a:ext cx="1692348" cy="1866497"/>
            <a:chOff x="5775615" y="2844694"/>
            <a:chExt cx="1692348" cy="1866497"/>
          </a:xfrm>
        </p:grpSpPr>
        <p:sp>
          <p:nvSpPr>
            <p:cNvPr id="5" name="Rectangle 4"/>
            <p:cNvSpPr/>
            <p:nvPr/>
          </p:nvSpPr>
          <p:spPr>
            <a:xfrm>
              <a:off x="5784314" y="3401452"/>
              <a:ext cx="1235147" cy="128750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23755" y="2857903"/>
              <a:ext cx="1235147" cy="128750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5710342" y="2909967"/>
              <a:ext cx="565458" cy="43491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5749666" y="4184585"/>
              <a:ext cx="565458" cy="43491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954550" y="2927688"/>
              <a:ext cx="565458" cy="43491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6967779" y="4211006"/>
              <a:ext cx="565458" cy="43491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392895" y="3541487"/>
            <a:ext cx="2475187" cy="2388231"/>
            <a:chOff x="5392894" y="2684237"/>
            <a:chExt cx="2475187" cy="2388231"/>
          </a:xfrm>
        </p:grpSpPr>
        <p:grpSp>
          <p:nvGrpSpPr>
            <p:cNvPr id="15" name="Group 3"/>
            <p:cNvGrpSpPr/>
            <p:nvPr/>
          </p:nvGrpSpPr>
          <p:grpSpPr>
            <a:xfrm>
              <a:off x="5775615" y="2844694"/>
              <a:ext cx="1692348" cy="1866497"/>
              <a:chOff x="5775615" y="2844694"/>
              <a:chExt cx="1692348" cy="186649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784314" y="3401452"/>
                <a:ext cx="1235147" cy="1287506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23755" y="2857903"/>
                <a:ext cx="1235147" cy="1287506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 flipH="1" flipV="1">
                <a:off x="5710342" y="2909967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 flipV="1">
                <a:off x="5749666" y="4184585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 flipV="1">
                <a:off x="6954550" y="2927688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6967779" y="4211006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392894" y="3227464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88844" y="2710013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9055" y="3975932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3643" y="2684237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4682" y="4011052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68207" y="3363109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4039" y="4672525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11589" y="4703136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2724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Cube Data </a:t>
            </a:r>
            <a:r>
              <a:rPr lang="en-US" sz="28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336697" cy="42282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We’ll also set up an array of RGBA colors</a:t>
            </a:r>
          </a:p>
          <a:p>
            <a:endParaRPr lang="en-US" dirty="0" smtClean="0"/>
          </a:p>
          <a:p>
            <a:pPr marL="333934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vertexColors</a:t>
            </a:r>
            <a:r>
              <a:rPr lang="en-US" dirty="0" smtClean="0">
                <a:solidFill>
                  <a:srgbClr val="FFFF00"/>
                </a:solidFill>
              </a:rPr>
              <a:t> = [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[ 0.0, 0.0, 0.0, 1.0 ],  // black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[ 1.0, 0.0, 0.0, 1.0 ],  // red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[ 1.0, 1.0, 0.0, 1.0 ],  // yellow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[ 0.0, 1.0, 0.0, 1.0 ],  // green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[ 0.0, 0.0, 1.0, 1.0 ],  // blue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[ 1.0, 0.0, 1.0, 1.0 ],  // magenta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[ 0.0, 1.0, 1.0, 1.0 ],  // cyan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[ 1.0, 1.0, 1.0, 1.0 ]   // white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];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73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Generating a Cube Face from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01174"/>
            <a:ext cx="8493266" cy="44453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simplify generating the geometry, we use a convenience function </a:t>
            </a:r>
            <a:r>
              <a:rPr lang="en-US" dirty="0" smtClean="0">
                <a:latin typeface="Consolas"/>
                <a:cs typeface="Consolas"/>
              </a:rPr>
              <a:t>quad()</a:t>
            </a:r>
          </a:p>
          <a:p>
            <a:pPr lvl="1"/>
            <a:r>
              <a:rPr lang="en-US" dirty="0" smtClean="0"/>
              <a:t>create two triangles for each face and assigns colors to the vertices</a:t>
            </a:r>
            <a:br>
              <a:rPr lang="en-US" dirty="0" smtClean="0"/>
            </a:br>
            <a:endParaRPr lang="en-US" dirty="0" smtClean="0"/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function quad(a, b, c, d) {</a:t>
            </a:r>
          </a:p>
          <a:p>
            <a:pPr marL="333934" lvl="1" indent="0">
              <a:buNone/>
            </a:pPr>
            <a:endParaRPr lang="en-HK" dirty="0" smtClean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indices = [ a, b, c, a, c, d ];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for (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= 0;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&lt; </a:t>
            </a:r>
            <a:r>
              <a:rPr lang="en-US" dirty="0" err="1" smtClean="0">
                <a:solidFill>
                  <a:srgbClr val="FFFF00"/>
                </a:solidFill>
              </a:rPr>
              <a:t>indices.length</a:t>
            </a:r>
            <a:r>
              <a:rPr lang="en-US" dirty="0" smtClean="0">
                <a:solidFill>
                  <a:srgbClr val="FFFF00"/>
                </a:solidFill>
              </a:rPr>
              <a:t>; ++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) {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sz="3600" b="1" dirty="0" err="1" smtClean="0">
                <a:solidFill>
                  <a:srgbClr val="FFFF00"/>
                </a:solidFill>
              </a:rPr>
              <a:t>points.push</a:t>
            </a:r>
            <a:r>
              <a:rPr lang="en-US" dirty="0" smtClean="0">
                <a:solidFill>
                  <a:srgbClr val="FFFF00"/>
                </a:solidFill>
              </a:rPr>
              <a:t>( </a:t>
            </a:r>
            <a:r>
              <a:rPr lang="en-US" dirty="0" err="1" smtClean="0">
                <a:solidFill>
                  <a:srgbClr val="FFFF00"/>
                </a:solidFill>
              </a:rPr>
              <a:t>vertices[indices[i</a:t>
            </a:r>
            <a:r>
              <a:rPr lang="en-US" dirty="0" smtClean="0">
                <a:solidFill>
                  <a:srgbClr val="FFFF00"/>
                </a:solidFill>
              </a:rPr>
              <a:t>]] );</a:t>
            </a:r>
          </a:p>
          <a:p>
            <a:pPr marL="333934" lvl="1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// for solid colored faces use (color of first vertex)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sz="3600" b="1" dirty="0" err="1" smtClean="0">
                <a:solidFill>
                  <a:srgbClr val="FFFF00"/>
                </a:solidFill>
              </a:rPr>
              <a:t>colors.push</a:t>
            </a:r>
            <a:r>
              <a:rPr lang="en-US" dirty="0" err="1" smtClean="0">
                <a:solidFill>
                  <a:srgbClr val="FFFF00"/>
                </a:solidFill>
              </a:rPr>
              <a:t>(vertexColors[a</a:t>
            </a:r>
            <a:r>
              <a:rPr lang="en-US" dirty="0" smtClean="0">
                <a:solidFill>
                  <a:srgbClr val="FFFF00"/>
                </a:solidFill>
              </a:rPr>
              <a:t>]);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5724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Generating the Cube from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Generate 12 triangles for the cube</a:t>
            </a:r>
          </a:p>
          <a:p>
            <a:pPr lvl="1"/>
            <a:r>
              <a:rPr lang="en-US" dirty="0" smtClean="0"/>
              <a:t>36 vertices with 36 colors</a:t>
            </a:r>
            <a:br>
              <a:rPr lang="en-US" dirty="0" smtClean="0"/>
            </a:br>
            <a:endParaRPr lang="en-US" dirty="0" smtClean="0"/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function </a:t>
            </a:r>
            <a:r>
              <a:rPr lang="en-US" dirty="0" err="1" smtClean="0">
                <a:solidFill>
                  <a:srgbClr val="FFFF00"/>
                </a:solidFill>
              </a:rPr>
              <a:t>colorCube</a:t>
            </a:r>
            <a:r>
              <a:rPr lang="en-US" dirty="0" smtClean="0">
                <a:solidFill>
                  <a:srgbClr val="FFFF00"/>
                </a:solidFill>
              </a:rPr>
              <a:t>() {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quad( 1, 0, 3, 2 );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quad( 2, 3, 7, 6 );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quad( 3, 0, 4, 7 );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quad( 6, 5, 1, 2 );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quad( 4, 5, 6, 7 );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quad( 5, 4, 0, 1 );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92895" y="3541487"/>
            <a:ext cx="2475187" cy="2388231"/>
            <a:chOff x="5392894" y="2684237"/>
            <a:chExt cx="2475187" cy="2388231"/>
          </a:xfrm>
        </p:grpSpPr>
        <p:grpSp>
          <p:nvGrpSpPr>
            <p:cNvPr id="4" name="Group 3"/>
            <p:cNvGrpSpPr/>
            <p:nvPr/>
          </p:nvGrpSpPr>
          <p:grpSpPr>
            <a:xfrm>
              <a:off x="5775615" y="2844694"/>
              <a:ext cx="1692348" cy="1866497"/>
              <a:chOff x="5775615" y="2844694"/>
              <a:chExt cx="1692348" cy="186649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784314" y="3401452"/>
                <a:ext cx="1235147" cy="1287506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23755" y="2857903"/>
                <a:ext cx="1235147" cy="1287506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710342" y="2909967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749666" y="4184585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954550" y="2927688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967779" y="4211006"/>
                <a:ext cx="565458" cy="434911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392894" y="3227464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8844" y="2710013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9055" y="3975932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3643" y="2684237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4682" y="4011052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68207" y="3363109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64039" y="4672525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1589" y="4703136"/>
              <a:ext cx="3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3026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Storing Vertex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Vertex data must be stored </a:t>
            </a:r>
            <a:br>
              <a:rPr lang="en-US" dirty="0" smtClean="0"/>
            </a:br>
            <a:r>
              <a:rPr lang="en-US" dirty="0" smtClean="0"/>
              <a:t>in a Vertex Buffer Object (VBO)</a:t>
            </a:r>
          </a:p>
          <a:p>
            <a:r>
              <a:rPr lang="en-US" dirty="0" smtClean="0"/>
              <a:t>To set up a VBO we must</a:t>
            </a:r>
          </a:p>
          <a:p>
            <a:pPr lvl="1"/>
            <a:r>
              <a:rPr lang="en-US" dirty="0" smtClean="0"/>
              <a:t>create an empty buffer by calling </a:t>
            </a:r>
            <a:r>
              <a:rPr lang="en-US" dirty="0" err="1" smtClean="0">
                <a:solidFill>
                  <a:srgbClr val="FFFF00"/>
                </a:solidFill>
              </a:rPr>
              <a:t>gl.createBuffer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  <a:endParaRPr lang="en-US" dirty="0" smtClean="0">
              <a:solidFill>
                <a:srgbClr val="66006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bind a specific VBO for initialization by calling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gl.bindBuffer</a:t>
            </a:r>
            <a:r>
              <a:rPr lang="en-US" dirty="0" smtClean="0">
                <a:solidFill>
                  <a:srgbClr val="FFFF00"/>
                </a:solidFill>
              </a:rPr>
              <a:t>( </a:t>
            </a:r>
            <a:r>
              <a:rPr lang="en-US" dirty="0" err="1" smtClean="0">
                <a:solidFill>
                  <a:srgbClr val="FFFF00"/>
                </a:solidFill>
              </a:rPr>
              <a:t>gl.ARRAY_BUFFER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vBuffer</a:t>
            </a:r>
            <a:r>
              <a:rPr lang="en-US" dirty="0" smtClean="0">
                <a:solidFill>
                  <a:srgbClr val="FFFF00"/>
                </a:solidFill>
              </a:rPr>
              <a:t> );</a:t>
            </a:r>
            <a:r>
              <a:rPr lang="en-US" dirty="0" smtClean="0">
                <a:solidFill>
                  <a:srgbClr val="660066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660066"/>
                </a:solidFill>
                <a:latin typeface="Consolas"/>
                <a:cs typeface="Consolas"/>
              </a:rPr>
            </a:br>
            <a:endParaRPr lang="en-US" dirty="0" smtClean="0">
              <a:solidFill>
                <a:srgbClr val="66006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load data into VBO using (for our points)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gl.bufferData</a:t>
            </a:r>
            <a:r>
              <a:rPr lang="en-US" dirty="0" smtClean="0">
                <a:solidFill>
                  <a:srgbClr val="FFFF00"/>
                </a:solidFill>
              </a:rPr>
              <a:t>( </a:t>
            </a:r>
            <a:r>
              <a:rPr lang="en-US" dirty="0" err="1" smtClean="0">
                <a:solidFill>
                  <a:srgbClr val="FFFF00"/>
                </a:solidFill>
              </a:rPr>
              <a:t>gl.ARRAY_BUFFER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flatten(points</a:t>
            </a:r>
            <a:r>
              <a:rPr lang="en-US" dirty="0" smtClean="0">
                <a:solidFill>
                  <a:srgbClr val="FFFF00"/>
                </a:solidFill>
              </a:rPr>
              <a:t>), 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</a:t>
            </a:r>
            <a:r>
              <a:rPr lang="en-US" dirty="0" err="1" smtClean="0">
                <a:solidFill>
                  <a:srgbClr val="FFFF00"/>
                </a:solidFill>
              </a:rPr>
              <a:t>gl.STATIC_DRAW</a:t>
            </a:r>
            <a:r>
              <a:rPr lang="en-US" dirty="0" smtClean="0">
                <a:solidFill>
                  <a:srgbClr val="FFFF00"/>
                </a:solidFill>
              </a:rPr>
              <a:t> );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</a:br>
            <a:endParaRPr lang="en-US" dirty="0" smtClean="0">
              <a:solidFill>
                <a:srgbClr val="FFFF00"/>
              </a:solidFill>
              <a:latin typeface="Consolas"/>
              <a:cs typeface="Consola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4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OpenGL?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310602" cy="3943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OpenGL is a computer graphics rendering </a:t>
            </a:r>
            <a:r>
              <a:rPr lang="en-US" i="1" dirty="0" smtClean="0"/>
              <a:t>application programming interface,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 API (for short)</a:t>
            </a:r>
          </a:p>
          <a:p>
            <a:pPr lvl="1"/>
            <a:r>
              <a:rPr lang="en-HK" dirty="0" smtClean="0"/>
              <a:t>Generates high quality images</a:t>
            </a:r>
            <a:br>
              <a:rPr lang="en-HK" dirty="0" smtClean="0"/>
            </a:br>
            <a:r>
              <a:rPr lang="en-HK" dirty="0" smtClean="0"/>
              <a:t>from geometric and image primitives</a:t>
            </a:r>
            <a:endParaRPr lang="en-US" dirty="0" smtClean="0"/>
          </a:p>
          <a:p>
            <a:pPr lvl="1"/>
            <a:r>
              <a:rPr lang="en-US" dirty="0" smtClean="0"/>
              <a:t>The basis of many interactive applications</a:t>
            </a:r>
            <a:br>
              <a:rPr lang="en-US" dirty="0" smtClean="0"/>
            </a:br>
            <a:r>
              <a:rPr lang="en-US" dirty="0" smtClean="0"/>
              <a:t>that include 3D graphics </a:t>
            </a:r>
          </a:p>
          <a:p>
            <a:pPr lvl="1"/>
            <a:r>
              <a:rPr lang="en-US" dirty="0" smtClean="0"/>
              <a:t>Operating system independent</a:t>
            </a:r>
          </a:p>
        </p:txBody>
      </p:sp>
    </p:spTree>
    <p:extLst>
      <p:ext uri="{BB962C8B-B14F-4D97-AF65-F5344CB8AC3E}">
        <p14:creationId xmlns:p14="http://schemas.microsoft.com/office/powerpoint/2010/main" val="418714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Vertex Array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3286"/>
            <a:ext cx="8686801" cy="46454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Associate shader variables with vertex arrays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sz="2909" dirty="0">
                <a:solidFill>
                  <a:srgbClr val="FFFF00"/>
                </a:solidFill>
              </a:rPr>
              <a:t> </a:t>
            </a:r>
            <a:r>
              <a:rPr lang="en-US" sz="2909" dirty="0" smtClean="0">
                <a:solidFill>
                  <a:srgbClr val="FFFF00"/>
                </a:solidFill>
              </a:rPr>
              <a:t> </a:t>
            </a:r>
            <a:r>
              <a:rPr lang="en-US" sz="2909" dirty="0" err="1" smtClean="0">
                <a:solidFill>
                  <a:srgbClr val="FFFF00"/>
                </a:solidFill>
              </a:rPr>
              <a:t>var</a:t>
            </a:r>
            <a:r>
              <a:rPr lang="en-US" sz="2909" dirty="0" smtClean="0">
                <a:solidFill>
                  <a:srgbClr val="FFFF00"/>
                </a:solidFill>
              </a:rPr>
              <a:t> </a:t>
            </a:r>
            <a:r>
              <a:rPr lang="en-US" sz="2909" dirty="0" err="1">
                <a:solidFill>
                  <a:srgbClr val="FFFF00"/>
                </a:solidFill>
              </a:rPr>
              <a:t>cBuffer</a:t>
            </a:r>
            <a:r>
              <a:rPr lang="en-US" sz="2909" dirty="0">
                <a:solidFill>
                  <a:srgbClr val="FFFF00"/>
                </a:solidFill>
              </a:rPr>
              <a:t> = </a:t>
            </a:r>
            <a:r>
              <a:rPr lang="en-US" sz="2909" dirty="0" err="1">
                <a:solidFill>
                  <a:srgbClr val="FFFF00"/>
                </a:solidFill>
              </a:rPr>
              <a:t>gl.createBuffer</a:t>
            </a:r>
            <a:r>
              <a:rPr lang="en-US" sz="2909" dirty="0">
                <a:solidFill>
                  <a:srgbClr val="FFFF00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gl.bindBuffer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gl.ARRAY_BUFFER</a:t>
            </a:r>
            <a:r>
              <a:rPr lang="en-US" sz="2909" dirty="0">
                <a:solidFill>
                  <a:srgbClr val="FFFF00"/>
                </a:solidFill>
              </a:rPr>
              <a:t>, </a:t>
            </a:r>
            <a:r>
              <a:rPr lang="en-US" sz="2909" dirty="0" err="1">
                <a:solidFill>
                  <a:srgbClr val="FFFF00"/>
                </a:solidFill>
              </a:rPr>
              <a:t>cBuffer</a:t>
            </a:r>
            <a:r>
              <a:rPr lang="en-US" sz="2909" dirty="0">
                <a:solidFill>
                  <a:srgbClr val="FFFF00"/>
                </a:solidFill>
              </a:rPr>
              <a:t> );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gl.bufferData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gl.ARRAY_BUFFER</a:t>
            </a:r>
            <a:r>
              <a:rPr lang="en-US" sz="2909" dirty="0">
                <a:solidFill>
                  <a:srgbClr val="FFFF00"/>
                </a:solidFill>
              </a:rPr>
              <a:t>, </a:t>
            </a:r>
            <a:r>
              <a:rPr lang="en-US" sz="2909" dirty="0" err="1">
                <a:solidFill>
                  <a:srgbClr val="FFFF00"/>
                </a:solidFill>
              </a:rPr>
              <a:t>flatten(colors</a:t>
            </a:r>
            <a:r>
              <a:rPr lang="en-US" sz="2909" dirty="0">
                <a:solidFill>
                  <a:srgbClr val="FFFF00"/>
                </a:solidFill>
              </a:rPr>
              <a:t>), </a:t>
            </a:r>
            <a:r>
              <a:rPr lang="en-US" sz="2909" dirty="0" err="1">
                <a:solidFill>
                  <a:srgbClr val="FFFF00"/>
                </a:solidFill>
              </a:rPr>
              <a:t>gl.STATIC_DRAW</a:t>
            </a:r>
            <a:r>
              <a:rPr lang="en-US" sz="2909" dirty="0">
                <a:solidFill>
                  <a:srgbClr val="FFFF00"/>
                </a:solidFill>
              </a:rPr>
              <a:t> );</a:t>
            </a:r>
          </a:p>
          <a:p>
            <a:pPr marL="365760" lvl="1" indent="0">
              <a:buNone/>
            </a:pPr>
            <a:endParaRPr lang="en-US" sz="2909" dirty="0">
              <a:solidFill>
                <a:srgbClr val="FFFF00"/>
              </a:solidFill>
            </a:endParaRP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var</a:t>
            </a:r>
            <a:r>
              <a:rPr lang="en-US" sz="2909" dirty="0">
                <a:solidFill>
                  <a:srgbClr val="FFFF00"/>
                </a:solidFill>
              </a:rPr>
              <a:t> </a:t>
            </a:r>
            <a:r>
              <a:rPr lang="en-US" sz="2909" dirty="0" err="1">
                <a:solidFill>
                  <a:srgbClr val="FFFF00"/>
                </a:solidFill>
              </a:rPr>
              <a:t>vColor</a:t>
            </a:r>
            <a:r>
              <a:rPr lang="en-US" sz="2909" dirty="0">
                <a:solidFill>
                  <a:srgbClr val="FFFF00"/>
                </a:solidFill>
              </a:rPr>
              <a:t> = </a:t>
            </a:r>
            <a:r>
              <a:rPr lang="en-US" sz="2909" dirty="0" err="1">
                <a:solidFill>
                  <a:srgbClr val="FFFF00"/>
                </a:solidFill>
              </a:rPr>
              <a:t>gl.getAttribLocation</a:t>
            </a:r>
            <a:r>
              <a:rPr lang="en-US" sz="2909" dirty="0">
                <a:solidFill>
                  <a:srgbClr val="FFFF00"/>
                </a:solidFill>
              </a:rPr>
              <a:t>( program, "</a:t>
            </a:r>
            <a:r>
              <a:rPr lang="en-US" sz="2909" dirty="0" err="1">
                <a:solidFill>
                  <a:srgbClr val="FFFF00"/>
                </a:solidFill>
              </a:rPr>
              <a:t>vColor</a:t>
            </a:r>
            <a:r>
              <a:rPr lang="en-US" sz="2909" dirty="0">
                <a:solidFill>
                  <a:srgbClr val="FFFF00"/>
                </a:solidFill>
              </a:rPr>
              <a:t>" );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gl.vertexAttribPointer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vColor</a:t>
            </a:r>
            <a:r>
              <a:rPr lang="en-US" sz="2909" dirty="0">
                <a:solidFill>
                  <a:srgbClr val="FFFF00"/>
                </a:solidFill>
              </a:rPr>
              <a:t>, 4, </a:t>
            </a:r>
            <a:r>
              <a:rPr lang="en-US" sz="2909" dirty="0" err="1">
                <a:solidFill>
                  <a:srgbClr val="FFFF00"/>
                </a:solidFill>
              </a:rPr>
              <a:t>gl.FLOAT</a:t>
            </a:r>
            <a:r>
              <a:rPr lang="en-US" sz="2909" dirty="0">
                <a:solidFill>
                  <a:srgbClr val="FFFF00"/>
                </a:solidFill>
              </a:rPr>
              <a:t>, false, 0, 0 );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gl.enableVertexAttribArray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vColor</a:t>
            </a:r>
            <a:r>
              <a:rPr lang="en-US" sz="2909" dirty="0">
                <a:solidFill>
                  <a:srgbClr val="FFFF00"/>
                </a:solidFill>
              </a:rPr>
              <a:t> );</a:t>
            </a:r>
          </a:p>
          <a:p>
            <a:pPr marL="365760" lvl="1" indent="0">
              <a:buNone/>
            </a:pPr>
            <a:endParaRPr lang="en-US" sz="2909" dirty="0">
              <a:solidFill>
                <a:srgbClr val="FFFF00"/>
              </a:solidFill>
            </a:endParaRP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var</a:t>
            </a:r>
            <a:r>
              <a:rPr lang="en-US" sz="2909" dirty="0">
                <a:solidFill>
                  <a:srgbClr val="FFFF00"/>
                </a:solidFill>
              </a:rPr>
              <a:t> </a:t>
            </a:r>
            <a:r>
              <a:rPr lang="en-US" sz="2909" dirty="0" err="1">
                <a:solidFill>
                  <a:srgbClr val="FFFF00"/>
                </a:solidFill>
              </a:rPr>
              <a:t>vBuffer</a:t>
            </a:r>
            <a:r>
              <a:rPr lang="en-US" sz="2909" dirty="0">
                <a:solidFill>
                  <a:srgbClr val="FFFF00"/>
                </a:solidFill>
              </a:rPr>
              <a:t> = </a:t>
            </a:r>
            <a:r>
              <a:rPr lang="en-US" sz="2909" dirty="0" err="1">
                <a:solidFill>
                  <a:srgbClr val="FFFF00"/>
                </a:solidFill>
              </a:rPr>
              <a:t>gl.createBuffer</a:t>
            </a:r>
            <a:r>
              <a:rPr lang="en-US" sz="2909" dirty="0">
                <a:solidFill>
                  <a:srgbClr val="FFFF00"/>
                </a:solidFill>
              </a:rPr>
              <a:t>(); 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gl.bindBuffer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gl.ARRAY_BUFFER</a:t>
            </a:r>
            <a:r>
              <a:rPr lang="en-US" sz="2909" dirty="0">
                <a:solidFill>
                  <a:srgbClr val="FFFF00"/>
                </a:solidFill>
              </a:rPr>
              <a:t>, </a:t>
            </a:r>
            <a:r>
              <a:rPr lang="en-US" sz="2909" dirty="0" err="1">
                <a:solidFill>
                  <a:srgbClr val="FFFF00"/>
                </a:solidFill>
              </a:rPr>
              <a:t>vBuffer</a:t>
            </a:r>
            <a:r>
              <a:rPr lang="en-US" sz="2909" dirty="0">
                <a:solidFill>
                  <a:srgbClr val="FFFF00"/>
                </a:solidFill>
              </a:rPr>
              <a:t> );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gl.bufferData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gl.ARRAY_BUFFER</a:t>
            </a:r>
            <a:r>
              <a:rPr lang="en-US" sz="2909" dirty="0">
                <a:solidFill>
                  <a:srgbClr val="FFFF00"/>
                </a:solidFill>
              </a:rPr>
              <a:t>, </a:t>
            </a:r>
            <a:r>
              <a:rPr lang="en-US" sz="2909" dirty="0" err="1">
                <a:solidFill>
                  <a:srgbClr val="FFFF00"/>
                </a:solidFill>
              </a:rPr>
              <a:t>flatten(points</a:t>
            </a:r>
            <a:r>
              <a:rPr lang="en-US" sz="2909" dirty="0">
                <a:solidFill>
                  <a:srgbClr val="FFFF00"/>
                </a:solidFill>
              </a:rPr>
              <a:t>), </a:t>
            </a:r>
            <a:r>
              <a:rPr lang="en-US" sz="2909" dirty="0" err="1">
                <a:solidFill>
                  <a:srgbClr val="FFFF00"/>
                </a:solidFill>
              </a:rPr>
              <a:t>gl.STATIC_DRAW</a:t>
            </a:r>
            <a:r>
              <a:rPr lang="en-US" sz="2909" dirty="0">
                <a:solidFill>
                  <a:srgbClr val="FFFF00"/>
                </a:solidFill>
              </a:rPr>
              <a:t> ); </a:t>
            </a:r>
          </a:p>
          <a:p>
            <a:pPr marL="365760" lvl="1" indent="0">
              <a:buNone/>
            </a:pPr>
            <a:endParaRPr lang="en-US" sz="2909" dirty="0">
              <a:solidFill>
                <a:srgbClr val="FFFF00"/>
              </a:solidFill>
            </a:endParaRP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var</a:t>
            </a:r>
            <a:r>
              <a:rPr lang="en-US" sz="2909" dirty="0">
                <a:solidFill>
                  <a:srgbClr val="FFFF00"/>
                </a:solidFill>
              </a:rPr>
              <a:t> </a:t>
            </a:r>
            <a:r>
              <a:rPr lang="en-US" sz="2909" dirty="0" err="1">
                <a:solidFill>
                  <a:srgbClr val="FFFF00"/>
                </a:solidFill>
              </a:rPr>
              <a:t>vPosition</a:t>
            </a:r>
            <a:r>
              <a:rPr lang="en-US" sz="2909" dirty="0">
                <a:solidFill>
                  <a:srgbClr val="FFFF00"/>
                </a:solidFill>
              </a:rPr>
              <a:t> = </a:t>
            </a:r>
            <a:r>
              <a:rPr lang="en-US" sz="2909" dirty="0" err="1">
                <a:solidFill>
                  <a:srgbClr val="FFFF00"/>
                </a:solidFill>
              </a:rPr>
              <a:t>gl.getAttribLocation</a:t>
            </a:r>
            <a:r>
              <a:rPr lang="en-US" sz="2909" dirty="0">
                <a:solidFill>
                  <a:srgbClr val="FFFF00"/>
                </a:solidFill>
              </a:rPr>
              <a:t>( program, "</a:t>
            </a:r>
            <a:r>
              <a:rPr lang="en-US" sz="2909" dirty="0" err="1">
                <a:solidFill>
                  <a:srgbClr val="FFFF00"/>
                </a:solidFill>
              </a:rPr>
              <a:t>vPosition</a:t>
            </a:r>
            <a:r>
              <a:rPr lang="en-US" sz="2909" dirty="0">
                <a:solidFill>
                  <a:srgbClr val="FFFF00"/>
                </a:solidFill>
              </a:rPr>
              <a:t>" ); 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gl.vertexAttribPointer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vPosition</a:t>
            </a:r>
            <a:r>
              <a:rPr lang="en-US" sz="2909" dirty="0">
                <a:solidFill>
                  <a:srgbClr val="FFFF00"/>
                </a:solidFill>
              </a:rPr>
              <a:t>, 3, </a:t>
            </a:r>
            <a:r>
              <a:rPr lang="en-US" sz="2909" dirty="0" err="1">
                <a:solidFill>
                  <a:srgbClr val="FFFF00"/>
                </a:solidFill>
              </a:rPr>
              <a:t>gl.FLOAT</a:t>
            </a:r>
            <a:r>
              <a:rPr lang="en-US" sz="2909" dirty="0">
                <a:solidFill>
                  <a:srgbClr val="FFFF00"/>
                </a:solidFill>
              </a:rPr>
              <a:t>, false, 0, 0 );</a:t>
            </a:r>
          </a:p>
          <a:p>
            <a:pPr marL="365760" lvl="1" indent="0">
              <a:buNone/>
            </a:pPr>
            <a:r>
              <a:rPr lang="en-US" sz="2909" dirty="0">
                <a:solidFill>
                  <a:srgbClr val="FFFF00"/>
                </a:solidFill>
              </a:rPr>
              <a:t>    </a:t>
            </a:r>
            <a:r>
              <a:rPr lang="en-US" sz="2909" dirty="0" err="1">
                <a:solidFill>
                  <a:srgbClr val="FFFF00"/>
                </a:solidFill>
              </a:rPr>
              <a:t>gl.enableVertexAttribArray</a:t>
            </a:r>
            <a:r>
              <a:rPr lang="en-US" sz="2909" dirty="0">
                <a:solidFill>
                  <a:srgbClr val="FFFF00"/>
                </a:solidFill>
              </a:rPr>
              <a:t>( </a:t>
            </a:r>
            <a:r>
              <a:rPr lang="en-US" sz="2909" dirty="0" err="1">
                <a:solidFill>
                  <a:srgbClr val="FFFF00"/>
                </a:solidFill>
              </a:rPr>
              <a:t>vPosition</a:t>
            </a:r>
            <a:r>
              <a:rPr lang="en-US" sz="2909" dirty="0">
                <a:solidFill>
                  <a:srgbClr val="FFFF00"/>
                </a:solidFill>
              </a:rPr>
              <a:t> );</a:t>
            </a:r>
            <a:endParaRPr lang="en-US" sz="2909" dirty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564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Geometric Primitives</a:t>
            </a:r>
            <a:endParaRPr lang="en-US" dirty="0"/>
          </a:p>
        </p:txBody>
      </p:sp>
      <p:sp>
        <p:nvSpPr>
          <p:cNvPr id="65558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362791" cy="406296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contiguous groups of vertices, we can use the simple render function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560" dirty="0">
                <a:solidFill>
                  <a:srgbClr val="FFFF00"/>
                </a:solidFill>
              </a:rPr>
              <a:t>function render()</a:t>
            </a:r>
          </a:p>
          <a:p>
            <a:pPr marL="0" indent="0">
              <a:buNone/>
            </a:pPr>
            <a:r>
              <a:rPr lang="en-US" sz="2560" dirty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60" dirty="0">
                <a:solidFill>
                  <a:srgbClr val="FFFF00"/>
                </a:solidFill>
              </a:rPr>
              <a:t>    </a:t>
            </a:r>
            <a:r>
              <a:rPr lang="en-US" sz="2560" dirty="0" err="1">
                <a:solidFill>
                  <a:srgbClr val="FFFF00"/>
                </a:solidFill>
              </a:rPr>
              <a:t>gl.clear</a:t>
            </a:r>
            <a:r>
              <a:rPr lang="en-US" sz="2560" dirty="0">
                <a:solidFill>
                  <a:srgbClr val="FFFF00"/>
                </a:solidFill>
              </a:rPr>
              <a:t>( </a:t>
            </a:r>
            <a:r>
              <a:rPr lang="en-US" sz="2560" dirty="0" err="1">
                <a:solidFill>
                  <a:srgbClr val="FFFF00"/>
                </a:solidFill>
              </a:rPr>
              <a:t>gl.COLOR_BUFFER_BIT</a:t>
            </a:r>
            <a:r>
              <a:rPr lang="en-US" sz="2560" dirty="0">
                <a:solidFill>
                  <a:srgbClr val="FFFF00"/>
                </a:solidFill>
              </a:rPr>
              <a:t> | </a:t>
            </a:r>
            <a:r>
              <a:rPr lang="en-US" sz="2560" dirty="0" err="1">
                <a:solidFill>
                  <a:srgbClr val="FFFF00"/>
                </a:solidFill>
              </a:rPr>
              <a:t>gl.DEPTH_BUFFER_BIT</a:t>
            </a:r>
            <a:r>
              <a:rPr lang="en-US" sz="2560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560" dirty="0">
                <a:solidFill>
                  <a:srgbClr val="FFFF00"/>
                </a:solidFill>
              </a:rPr>
              <a:t>    </a:t>
            </a:r>
            <a:r>
              <a:rPr lang="en-US" sz="2560" dirty="0" err="1">
                <a:solidFill>
                  <a:srgbClr val="FFFF00"/>
                </a:solidFill>
              </a:rPr>
              <a:t>gl.drawArrays</a:t>
            </a:r>
            <a:r>
              <a:rPr lang="en-US" sz="2560" dirty="0">
                <a:solidFill>
                  <a:srgbClr val="FFFF00"/>
                </a:solidFill>
              </a:rPr>
              <a:t>( </a:t>
            </a:r>
            <a:r>
              <a:rPr lang="en-US" sz="2560" dirty="0" err="1">
                <a:solidFill>
                  <a:srgbClr val="FFFF00"/>
                </a:solidFill>
              </a:rPr>
              <a:t>gl.TRIANGLES</a:t>
            </a:r>
            <a:r>
              <a:rPr lang="en-US" sz="2560" dirty="0">
                <a:solidFill>
                  <a:srgbClr val="FFFF00"/>
                </a:solidFill>
              </a:rPr>
              <a:t>, 0, </a:t>
            </a:r>
            <a:r>
              <a:rPr lang="en-US" sz="2560" dirty="0" err="1">
                <a:solidFill>
                  <a:srgbClr val="FFFF00"/>
                </a:solidFill>
              </a:rPr>
              <a:t>numVertices</a:t>
            </a:r>
            <a:r>
              <a:rPr lang="en-US" sz="2560" dirty="0">
                <a:solidFill>
                  <a:srgbClr val="FFFF00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2560" dirty="0">
                <a:solidFill>
                  <a:srgbClr val="FFFF00"/>
                </a:solidFill>
              </a:rPr>
              <a:t>    </a:t>
            </a:r>
            <a:r>
              <a:rPr lang="en-US" sz="2560" dirty="0" err="1">
                <a:solidFill>
                  <a:srgbClr val="FFFF00"/>
                </a:solidFill>
              </a:rPr>
              <a:t>requestAnimFrame</a:t>
            </a:r>
            <a:r>
              <a:rPr lang="en-US" sz="2560" dirty="0">
                <a:solidFill>
                  <a:srgbClr val="FFFF00"/>
                </a:solidFill>
              </a:rPr>
              <a:t>( render );</a:t>
            </a:r>
          </a:p>
          <a:p>
            <a:pPr marL="0" indent="0">
              <a:buNone/>
            </a:pPr>
            <a:r>
              <a:rPr lang="en-US" sz="2560" dirty="0">
                <a:solidFill>
                  <a:srgbClr val="FFFF00"/>
                </a:solidFill>
              </a:rPr>
              <a:t>}</a:t>
            </a:r>
            <a:endParaRPr lang="en-US" sz="4480" dirty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gl.drawArrays</a:t>
            </a:r>
            <a:r>
              <a:rPr lang="en-US" dirty="0" smtClean="0"/>
              <a:t> initiates vertex shader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requestAnimationFrame</a:t>
            </a:r>
            <a:r>
              <a:rPr lang="en-US" dirty="0" smtClean="0"/>
              <a:t> needed for redrawing if anything is changing</a:t>
            </a:r>
          </a:p>
          <a:p>
            <a:r>
              <a:rPr lang="en-US" dirty="0" smtClean="0"/>
              <a:t>Note we must clear both the frame buffer and the depth buffer</a:t>
            </a:r>
          </a:p>
          <a:p>
            <a:r>
              <a:rPr lang="en-US" dirty="0" smtClean="0"/>
              <a:t>Depth buffer used for hidden surface removal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gl.enable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gl.GL_DEPTH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init()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7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Shaders and GLSL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1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shader that’s executed for each vertex</a:t>
            </a:r>
          </a:p>
          <a:p>
            <a:pPr lvl="1"/>
            <a:r>
              <a:rPr lang="en-US" dirty="0" smtClean="0"/>
              <a:t>Each instantiation can generate one vertex </a:t>
            </a:r>
          </a:p>
          <a:p>
            <a:pPr lvl="1"/>
            <a:r>
              <a:rPr lang="en-US" dirty="0" smtClean="0"/>
              <a:t>Outputs are passed on to </a:t>
            </a:r>
            <a:r>
              <a:rPr lang="en-US" dirty="0" err="1" smtClean="0"/>
              <a:t>rasterizer</a:t>
            </a:r>
            <a:r>
              <a:rPr lang="en-US" dirty="0" smtClean="0"/>
              <a:t> where they are interpolated and available to fragment shaders</a:t>
            </a:r>
          </a:p>
          <a:p>
            <a:endParaRPr lang="en-US" dirty="0" smtClean="0"/>
          </a:p>
          <a:p>
            <a:r>
              <a:rPr lang="en-US" dirty="0" smtClean="0"/>
              <a:t>There are lots of effects we can do in vertex shaders</a:t>
            </a:r>
          </a:p>
          <a:p>
            <a:pPr lvl="1"/>
            <a:r>
              <a:rPr lang="en-US" dirty="0" smtClean="0"/>
              <a:t>Changing coordinate systems</a:t>
            </a:r>
          </a:p>
          <a:p>
            <a:pPr lvl="1"/>
            <a:r>
              <a:rPr lang="en-US" dirty="0" smtClean="0"/>
              <a:t>Moving vertices</a:t>
            </a:r>
          </a:p>
          <a:p>
            <a:pPr lvl="1"/>
            <a:r>
              <a:rPr lang="en-US" dirty="0" smtClean="0"/>
              <a:t>Per vertex lighting</a:t>
            </a:r>
          </a:p>
        </p:txBody>
      </p:sp>
    </p:spTree>
    <p:extLst>
      <p:ext uri="{BB962C8B-B14F-4D97-AF65-F5344CB8AC3E}">
        <p14:creationId xmlns:p14="http://schemas.microsoft.com/office/powerpoint/2010/main" val="21731601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shader that’s executed for each “potential” pixel</a:t>
            </a:r>
          </a:p>
          <a:p>
            <a:pPr lvl="1"/>
            <a:r>
              <a:rPr lang="en-US" dirty="0" smtClean="0"/>
              <a:t>fragments still need to pass several tests before making it to the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smtClean="0"/>
              <a:t>There are lots of effects we can do in fragment shaders</a:t>
            </a:r>
          </a:p>
          <a:p>
            <a:pPr lvl="1"/>
            <a:r>
              <a:rPr lang="en-US" dirty="0" smtClean="0"/>
              <a:t>Per-fragment lighting</a:t>
            </a:r>
          </a:p>
          <a:p>
            <a:pPr lvl="1"/>
            <a:r>
              <a:rPr lang="en-US" dirty="0" smtClean="0"/>
              <a:t>Texture and </a:t>
            </a:r>
            <a:r>
              <a:rPr lang="en-US" dirty="0"/>
              <a:t>b</a:t>
            </a:r>
            <a:r>
              <a:rPr lang="en-US" dirty="0" smtClean="0"/>
              <a:t>ump Mapping</a:t>
            </a:r>
          </a:p>
          <a:p>
            <a:pPr lvl="1"/>
            <a:r>
              <a:rPr lang="en-US" dirty="0" smtClean="0"/>
              <a:t>Environment (Reflection) Maps</a:t>
            </a:r>
          </a:p>
        </p:txBody>
      </p:sp>
    </p:spTree>
    <p:extLst>
      <p:ext uri="{BB962C8B-B14F-4D97-AF65-F5344CB8AC3E}">
        <p14:creationId xmlns:p14="http://schemas.microsoft.com/office/powerpoint/2010/main" val="34352468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GLSL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</a:t>
            </a:r>
            <a:r>
              <a:rPr lang="en-US" sz="2800" u="sng" dirty="0"/>
              <a:t>GL</a:t>
            </a:r>
            <a:r>
              <a:rPr lang="en-US" sz="2800" dirty="0"/>
              <a:t> </a:t>
            </a:r>
            <a:r>
              <a:rPr lang="en-US" sz="2800" u="sng" dirty="0"/>
              <a:t>S</a:t>
            </a:r>
            <a:r>
              <a:rPr lang="en-US" sz="2800" dirty="0"/>
              <a:t>hading </a:t>
            </a:r>
            <a:r>
              <a:rPr lang="en-US" sz="2800" u="sng" dirty="0"/>
              <a:t>L</a:t>
            </a:r>
            <a:r>
              <a:rPr lang="en-US" sz="2800" dirty="0"/>
              <a:t>anguage</a:t>
            </a:r>
          </a:p>
          <a:p>
            <a:r>
              <a:rPr lang="en-US" sz="2800" dirty="0"/>
              <a:t>C like language with some C++ features</a:t>
            </a:r>
          </a:p>
          <a:p>
            <a:r>
              <a:rPr lang="en-US" sz="2800" dirty="0"/>
              <a:t>2-4 dimensional matrix and vector types</a:t>
            </a:r>
          </a:p>
          <a:p>
            <a:r>
              <a:rPr lang="en-US" sz="2800" dirty="0"/>
              <a:t>Both vertex and fragment shaders are written in GLSL</a:t>
            </a:r>
          </a:p>
          <a:p>
            <a:r>
              <a:rPr lang="en-US" sz="2800" dirty="0"/>
              <a:t>Each shader has a main()</a:t>
            </a:r>
          </a:p>
        </p:txBody>
      </p:sp>
    </p:spTree>
    <p:extLst>
      <p:ext uri="{BB962C8B-B14F-4D97-AF65-F5344CB8AC3E}">
        <p14:creationId xmlns:p14="http://schemas.microsoft.com/office/powerpoint/2010/main" val="410227767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GLSL Data Types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types:	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float,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Vector types:	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vec2, vec3, vec4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             	ivec2, ivec3, ivec4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             	bvec2, bvec3, bvec4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Matrix types: 	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mat2, mat3, mat4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Texture sampling: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sampler1D, sampler2D, </a:t>
            </a:r>
            <a:r>
              <a:rPr lang="en-US" dirty="0" smtClean="0">
                <a:solidFill>
                  <a:srgbClr val="660066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660066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rgbClr val="660066"/>
                </a:solidFill>
                <a:latin typeface="Consolas"/>
                <a:cs typeface="Consolas"/>
              </a:rPr>
              <a:t>			 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sampler3D,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samplerCube</a:t>
            </a:r>
            <a:endParaRPr lang="en-US" dirty="0" smtClean="0">
              <a:solidFill>
                <a:srgbClr val="FFFF00"/>
              </a:solidFill>
              <a:latin typeface="Consolas"/>
              <a:cs typeface="Consolas"/>
            </a:endParaRPr>
          </a:p>
          <a:p>
            <a:r>
              <a:rPr lang="en-US" dirty="0"/>
              <a:t>C++ Style </a:t>
            </a:r>
            <a:r>
              <a:rPr lang="en-US" dirty="0" smtClean="0"/>
              <a:t>Constructors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vec3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 = vec3(1.0, 2.0, 3.0);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63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464349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Standard C/C++ arithmetic and logic operators</a:t>
            </a:r>
          </a:p>
          <a:p>
            <a:r>
              <a:rPr lang="en-US" dirty="0" smtClean="0"/>
              <a:t>Overloaded operators for matrix and vector operations</a:t>
            </a:r>
            <a:br>
              <a:rPr lang="en-US" dirty="0" smtClean="0"/>
            </a:br>
            <a:endParaRPr lang="en-US" dirty="0" smtClean="0"/>
          </a:p>
          <a:p>
            <a:pPr marL="714339" lvl="2" indent="0">
              <a:buNone/>
            </a:pPr>
            <a:r>
              <a:rPr lang="en-US" sz="3294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mat4 m;</a:t>
            </a:r>
          </a:p>
          <a:p>
            <a:pPr marL="714339" lvl="2" indent="0">
              <a:buNone/>
            </a:pPr>
            <a:r>
              <a:rPr lang="en-US" sz="3294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vec4 a, </a:t>
            </a:r>
            <a:r>
              <a:rPr lang="en-US" sz="3294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b;</a:t>
            </a:r>
            <a:endParaRPr lang="en-US" sz="3294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714339" lvl="2" indent="0">
              <a:buNone/>
            </a:pPr>
            <a:endParaRPr lang="en-US" sz="3294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714339" lvl="2" indent="0">
              <a:buNone/>
            </a:pPr>
            <a:r>
              <a:rPr lang="en-US" sz="3294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b = a*m;</a:t>
            </a:r>
          </a:p>
          <a:p>
            <a:endParaRPr lang="en-US" sz="3765" dirty="0"/>
          </a:p>
        </p:txBody>
      </p:sp>
    </p:spTree>
    <p:extLst>
      <p:ext uri="{BB962C8B-B14F-4D97-AF65-F5344CB8AC3E}">
        <p14:creationId xmlns:p14="http://schemas.microsoft.com/office/powerpoint/2010/main" val="25881433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and </a:t>
            </a:r>
            <a:r>
              <a:rPr lang="en-US" dirty="0" err="1" smtClean="0"/>
              <a:t>Swizzling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41573" cy="39433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Access vector components using either: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[ ]</a:t>
            </a:r>
            <a:r>
              <a:rPr lang="en-US" dirty="0" smtClean="0"/>
              <a:t> (C-style array indexing)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xyzw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rgba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strq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(named components)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 marL="333934" lvl="1" indent="0">
              <a:buNone/>
            </a:pPr>
            <a:r>
              <a:rPr lang="en-US" sz="2400" dirty="0">
                <a:solidFill>
                  <a:srgbClr val="660066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vec3 v;</a:t>
            </a:r>
            <a:b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	v[1],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v.y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v.g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v.t</a:t>
            </a:r>
            <a:r>
              <a:rPr lang="en-US" sz="2400" dirty="0">
                <a:solidFill>
                  <a:srgbClr val="FFFF00"/>
                </a:solidFill>
              </a:rPr>
              <a:t>  </a:t>
            </a:r>
            <a:r>
              <a:rPr lang="en-US" dirty="0" smtClean="0"/>
              <a:t>- all refer to the same element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Component </a:t>
            </a:r>
            <a:r>
              <a:rPr lang="en-US" dirty="0" err="1"/>
              <a:t>s</a:t>
            </a:r>
            <a:r>
              <a:rPr lang="en-US" dirty="0" err="1" smtClean="0"/>
              <a:t>wizzling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	vec3 a, b;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400" dirty="0" err="1">
                <a:solidFill>
                  <a:srgbClr val="FFFF00"/>
                </a:solidFill>
              </a:rPr>
              <a:t>a.xy</a:t>
            </a:r>
            <a:r>
              <a:rPr lang="en-US" sz="2400" dirty="0">
                <a:solidFill>
                  <a:srgbClr val="FFFF00"/>
                </a:solidFill>
              </a:rPr>
              <a:t> = </a:t>
            </a:r>
            <a:r>
              <a:rPr lang="en-US" sz="2400" dirty="0" err="1">
                <a:solidFill>
                  <a:srgbClr val="FFFF00"/>
                </a:solidFill>
              </a:rPr>
              <a:t>b.yx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795287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Qualifiers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1" y="1809094"/>
            <a:ext cx="8488799" cy="434064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nsolas"/>
                <a:cs typeface="Consolas"/>
              </a:rPr>
              <a:t>attribute</a:t>
            </a:r>
            <a:endParaRPr lang="en-US" sz="18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lvl="1"/>
            <a:r>
              <a:rPr lang="en-US" sz="1800" dirty="0">
                <a:latin typeface="Consolas"/>
                <a:cs typeface="Consolas"/>
              </a:rPr>
              <a:t>vertex attributes from application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nsolas"/>
                <a:cs typeface="Consolas"/>
              </a:rPr>
              <a:t>varying</a:t>
            </a:r>
          </a:p>
          <a:p>
            <a:pPr lvl="1"/>
            <a:r>
              <a:rPr lang="en-US" sz="1800" dirty="0"/>
              <a:t>copy vertex attributes and other variables from vertex shaders to fragment shaders</a:t>
            </a:r>
          </a:p>
          <a:p>
            <a:pPr lvl="1"/>
            <a:r>
              <a:rPr lang="en-US" sz="1800" dirty="0"/>
              <a:t>values are interpolated by </a:t>
            </a:r>
            <a:r>
              <a:rPr lang="en-US" sz="1800" dirty="0" err="1"/>
              <a:t>rasterizer</a:t>
            </a:r>
            <a:endParaRPr lang="en-US" sz="1800" dirty="0"/>
          </a:p>
          <a:p>
            <a:pPr marL="746165" lvl="2" indent="0">
              <a:buNone/>
            </a:pP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varying </a:t>
            </a:r>
            <a:r>
              <a:rPr lang="en-US" sz="1600" dirty="0" smtClean="0">
                <a:solidFill>
                  <a:srgbClr val="FFFF00"/>
                </a:solidFill>
                <a:latin typeface="Consolas"/>
                <a:cs typeface="Consolas"/>
              </a:rPr>
              <a:t>vec2 </a:t>
            </a:r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texCoord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;</a:t>
            </a:r>
          </a:p>
          <a:p>
            <a:pPr marL="746165" lvl="2" indent="0">
              <a:buNone/>
            </a:pP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varying vec4 color;</a:t>
            </a:r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</a:br>
            <a:endParaRPr lang="en-US" sz="1600" dirty="0">
              <a:solidFill>
                <a:srgbClr val="660066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nsolas"/>
                <a:cs typeface="Consolas"/>
              </a:rPr>
              <a:t>uniform</a:t>
            </a:r>
            <a:endParaRPr lang="en-US" sz="2000" dirty="0">
              <a:solidFill>
                <a:srgbClr val="FFFF00"/>
              </a:solidFill>
            </a:endParaRPr>
          </a:p>
          <a:p>
            <a:pPr lvl="1"/>
            <a:r>
              <a:rPr lang="en-US" sz="1800" dirty="0"/>
              <a:t>shader-constant variable from application</a:t>
            </a:r>
            <a:br>
              <a:rPr lang="en-US" sz="1800" dirty="0"/>
            </a:br>
            <a:r>
              <a:rPr lang="en-US" sz="1800" dirty="0"/>
              <a:t> </a:t>
            </a:r>
          </a:p>
          <a:p>
            <a:pPr marL="746165" lvl="2" indent="0">
              <a:buNone/>
            </a:pP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uniform float time;</a:t>
            </a:r>
          </a:p>
          <a:p>
            <a:pPr marL="746165" lvl="2" indent="0">
              <a:buNone/>
            </a:pP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uniform vec4 rotation;</a:t>
            </a:r>
          </a:p>
        </p:txBody>
      </p:sp>
    </p:spTree>
    <p:extLst>
      <p:ext uri="{BB962C8B-B14F-4D97-AF65-F5344CB8AC3E}">
        <p14:creationId xmlns:p14="http://schemas.microsoft.com/office/powerpoint/2010/main" val="154145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WebGL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00060" y="1848979"/>
            <a:ext cx="8943940" cy="4401879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WebGL</a:t>
            </a:r>
            <a:r>
              <a:rPr lang="en-US" dirty="0" smtClean="0"/>
              <a:t>: JavaScript implementation of OpenGL ES</a:t>
            </a:r>
          </a:p>
          <a:p>
            <a:pPr lvl="1"/>
            <a:r>
              <a:rPr lang="en-US" dirty="0" smtClean="0"/>
              <a:t>runs in all recent browsers (Chrome, Firefox, IE, Safari)</a:t>
            </a:r>
          </a:p>
          <a:p>
            <a:pPr lvl="2" rtl="0" eaLnBrk="1" latinLnBrk="0" hangingPunct="1"/>
            <a:r>
              <a:rPr lang="en-US" sz="2118" dirty="0">
                <a:latin typeface="Arial" pitchFamily="34" charset="0"/>
                <a:cs typeface="Arial" pitchFamily="34" charset="0"/>
              </a:rPr>
              <a:t>operating system independent</a:t>
            </a:r>
            <a:endParaRPr lang="en-US" sz="2118" dirty="0"/>
          </a:p>
          <a:p>
            <a:pPr lvl="2"/>
            <a:r>
              <a:rPr lang="en-HK" sz="2200" dirty="0"/>
              <a:t>PC, Mac, Linux, Android, iOS, </a:t>
            </a:r>
            <a:r>
              <a:rPr lang="en-HK" sz="2200" dirty="0" smtClean="0"/>
              <a:t>…</a:t>
            </a:r>
            <a:r>
              <a:rPr lang="en-US" sz="2824" dirty="0" smtClean="0"/>
              <a:t> </a:t>
            </a:r>
            <a:endParaRPr lang="en-US" sz="2824" dirty="0"/>
          </a:p>
          <a:p>
            <a:pPr lvl="1"/>
            <a:r>
              <a:rPr lang="en-US" dirty="0" smtClean="0"/>
              <a:t>application can be located on a remote server </a:t>
            </a:r>
          </a:p>
          <a:p>
            <a:pPr lvl="1"/>
            <a:r>
              <a:rPr lang="en-US" dirty="0" smtClean="0"/>
              <a:t>rendering is done within browser using local hardware</a:t>
            </a:r>
          </a:p>
          <a:p>
            <a:pPr lvl="1"/>
            <a:r>
              <a:rPr lang="en-US" dirty="0" smtClean="0"/>
              <a:t>uses HTML5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2929707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Built in</a:t>
            </a:r>
          </a:p>
          <a:p>
            <a:pPr lvl="1"/>
            <a:r>
              <a:rPr lang="en-US" sz="2400" dirty="0"/>
              <a:t>Arithmetic: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sqrt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power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abs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400" dirty="0"/>
              <a:t>Trigonometric: 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sin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asin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400" dirty="0"/>
              <a:t>Graphical: 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length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reflect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800" dirty="0"/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35894616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Built-in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764"/>
            <a:ext cx="8229600" cy="3394472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gl_Position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000" dirty="0"/>
              <a:t>(required) output position from vertex shader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FF00"/>
                </a:solidFill>
              </a:rPr>
              <a:t>gl_FragColor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000" dirty="0"/>
              <a:t>(required) output color from fragment shader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gl_FragCoord</a:t>
            </a:r>
            <a:endParaRPr lang="en-US" sz="2400" dirty="0">
              <a:solidFill>
                <a:srgbClr val="FFFF00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/>
              <a:t>input fragment position</a:t>
            </a:r>
          </a:p>
          <a:p>
            <a:pPr lvl="1"/>
            <a:endParaRPr lang="en-US" sz="2000" dirty="0">
              <a:solidFill>
                <a:srgbClr val="660066"/>
              </a:solidFill>
              <a:latin typeface="Consolas"/>
              <a:cs typeface="Consolas"/>
            </a:endParaRPr>
          </a:p>
          <a:p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gl_FragDepth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000" dirty="0"/>
              <a:t>input depth value in 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41477818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572" y="409084"/>
            <a:ext cx="7568855" cy="857250"/>
          </a:xfrm>
        </p:spPr>
        <p:txBody>
          <a:bodyPr>
            <a:noAutofit/>
          </a:bodyPr>
          <a:lstStyle/>
          <a:p>
            <a:r>
              <a:rPr lang="en-US" sz="4000" dirty="0"/>
              <a:t>Simple Vertex </a:t>
            </a:r>
            <a:r>
              <a:rPr lang="en-US" sz="4000" dirty="0" err="1" smtClean="0"/>
              <a:t>Shader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Cube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3934" lvl="1" indent="0">
              <a:buNone/>
            </a:pPr>
            <a:endParaRPr lang="en-US" dirty="0" smtClean="0">
              <a:solidFill>
                <a:srgbClr val="FFFF00"/>
              </a:solidFill>
              <a:latin typeface="Consolas"/>
              <a:cs typeface="Consolas"/>
            </a:endParaRP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attribute  vec4 </a:t>
            </a:r>
            <a:r>
              <a:rPr lang="en-US" dirty="0" err="1" smtClean="0">
                <a:solidFill>
                  <a:srgbClr val="FFFF00"/>
                </a:solidFill>
              </a:rPr>
              <a:t>vPosition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attribute  vec4 </a:t>
            </a:r>
            <a:r>
              <a:rPr lang="en-US" dirty="0" err="1" smtClean="0">
                <a:solidFill>
                  <a:srgbClr val="FFFF00"/>
                </a:solidFill>
              </a:rPr>
              <a:t>vColor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 marL="333934" lvl="1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varying vec4 </a:t>
            </a:r>
            <a:r>
              <a:rPr lang="en-US" dirty="0" err="1" smtClean="0">
                <a:solidFill>
                  <a:srgbClr val="FFFF00"/>
                </a:solidFill>
              </a:rPr>
              <a:t>fColor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void main() 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{    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fColor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vColor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gl_Position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vPosition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 </a:t>
            </a:r>
            <a:endParaRPr lang="en-US" dirty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547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31000" cy="857250"/>
          </a:xfrm>
        </p:spPr>
        <p:txBody>
          <a:bodyPr>
            <a:noAutofit/>
          </a:bodyPr>
          <a:lstStyle/>
          <a:p>
            <a:r>
              <a:rPr lang="en-US" sz="4000" dirty="0"/>
              <a:t>Simple Fragment </a:t>
            </a:r>
            <a:r>
              <a:rPr lang="en-US" sz="4000" dirty="0" err="1" smtClean="0"/>
              <a:t>Shader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Cube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934" lvl="1" indent="0">
              <a:buNone/>
            </a:pPr>
            <a:endParaRPr lang="en-US" dirty="0" smtClean="0">
              <a:solidFill>
                <a:srgbClr val="660066"/>
              </a:solidFill>
              <a:latin typeface="Consolas"/>
              <a:cs typeface="Consolas"/>
            </a:endParaRPr>
          </a:p>
          <a:p>
            <a:pPr marL="333934" lvl="1" indent="0">
              <a:buNone/>
            </a:pPr>
            <a:r>
              <a:rPr lang="en-US" sz="2595" dirty="0">
                <a:solidFill>
                  <a:srgbClr val="FFFF00"/>
                </a:solidFill>
              </a:rPr>
              <a:t>precision </a:t>
            </a:r>
            <a:r>
              <a:rPr lang="en-US" sz="2595" dirty="0" err="1">
                <a:solidFill>
                  <a:srgbClr val="FFFF00"/>
                </a:solidFill>
              </a:rPr>
              <a:t>mediump</a:t>
            </a:r>
            <a:r>
              <a:rPr lang="en-US" sz="2595" dirty="0">
                <a:solidFill>
                  <a:srgbClr val="FFFF00"/>
                </a:solidFill>
              </a:rPr>
              <a:t> float;</a:t>
            </a:r>
          </a:p>
          <a:p>
            <a:pPr marL="333934" lvl="1" indent="0">
              <a:buNone/>
            </a:pPr>
            <a:endParaRPr lang="en-US" sz="2595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2595" dirty="0">
                <a:solidFill>
                  <a:srgbClr val="FFFF00"/>
                </a:solidFill>
              </a:rPr>
              <a:t>varying vec4 </a:t>
            </a:r>
            <a:r>
              <a:rPr lang="en-US" sz="2595" dirty="0" err="1">
                <a:solidFill>
                  <a:srgbClr val="FFFF00"/>
                </a:solidFill>
              </a:rPr>
              <a:t>fColor</a:t>
            </a:r>
            <a:r>
              <a:rPr lang="en-US" sz="2595" dirty="0">
                <a:solidFill>
                  <a:srgbClr val="FFFF00"/>
                </a:solidFill>
              </a:rPr>
              <a:t>;</a:t>
            </a:r>
          </a:p>
          <a:p>
            <a:pPr marL="333934" lvl="1" indent="0">
              <a:buNone/>
            </a:pPr>
            <a:r>
              <a:rPr lang="en-US" sz="2595" dirty="0">
                <a:solidFill>
                  <a:srgbClr val="FFFF00"/>
                </a:solidFill>
              </a:rPr>
              <a:t>void main()</a:t>
            </a:r>
          </a:p>
          <a:p>
            <a:pPr marL="333934" lvl="1" indent="0">
              <a:buNone/>
            </a:pPr>
            <a:r>
              <a:rPr lang="en-US" sz="2595" dirty="0">
                <a:solidFill>
                  <a:srgbClr val="FFFF00"/>
                </a:solidFill>
              </a:rPr>
              <a:t>{</a:t>
            </a:r>
          </a:p>
          <a:p>
            <a:pPr marL="333934" lvl="1" indent="0">
              <a:buNone/>
            </a:pPr>
            <a:r>
              <a:rPr lang="en-US" sz="2595" dirty="0">
                <a:solidFill>
                  <a:srgbClr val="FFFF00"/>
                </a:solidFill>
              </a:rPr>
              <a:t>    </a:t>
            </a:r>
            <a:r>
              <a:rPr lang="en-US" sz="2595" dirty="0" err="1">
                <a:solidFill>
                  <a:srgbClr val="FFFF00"/>
                </a:solidFill>
              </a:rPr>
              <a:t>gl_FragColor</a:t>
            </a:r>
            <a:r>
              <a:rPr lang="en-US" sz="2595" dirty="0">
                <a:solidFill>
                  <a:srgbClr val="FFFF00"/>
                </a:solidFill>
              </a:rPr>
              <a:t> = </a:t>
            </a:r>
            <a:r>
              <a:rPr lang="en-US" sz="2595" dirty="0" err="1">
                <a:solidFill>
                  <a:srgbClr val="FFFF00"/>
                </a:solidFill>
              </a:rPr>
              <a:t>fColor</a:t>
            </a:r>
            <a:r>
              <a:rPr lang="en-US" sz="2595" dirty="0">
                <a:solidFill>
                  <a:srgbClr val="FFFF00"/>
                </a:solidFill>
              </a:rPr>
              <a:t>;</a:t>
            </a:r>
          </a:p>
          <a:p>
            <a:pPr marL="333934" lvl="1" indent="0">
              <a:buNone/>
            </a:pPr>
            <a:r>
              <a:rPr lang="en-US" sz="2595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550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800670" y="1765159"/>
            <a:ext cx="2277789" cy="328650"/>
          </a:xfrm>
          <a:prstGeom prst="rect">
            <a:avLst/>
          </a:prstGeom>
          <a:noFill/>
          <a:ln>
            <a:noFill/>
          </a:ln>
        </p:spPr>
        <p:txBody>
          <a:bodyPr wrap="square" lIns="81633" tIns="40816" rIns="81633" bIns="40816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gl.createProgram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Getting Your Shaders into </a:t>
            </a:r>
            <a:r>
              <a:rPr lang="en-US" sz="3600" dirty="0" err="1"/>
              <a:t>WebGL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8770"/>
            <a:ext cx="3818467" cy="4030981"/>
          </a:xfrm>
        </p:spPr>
        <p:txBody>
          <a:bodyPr>
            <a:normAutofit fontScale="77500" lnSpcReduction="20000"/>
          </a:bodyPr>
          <a:lstStyle/>
          <a:p>
            <a:r>
              <a:rPr lang="en-US" sz="2824" dirty="0"/>
              <a:t>Shaders need to be compiled and linked to form an executable shader program</a:t>
            </a:r>
          </a:p>
          <a:p>
            <a:r>
              <a:rPr lang="en-US" sz="2824" dirty="0" err="1"/>
              <a:t>WebGL</a:t>
            </a:r>
            <a:r>
              <a:rPr lang="en-US" sz="2824" dirty="0"/>
              <a:t> provides the compiler and linker</a:t>
            </a:r>
          </a:p>
          <a:p>
            <a:r>
              <a:rPr lang="en-US" sz="2824" dirty="0"/>
              <a:t>A </a:t>
            </a:r>
            <a:r>
              <a:rPr lang="en-US" sz="2824" dirty="0" err="1"/>
              <a:t>WebGL</a:t>
            </a:r>
            <a:r>
              <a:rPr lang="en-US" sz="2824" dirty="0"/>
              <a:t> program must contain vertex and fragment </a:t>
            </a:r>
            <a:r>
              <a:rPr lang="en-US" sz="2824" dirty="0" err="1" smtClean="0"/>
              <a:t>shaders</a:t>
            </a:r>
            <a:endParaRPr lang="en-US" sz="2824" dirty="0" smtClean="0"/>
          </a:p>
          <a:p>
            <a:endParaRPr lang="en-HK" sz="2824" dirty="0"/>
          </a:p>
          <a:p>
            <a:r>
              <a:rPr lang="en-HK" sz="2824" dirty="0" smtClean="0"/>
              <a:t>Libraries and utility functions simplify the process</a:t>
            </a:r>
            <a:endParaRPr lang="en-US" sz="2824" dirty="0"/>
          </a:p>
          <a:p>
            <a:endParaRPr lang="en-US" dirty="0" smtClean="0"/>
          </a:p>
        </p:txBody>
      </p:sp>
      <p:sp>
        <p:nvSpPr>
          <p:cNvPr id="13" name="Flowchart: Process 12"/>
          <p:cNvSpPr/>
          <p:nvPr/>
        </p:nvSpPr>
        <p:spPr bwMode="auto">
          <a:xfrm>
            <a:off x="4484938" y="2216922"/>
            <a:ext cx="1237393" cy="5682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33" tIns="81633" rIns="81633" bIns="8163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6330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Create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Shader</a:t>
            </a:r>
          </a:p>
        </p:txBody>
      </p:sp>
      <p:sp>
        <p:nvSpPr>
          <p:cNvPr id="14" name="Flowchart: Process 13"/>
          <p:cNvSpPr/>
          <p:nvPr/>
        </p:nvSpPr>
        <p:spPr bwMode="auto">
          <a:xfrm>
            <a:off x="4484938" y="2845076"/>
            <a:ext cx="1237393" cy="5682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33" tIns="81633" rIns="81633" bIns="8163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816330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Load Shader Source</a:t>
            </a:r>
          </a:p>
        </p:txBody>
      </p:sp>
      <p:sp>
        <p:nvSpPr>
          <p:cNvPr id="15" name="Flowchart: Process 14"/>
          <p:cNvSpPr/>
          <p:nvPr/>
        </p:nvSpPr>
        <p:spPr bwMode="auto">
          <a:xfrm>
            <a:off x="4484938" y="3473228"/>
            <a:ext cx="1237393" cy="5682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33" tIns="81633" rIns="81633" bIns="8163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816330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Compile Shader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4484938" y="1588770"/>
            <a:ext cx="1237393" cy="5682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33" tIns="81633" rIns="81633" bIns="8163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816330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Create Program</a:t>
            </a:r>
          </a:p>
        </p:txBody>
      </p:sp>
      <p:sp>
        <p:nvSpPr>
          <p:cNvPr id="18" name="Flowchart: Process 17"/>
          <p:cNvSpPr/>
          <p:nvPr/>
        </p:nvSpPr>
        <p:spPr bwMode="auto">
          <a:xfrm>
            <a:off x="4484938" y="4101382"/>
            <a:ext cx="1237393" cy="5682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33" tIns="81633" rIns="81633" bIns="8163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816330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Attach Shader to Program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484938" y="4729535"/>
            <a:ext cx="1237393" cy="5682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33" tIns="81633" rIns="81633" bIns="8163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816330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Link Program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05626" y="3008395"/>
            <a:ext cx="2074165" cy="328650"/>
          </a:xfrm>
          <a:prstGeom prst="rect">
            <a:avLst/>
          </a:prstGeom>
          <a:noFill/>
          <a:ln>
            <a:noFill/>
          </a:ln>
        </p:spPr>
        <p:txBody>
          <a:bodyPr wrap="square" lIns="81633" tIns="40816" rIns="81633" bIns="40816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gl.shaderSource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7592" y="3632447"/>
            <a:ext cx="2292151" cy="328650"/>
          </a:xfrm>
          <a:prstGeom prst="rect">
            <a:avLst/>
          </a:prstGeom>
          <a:noFill/>
          <a:ln>
            <a:noFill/>
          </a:ln>
        </p:spPr>
        <p:txBody>
          <a:bodyPr wrap="square" lIns="81633" tIns="40816" rIns="81633" bIns="40816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gl.compileShader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95611" y="2387931"/>
            <a:ext cx="2112561" cy="328650"/>
          </a:xfrm>
          <a:prstGeom prst="rect">
            <a:avLst/>
          </a:prstGeom>
          <a:noFill/>
          <a:ln>
            <a:noFill/>
          </a:ln>
        </p:spPr>
        <p:txBody>
          <a:bodyPr wrap="square" lIns="81633" tIns="40816" rIns="81633" bIns="40816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gl.createShader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3124" y="4242550"/>
            <a:ext cx="2164715" cy="328650"/>
          </a:xfrm>
          <a:prstGeom prst="rect">
            <a:avLst/>
          </a:prstGeom>
          <a:noFill/>
          <a:ln>
            <a:noFill/>
          </a:ln>
        </p:spPr>
        <p:txBody>
          <a:bodyPr wrap="square" lIns="81633" tIns="40816" rIns="81633" bIns="40816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gl.attachShader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7222" y="4910102"/>
            <a:ext cx="2086760" cy="328650"/>
          </a:xfrm>
          <a:prstGeom prst="rect">
            <a:avLst/>
          </a:prstGeom>
          <a:noFill/>
          <a:ln>
            <a:noFill/>
          </a:ln>
        </p:spPr>
        <p:txBody>
          <a:bodyPr wrap="square" lIns="81633" tIns="40816" rIns="81633" bIns="40816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gl.linkProgram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26" name="Flowchart: Process 25"/>
          <p:cNvSpPr/>
          <p:nvPr/>
        </p:nvSpPr>
        <p:spPr bwMode="auto">
          <a:xfrm>
            <a:off x="4484938" y="5357686"/>
            <a:ext cx="1237393" cy="5682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33" tIns="81633" rIns="81633" bIns="8163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816330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Use Program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46854" y="5529122"/>
            <a:ext cx="2252889" cy="328650"/>
          </a:xfrm>
          <a:prstGeom prst="rect">
            <a:avLst/>
          </a:prstGeom>
          <a:noFill/>
          <a:ln>
            <a:noFill/>
          </a:ln>
        </p:spPr>
        <p:txBody>
          <a:bodyPr wrap="square" lIns="81633" tIns="40816" rIns="81633" bIns="40816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gl.useProgram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1680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7626" y="457200"/>
            <a:ext cx="7421974" cy="857250"/>
          </a:xfrm>
        </p:spPr>
        <p:txBody>
          <a:bodyPr>
            <a:noAutofit/>
          </a:bodyPr>
          <a:lstStyle/>
          <a:p>
            <a:r>
              <a:rPr lang="en-US" sz="3600" dirty="0"/>
              <a:t>Associating Shader Variables and Data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393792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Need to associate a shader variable with an OpenGL data source</a:t>
            </a:r>
          </a:p>
          <a:p>
            <a:pPr lvl="1"/>
            <a:r>
              <a:rPr lang="en-US" dirty="0" smtClean="0"/>
              <a:t>vertex shader attributes → app vertex attributes</a:t>
            </a:r>
          </a:p>
          <a:p>
            <a:pPr lvl="1"/>
            <a:r>
              <a:rPr lang="en-US" dirty="0" smtClean="0"/>
              <a:t>shader uniforms → app provided uniform values</a:t>
            </a:r>
          </a:p>
        </p:txBody>
      </p:sp>
    </p:spTree>
    <p:extLst>
      <p:ext uri="{BB962C8B-B14F-4D97-AF65-F5344CB8AC3E}">
        <p14:creationId xmlns:p14="http://schemas.microsoft.com/office/powerpoint/2010/main" val="1066966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Determining Locations After Linking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338914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Assumes you already know the variables’ names</a:t>
            </a:r>
            <a:br>
              <a:rPr lang="en-US" sz="2800" dirty="0"/>
            </a:br>
            <a:endParaRPr lang="en-US" sz="2800" dirty="0">
              <a:solidFill>
                <a:srgbClr val="FFFF00"/>
              </a:solidFill>
            </a:endParaRPr>
          </a:p>
          <a:p>
            <a:pPr marL="365760" lvl="1" indent="0">
              <a:buNone/>
            </a:pP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loc =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gl.getAttribLocation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(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program,“name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” );</a:t>
            </a:r>
          </a:p>
          <a:p>
            <a:pPr marL="365760" lvl="1" indent="0">
              <a:buNone/>
            </a:pPr>
            <a:endParaRPr lang="en-US" sz="2400" dirty="0">
              <a:solidFill>
                <a:srgbClr val="FFFF00"/>
              </a:solidFill>
              <a:latin typeface="Consolas"/>
              <a:cs typeface="Consolas"/>
            </a:endParaRPr>
          </a:p>
          <a:p>
            <a:pPr marL="365760" lvl="1" indent="0">
              <a:buNone/>
            </a:pP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loc =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gl.getUniformLocation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( </a:t>
            </a:r>
            <a:r>
              <a:rPr lang="en-US" sz="2400" dirty="0" err="1">
                <a:solidFill>
                  <a:srgbClr val="FFFF00"/>
                </a:solidFill>
                <a:latin typeface="Consolas"/>
                <a:cs typeface="Consolas"/>
              </a:rPr>
              <a:t>program,“name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” );</a:t>
            </a:r>
          </a:p>
        </p:txBody>
      </p:sp>
    </p:spTree>
    <p:extLst>
      <p:ext uri="{BB962C8B-B14F-4D97-AF65-F5344CB8AC3E}">
        <p14:creationId xmlns:p14="http://schemas.microsoft.com/office/powerpoint/2010/main" val="124532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612765" cy="857250"/>
          </a:xfrm>
        </p:spPr>
        <p:txBody>
          <a:bodyPr>
            <a:noAutofit/>
          </a:bodyPr>
          <a:lstStyle/>
          <a:p>
            <a:r>
              <a:rPr lang="en-US" sz="3200" dirty="0"/>
              <a:t>Initializing Uniform Variable Values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546669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Uniform Variables</a:t>
            </a:r>
            <a:br>
              <a:rPr lang="en-US" dirty="0" smtClean="0"/>
            </a:br>
            <a:endParaRPr lang="en-US" dirty="0" smtClean="0"/>
          </a:p>
          <a:p>
            <a:pPr marL="346115" lvl="1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/>
                <a:cs typeface="Consolas"/>
              </a:rPr>
              <a:t>gl.uniform4f( index, x, y, z, w );</a:t>
            </a:r>
            <a:br>
              <a:rPr lang="en-US" sz="2000" dirty="0" smtClean="0">
                <a:solidFill>
                  <a:srgbClr val="FFFF00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rgbClr val="FFFF00"/>
              </a:solidFill>
              <a:latin typeface="Consolas"/>
              <a:cs typeface="Consolas"/>
            </a:endParaRPr>
          </a:p>
          <a:p>
            <a:pPr marL="346115" lvl="1" indent="0">
              <a:buNone/>
            </a:pPr>
            <a:r>
              <a:rPr lang="en-US" sz="2000" dirty="0" err="1" smtClean="0">
                <a:solidFill>
                  <a:srgbClr val="FFFF00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FFFF00"/>
                </a:solidFill>
                <a:latin typeface="Consolas"/>
                <a:cs typeface="Consolas"/>
              </a:rPr>
              <a:t> transpose = </a:t>
            </a:r>
            <a:r>
              <a:rPr lang="en-US" sz="2000" dirty="0" err="1" smtClean="0">
                <a:solidFill>
                  <a:srgbClr val="FFFF00"/>
                </a:solidFill>
                <a:latin typeface="Consolas"/>
                <a:cs typeface="Consolas"/>
              </a:rPr>
              <a:t>gl.GL_TRUE</a:t>
            </a:r>
            <a:r>
              <a:rPr lang="en-US" sz="2000" dirty="0" smtClean="0">
                <a:solidFill>
                  <a:srgbClr val="FFFF00"/>
                </a:solidFill>
                <a:latin typeface="Consolas"/>
                <a:cs typeface="Consolas"/>
              </a:rPr>
              <a:t>;  </a:t>
            </a:r>
          </a:p>
          <a:p>
            <a:pPr marL="346115" lvl="1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/>
                <a:cs typeface="Consolas"/>
              </a:rPr>
              <a:t>gl.uniformMatrix4fv( index, 3, transpose, mat );</a:t>
            </a:r>
          </a:p>
        </p:txBody>
      </p:sp>
    </p:spTree>
    <p:extLst>
      <p:ext uri="{BB962C8B-B14F-4D97-AF65-F5344CB8AC3E}">
        <p14:creationId xmlns:p14="http://schemas.microsoft.com/office/powerpoint/2010/main" val="265668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8329"/>
            <a:ext cx="8229600" cy="3394472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Buffering, Interaction, and Animation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12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processes of rendering into a frame buffer and displaying the contents of the frame buffer are independent</a:t>
            </a:r>
          </a:p>
          <a:p>
            <a:endParaRPr lang="en-US" dirty="0" smtClean="0"/>
          </a:p>
          <a:p>
            <a:r>
              <a:rPr lang="en-US" dirty="0" smtClean="0"/>
              <a:t>To prevent displaying a partially rendered frame buffer, the browser uses </a:t>
            </a:r>
            <a:r>
              <a:rPr lang="en-US" dirty="0" smtClean="0">
                <a:solidFill>
                  <a:srgbClr val="FFFF00"/>
                </a:solidFill>
              </a:rPr>
              <a:t>double buffering</a:t>
            </a:r>
          </a:p>
          <a:p>
            <a:pPr lvl="1"/>
            <a:r>
              <a:rPr lang="en-US" dirty="0" smtClean="0"/>
              <a:t>rendering is into the </a:t>
            </a:r>
            <a:r>
              <a:rPr lang="en-US" dirty="0" smtClean="0">
                <a:solidFill>
                  <a:srgbClr val="FFFF00"/>
                </a:solidFill>
              </a:rPr>
              <a:t>back buffer</a:t>
            </a:r>
          </a:p>
          <a:p>
            <a:pPr lvl="1"/>
            <a:r>
              <a:rPr lang="en-US" dirty="0" smtClean="0"/>
              <a:t>display is from the </a:t>
            </a:r>
            <a:r>
              <a:rPr lang="en-US" dirty="0" smtClean="0">
                <a:solidFill>
                  <a:srgbClr val="FFFF00"/>
                </a:solidFill>
              </a:rPr>
              <a:t>front buffer</a:t>
            </a:r>
          </a:p>
          <a:p>
            <a:pPr lvl="1"/>
            <a:r>
              <a:rPr lang="en-US" dirty="0" smtClean="0"/>
              <a:t>when rendering is complete, buffers are swapped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we need more control of the display from the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224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Needed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35563"/>
          </a:xfrm>
        </p:spPr>
        <p:txBody>
          <a:bodyPr/>
          <a:lstStyle/>
          <a:p>
            <a:r>
              <a:rPr lang="en-HK" dirty="0" smtClean="0"/>
              <a:t>Basic </a:t>
            </a:r>
            <a:r>
              <a:rPr lang="en-HK" dirty="0" err="1" smtClean="0"/>
              <a:t>Javascript</a:t>
            </a:r>
            <a:r>
              <a:rPr lang="en-HK" dirty="0" smtClean="0"/>
              <a:t> (JS)</a:t>
            </a:r>
          </a:p>
          <a:p>
            <a:pPr lvl="1"/>
            <a:r>
              <a:rPr lang="en-HK" dirty="0" smtClean="0"/>
              <a:t>Embedded into HTML</a:t>
            </a:r>
          </a:p>
          <a:p>
            <a:pPr lvl="1"/>
            <a:r>
              <a:rPr lang="en-HK" dirty="0" smtClean="0"/>
              <a:t>Very similar to C</a:t>
            </a:r>
            <a:endParaRPr lang="en-HK" dirty="0"/>
          </a:p>
          <a:p>
            <a:pPr lvl="1"/>
            <a:r>
              <a:rPr lang="en-HK" dirty="0" smtClean="0"/>
              <a:t>Demonstrate through examples</a:t>
            </a:r>
            <a:endParaRPr lang="en-HK" dirty="0"/>
          </a:p>
          <a:p>
            <a:r>
              <a:rPr lang="en-HK" dirty="0" smtClean="0"/>
              <a:t>Setting up an HTML page using JS and </a:t>
            </a:r>
            <a:r>
              <a:rPr lang="en-HK" dirty="0" err="1" smtClean="0"/>
              <a:t>WebGL</a:t>
            </a:r>
            <a:endParaRPr lang="en-HK" dirty="0" smtClean="0"/>
          </a:p>
          <a:p>
            <a:r>
              <a:rPr lang="en-HK" dirty="0" smtClean="0"/>
              <a:t>OpenGL Shading Language (GLSL)</a:t>
            </a:r>
          </a:p>
          <a:p>
            <a:pPr lvl="1"/>
            <a:r>
              <a:rPr lang="en-HK" dirty="0" smtClean="0"/>
              <a:t>Write vertex and fragment </a:t>
            </a:r>
            <a:r>
              <a:rPr lang="en-HK" dirty="0" err="1" smtClean="0"/>
              <a:t>shaders</a:t>
            </a:r>
            <a:endParaRPr lang="en-HK" dirty="0"/>
          </a:p>
          <a:p>
            <a:r>
              <a:rPr lang="en-HK" dirty="0" smtClean="0"/>
              <a:t>Every game has set of requirements</a:t>
            </a:r>
          </a:p>
          <a:p>
            <a:pPr lvl="1"/>
            <a:r>
              <a:rPr lang="en-HK" dirty="0" smtClean="0"/>
              <a:t>Can’t go over background required for all</a:t>
            </a:r>
          </a:p>
          <a:p>
            <a:pPr lvl="1"/>
            <a:r>
              <a:rPr lang="en-HK" dirty="0" smtClean="0"/>
              <a:t>Concentrate on important algorithms and aspects</a:t>
            </a:r>
          </a:p>
          <a:p>
            <a:pPr lvl="1"/>
            <a:r>
              <a:rPr lang="en-HK" dirty="0" smtClean="0"/>
              <a:t>Point to directions to learn by 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417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Vertex Shader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vertex shader is initiated by each vertex output by </a:t>
            </a:r>
            <a:r>
              <a:rPr lang="en-US" dirty="0" err="1" smtClean="0">
                <a:solidFill>
                  <a:srgbClr val="FFFF00"/>
                </a:solidFill>
                <a:latin typeface="Consolas"/>
                <a:cs typeface="Consolas"/>
              </a:rPr>
              <a:t>gl.drawArrays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A vertex shader must output a position in clip coordinates to the rasterizer</a:t>
            </a:r>
          </a:p>
          <a:p>
            <a:r>
              <a:rPr lang="en-US" dirty="0" smtClean="0"/>
              <a:t>Basic uses of vertex shaders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Moving vertex positions</a:t>
            </a:r>
          </a:p>
          <a:p>
            <a:pPr lvl="2"/>
            <a:r>
              <a:rPr lang="en-US" dirty="0" smtClean="0"/>
              <a:t>animation</a:t>
            </a:r>
          </a:p>
          <a:p>
            <a:pPr lvl="2"/>
            <a:r>
              <a:rPr lang="en-US" dirty="0" smtClean="0"/>
              <a:t>morphing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1127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Event Driven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executes code sequentially and then wait for an event to occur</a:t>
            </a:r>
          </a:p>
          <a:p>
            <a:r>
              <a:rPr lang="en-US" dirty="0" smtClean="0"/>
              <a:t>Events can be of many types</a:t>
            </a:r>
          </a:p>
          <a:p>
            <a:pPr lvl="1"/>
            <a:r>
              <a:rPr lang="en-US" dirty="0" smtClean="0"/>
              <a:t>mouse and keyboard</a:t>
            </a:r>
          </a:p>
          <a:p>
            <a:pPr lvl="1"/>
            <a:r>
              <a:rPr lang="en-US" dirty="0" smtClean="0"/>
              <a:t>menus and buttons</a:t>
            </a:r>
          </a:p>
          <a:p>
            <a:pPr lvl="1"/>
            <a:r>
              <a:rPr lang="en-US" dirty="0" smtClean="0"/>
              <a:t>window events</a:t>
            </a:r>
          </a:p>
          <a:p>
            <a:r>
              <a:rPr lang="en-US" dirty="0" smtClean="0"/>
              <a:t>Program responds to events through functions called </a:t>
            </a:r>
            <a:r>
              <a:rPr lang="en-US" dirty="0" smtClean="0">
                <a:solidFill>
                  <a:srgbClr val="FFFF00"/>
                </a:solidFill>
              </a:rPr>
              <a:t>listeners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FF00"/>
                </a:solidFill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283528449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file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400" dirty="0">
                <a:solidFill>
                  <a:srgbClr val="FFFF00"/>
                </a:solidFill>
              </a:rPr>
              <a:t>&lt;button id= "</a:t>
            </a:r>
            <a:r>
              <a:rPr lang="en-US" sz="2400" dirty="0" err="1">
                <a:solidFill>
                  <a:srgbClr val="FFFF00"/>
                </a:solidFill>
              </a:rPr>
              <a:t>xButton</a:t>
            </a:r>
            <a:r>
              <a:rPr lang="en-US" sz="2400" dirty="0">
                <a:solidFill>
                  <a:srgbClr val="FFFF00"/>
                </a:solidFill>
              </a:rPr>
              <a:t>"&gt;Rotate X&lt;/button&gt;</a:t>
            </a:r>
          </a:p>
          <a:p>
            <a:pPr lvl="1">
              <a:buNone/>
            </a:pPr>
            <a:r>
              <a:rPr lang="en-US" sz="2400" dirty="0">
                <a:solidFill>
                  <a:srgbClr val="FFFF00"/>
                </a:solidFill>
              </a:rPr>
              <a:t>&lt;button id= "</a:t>
            </a:r>
            <a:r>
              <a:rPr lang="en-US" sz="2400" dirty="0" err="1">
                <a:solidFill>
                  <a:srgbClr val="FFFF00"/>
                </a:solidFill>
              </a:rPr>
              <a:t>yButton</a:t>
            </a:r>
            <a:r>
              <a:rPr lang="en-US" sz="2400" dirty="0">
                <a:solidFill>
                  <a:srgbClr val="FFFF00"/>
                </a:solidFill>
              </a:rPr>
              <a:t>"&gt;Rotate Y&lt;/button&gt;</a:t>
            </a:r>
          </a:p>
          <a:p>
            <a:pPr lvl="1">
              <a:buNone/>
            </a:pPr>
            <a:r>
              <a:rPr lang="en-US" sz="2400" dirty="0">
                <a:solidFill>
                  <a:srgbClr val="FFFF00"/>
                </a:solidFill>
              </a:rPr>
              <a:t>&lt;button id= "</a:t>
            </a:r>
            <a:r>
              <a:rPr lang="en-US" sz="2400" dirty="0" err="1">
                <a:solidFill>
                  <a:srgbClr val="FFFF00"/>
                </a:solidFill>
              </a:rPr>
              <a:t>zButton</a:t>
            </a:r>
            <a:r>
              <a:rPr lang="en-US" sz="2400" dirty="0">
                <a:solidFill>
                  <a:srgbClr val="FFFF00"/>
                </a:solidFill>
              </a:rPr>
              <a:t>"&gt;Rotate Z&lt;/button&gt;</a:t>
            </a:r>
          </a:p>
          <a:p>
            <a:pPr lvl="1">
              <a:buNone/>
            </a:pPr>
            <a:r>
              <a:rPr lang="en-US" sz="2400" dirty="0">
                <a:solidFill>
                  <a:srgbClr val="FFFF00"/>
                </a:solidFill>
              </a:rPr>
              <a:t>&lt;button id = "</a:t>
            </a:r>
            <a:r>
              <a:rPr lang="en-US" sz="2400" dirty="0" err="1">
                <a:solidFill>
                  <a:srgbClr val="FFFF00"/>
                </a:solidFill>
              </a:rPr>
              <a:t>ButtonT</a:t>
            </a:r>
            <a:r>
              <a:rPr lang="en-US" sz="2400" dirty="0">
                <a:solidFill>
                  <a:srgbClr val="FFFF00"/>
                </a:solidFill>
              </a:rPr>
              <a:t>"&gt;Toggle Rotation&lt;/button&gt;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231402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890"/>
            <a:ext cx="8333811" cy="40568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 init()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document.getElementById</a:t>
            </a:r>
            <a:r>
              <a:rPr lang="en-US" dirty="0" smtClean="0">
                <a:solidFill>
                  <a:srgbClr val="FFFF00"/>
                </a:solidFill>
              </a:rPr>
              <a:t>( "</a:t>
            </a:r>
            <a:r>
              <a:rPr lang="en-US" dirty="0" err="1" smtClean="0">
                <a:solidFill>
                  <a:srgbClr val="FFFF00"/>
                </a:solidFill>
              </a:rPr>
              <a:t>xButton</a:t>
            </a:r>
            <a:r>
              <a:rPr lang="en-US" dirty="0" smtClean="0">
                <a:solidFill>
                  <a:srgbClr val="FFFF00"/>
                </a:solidFill>
              </a:rPr>
              <a:t>" ).</a:t>
            </a:r>
            <a:r>
              <a:rPr lang="en-US" dirty="0" err="1" smtClean="0">
                <a:solidFill>
                  <a:srgbClr val="FFFF00"/>
                </a:solidFill>
              </a:rPr>
              <a:t>onclick</a:t>
            </a:r>
            <a:r>
              <a:rPr lang="en-US" dirty="0" smtClean="0">
                <a:solidFill>
                  <a:srgbClr val="FFFF00"/>
                </a:solidFill>
              </a:rPr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function () { axis = </a:t>
            </a:r>
            <a:r>
              <a:rPr lang="en-US" dirty="0" err="1" smtClean="0">
                <a:solidFill>
                  <a:srgbClr val="FFFF00"/>
                </a:solidFill>
              </a:rPr>
              <a:t>xAxis</a:t>
            </a:r>
            <a:r>
              <a:rPr lang="en-US" dirty="0" smtClean="0">
                <a:solidFill>
                  <a:srgbClr val="FFFF00"/>
                </a:solidFill>
              </a:rPr>
              <a:t>; };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err="1" smtClean="0">
                <a:solidFill>
                  <a:srgbClr val="FFFF00"/>
                </a:solidFill>
              </a:rPr>
              <a:t>document.getElementById</a:t>
            </a:r>
            <a:r>
              <a:rPr lang="en-US" dirty="0" smtClean="0">
                <a:solidFill>
                  <a:srgbClr val="FFFF00"/>
                </a:solidFill>
              </a:rPr>
              <a:t>( "</a:t>
            </a:r>
            <a:r>
              <a:rPr lang="en-US" dirty="0" err="1" smtClean="0">
                <a:solidFill>
                  <a:srgbClr val="FFFF00"/>
                </a:solidFill>
              </a:rPr>
              <a:t>yButton</a:t>
            </a:r>
            <a:r>
              <a:rPr lang="en-US" dirty="0" smtClean="0">
                <a:solidFill>
                  <a:srgbClr val="FFFF00"/>
                </a:solidFill>
              </a:rPr>
              <a:t>" ).</a:t>
            </a:r>
            <a:r>
              <a:rPr lang="en-US" dirty="0" err="1" smtClean="0">
                <a:solidFill>
                  <a:srgbClr val="FFFF00"/>
                </a:solidFill>
              </a:rPr>
              <a:t>onclick</a:t>
            </a:r>
            <a:r>
              <a:rPr lang="en-US" dirty="0" smtClean="0">
                <a:solidFill>
                  <a:srgbClr val="FFFF00"/>
                </a:solidFill>
              </a:rPr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function () { axis = </a:t>
            </a:r>
            <a:r>
              <a:rPr lang="en-US" dirty="0" err="1" smtClean="0">
                <a:solidFill>
                  <a:srgbClr val="FFFF00"/>
                </a:solidFill>
              </a:rPr>
              <a:t>yAxis</a:t>
            </a:r>
            <a:r>
              <a:rPr lang="en-US" dirty="0" smtClean="0">
                <a:solidFill>
                  <a:srgbClr val="FFFF00"/>
                </a:solidFill>
              </a:rPr>
              <a:t>; };   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err="1" smtClean="0">
                <a:solidFill>
                  <a:srgbClr val="FFFF00"/>
                </a:solidFill>
              </a:rPr>
              <a:t>document.getElementById</a:t>
            </a:r>
            <a:r>
              <a:rPr lang="en-US" dirty="0" smtClean="0">
                <a:solidFill>
                  <a:srgbClr val="FFFF00"/>
                </a:solidFill>
              </a:rPr>
              <a:t>( "</a:t>
            </a:r>
            <a:r>
              <a:rPr lang="en-US" dirty="0" err="1" smtClean="0">
                <a:solidFill>
                  <a:srgbClr val="FFFF00"/>
                </a:solidFill>
              </a:rPr>
              <a:t>zButton</a:t>
            </a:r>
            <a:r>
              <a:rPr lang="en-US" dirty="0" smtClean="0">
                <a:solidFill>
                  <a:srgbClr val="FFFF00"/>
                </a:solidFill>
              </a:rPr>
              <a:t>" ).</a:t>
            </a:r>
            <a:r>
              <a:rPr lang="en-US" dirty="0" err="1" smtClean="0">
                <a:solidFill>
                  <a:srgbClr val="FFFF00"/>
                </a:solidFill>
              </a:rPr>
              <a:t>onclick</a:t>
            </a:r>
            <a:r>
              <a:rPr lang="en-US" dirty="0" smtClean="0">
                <a:solidFill>
                  <a:srgbClr val="FFFF00"/>
                </a:solidFill>
              </a:rPr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function () { axis = </a:t>
            </a:r>
            <a:r>
              <a:rPr lang="en-US" dirty="0" err="1" smtClean="0">
                <a:solidFill>
                  <a:srgbClr val="FFFF00"/>
                </a:solidFill>
              </a:rPr>
              <a:t>zAxis</a:t>
            </a:r>
            <a:r>
              <a:rPr lang="en-US" dirty="0" smtClean="0">
                <a:solidFill>
                  <a:srgbClr val="FFFF00"/>
                </a:solidFill>
              </a:rPr>
              <a:t>;};    </a:t>
            </a:r>
            <a:r>
              <a:rPr lang="en-US" dirty="0" err="1" smtClean="0">
                <a:solidFill>
                  <a:srgbClr val="FFFF00"/>
                </a:solidFill>
              </a:rPr>
              <a:t>document.getElementById("ButtonT").onclick</a:t>
            </a:r>
            <a:r>
              <a:rPr lang="en-US" dirty="0" smtClean="0">
                <a:solidFill>
                  <a:srgbClr val="FFFF00"/>
                </a:solidFill>
              </a:rPr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function(){ flag = !flag; }; </a:t>
            </a:r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render();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674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Render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858" y="1846929"/>
            <a:ext cx="7698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function render()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gl.clear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gl.COLOR_BUFFER_BIT</a:t>
            </a:r>
            <a:r>
              <a:rPr lang="en-US" dirty="0">
                <a:solidFill>
                  <a:srgbClr val="FFFF00"/>
                </a:solidFill>
              </a:rPr>
              <a:t> |</a:t>
            </a:r>
            <a:r>
              <a:rPr lang="en-US" dirty="0" err="1">
                <a:solidFill>
                  <a:srgbClr val="FFFF00"/>
                </a:solidFill>
              </a:rPr>
              <a:t>gl.DEPTH_BUFFER_BIT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if(flag</a:t>
            </a:r>
            <a:r>
              <a:rPr lang="en-US" dirty="0">
                <a:solidFill>
                  <a:srgbClr val="FFFF00"/>
                </a:solidFill>
              </a:rPr>
              <a:t>) </a:t>
            </a:r>
            <a:r>
              <a:rPr lang="en-US" dirty="0" err="1">
                <a:solidFill>
                  <a:srgbClr val="FFFF00"/>
                </a:solidFill>
              </a:rPr>
              <a:t>theta[axis</a:t>
            </a:r>
            <a:r>
              <a:rPr lang="en-US" dirty="0">
                <a:solidFill>
                  <a:srgbClr val="FFFF00"/>
                </a:solidFill>
              </a:rPr>
              <a:t>] += 2.0;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gl.uniform3fv(thetaLoc, theta);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gl.drawArrays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gl.TRIANGLES</a:t>
            </a:r>
            <a:r>
              <a:rPr lang="en-US" dirty="0">
                <a:solidFill>
                  <a:srgbClr val="FFFF00"/>
                </a:solidFill>
              </a:rPr>
              <a:t>, 0, </a:t>
            </a:r>
            <a:r>
              <a:rPr lang="en-US" dirty="0" err="1">
                <a:solidFill>
                  <a:srgbClr val="FFFF00"/>
                </a:solidFill>
              </a:rPr>
              <a:t>numVertices</a:t>
            </a:r>
            <a:r>
              <a:rPr lang="en-US" dirty="0">
                <a:solidFill>
                  <a:srgbClr val="FFFF00"/>
                </a:solidFill>
              </a:rPr>
              <a:t> );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requestAnimFrame</a:t>
            </a:r>
            <a:r>
              <a:rPr lang="en-US" dirty="0">
                <a:solidFill>
                  <a:srgbClr val="FFFF00"/>
                </a:solidFill>
              </a:rPr>
              <a:t>( render );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55208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Rotating the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568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coordinate system about an axis in space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47776" y="3113466"/>
            <a:ext cx="6664325" cy="2678906"/>
            <a:chOff x="1903942" y="2429923"/>
            <a:chExt cx="6664325" cy="2678906"/>
          </a:xfrm>
        </p:grpSpPr>
        <p:pic>
          <p:nvPicPr>
            <p:cNvPr id="105476" name="Picture 4" descr="Rotate"/>
            <p:cNvPicPr>
              <a:picLocks noChangeAspect="1" noChangeArrowheads="1"/>
            </p:cNvPicPr>
            <p:nvPr/>
          </p:nvPicPr>
          <p:blipFill>
            <a:blip r:embed="rId3">
              <a:lum bright="24000"/>
            </a:blip>
            <a:srcRect/>
            <a:stretch>
              <a:fillRect/>
            </a:stretch>
          </p:blipFill>
          <p:spPr bwMode="auto">
            <a:xfrm>
              <a:off x="1903942" y="2429923"/>
              <a:ext cx="3324225" cy="2678906"/>
            </a:xfrm>
            <a:prstGeom prst="rect">
              <a:avLst/>
            </a:prstGeom>
            <a:noFill/>
            <a:ln w="9525">
              <a:solidFill>
                <a:srgbClr val="CCCCFF"/>
              </a:solidFill>
              <a:miter lim="800000"/>
              <a:headEnd/>
              <a:tailEnd/>
            </a:ln>
          </p:spPr>
        </p:pic>
        <p:sp>
          <p:nvSpPr>
            <p:cNvPr id="105477" name="Text Box 5"/>
            <p:cNvSpPr txBox="1">
              <a:spLocks noChangeArrowheads="1"/>
            </p:cNvSpPr>
            <p:nvPr/>
          </p:nvSpPr>
          <p:spPr bwMode="auto">
            <a:xfrm>
              <a:off x="5723467" y="2586832"/>
              <a:ext cx="2844800" cy="442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33" tIns="40816" rIns="81633" bIns="40816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SzPct val="60000"/>
                <a:buFont typeface="ZapfDingbats" pitchFamily="82" charset="2"/>
                <a:buNone/>
              </a:pPr>
              <a:r>
                <a:rPr lang="en-US" sz="1300" dirty="0">
                  <a:solidFill>
                    <a:srgbClr val="FFFF00"/>
                  </a:solidFill>
                </a:rPr>
                <a:t>Note, there’s a translation applied here to make things easier to see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33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Vertex Shader for Rotation of Cube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attribute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vec4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vPosition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attribute vec4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vColor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varying vec4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color;</a:t>
            </a: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uniform vec3 theta;</a:t>
            </a:r>
          </a:p>
          <a:p>
            <a:pPr marL="333934" lvl="1" indent="0">
              <a:buNone/>
            </a:pP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void main() </a:t>
            </a: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// Compute the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sines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and cosines of theta for</a:t>
            </a: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// each of the three axes in one computation.</a:t>
            </a: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vec3 angles = radians( theta );</a:t>
            </a: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vec3 c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 angles );</a:t>
            </a:r>
          </a:p>
          <a:p>
            <a:pPr marL="333934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vec3 s = sin( angles );</a:t>
            </a:r>
          </a:p>
          <a:p>
            <a:pPr marL="333934" lvl="1" indent="0">
              <a:buNone/>
            </a:pP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108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Vertex Shader for Rotation of Cube </a:t>
            </a:r>
            <a:r>
              <a:rPr lang="en-US" sz="1100" b="0" dirty="0"/>
              <a:t>(cont’d)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OpenGL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matrices are column-major</a:t>
            </a:r>
          </a:p>
          <a:p>
            <a:pPr marL="333934" lvl="1" indent="0">
              <a:buNone/>
            </a:pP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mat4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= mat4( 1.0,  0.0,  0.0, 0.0,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0.0,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c.x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s.x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0.0, -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s.x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c.x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0.0,  0.0,  0.0, 1.0 );</a:t>
            </a:r>
          </a:p>
          <a:p>
            <a:pPr marL="333934" lvl="1" indent="0">
              <a:buNone/>
            </a:pP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mat4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ry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= mat4(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c.y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 -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s.y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0.0, 1.0,  0.0, 0.0,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s.y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c.y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</a:t>
            </a:r>
          </a:p>
          <a:p>
            <a:pPr marL="333934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0.0, 0.0,  0.0, 1.0 );</a:t>
            </a:r>
          </a:p>
          <a:p>
            <a:pPr marL="333934" lvl="1" indent="0">
              <a:buNone/>
            </a:pP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1622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Vertex Shader for Rotation of Cube </a:t>
            </a:r>
            <a:r>
              <a:rPr lang="en-US" sz="1100" b="0" dirty="0"/>
              <a:t>(cont’d)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mat4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rz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= mat4(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c.z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-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s.z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 0.0,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s.z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c.z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0.0, 0.0,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    0.0,  0.0, 1.0, 0.0,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    0.0,  0.0, 0.0, 1.0 );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color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vColor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gl_Position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rz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ry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					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vPosition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15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WebGL</a:t>
            </a:r>
            <a:r>
              <a:rPr lang="en-US" dirty="0" smtClean="0"/>
              <a:t>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59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Sending Angles from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57401"/>
            <a:ext cx="8447335" cy="394334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364" dirty="0">
                <a:solidFill>
                  <a:srgbClr val="FFFF00"/>
                </a:solidFill>
              </a:rPr>
              <a:t>// </a:t>
            </a:r>
            <a:r>
              <a:rPr lang="en-US" sz="3636" dirty="0">
                <a:solidFill>
                  <a:srgbClr val="FFFF00"/>
                </a:solidFill>
              </a:rPr>
              <a:t>in init()</a:t>
            </a:r>
            <a:endParaRPr lang="en-US" sz="4364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endParaRPr lang="en-US" sz="3273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3273" dirty="0" err="1">
                <a:solidFill>
                  <a:srgbClr val="FFFF00"/>
                </a:solidFill>
              </a:rPr>
              <a:t>var</a:t>
            </a:r>
            <a:r>
              <a:rPr lang="en-US" sz="3273" dirty="0">
                <a:solidFill>
                  <a:srgbClr val="FFFF00"/>
                </a:solidFill>
              </a:rPr>
              <a:t> theta = [ 0, 0, 0 ];</a:t>
            </a:r>
          </a:p>
          <a:p>
            <a:pPr marL="333934" lvl="1" indent="0">
              <a:buNone/>
            </a:pPr>
            <a:r>
              <a:rPr lang="en-US" sz="3273" dirty="0" err="1">
                <a:solidFill>
                  <a:srgbClr val="FFFF00"/>
                </a:solidFill>
              </a:rPr>
              <a:t>var</a:t>
            </a:r>
            <a:r>
              <a:rPr lang="en-US" sz="3273" dirty="0">
                <a:solidFill>
                  <a:srgbClr val="FFFF00"/>
                </a:solidFill>
              </a:rPr>
              <a:t> axis = 0;</a:t>
            </a:r>
          </a:p>
          <a:p>
            <a:pPr marL="333934" lvl="1" indent="0">
              <a:buNone/>
            </a:pPr>
            <a:r>
              <a:rPr lang="en-US" sz="3273" dirty="0" err="1">
                <a:solidFill>
                  <a:srgbClr val="FFFF00"/>
                </a:solidFill>
              </a:rPr>
              <a:t>thetaLoc</a:t>
            </a:r>
            <a:r>
              <a:rPr lang="en-US" sz="3273" dirty="0">
                <a:solidFill>
                  <a:srgbClr val="FFFF00"/>
                </a:solidFill>
              </a:rPr>
              <a:t> = </a:t>
            </a:r>
            <a:r>
              <a:rPr lang="en-US" sz="3273" dirty="0" err="1">
                <a:solidFill>
                  <a:srgbClr val="FFFF00"/>
                </a:solidFill>
              </a:rPr>
              <a:t>gl.getUniformLocation(program</a:t>
            </a:r>
            <a:r>
              <a:rPr lang="en-US" sz="3273" dirty="0">
                <a:solidFill>
                  <a:srgbClr val="FFFF00"/>
                </a:solidFill>
              </a:rPr>
              <a:t>, "theta");</a:t>
            </a:r>
          </a:p>
          <a:p>
            <a:pPr marL="333934" lvl="1" indent="0">
              <a:buNone/>
            </a:pPr>
            <a:endParaRPr lang="en-US" sz="3273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3273" dirty="0">
                <a:solidFill>
                  <a:srgbClr val="FFFF00"/>
                </a:solidFill>
              </a:rPr>
              <a:t>// set axis and flag via buttons and event listeners</a:t>
            </a:r>
          </a:p>
          <a:p>
            <a:pPr marL="333934" lvl="1" indent="0">
              <a:buNone/>
            </a:pPr>
            <a:endParaRPr lang="en-US" sz="3273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3273" dirty="0">
                <a:solidFill>
                  <a:srgbClr val="FFFF00"/>
                </a:solidFill>
              </a:rPr>
              <a:t>// in render()</a:t>
            </a:r>
          </a:p>
          <a:p>
            <a:pPr marL="333934" lvl="1" indent="0">
              <a:buNone/>
            </a:pPr>
            <a:endParaRPr lang="en-US" sz="3273" dirty="0">
              <a:solidFill>
                <a:srgbClr val="FFFF00"/>
              </a:solidFill>
            </a:endParaRPr>
          </a:p>
          <a:p>
            <a:pPr marL="333934" lvl="1" indent="0">
              <a:buNone/>
            </a:pPr>
            <a:r>
              <a:rPr lang="en-US" sz="3273" dirty="0">
                <a:solidFill>
                  <a:srgbClr val="FFFF00"/>
                </a:solidFill>
              </a:rPr>
              <a:t> </a:t>
            </a:r>
            <a:r>
              <a:rPr lang="en-US" sz="3273" dirty="0" err="1">
                <a:solidFill>
                  <a:srgbClr val="FFFF00"/>
                </a:solidFill>
              </a:rPr>
              <a:t>if(flag</a:t>
            </a:r>
            <a:r>
              <a:rPr lang="en-US" sz="3273" dirty="0">
                <a:solidFill>
                  <a:srgbClr val="FFFF00"/>
                </a:solidFill>
              </a:rPr>
              <a:t>) </a:t>
            </a:r>
            <a:r>
              <a:rPr lang="en-US" sz="3273" dirty="0" err="1">
                <a:solidFill>
                  <a:srgbClr val="FFFF00"/>
                </a:solidFill>
              </a:rPr>
              <a:t>theta[axis</a:t>
            </a:r>
            <a:r>
              <a:rPr lang="en-US" sz="3273" dirty="0">
                <a:solidFill>
                  <a:srgbClr val="FFFF00"/>
                </a:solidFill>
              </a:rPr>
              <a:t>] += 2.0;</a:t>
            </a:r>
          </a:p>
          <a:p>
            <a:pPr marL="333934" lvl="1" indent="0">
              <a:buNone/>
            </a:pPr>
            <a:r>
              <a:rPr lang="en-US" sz="3273" dirty="0">
                <a:solidFill>
                  <a:srgbClr val="FFFF00"/>
                </a:solidFill>
              </a:rPr>
              <a:t> gl.uniform3fv(thetaLoc, theta);</a:t>
            </a:r>
          </a:p>
          <a:p>
            <a:pPr marL="333934" lvl="1" indent="0">
              <a:buNone/>
            </a:pPr>
            <a:endParaRPr lang="en-US" dirty="0" smtClean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378383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468621" cy="39433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we want to change something and render again with new values</a:t>
            </a:r>
          </a:p>
          <a:p>
            <a:pPr lvl="1"/>
            <a:r>
              <a:rPr lang="en-US" dirty="0" smtClean="0"/>
              <a:t>We can send new values to the shaders using uniform qualified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Ask application to </a:t>
            </a:r>
            <a:r>
              <a:rPr lang="en-US" dirty="0" err="1" smtClean="0"/>
              <a:t>rerender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rgbClr val="FFFF00"/>
                </a:solidFill>
              </a:rPr>
              <a:t>requestAnimFrame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dirty="0" smtClean="0"/>
              <a:t>Render function will execute next refresh cycle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also use the timer function </a:t>
            </a:r>
            <a:r>
              <a:rPr lang="en-US" sz="3097" dirty="0" err="1">
                <a:solidFill>
                  <a:srgbClr val="FFFF00"/>
                </a:solidFill>
              </a:rPr>
              <a:t>setInterval(render</a:t>
            </a:r>
            <a:r>
              <a:rPr lang="en-US" sz="3097" dirty="0">
                <a:solidFill>
                  <a:srgbClr val="FFFF00"/>
                </a:solidFill>
              </a:rPr>
              <a:t>, milliseconds)</a:t>
            </a:r>
            <a:r>
              <a:rPr lang="en-US" dirty="0" smtClean="0"/>
              <a:t> to control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1357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764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Make cube bigger and smaller </a:t>
            </a:r>
            <a:r>
              <a:rPr lang="en-US" sz="2400" dirty="0" err="1"/>
              <a:t>sinusoidally</a:t>
            </a:r>
            <a:r>
              <a:rPr lang="en-US" sz="2400" dirty="0"/>
              <a:t> in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495" y="2169729"/>
            <a:ext cx="8493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rgbClr val="FFFF00"/>
                </a:solidFill>
              </a:rPr>
              <a:t>timeLoc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err="1">
                <a:solidFill>
                  <a:srgbClr val="FFFF00"/>
                </a:solidFill>
              </a:rPr>
              <a:t>gl.getUniformLocation(program</a:t>
            </a:r>
            <a:r>
              <a:rPr lang="en-US" sz="1600" dirty="0">
                <a:solidFill>
                  <a:srgbClr val="FFFF00"/>
                </a:solidFill>
              </a:rPr>
              <a:t>, "time"); // in init()</a:t>
            </a:r>
          </a:p>
          <a:p>
            <a:pPr algn="l"/>
            <a:endParaRPr lang="en-US" sz="1600" dirty="0">
              <a:solidFill>
                <a:srgbClr val="FFFF00"/>
              </a:solidFill>
            </a:endParaRP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function render()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{    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//…</a:t>
            </a:r>
            <a:endParaRPr lang="en-US" sz="1600" dirty="0">
              <a:solidFill>
                <a:srgbClr val="FFFF00"/>
              </a:solidFill>
            </a:endParaRP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    time+=</a:t>
            </a:r>
            <a:r>
              <a:rPr lang="en-US" sz="1600" dirty="0" err="1">
                <a:solidFill>
                  <a:srgbClr val="FFFF00"/>
                </a:solidFill>
              </a:rPr>
              <a:t>dt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    gl.uniform1f(timeLoc, time);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//…</a:t>
            </a:r>
            <a:endParaRPr lang="en-US" sz="1600" dirty="0">
              <a:solidFill>
                <a:srgbClr val="FFFF00"/>
              </a:solidFill>
            </a:endParaRP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}</a:t>
            </a:r>
          </a:p>
          <a:p>
            <a:pPr algn="l"/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960" y="4817011"/>
            <a:ext cx="7230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FF00"/>
                </a:solidFill>
              </a:rPr>
              <a:t>// in vertex shader</a:t>
            </a:r>
          </a:p>
          <a:p>
            <a:pPr algn="l"/>
            <a:endParaRPr lang="en-US" sz="1600" dirty="0">
              <a:solidFill>
                <a:srgbClr val="FFFF00"/>
              </a:solidFill>
            </a:endParaRP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uniform float time;</a:t>
            </a:r>
          </a:p>
          <a:p>
            <a:pPr algn="l"/>
            <a:r>
              <a:rPr lang="en-US" sz="1600" dirty="0" err="1">
                <a:solidFill>
                  <a:srgbClr val="FFFF00"/>
                </a:solidFill>
              </a:rPr>
              <a:t>gl_Position</a:t>
            </a:r>
            <a:r>
              <a:rPr lang="en-US" sz="1600" dirty="0">
                <a:solidFill>
                  <a:srgbClr val="FFFF00"/>
                </a:solidFill>
              </a:rPr>
              <a:t> = (1.0+0.5*</a:t>
            </a:r>
            <a:r>
              <a:rPr lang="en-US" sz="1600" dirty="0" err="1">
                <a:solidFill>
                  <a:srgbClr val="FFFF00"/>
                </a:solidFill>
              </a:rPr>
              <a:t>sin(time</a:t>
            </a:r>
            <a:r>
              <a:rPr lang="en-US" sz="1600" dirty="0">
                <a:solidFill>
                  <a:srgbClr val="FFFF00"/>
                </a:solidFill>
              </a:rPr>
              <a:t>))*</a:t>
            </a:r>
            <a:r>
              <a:rPr lang="en-US" sz="1600" dirty="0" err="1">
                <a:solidFill>
                  <a:srgbClr val="FFFF00"/>
                </a:solidFill>
              </a:rPr>
              <a:t>vPosition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pPr algn="l"/>
            <a:r>
              <a:rPr lang="en-US" sz="1600" dirty="0" err="1">
                <a:solidFill>
                  <a:srgbClr val="FFFF00"/>
                </a:solidFill>
              </a:rPr>
              <a:t>gl_Position.w</a:t>
            </a:r>
            <a:r>
              <a:rPr lang="en-US" sz="1600" dirty="0">
                <a:solidFill>
                  <a:srgbClr val="FFFF00"/>
                </a:solidFill>
              </a:rPr>
              <a:t> = 1.0;</a:t>
            </a:r>
          </a:p>
        </p:txBody>
      </p:sp>
    </p:spTree>
    <p:extLst>
      <p:ext uri="{BB962C8B-B14F-4D97-AF65-F5344CB8AC3E}">
        <p14:creationId xmlns:p14="http://schemas.microsoft.com/office/powerpoint/2010/main" val="4212936490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Three.js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Simplifies code considerably</a:t>
            </a:r>
          </a:p>
          <a:p>
            <a:r>
              <a:rPr lang="en-HK" dirty="0" smtClean="0"/>
              <a:t>Next version:</a:t>
            </a:r>
          </a:p>
          <a:p>
            <a:pPr lvl="1"/>
            <a:r>
              <a:rPr lang="en-HK" dirty="0"/>
              <a:t>c</a:t>
            </a:r>
            <a:r>
              <a:rPr lang="en-HK" dirty="0" smtClean="0"/>
              <a:t>ube3js-shad.html</a:t>
            </a:r>
          </a:p>
          <a:p>
            <a:pPr lvl="1"/>
            <a:r>
              <a:rPr lang="en-HK" dirty="0" smtClean="0"/>
              <a:t>Use Three.js library</a:t>
            </a:r>
            <a:endParaRPr lang="en-HK" dirty="0"/>
          </a:p>
          <a:p>
            <a:pPr lvl="1"/>
            <a:r>
              <a:rPr lang="en-HK" dirty="0" smtClean="0"/>
              <a:t>Still keep </a:t>
            </a:r>
            <a:r>
              <a:rPr lang="en-HK" dirty="0" err="1" smtClean="0"/>
              <a:t>shaders</a:t>
            </a:r>
            <a:r>
              <a:rPr lang="en-HK" dirty="0" smtClean="0"/>
              <a:t> (use </a:t>
            </a:r>
            <a:r>
              <a:rPr lang="en-HK" dirty="0" err="1" smtClean="0"/>
              <a:t>ShaderMaterial</a:t>
            </a:r>
            <a:r>
              <a:rPr lang="en-HK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660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</a:t>
            </a:r>
            <a:r>
              <a:rPr lang="en-HK" dirty="0" smtClean="0"/>
              <a:t>ube3js-shad.html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 smtClean="0"/>
              <a:t>Initializing geometry and </a:t>
            </a:r>
            <a:r>
              <a:rPr lang="en-HK" dirty="0" err="1" smtClean="0"/>
              <a:t>shader</a:t>
            </a:r>
            <a:r>
              <a:rPr lang="en-HK" dirty="0" smtClean="0"/>
              <a:t> material:</a:t>
            </a:r>
            <a:endParaRPr lang="en-HK" dirty="0"/>
          </a:p>
          <a:p>
            <a:pPr marL="0" indent="0">
              <a:buNone/>
            </a:pPr>
            <a:r>
              <a:rPr lang="en-HK" sz="1600" dirty="0" smtClean="0"/>
              <a:t/>
            </a:r>
            <a:br>
              <a:rPr lang="en-HK" sz="1600" dirty="0" smtClean="0"/>
            </a:br>
            <a:r>
              <a:rPr lang="en-GB" sz="1600" dirty="0" err="1" smtClean="0">
                <a:solidFill>
                  <a:schemeClr val="tx2"/>
                </a:solidFill>
              </a:rPr>
              <a:t>var</a:t>
            </a:r>
            <a:r>
              <a:rPr lang="en-GB" sz="1600" dirty="0" smtClean="0">
                <a:solidFill>
                  <a:schemeClr val="tx2"/>
                </a:solidFill>
              </a:rPr>
              <a:t> </a:t>
            </a:r>
            <a:r>
              <a:rPr lang="en-GB" sz="1600" dirty="0">
                <a:solidFill>
                  <a:schemeClr val="tx2"/>
                </a:solidFill>
              </a:rPr>
              <a:t>theta = new THREE.Vector3( 0.0, 0.0, 0.0 </a:t>
            </a:r>
            <a:r>
              <a:rPr lang="en-GB" sz="16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HK" sz="1600" dirty="0" err="1" smtClean="0">
                <a:solidFill>
                  <a:schemeClr val="tx2"/>
                </a:solidFill>
              </a:rPr>
              <a:t>var</a:t>
            </a:r>
            <a:r>
              <a:rPr lang="en-HK" sz="1600" dirty="0" smtClean="0">
                <a:solidFill>
                  <a:schemeClr val="tx2"/>
                </a:solidFill>
              </a:rPr>
              <a:t> </a:t>
            </a:r>
            <a:r>
              <a:rPr lang="en-HK" sz="1600" dirty="0">
                <a:solidFill>
                  <a:schemeClr val="tx2"/>
                </a:solidFill>
              </a:rPr>
              <a:t>cube = new </a:t>
            </a:r>
            <a:r>
              <a:rPr lang="en-HK" sz="1600" dirty="0" err="1">
                <a:solidFill>
                  <a:schemeClr val="tx2"/>
                </a:solidFill>
              </a:rPr>
              <a:t>THREE.BoxGeometry</a:t>
            </a:r>
            <a:r>
              <a:rPr lang="en-HK" sz="1600" dirty="0">
                <a:solidFill>
                  <a:schemeClr val="tx2"/>
                </a:solidFill>
              </a:rPr>
              <a:t>( 1, 1, 1 );</a:t>
            </a:r>
          </a:p>
          <a:p>
            <a:pPr marL="0" indent="0">
              <a:buNone/>
            </a:pPr>
            <a:r>
              <a:rPr lang="en-HK" sz="1600" dirty="0" smtClean="0">
                <a:solidFill>
                  <a:schemeClr val="tx2"/>
                </a:solidFill>
              </a:rPr>
              <a:t>for </a:t>
            </a:r>
            <a:r>
              <a:rPr lang="en-HK" sz="1600" dirty="0">
                <a:solidFill>
                  <a:schemeClr val="tx2"/>
                </a:solidFill>
              </a:rPr>
              <a:t>( </a:t>
            </a: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= 0;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&lt; </a:t>
            </a:r>
            <a:r>
              <a:rPr lang="en-HK" sz="1600" dirty="0" err="1">
                <a:solidFill>
                  <a:schemeClr val="tx2"/>
                </a:solidFill>
              </a:rPr>
              <a:t>cube.faces.length</a:t>
            </a:r>
            <a:r>
              <a:rPr lang="en-HK" sz="1600" dirty="0">
                <a:solidFill>
                  <a:schemeClr val="tx2"/>
                </a:solidFill>
              </a:rPr>
              <a:t>;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+= 2 ) {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col = </a:t>
            </a:r>
            <a:r>
              <a:rPr lang="en-HK" sz="1600" dirty="0" err="1">
                <a:solidFill>
                  <a:schemeClr val="tx2"/>
                </a:solidFill>
              </a:rPr>
              <a:t>Math.random</a:t>
            </a:r>
            <a:r>
              <a:rPr lang="en-HK" sz="1600" dirty="0">
                <a:solidFill>
                  <a:schemeClr val="tx2"/>
                </a:solidFill>
              </a:rPr>
              <a:t>();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cube.faces</a:t>
            </a:r>
            <a:r>
              <a:rPr lang="en-HK" sz="1600" dirty="0">
                <a:solidFill>
                  <a:schemeClr val="tx2"/>
                </a:solidFill>
              </a:rPr>
              <a:t>[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].</a:t>
            </a:r>
            <a:r>
              <a:rPr lang="en-HK" sz="1600" dirty="0" err="1">
                <a:solidFill>
                  <a:schemeClr val="tx2"/>
                </a:solidFill>
              </a:rPr>
              <a:t>color.setHex</a:t>
            </a:r>
            <a:r>
              <a:rPr lang="en-HK" sz="1600" dirty="0">
                <a:solidFill>
                  <a:schemeClr val="tx2"/>
                </a:solidFill>
              </a:rPr>
              <a:t>( col * 0xffffff 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cube.faces</a:t>
            </a:r>
            <a:r>
              <a:rPr lang="en-HK" sz="1600" dirty="0">
                <a:solidFill>
                  <a:schemeClr val="tx2"/>
                </a:solidFill>
              </a:rPr>
              <a:t>[ i+1 ].</a:t>
            </a:r>
            <a:r>
              <a:rPr lang="en-HK" sz="1600" dirty="0" err="1">
                <a:solidFill>
                  <a:schemeClr val="tx2"/>
                </a:solidFill>
              </a:rPr>
              <a:t>color.setHex</a:t>
            </a:r>
            <a:r>
              <a:rPr lang="en-HK" sz="1600" dirty="0">
                <a:solidFill>
                  <a:schemeClr val="tx2"/>
                </a:solidFill>
              </a:rPr>
              <a:t>( col * 0xffffff );</a:t>
            </a:r>
          </a:p>
          <a:p>
            <a:pPr marL="0" indent="0">
              <a:buNone/>
            </a:pPr>
            <a:r>
              <a:rPr lang="en-HK" sz="1600" dirty="0" smtClean="0">
                <a:solidFill>
                  <a:schemeClr val="tx2"/>
                </a:solidFill>
              </a:rPr>
              <a:t>}</a:t>
            </a:r>
            <a:endParaRPr lang="en-HK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				</a:t>
            </a:r>
          </a:p>
          <a:p>
            <a:pPr marL="0" indent="0">
              <a:buNone/>
            </a:pPr>
            <a:r>
              <a:rPr lang="en-HK" sz="1600" dirty="0" err="1" smtClean="0">
                <a:solidFill>
                  <a:schemeClr val="tx2"/>
                </a:solidFill>
              </a:rPr>
              <a:t>var</a:t>
            </a:r>
            <a:r>
              <a:rPr lang="en-HK" sz="1600" dirty="0" smtClean="0">
                <a:solidFill>
                  <a:schemeClr val="tx2"/>
                </a:solidFill>
              </a:rPr>
              <a:t> </a:t>
            </a:r>
            <a:r>
              <a:rPr lang="en-HK" sz="1600" dirty="0">
                <a:solidFill>
                  <a:schemeClr val="tx2"/>
                </a:solidFill>
              </a:rPr>
              <a:t>material = new </a:t>
            </a:r>
            <a:r>
              <a:rPr lang="en-HK" sz="1600" dirty="0" err="1">
                <a:solidFill>
                  <a:schemeClr val="tx2"/>
                </a:solidFill>
              </a:rPr>
              <a:t>THREE.ShaderMaterial</a:t>
            </a:r>
            <a:r>
              <a:rPr lang="en-HK" sz="1600" dirty="0">
                <a:solidFill>
                  <a:schemeClr val="tx2"/>
                </a:solidFill>
              </a:rPr>
              <a:t>({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defines: { USE_COLOR: true 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uniforms: { theta: { type: "v3", value: theta }},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vertexShader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'vertex-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,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fragmentShader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'fragment-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HK" sz="1600" dirty="0" smtClean="0">
                <a:solidFill>
                  <a:schemeClr val="tx2"/>
                </a:solidFill>
              </a:rPr>
              <a:t>});</a:t>
            </a:r>
            <a:r>
              <a:rPr lang="en-HK" dirty="0" smtClean="0">
                <a:solidFill>
                  <a:schemeClr val="tx2"/>
                </a:solidFill>
              </a:rPr>
              <a:t/>
            </a:r>
            <a:br>
              <a:rPr lang="en-HK" dirty="0" smtClean="0">
                <a:solidFill>
                  <a:schemeClr val="tx2"/>
                </a:solidFill>
              </a:rPr>
            </a:br>
            <a:r>
              <a:rPr lang="en-HK" dirty="0" smtClean="0"/>
              <a:t/>
            </a:r>
            <a:br>
              <a:rPr lang="en-HK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8592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 smtClean="0"/>
              <a:t>BoxGeometry</a:t>
            </a:r>
            <a:r>
              <a:rPr lang="en-HK" dirty="0" smtClean="0"/>
              <a:t>:</a:t>
            </a:r>
          </a:p>
          <a:p>
            <a:pPr lvl="1"/>
            <a:r>
              <a:rPr lang="en-HK" sz="2000" dirty="0">
                <a:hlinkClick r:id="rId2"/>
              </a:rPr>
              <a:t>http://threejs.org/docs/#</a:t>
            </a:r>
            <a:r>
              <a:rPr lang="en-HK" sz="2000" dirty="0" smtClean="0">
                <a:hlinkClick r:id="rId2"/>
              </a:rPr>
              <a:t>Reference/Extras.Geometries/BoxGeometry</a:t>
            </a:r>
            <a:endParaRPr lang="en-HK" sz="2000" dirty="0" smtClean="0"/>
          </a:p>
          <a:p>
            <a:r>
              <a:rPr lang="en-HK" dirty="0" err="1" smtClean="0"/>
              <a:t>Shader</a:t>
            </a:r>
            <a:r>
              <a:rPr lang="en-HK" dirty="0" err="1"/>
              <a:t>M</a:t>
            </a:r>
            <a:r>
              <a:rPr lang="en-HK" dirty="0" err="1" smtClean="0"/>
              <a:t>aterial</a:t>
            </a:r>
            <a:r>
              <a:rPr lang="en-HK" dirty="0" smtClean="0"/>
              <a:t>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threejs.org/docs</a:t>
            </a:r>
            <a:r>
              <a:rPr lang="en-US" sz="2000" dirty="0">
                <a:hlinkClick r:id="rId3"/>
              </a:rPr>
              <a:t>/#</a:t>
            </a:r>
            <a:r>
              <a:rPr lang="en-US" sz="2000" dirty="0" smtClean="0">
                <a:hlinkClick r:id="rId3"/>
              </a:rPr>
              <a:t>Reference/Materials/ShaderMaterial</a:t>
            </a:r>
            <a:endParaRPr lang="en-HK" sz="2400" dirty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2372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 smtClean="0"/>
              <a:t>Lets remove </a:t>
            </a:r>
            <a:r>
              <a:rPr lang="en-HK" dirty="0" err="1" smtClean="0"/>
              <a:t>shaders</a:t>
            </a:r>
            <a:r>
              <a:rPr lang="en-HK" dirty="0" smtClean="0"/>
              <a:t> altogether</a:t>
            </a:r>
            <a:endParaRPr lang="en-HK" dirty="0"/>
          </a:p>
          <a:p>
            <a:pPr marL="0" indent="0">
              <a:buNone/>
            </a:pPr>
            <a:r>
              <a:rPr lang="en-HK" sz="1600" dirty="0" smtClean="0"/>
              <a:t/>
            </a:r>
            <a:br>
              <a:rPr lang="en-HK" sz="1600" dirty="0" smtClean="0"/>
            </a:br>
            <a:r>
              <a:rPr lang="en-HK" sz="1600" dirty="0" err="1" smtClean="0">
                <a:solidFill>
                  <a:schemeClr val="tx2"/>
                </a:solidFill>
              </a:rPr>
              <a:t>var</a:t>
            </a:r>
            <a:r>
              <a:rPr lang="en-HK" sz="1600" dirty="0" smtClean="0">
                <a:solidFill>
                  <a:schemeClr val="tx2"/>
                </a:solidFill>
              </a:rPr>
              <a:t> </a:t>
            </a:r>
            <a:r>
              <a:rPr lang="en-HK" sz="1600" dirty="0">
                <a:solidFill>
                  <a:schemeClr val="tx2"/>
                </a:solidFill>
              </a:rPr>
              <a:t>material = new </a:t>
            </a:r>
            <a:r>
              <a:rPr lang="en-HK" sz="1600" dirty="0" err="1">
                <a:solidFill>
                  <a:schemeClr val="tx2"/>
                </a:solidFill>
              </a:rPr>
              <a:t>THREE.MeshBasicMaterial</a:t>
            </a:r>
            <a:r>
              <a:rPr lang="en-HK" sz="1600" dirty="0">
                <a:solidFill>
                  <a:schemeClr val="tx2"/>
                </a:solidFill>
              </a:rPr>
              <a:t>( { </a:t>
            </a:r>
            <a:r>
              <a:rPr lang="en-HK" sz="1600" dirty="0" err="1">
                <a:solidFill>
                  <a:schemeClr val="tx2"/>
                </a:solidFill>
              </a:rPr>
              <a:t>color</a:t>
            </a:r>
            <a:r>
              <a:rPr lang="en-HK" sz="1600" dirty="0">
                <a:solidFill>
                  <a:schemeClr val="tx2"/>
                </a:solidFill>
              </a:rPr>
              <a:t>: 0xffffff, </a:t>
            </a:r>
            <a:r>
              <a:rPr lang="en-HK" sz="1600" dirty="0" err="1">
                <a:solidFill>
                  <a:schemeClr val="tx2"/>
                </a:solidFill>
              </a:rPr>
              <a:t>vertexColors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THREE.FaceColors</a:t>
            </a:r>
            <a:r>
              <a:rPr lang="en-HK" sz="1600" dirty="0">
                <a:solidFill>
                  <a:schemeClr val="tx2"/>
                </a:solidFill>
              </a:rPr>
              <a:t> } );</a:t>
            </a:r>
          </a:p>
          <a:p>
            <a:pPr marL="0" indent="0">
              <a:buNone/>
            </a:pPr>
            <a:endParaRPr lang="en-HK" sz="1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HK" sz="1600" dirty="0" smtClean="0"/>
              <a:t>Instead of:</a:t>
            </a:r>
            <a:endParaRPr lang="en-HK" sz="1600" dirty="0"/>
          </a:p>
          <a:p>
            <a:pPr marL="0" indent="0">
              <a:buNone/>
            </a:pPr>
            <a:endParaRPr lang="en-HK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/* replaced by above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material = new </a:t>
            </a:r>
            <a:r>
              <a:rPr lang="en-HK" sz="1600" dirty="0" err="1">
                <a:solidFill>
                  <a:schemeClr val="tx2"/>
                </a:solidFill>
              </a:rPr>
              <a:t>THREE.ShaderMaterial</a:t>
            </a:r>
            <a:r>
              <a:rPr lang="en-HK" sz="1600" dirty="0">
                <a:solidFill>
                  <a:schemeClr val="tx2"/>
                </a:solidFill>
              </a:rPr>
              <a:t>({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defines: { USE_COLOR: true 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uniforms: { theta: { type: "v3", value: theta }},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</a:t>
            </a:r>
            <a:r>
              <a:rPr lang="en-HK" sz="1600" dirty="0" err="1">
                <a:solidFill>
                  <a:schemeClr val="tx2"/>
                </a:solidFill>
              </a:rPr>
              <a:t>vertexShader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'vertex-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,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</a:t>
            </a:r>
            <a:r>
              <a:rPr lang="en-HK" sz="1600" dirty="0" err="1">
                <a:solidFill>
                  <a:schemeClr val="tx2"/>
                </a:solidFill>
              </a:rPr>
              <a:t>fragmentShader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'fragment-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});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*/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				</a:t>
            </a:r>
          </a:p>
          <a:p>
            <a:pPr marL="0" indent="0">
              <a:buNone/>
            </a:pPr>
            <a:r>
              <a:rPr lang="en-HK" dirty="0" smtClean="0"/>
              <a:t/>
            </a:r>
            <a:br>
              <a:rPr lang="en-HK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1116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 smtClean="0"/>
              <a:t>Rotate using Three.js functions instead of </a:t>
            </a:r>
            <a:r>
              <a:rPr lang="en-HK" dirty="0" err="1" smtClean="0"/>
              <a:t>shader</a:t>
            </a:r>
            <a:endParaRPr lang="en-HK" dirty="0"/>
          </a:p>
          <a:p>
            <a:pPr marL="0" indent="0">
              <a:buNone/>
            </a:pPr>
            <a:r>
              <a:rPr lang="en-HK" sz="1600" dirty="0" smtClean="0"/>
              <a:t/>
            </a:r>
            <a:br>
              <a:rPr lang="en-HK" sz="1600" dirty="0" smtClean="0"/>
            </a:br>
            <a:r>
              <a:rPr lang="en-HK" sz="1600" dirty="0" smtClean="0">
                <a:solidFill>
                  <a:schemeClr val="tx2"/>
                </a:solidFill>
              </a:rPr>
              <a:t>if(flag</a:t>
            </a:r>
            <a:r>
              <a:rPr lang="en-HK" sz="1600" dirty="0">
                <a:solidFill>
                  <a:schemeClr val="tx2"/>
                </a:solidFill>
              </a:rPr>
              <a:t>) </a:t>
            </a:r>
            <a:r>
              <a:rPr lang="en-HK" sz="1600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smtClean="0">
                <a:solidFill>
                  <a:schemeClr val="tx2"/>
                </a:solidFill>
              </a:rPr>
              <a:t>if(axis </a:t>
            </a:r>
            <a:r>
              <a:rPr lang="en-HK" sz="1600" dirty="0">
                <a:solidFill>
                  <a:schemeClr val="tx2"/>
                </a:solidFill>
              </a:rPr>
              <a:t>== 0) {</a:t>
            </a:r>
            <a:r>
              <a:rPr lang="en-HK" sz="1600" dirty="0" err="1">
                <a:solidFill>
                  <a:schemeClr val="tx2"/>
                </a:solidFill>
              </a:rPr>
              <a:t>mesh.rotation.x</a:t>
            </a:r>
            <a:r>
              <a:rPr lang="en-HK" sz="1600" dirty="0">
                <a:solidFill>
                  <a:schemeClr val="tx2"/>
                </a:solidFill>
              </a:rPr>
              <a:t> += 0.03</a:t>
            </a:r>
            <a:r>
              <a:rPr lang="en-HK" sz="1600" dirty="0" smtClean="0">
                <a:solidFill>
                  <a:schemeClr val="tx2"/>
                </a:solidFill>
              </a:rPr>
              <a:t>;}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smtClean="0">
                <a:solidFill>
                  <a:schemeClr val="tx2"/>
                </a:solidFill>
              </a:rPr>
              <a:t>else </a:t>
            </a:r>
            <a:r>
              <a:rPr lang="en-HK" sz="1600" dirty="0">
                <a:solidFill>
                  <a:schemeClr val="tx2"/>
                </a:solidFill>
              </a:rPr>
              <a:t>if(axis == 1) {</a:t>
            </a:r>
            <a:r>
              <a:rPr lang="en-HK" sz="1600" dirty="0" err="1">
                <a:solidFill>
                  <a:schemeClr val="tx2"/>
                </a:solidFill>
              </a:rPr>
              <a:t>mesh.rotation.y</a:t>
            </a:r>
            <a:r>
              <a:rPr lang="en-HK" sz="1600" dirty="0">
                <a:solidFill>
                  <a:schemeClr val="tx2"/>
                </a:solidFill>
              </a:rPr>
              <a:t> += 0.03</a:t>
            </a:r>
            <a:r>
              <a:rPr lang="en-HK" sz="1600" dirty="0" smtClean="0">
                <a:solidFill>
                  <a:schemeClr val="tx2"/>
                </a:solidFill>
              </a:rPr>
              <a:t>;}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else if(axis == 2) {</a:t>
            </a:r>
            <a:r>
              <a:rPr lang="en-HK" sz="1600" dirty="0" err="1">
                <a:solidFill>
                  <a:schemeClr val="tx2"/>
                </a:solidFill>
              </a:rPr>
              <a:t>mesh.rotation.z</a:t>
            </a:r>
            <a:r>
              <a:rPr lang="en-HK" sz="1600" dirty="0">
                <a:solidFill>
                  <a:schemeClr val="tx2"/>
                </a:solidFill>
              </a:rPr>
              <a:t> += 0.03</a:t>
            </a:r>
            <a:r>
              <a:rPr lang="en-HK" sz="1600" dirty="0" smtClean="0">
                <a:solidFill>
                  <a:schemeClr val="tx2"/>
                </a:solidFill>
              </a:rPr>
              <a:t>;}</a:t>
            </a:r>
          </a:p>
          <a:p>
            <a:pPr marL="0" indent="0">
              <a:buNone/>
            </a:pPr>
            <a:r>
              <a:rPr lang="en-HK" sz="1600" dirty="0" smtClean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				</a:t>
            </a:r>
          </a:p>
          <a:p>
            <a:pPr marL="0" indent="0">
              <a:buNone/>
            </a:pPr>
            <a:r>
              <a:rPr lang="en-HK" dirty="0" smtClean="0"/>
              <a:t/>
            </a:r>
            <a:br>
              <a:rPr lang="en-HK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005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Cube3js-tex.html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Lets add a wooden texture: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var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texture1 = </a:t>
            </a:r>
            <a:r>
              <a:rPr lang="en-US" sz="1800" dirty="0" err="1">
                <a:solidFill>
                  <a:schemeClr val="tx2"/>
                </a:solidFill>
              </a:rPr>
              <a:t>THREE.ImageUtils.loadTexture</a:t>
            </a:r>
            <a:r>
              <a:rPr lang="en-US" sz="1800" dirty="0">
                <a:solidFill>
                  <a:schemeClr val="tx2"/>
                </a:solidFill>
              </a:rPr>
              <a:t>( 'crate.gif' 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texture1.anisotropy </a:t>
            </a:r>
            <a:r>
              <a:rPr lang="en-US" sz="1800" dirty="0">
                <a:solidFill>
                  <a:schemeClr val="tx2"/>
                </a:solidFill>
              </a:rPr>
              <a:t>= </a:t>
            </a:r>
            <a:r>
              <a:rPr lang="en-US" sz="1800" dirty="0" err="1">
                <a:solidFill>
                  <a:schemeClr val="tx2"/>
                </a:solidFill>
              </a:rPr>
              <a:t>renderer.getMaxAnisotropy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var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material = new </a:t>
            </a:r>
            <a:r>
              <a:rPr lang="en-US" sz="1800" dirty="0" err="1">
                <a:solidFill>
                  <a:schemeClr val="tx2"/>
                </a:solidFill>
              </a:rPr>
              <a:t>THREE.MeshBasicMaterial</a:t>
            </a:r>
            <a:r>
              <a:rPr lang="en-US" sz="1800" dirty="0">
                <a:solidFill>
                  <a:schemeClr val="tx2"/>
                </a:solidFill>
              </a:rPr>
              <a:t>( { map: texture1 }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HK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HK" sz="1800" dirty="0">
              <a:solidFill>
                <a:schemeClr val="tx2"/>
              </a:solidFill>
            </a:endParaRPr>
          </a:p>
          <a:p>
            <a:r>
              <a:rPr lang="en-HK" dirty="0" err="1" smtClean="0"/>
              <a:t>ImageUtils</a:t>
            </a:r>
            <a:r>
              <a:rPr lang="en-HK" dirty="0" smtClean="0"/>
              <a:t>:</a:t>
            </a:r>
          </a:p>
          <a:p>
            <a:pPr lvl="1"/>
            <a:r>
              <a:rPr lang="en-HK" sz="2000" dirty="0">
                <a:hlinkClick r:id="rId2"/>
              </a:rPr>
              <a:t>http://threejs.org/docs/#</a:t>
            </a:r>
            <a:r>
              <a:rPr lang="en-HK" sz="2000" dirty="0" smtClean="0">
                <a:hlinkClick r:id="rId2"/>
              </a:rPr>
              <a:t>Reference/Extras/ImageUtils</a:t>
            </a:r>
            <a:endParaRPr lang="en-HK" sz="2000" dirty="0" smtClean="0"/>
          </a:p>
          <a:p>
            <a:pPr lvl="1"/>
            <a:endParaRPr lang="en-HK" dirty="0"/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5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Cube3js-tex-shad.html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Use </a:t>
            </a:r>
            <a:r>
              <a:rPr lang="en-HK" dirty="0" err="1" smtClean="0"/>
              <a:t>shader</a:t>
            </a:r>
            <a:r>
              <a:rPr lang="en-HK" dirty="0" smtClean="0"/>
              <a:t> material</a:t>
            </a:r>
          </a:p>
          <a:p>
            <a:r>
              <a:rPr lang="en-HK" dirty="0" smtClean="0"/>
              <a:t>Must specify texture as a uniform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var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uniforms = </a:t>
            </a:r>
            <a:r>
              <a:rPr lang="en-US" sz="1800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texture1</a:t>
            </a:r>
            <a:r>
              <a:rPr lang="en-US" sz="1800" dirty="0">
                <a:solidFill>
                  <a:schemeClr val="tx2"/>
                </a:solidFill>
              </a:rPr>
              <a:t>: { type: "t", value: texture1 </a:t>
            </a:r>
            <a:r>
              <a:rPr lang="en-US" sz="1800" dirty="0" smtClean="0">
                <a:solidFill>
                  <a:schemeClr val="tx2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time</a:t>
            </a:r>
            <a:r>
              <a:rPr lang="en-US" sz="1800" dirty="0">
                <a:solidFill>
                  <a:schemeClr val="tx2"/>
                </a:solidFill>
              </a:rPr>
              <a:t>: { type: "f", value: 0.0 </a:t>
            </a: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var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material = new </a:t>
            </a:r>
            <a:r>
              <a:rPr lang="en-US" sz="1800" dirty="0" err="1">
                <a:solidFill>
                  <a:schemeClr val="tx2"/>
                </a:solidFill>
              </a:rPr>
              <a:t>THREE.ShaderMaterial</a:t>
            </a:r>
            <a:r>
              <a:rPr lang="en-US" sz="1800" dirty="0" smtClean="0">
                <a:solidFill>
                  <a:schemeClr val="tx2"/>
                </a:solidFill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uniforms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smtClean="0">
                <a:solidFill>
                  <a:schemeClr val="tx2"/>
                </a:solidFill>
              </a:rPr>
              <a:t>uniforms,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</a:rPr>
              <a:t>vertexShader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err="1">
                <a:solidFill>
                  <a:schemeClr val="tx2"/>
                </a:solidFill>
              </a:rPr>
              <a:t>document.getElementById</a:t>
            </a:r>
            <a:r>
              <a:rPr lang="en-US" sz="1800" dirty="0">
                <a:solidFill>
                  <a:schemeClr val="tx2"/>
                </a:solidFill>
              </a:rPr>
              <a:t>( 'vertex-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' ).</a:t>
            </a:r>
            <a:r>
              <a:rPr lang="en-US" sz="1800" dirty="0" err="1">
                <a:solidFill>
                  <a:schemeClr val="tx2"/>
                </a:solidFill>
              </a:rPr>
              <a:t>textContent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</a:rPr>
              <a:t>fragmentShader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err="1">
                <a:solidFill>
                  <a:schemeClr val="tx2"/>
                </a:solidFill>
              </a:rPr>
              <a:t>document.getElementById</a:t>
            </a:r>
            <a:r>
              <a:rPr lang="en-US" sz="1800" dirty="0">
                <a:solidFill>
                  <a:schemeClr val="tx2"/>
                </a:solidFill>
              </a:rPr>
              <a:t>( 'fragment-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' ).</a:t>
            </a:r>
            <a:r>
              <a:rPr lang="en-US" sz="1800" dirty="0" err="1" smtClean="0">
                <a:solidFill>
                  <a:schemeClr val="tx2"/>
                </a:solidFill>
              </a:rPr>
              <a:t>textContent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});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9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Simplified Pipeline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5700" y="2190750"/>
            <a:ext cx="8532180" cy="3333750"/>
            <a:chOff x="13390" y="1333500"/>
            <a:chExt cx="8532180" cy="3333750"/>
          </a:xfrm>
        </p:grpSpPr>
        <p:sp>
          <p:nvSpPr>
            <p:cNvPr id="3" name="Rounded Rectangle 2"/>
            <p:cNvSpPr/>
            <p:nvPr/>
          </p:nvSpPr>
          <p:spPr>
            <a:xfrm>
              <a:off x="666751" y="2516495"/>
              <a:ext cx="1471309" cy="741998"/>
            </a:xfrm>
            <a:prstGeom prst="round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Vertex</a:t>
              </a:r>
              <a:br>
                <a:rPr lang="en-US" sz="1400" dirty="0">
                  <a:solidFill>
                    <a:srgbClr val="FFFFFF"/>
                  </a:solidFill>
                </a:rPr>
              </a:br>
              <a:r>
                <a:rPr lang="en-US" sz="1400" dirty="0">
                  <a:solidFill>
                    <a:srgbClr val="FFFFFF"/>
                  </a:solidFill>
                </a:rPr>
                <a:t>Processing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80691" y="2516495"/>
              <a:ext cx="1471309" cy="741998"/>
            </a:xfrm>
            <a:prstGeom prst="round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Rasterizer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94631" y="2516495"/>
              <a:ext cx="1471309" cy="741998"/>
            </a:xfrm>
            <a:prstGeom prst="round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Fragment Processing</a:t>
              </a:r>
            </a:p>
          </p:txBody>
        </p:sp>
        <p:pic>
          <p:nvPicPr>
            <p:cNvPr id="6" name="Picture 8" descr="T:\redtransteapo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9001" y="2413520"/>
              <a:ext cx="1263931" cy="947948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</p:pic>
        <p:sp>
          <p:nvSpPr>
            <p:cNvPr id="7" name="Flowchart: Document 6"/>
            <p:cNvSpPr/>
            <p:nvPr/>
          </p:nvSpPr>
          <p:spPr>
            <a:xfrm>
              <a:off x="783279" y="3810000"/>
              <a:ext cx="1238250" cy="857250"/>
            </a:xfrm>
            <a:prstGeom prst="flowChartDocumen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400" dirty="0">
                  <a:solidFill>
                    <a:srgbClr val="483225"/>
                  </a:solidFill>
                </a:rPr>
                <a:t>Vertex</a:t>
              </a:r>
            </a:p>
            <a:p>
              <a:pPr algn="ctr"/>
              <a:r>
                <a:rPr lang="en-US" sz="1400" dirty="0">
                  <a:solidFill>
                    <a:srgbClr val="483225"/>
                  </a:solidFill>
                </a:rPr>
                <a:t>Shader</a:t>
              </a:r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5211159" y="3810000"/>
              <a:ext cx="1238250" cy="857250"/>
            </a:xfrm>
            <a:prstGeom prst="flowChartDocumen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400" dirty="0">
                  <a:solidFill>
                    <a:srgbClr val="483225"/>
                  </a:solidFill>
                </a:rPr>
                <a:t>Fragment</a:t>
              </a:r>
            </a:p>
            <a:p>
              <a:pPr algn="ctr"/>
              <a:r>
                <a:rPr lang="en-US" sz="1400" dirty="0">
                  <a:solidFill>
                    <a:srgbClr val="483225"/>
                  </a:solidFill>
                </a:rPr>
                <a:t>Shader</a:t>
              </a:r>
            </a:p>
          </p:txBody>
        </p:sp>
        <p:cxnSp>
          <p:nvCxnSpPr>
            <p:cNvPr id="11" name="Straight Arrow Connector 10"/>
            <p:cNvCxnSpPr>
              <a:stCxn id="3" idx="3"/>
              <a:endCxn id="4" idx="1"/>
            </p:cNvCxnSpPr>
            <p:nvPr/>
          </p:nvCxnSpPr>
          <p:spPr>
            <a:xfrm>
              <a:off x="2138060" y="2887494"/>
              <a:ext cx="742631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>
              <a:off x="4352000" y="2887494"/>
              <a:ext cx="742631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6565940" y="2887494"/>
              <a:ext cx="673061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  <a:endCxn id="3" idx="2"/>
            </p:cNvCxnSpPr>
            <p:nvPr/>
          </p:nvCxnSpPr>
          <p:spPr>
            <a:xfrm flipV="1">
              <a:off x="1402405" y="3258492"/>
              <a:ext cx="1" cy="551508"/>
            </a:xfrm>
            <a:prstGeom prst="straightConnector1">
              <a:avLst/>
            </a:prstGeom>
            <a:ln>
              <a:solidFill>
                <a:srgbClr val="FFFFFF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0"/>
              <a:endCxn id="5" idx="2"/>
            </p:cNvCxnSpPr>
            <p:nvPr/>
          </p:nvCxnSpPr>
          <p:spPr>
            <a:xfrm flipV="1">
              <a:off x="5830285" y="3258492"/>
              <a:ext cx="1" cy="551508"/>
            </a:xfrm>
            <a:prstGeom prst="straightConnector1">
              <a:avLst/>
            </a:prstGeom>
            <a:ln>
              <a:solidFill>
                <a:srgbClr val="FFFFFF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ight Arrow 25"/>
            <p:cNvSpPr/>
            <p:nvPr/>
          </p:nvSpPr>
          <p:spPr>
            <a:xfrm>
              <a:off x="1612637" y="1333500"/>
              <a:ext cx="5435864" cy="476250"/>
            </a:xfrm>
            <a:prstGeom prst="rightArrow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500" dirty="0"/>
                <a:t>GPU Data Flow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64" y="1379265"/>
              <a:ext cx="1359346" cy="3924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Application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57983" y="1379263"/>
              <a:ext cx="1487587" cy="3924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dirty="0" err="1">
                  <a:solidFill>
                    <a:srgbClr val="FFFFFF"/>
                  </a:solidFill>
                </a:rPr>
                <a:t>Framebuffer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90" y="2190750"/>
              <a:ext cx="878446" cy="330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sz="1400" i="1" dirty="0">
                  <a:solidFill>
                    <a:srgbClr val="FFFFFF"/>
                  </a:solidFill>
                </a:rPr>
                <a:t>Vertices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02864" y="2189482"/>
              <a:ext cx="878446" cy="330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sz="1400" i="1" dirty="0">
                  <a:solidFill>
                    <a:srgbClr val="FFFFFF"/>
                  </a:solidFill>
                </a:rPr>
                <a:t>Vertices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81405" y="2190750"/>
              <a:ext cx="1085233" cy="330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sz="1400" i="1" dirty="0">
                  <a:solidFill>
                    <a:srgbClr val="FFFFFF"/>
                  </a:solidFill>
                </a:rPr>
                <a:t>Fragments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57348" y="2189482"/>
              <a:ext cx="710131" cy="330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sz="1400" i="1" dirty="0">
                  <a:solidFill>
                    <a:srgbClr val="FFFFFF"/>
                  </a:solidFill>
                </a:rPr>
                <a:t>Pixels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97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Cube3js-tex-shad.html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&lt;</a:t>
            </a:r>
            <a:r>
              <a:rPr lang="en-US" sz="1800" dirty="0">
                <a:solidFill>
                  <a:schemeClr val="tx2"/>
                </a:solidFill>
              </a:rPr>
              <a:t>script id="vertex-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" type="x-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/x-vertex</a:t>
            </a:r>
            <a:r>
              <a:rPr lang="en-US" sz="1800" dirty="0" smtClean="0">
                <a:solidFill>
                  <a:schemeClr val="tx2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varying </a:t>
            </a:r>
            <a:r>
              <a:rPr lang="en-US" sz="1800" dirty="0">
                <a:solidFill>
                  <a:schemeClr val="tx2"/>
                </a:solidFill>
              </a:rPr>
              <a:t>vec2 </a:t>
            </a:r>
            <a:r>
              <a:rPr lang="en-US" sz="1800" dirty="0" err="1" smtClean="0">
                <a:solidFill>
                  <a:schemeClr val="tx2"/>
                </a:solidFill>
              </a:rPr>
              <a:t>vUv</a:t>
            </a:r>
            <a:r>
              <a:rPr lang="en-US" sz="1800" dirty="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void </a:t>
            </a:r>
            <a:r>
              <a:rPr lang="en-US" sz="1800" dirty="0">
                <a:solidFill>
                  <a:schemeClr val="tx2"/>
                </a:solidFill>
              </a:rPr>
              <a:t>main() </a:t>
            </a:r>
            <a:r>
              <a:rPr lang="en-US" sz="1800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	</a:t>
            </a:r>
            <a:r>
              <a:rPr lang="en-US" sz="1800" dirty="0" err="1" smtClean="0">
                <a:solidFill>
                  <a:schemeClr val="tx2"/>
                </a:solidFill>
              </a:rPr>
              <a:t>vUv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</a:t>
            </a:r>
            <a:r>
              <a:rPr lang="en-US" sz="1800" dirty="0" err="1">
                <a:solidFill>
                  <a:schemeClr val="tx2"/>
                </a:solidFill>
              </a:rPr>
              <a:t>uv</a:t>
            </a:r>
            <a:r>
              <a:rPr lang="en-US" sz="1800" dirty="0">
                <a:solidFill>
                  <a:schemeClr val="tx2"/>
                </a:solidFill>
              </a:rPr>
              <a:t>;	//pass the UVs to </a:t>
            </a:r>
            <a:r>
              <a:rPr lang="en-US" sz="1800" dirty="0" err="1" smtClean="0">
                <a:solidFill>
                  <a:schemeClr val="tx2"/>
                </a:solidFill>
              </a:rPr>
              <a:t>shader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		//</a:t>
            </a:r>
            <a:r>
              <a:rPr lang="en-US" sz="1800" dirty="0" err="1">
                <a:solidFill>
                  <a:schemeClr val="tx2"/>
                </a:solidFill>
              </a:rPr>
              <a:t>modelViewMatrix</a:t>
            </a:r>
            <a:r>
              <a:rPr lang="en-US" sz="1800" dirty="0">
                <a:solidFill>
                  <a:schemeClr val="tx2"/>
                </a:solidFill>
              </a:rPr>
              <a:t> applies the </a:t>
            </a:r>
            <a:r>
              <a:rPr lang="en-US" sz="1800" dirty="0" smtClean="0">
                <a:solidFill>
                  <a:schemeClr val="tx2"/>
                </a:solidFill>
              </a:rPr>
              <a:t>rotation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	</a:t>
            </a:r>
            <a:r>
              <a:rPr lang="en-US" sz="1800" dirty="0" err="1" smtClean="0">
                <a:solidFill>
                  <a:schemeClr val="tx2"/>
                </a:solidFill>
              </a:rPr>
              <a:t>gl_Position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</a:t>
            </a:r>
            <a:r>
              <a:rPr lang="en-US" sz="1800" dirty="0" err="1">
                <a:solidFill>
                  <a:schemeClr val="tx2"/>
                </a:solidFill>
              </a:rPr>
              <a:t>modelViewMatrix</a:t>
            </a:r>
            <a:r>
              <a:rPr lang="en-US" sz="1800" dirty="0">
                <a:solidFill>
                  <a:schemeClr val="tx2"/>
                </a:solidFill>
              </a:rPr>
              <a:t> * vec4(position,1.0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&lt;/</a:t>
            </a:r>
            <a:r>
              <a:rPr lang="en-US" sz="1800" dirty="0">
                <a:solidFill>
                  <a:schemeClr val="tx2"/>
                </a:solidFill>
              </a:rPr>
              <a:t>script</a:t>
            </a:r>
            <a:r>
              <a:rPr lang="en-US" sz="1800" dirty="0" smtClean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&lt;</a:t>
            </a:r>
            <a:r>
              <a:rPr lang="en-US" sz="1800" dirty="0">
                <a:solidFill>
                  <a:schemeClr val="tx2"/>
                </a:solidFill>
              </a:rPr>
              <a:t>script id="fragment-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" type="x-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/x-fragment</a:t>
            </a:r>
            <a:r>
              <a:rPr lang="en-US" sz="1800" dirty="0" smtClean="0">
                <a:solidFill>
                  <a:schemeClr val="tx2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uniform </a:t>
            </a:r>
            <a:r>
              <a:rPr lang="en-US" sz="1800" dirty="0">
                <a:solidFill>
                  <a:schemeClr val="tx2"/>
                </a:solidFill>
              </a:rPr>
              <a:t>sampler2D </a:t>
            </a:r>
            <a:r>
              <a:rPr lang="en-US" sz="1800" dirty="0" smtClean="0">
                <a:solidFill>
                  <a:schemeClr val="tx2"/>
                </a:solidFill>
              </a:rPr>
              <a:t>texture1;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varying </a:t>
            </a:r>
            <a:r>
              <a:rPr lang="en-US" sz="1800" dirty="0">
                <a:solidFill>
                  <a:schemeClr val="tx2"/>
                </a:solidFill>
              </a:rPr>
              <a:t>vec2 </a:t>
            </a:r>
            <a:r>
              <a:rPr lang="en-US" sz="1800" dirty="0" err="1">
                <a:solidFill>
                  <a:schemeClr val="tx2"/>
                </a:solidFill>
              </a:rPr>
              <a:t>vUv</a:t>
            </a:r>
            <a:r>
              <a:rPr lang="en-US" sz="1800" dirty="0">
                <a:solidFill>
                  <a:schemeClr val="tx2"/>
                </a:solidFill>
              </a:rPr>
              <a:t>;    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void </a:t>
            </a:r>
            <a:r>
              <a:rPr lang="en-US" sz="1800" dirty="0">
                <a:solidFill>
                  <a:schemeClr val="tx2"/>
                </a:solidFill>
              </a:rPr>
              <a:t>main() </a:t>
            </a:r>
            <a:r>
              <a:rPr lang="en-US" sz="1800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</a:rPr>
              <a:t>gl_FragColor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texture2D(texture1, </a:t>
            </a:r>
            <a:r>
              <a:rPr lang="en-US" sz="1800" dirty="0" err="1">
                <a:solidFill>
                  <a:schemeClr val="tx2"/>
                </a:solidFill>
              </a:rPr>
              <a:t>vUv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&lt;/</a:t>
            </a:r>
            <a:r>
              <a:rPr lang="en-US" sz="1800" dirty="0">
                <a:solidFill>
                  <a:schemeClr val="tx2"/>
                </a:solidFill>
              </a:rPr>
              <a:t>script</a:t>
            </a:r>
            <a:r>
              <a:rPr lang="en-US" sz="1800" dirty="0" smtClean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3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Cube3js-tex-shad.html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Allows for custom adjustment of texture lookup</a:t>
            </a:r>
          </a:p>
          <a:p>
            <a:pPr lvl="1"/>
            <a:r>
              <a:rPr lang="en-HK" dirty="0" err="1" smtClean="0"/>
              <a:t>Eg</a:t>
            </a:r>
            <a:r>
              <a:rPr lang="en-HK" dirty="0" smtClean="0"/>
              <a:t>., Sliding textures</a:t>
            </a:r>
          </a:p>
          <a:p>
            <a:r>
              <a:rPr lang="en-HK" dirty="0" smtClean="0"/>
              <a:t>Easy to specify standard transformations</a:t>
            </a:r>
          </a:p>
          <a:p>
            <a:pPr lvl="1"/>
            <a:r>
              <a:rPr lang="en-HK" dirty="0" smtClean="0"/>
              <a:t>Many built-in variables on GLSL and</a:t>
            </a:r>
            <a:br>
              <a:rPr lang="en-HK" dirty="0" smtClean="0"/>
            </a:br>
            <a:r>
              <a:rPr lang="en-HK" dirty="0" smtClean="0"/>
              <a:t>provided by basic geometry</a:t>
            </a:r>
          </a:p>
          <a:p>
            <a:pPr lvl="1"/>
            <a:r>
              <a:rPr lang="en-HK" sz="2000" dirty="0">
                <a:hlinkClick r:id="rId3"/>
              </a:rPr>
              <a:t>http://threejs.org/docs/#</a:t>
            </a:r>
            <a:r>
              <a:rPr lang="en-HK" sz="2000" dirty="0" smtClean="0">
                <a:hlinkClick r:id="rId3"/>
              </a:rPr>
              <a:t>Reference/Renderers.WebGL/WebGLProgram</a:t>
            </a:r>
            <a:endParaRPr lang="en-HK" sz="2000" dirty="0" smtClean="0"/>
          </a:p>
          <a:p>
            <a:pPr lvl="1"/>
            <a:endParaRPr lang="en-H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Cube3js-tex-shad-pers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en-HK" dirty="0" smtClean="0"/>
              <a:t>Perspective camera</a:t>
            </a:r>
          </a:p>
          <a:p>
            <a:endParaRPr lang="en-HK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var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camera = new </a:t>
            </a:r>
            <a:r>
              <a:rPr lang="en-US" sz="2400" dirty="0" err="1">
                <a:solidFill>
                  <a:schemeClr val="tx2"/>
                </a:solidFill>
              </a:rPr>
              <a:t>THREE.PerspectiveCamera</a:t>
            </a:r>
            <a:r>
              <a:rPr lang="en-US" sz="2400" dirty="0">
                <a:solidFill>
                  <a:schemeClr val="tx2"/>
                </a:solidFill>
              </a:rPr>
              <a:t>(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	60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window.innerWidth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window.innerHeight</a:t>
            </a:r>
            <a:r>
              <a:rPr lang="en-US" sz="2400" dirty="0">
                <a:solidFill>
                  <a:schemeClr val="tx2"/>
                </a:solidFill>
              </a:rPr>
              <a:t>, 0.1, 1000 </a:t>
            </a:r>
            <a:r>
              <a:rPr lang="en-US" sz="24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HK" sz="2400" dirty="0" smtClean="0">
              <a:solidFill>
                <a:schemeClr val="tx2"/>
              </a:solidFill>
            </a:endParaRPr>
          </a:p>
          <a:p>
            <a:r>
              <a:rPr lang="en-HK" dirty="0" smtClean="0"/>
              <a:t>Then must use projection matrix on </a:t>
            </a:r>
            <a:r>
              <a:rPr lang="en-HK" dirty="0" err="1" smtClean="0"/>
              <a:t>shader</a:t>
            </a:r>
            <a:endParaRPr lang="en-HK" dirty="0"/>
          </a:p>
          <a:p>
            <a:endParaRPr lang="en-HK" sz="2400" dirty="0"/>
          </a:p>
          <a:p>
            <a:pPr marL="0" indent="0">
              <a:buNone/>
            </a:pPr>
            <a:r>
              <a:rPr lang="fr-FR" sz="2000" dirty="0" smtClean="0">
                <a:solidFill>
                  <a:schemeClr val="tx2"/>
                </a:solidFill>
              </a:rPr>
              <a:t>//</a:t>
            </a:r>
            <a:r>
              <a:rPr lang="fr-FR" sz="2000" dirty="0" err="1">
                <a:solidFill>
                  <a:schemeClr val="tx2"/>
                </a:solidFill>
              </a:rPr>
              <a:t>modelViewMatrix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applies</a:t>
            </a:r>
            <a:r>
              <a:rPr lang="fr-FR" sz="2000" dirty="0">
                <a:solidFill>
                  <a:schemeClr val="tx2"/>
                </a:solidFill>
              </a:rPr>
              <a:t> the rotation, projection matrix </a:t>
            </a:r>
            <a:r>
              <a:rPr lang="fr-FR" sz="2000" dirty="0" err="1">
                <a:solidFill>
                  <a:schemeClr val="tx2"/>
                </a:solidFill>
              </a:rPr>
              <a:t>applies</a:t>
            </a:r>
            <a:r>
              <a:rPr lang="fr-FR" sz="2000" dirty="0">
                <a:solidFill>
                  <a:schemeClr val="tx2"/>
                </a:solidFill>
              </a:rPr>
              <a:t> perspective        </a:t>
            </a:r>
            <a:r>
              <a:rPr lang="fr-FR" sz="2000" dirty="0" err="1">
                <a:solidFill>
                  <a:schemeClr val="tx2"/>
                </a:solidFill>
              </a:rPr>
              <a:t>gl_Position</a:t>
            </a:r>
            <a:r>
              <a:rPr lang="fr-FR" sz="2000" dirty="0">
                <a:solidFill>
                  <a:schemeClr val="tx2"/>
                </a:solidFill>
              </a:rPr>
              <a:t> = </a:t>
            </a:r>
            <a:r>
              <a:rPr lang="fr-FR" sz="2000" dirty="0" err="1">
                <a:solidFill>
                  <a:schemeClr val="tx2"/>
                </a:solidFill>
              </a:rPr>
              <a:t>projectionMatrix</a:t>
            </a:r>
            <a:r>
              <a:rPr lang="fr-FR" sz="2000" dirty="0">
                <a:solidFill>
                  <a:schemeClr val="tx2"/>
                </a:solidFill>
              </a:rPr>
              <a:t> * </a:t>
            </a:r>
            <a:r>
              <a:rPr lang="fr-FR" sz="2000" dirty="0" err="1">
                <a:solidFill>
                  <a:schemeClr val="tx2"/>
                </a:solidFill>
              </a:rPr>
              <a:t>modelViewMatrix</a:t>
            </a:r>
            <a:r>
              <a:rPr lang="fr-FR" sz="2000" dirty="0">
                <a:solidFill>
                  <a:schemeClr val="tx2"/>
                </a:solidFill>
              </a:rPr>
              <a:t> * vec4(position,1.0);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HK" sz="2400" dirty="0">
              <a:solidFill>
                <a:schemeClr val="tx2"/>
              </a:solidFill>
            </a:endParaRPr>
          </a:p>
          <a:p>
            <a:r>
              <a:rPr lang="en-HK" dirty="0" smtClean="0"/>
              <a:t>Changing FOV affects how the objects get mapped</a:t>
            </a:r>
          </a:p>
          <a:p>
            <a:pPr marL="57150" indent="0">
              <a:buNone/>
            </a:pPr>
            <a:r>
              <a:rPr lang="en-US" sz="2400" dirty="0" smtClean="0">
                <a:solidFill>
                  <a:schemeClr val="tx2"/>
                </a:solidFill>
                <a:hlinkClick r:id="rId2"/>
              </a:rPr>
              <a:t>http://threejs.org/docs/#Reference/Cameras/PerspectiveCamera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2050" name="Picture 2" descr="https://www.panda3d.org/manual/images/b/b1/Lens_tutorial_perspec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54113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17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Lighting</a:t>
            </a:r>
            <a:endParaRPr lang="en-US" sz="36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08867" y="2057400"/>
            <a:ext cx="8229600" cy="3886199"/>
          </a:xfrm>
        </p:spPr>
        <p:txBody>
          <a:bodyPr>
            <a:normAutofit fontScale="92500" lnSpcReduction="20000"/>
          </a:bodyPr>
          <a:lstStyle/>
          <a:p>
            <a:r>
              <a:rPr lang="en-US" sz="3027" dirty="0" smtClean="0"/>
              <a:t>Lighting </a:t>
            </a:r>
            <a:r>
              <a:rPr lang="en-US" sz="3027" dirty="0"/>
              <a:t>simulates how objects reflect light</a:t>
            </a:r>
          </a:p>
          <a:p>
            <a:pPr lvl="1"/>
            <a:r>
              <a:rPr lang="en-US" dirty="0" smtClean="0"/>
              <a:t>material composition of object</a:t>
            </a:r>
          </a:p>
          <a:p>
            <a:pPr lvl="1"/>
            <a:r>
              <a:rPr lang="en-US" dirty="0" smtClean="0"/>
              <a:t>light’s color and position</a:t>
            </a:r>
          </a:p>
          <a:p>
            <a:pPr lvl="1"/>
            <a:r>
              <a:rPr lang="en-US" dirty="0" smtClean="0"/>
              <a:t>global lighting parameters</a:t>
            </a:r>
          </a:p>
          <a:p>
            <a:r>
              <a:rPr lang="en-US" sz="3027" dirty="0"/>
              <a:t>Usually implemented in</a:t>
            </a:r>
          </a:p>
          <a:p>
            <a:pPr lvl="1"/>
            <a:r>
              <a:rPr lang="en-US" dirty="0" smtClean="0"/>
              <a:t>vertex shader for faster speed</a:t>
            </a:r>
          </a:p>
          <a:p>
            <a:pPr lvl="1"/>
            <a:r>
              <a:rPr lang="en-US" dirty="0" smtClean="0"/>
              <a:t>fragment shader for nicer shading</a:t>
            </a:r>
          </a:p>
          <a:p>
            <a:r>
              <a:rPr lang="en-HK" dirty="0" err="1"/>
              <a:t>Phong</a:t>
            </a:r>
            <a:r>
              <a:rPr lang="en-HK" dirty="0"/>
              <a:t> </a:t>
            </a:r>
            <a:r>
              <a:rPr lang="en-HK" dirty="0" smtClean="0"/>
              <a:t>illumination model most widely used</a:t>
            </a:r>
          </a:p>
          <a:p>
            <a:pPr lvl="1"/>
            <a:r>
              <a:rPr lang="en-HK" dirty="0" smtClean="0"/>
              <a:t>Discussed </a:t>
            </a:r>
            <a:r>
              <a:rPr lang="en-HK" dirty="0"/>
              <a:t>earlier in </a:t>
            </a:r>
            <a:r>
              <a:rPr lang="en-HK" dirty="0" smtClean="0"/>
              <a:t>course</a:t>
            </a:r>
            <a:endParaRPr lang="en-US" dirty="0"/>
          </a:p>
          <a:p>
            <a:endParaRPr lang="en-US" dirty="0"/>
          </a:p>
        </p:txBody>
      </p:sp>
      <p:pic>
        <p:nvPicPr>
          <p:cNvPr id="132100" name="Picture 4" descr="litObject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8868" y="4616099"/>
            <a:ext cx="2042787" cy="166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1" name="Picture 5" descr="unlitObject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6295" y="2706326"/>
            <a:ext cx="2060584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9691097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Phong</a:t>
            </a:r>
            <a:r>
              <a:rPr lang="en-US" sz="3600" dirty="0" smtClean="0"/>
              <a:t> model: Material </a:t>
            </a:r>
            <a:r>
              <a:rPr lang="en-US" sz="3600" dirty="0"/>
              <a:t>Properties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369288" cy="39433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Define the surface properties of a primitive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 have separate materials for front and back</a:t>
            </a:r>
            <a:endParaRPr lang="en-US" dirty="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636714" y="3080148"/>
            <a:ext cx="7938" cy="119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378325" y="3080148"/>
            <a:ext cx="7938" cy="119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7119939" y="3080148"/>
            <a:ext cx="7938" cy="119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3" name="Rectangle 9"/>
          <p:cNvSpPr>
            <a:spLocks noChangeArrowheads="1"/>
          </p:cNvSpPr>
          <p:nvPr/>
        </p:nvSpPr>
        <p:spPr bwMode="auto">
          <a:xfrm>
            <a:off x="7127875" y="3440907"/>
            <a:ext cx="7938" cy="476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4" name="Rectangle 10"/>
          <p:cNvSpPr>
            <a:spLocks noChangeArrowheads="1"/>
          </p:cNvSpPr>
          <p:nvPr/>
        </p:nvSpPr>
        <p:spPr bwMode="auto">
          <a:xfrm>
            <a:off x="7127875" y="4521994"/>
            <a:ext cx="7938" cy="476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1857477" y="2680736"/>
          <a:ext cx="6096000" cy="26455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Property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Diffuse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Base object</a:t>
                      </a:r>
                      <a:r>
                        <a:rPr lang="en-US" sz="2000" baseline="0" dirty="0" smtClean="0"/>
                        <a:t> color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Specular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Highlight color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Ambient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Low-light color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Emission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Glow color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Shininess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Surface smoothness</a:t>
                      </a:r>
                      <a:endParaRPr lang="en-US" sz="2000" dirty="0"/>
                    </a:p>
                  </a:txBody>
                  <a:tcPr marL="114300" marR="11430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27093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Cube3js-light.html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Simple example without face </a:t>
            </a:r>
            <a:r>
              <a:rPr lang="en-HK" dirty="0" err="1" smtClean="0"/>
              <a:t>colors</a:t>
            </a:r>
            <a:r>
              <a:rPr lang="en-HK" dirty="0" smtClean="0"/>
              <a:t> and textures</a:t>
            </a:r>
          </a:p>
          <a:p>
            <a:r>
              <a:rPr lang="en-HK" dirty="0" smtClean="0"/>
              <a:t>Add three types of lights: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var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ambientLight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THREE.AmbientLight</a:t>
            </a:r>
            <a:r>
              <a:rPr lang="en-US" sz="1800" dirty="0">
                <a:solidFill>
                  <a:schemeClr val="tx2"/>
                </a:solidFill>
              </a:rPr>
              <a:t>(0x666666);	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scene.add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ambientLight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var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directionalLight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THREE.DirectionalLight</a:t>
            </a:r>
            <a:r>
              <a:rPr lang="en-US" sz="1800" dirty="0">
                <a:solidFill>
                  <a:schemeClr val="tx2"/>
                </a:solidFill>
              </a:rPr>
              <a:t>(0x0000ff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directionalLight.position.set</a:t>
            </a:r>
            <a:r>
              <a:rPr lang="en-US" sz="1800" dirty="0">
                <a:solidFill>
                  <a:schemeClr val="tx2"/>
                </a:solidFill>
              </a:rPr>
              <a:t>(-1, -1, -1).normalize</a:t>
            </a:r>
            <a:r>
              <a:rPr lang="en-US" sz="1800" dirty="0" smtClean="0">
                <a:solidFill>
                  <a:schemeClr val="tx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scene.add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directionalLight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var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pointLight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THREE.PointLight</a:t>
            </a:r>
            <a:r>
              <a:rPr lang="en-US" sz="1800" dirty="0">
                <a:solidFill>
                  <a:schemeClr val="tx2"/>
                </a:solidFill>
              </a:rPr>
              <a:t>( 0xff0000, 1, 100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pointLight.position.set</a:t>
            </a:r>
            <a:r>
              <a:rPr lang="en-US" sz="1800" dirty="0">
                <a:solidFill>
                  <a:schemeClr val="tx2"/>
                </a:solidFill>
              </a:rPr>
              <a:t>( 1, 1, -1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scene.add</a:t>
            </a:r>
            <a:r>
              <a:rPr lang="en-US" sz="1800" dirty="0">
                <a:solidFill>
                  <a:schemeClr val="tx2"/>
                </a:solidFill>
              </a:rPr>
              <a:t>( </a:t>
            </a:r>
            <a:r>
              <a:rPr lang="en-US" sz="1800" dirty="0" err="1">
                <a:solidFill>
                  <a:schemeClr val="tx2"/>
                </a:solidFill>
              </a:rPr>
              <a:t>pointLight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7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 smtClean="0"/>
              <a:t>MeshPhongMaterial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Detailed example:</a:t>
            </a:r>
          </a:p>
          <a:p>
            <a:pPr lvl="1"/>
            <a:r>
              <a:rPr lang="en-US" sz="2000" dirty="0">
                <a:hlinkClick r:id="rId2"/>
              </a:rPr>
              <a:t>http://threejs.org/docs/#</a:t>
            </a:r>
            <a:r>
              <a:rPr lang="en-US" sz="2000" dirty="0" smtClean="0">
                <a:hlinkClick r:id="rId2"/>
              </a:rPr>
              <a:t>Reference/Materials/MeshPhongMaterial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3576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Full game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http://buildnewgames.com/webgl-threejs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190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Graphics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GPU and rendering</a:t>
            </a:r>
          </a:p>
          <a:p>
            <a:pPr lvl="1"/>
            <a:r>
              <a:rPr lang="en-HK" dirty="0" smtClean="0"/>
              <a:t>Basics and theory</a:t>
            </a:r>
          </a:p>
          <a:p>
            <a:r>
              <a:rPr lang="en-HK" dirty="0" smtClean="0"/>
              <a:t>Introduction to </a:t>
            </a:r>
            <a:r>
              <a:rPr lang="en-HK" dirty="0" err="1" smtClean="0"/>
              <a:t>WebGL</a:t>
            </a:r>
            <a:endParaRPr lang="en-HK" dirty="0" smtClean="0"/>
          </a:p>
          <a:p>
            <a:pPr lvl="1"/>
            <a:r>
              <a:rPr lang="en-HK" dirty="0" smtClean="0"/>
              <a:t>Examples to demonstrate flexibility</a:t>
            </a:r>
          </a:p>
          <a:p>
            <a:r>
              <a:rPr lang="en-HK" dirty="0" smtClean="0"/>
              <a:t>Introduction to Three.js</a:t>
            </a:r>
          </a:p>
          <a:p>
            <a:pPr lvl="1"/>
            <a:r>
              <a:rPr lang="en-HK" dirty="0" smtClean="0"/>
              <a:t>Examples to </a:t>
            </a:r>
            <a:r>
              <a:rPr lang="en-HK" smtClean="0"/>
              <a:t>demonstrate 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6679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1066800"/>
            <a:ext cx="8839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 update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039519"/>
              </p:ext>
            </p:extLst>
          </p:nvPr>
        </p:nvGraphicFramePr>
        <p:xfrm>
          <a:off x="152400" y="2209800"/>
          <a:ext cx="88391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1"/>
                <a:gridCol w="631371"/>
                <a:gridCol w="631371"/>
                <a:gridCol w="631371"/>
                <a:gridCol w="631371"/>
                <a:gridCol w="631371"/>
                <a:gridCol w="631371"/>
                <a:gridCol w="631371"/>
                <a:gridCol w="315686"/>
                <a:gridCol w="315686"/>
                <a:gridCol w="631371"/>
                <a:gridCol w="631371"/>
                <a:gridCol w="631371"/>
                <a:gridCol w="631371"/>
                <a:gridCol w="631371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923" y="3352801"/>
            <a:ext cx="2514600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Brainstorming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Proposal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3352800"/>
            <a:ext cx="1524000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Progress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001000" y="3352799"/>
            <a:ext cx="1143000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Final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8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685821" cy="620461"/>
          </a:xfrm>
        </p:spPr>
        <p:txBody>
          <a:bodyPr>
            <a:normAutofit/>
          </a:bodyPr>
          <a:lstStyle/>
          <a:p>
            <a:r>
              <a:rPr lang="en-US" sz="3200" dirty="0" err="1"/>
              <a:t>WebGL</a:t>
            </a:r>
            <a:r>
              <a:rPr lang="en-US" sz="3200" dirty="0"/>
              <a:t> Programming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44" y="2057401"/>
            <a:ext cx="8408457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WebGL</a:t>
            </a:r>
            <a:r>
              <a:rPr lang="en-US" dirty="0" smtClean="0"/>
              <a:t> programs must do the following:</a:t>
            </a:r>
          </a:p>
          <a:p>
            <a:pPr lvl="1"/>
            <a:r>
              <a:rPr lang="en-US" dirty="0" smtClean="0"/>
              <a:t>Set up canvas to render onto</a:t>
            </a:r>
          </a:p>
          <a:p>
            <a:pPr lvl="1"/>
            <a:r>
              <a:rPr lang="en-US" dirty="0" smtClean="0"/>
              <a:t>Generate data in application</a:t>
            </a:r>
          </a:p>
          <a:p>
            <a:pPr lvl="1"/>
            <a:r>
              <a:rPr lang="en-US" dirty="0" smtClean="0"/>
              <a:t>Create shader programs</a:t>
            </a:r>
          </a:p>
          <a:p>
            <a:pPr lvl="1"/>
            <a:r>
              <a:rPr lang="en-US" dirty="0" smtClean="0"/>
              <a:t>Create buffer objects and load data into them</a:t>
            </a:r>
          </a:p>
          <a:p>
            <a:pPr lvl="1"/>
            <a:r>
              <a:rPr lang="en-US" dirty="0" smtClean="0"/>
              <a:t>“Connect” data locations with shader variables</a:t>
            </a:r>
          </a:p>
          <a:p>
            <a:pPr lvl="1"/>
            <a:r>
              <a:rPr lang="en-US" dirty="0" smtClean="0"/>
              <a:t>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14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the material in the slides and some of the demos adapted from SIGGRAPH 2014 </a:t>
            </a:r>
            <a:r>
              <a:rPr lang="en-US" dirty="0" err="1" smtClean="0"/>
              <a:t>WebGL</a:t>
            </a:r>
            <a:r>
              <a:rPr lang="en-US" dirty="0" smtClean="0"/>
              <a:t> introduction by Ed Angel and Dave </a:t>
            </a:r>
            <a:r>
              <a:rPr lang="en-US" dirty="0" err="1" smtClean="0"/>
              <a:t>Shreiner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249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43469" cy="857250"/>
          </a:xfrm>
        </p:spPr>
        <p:txBody>
          <a:bodyPr>
            <a:noAutofit/>
          </a:bodyPr>
          <a:lstStyle/>
          <a:p>
            <a:r>
              <a:rPr lang="en-US" sz="3200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50" y="2057401"/>
            <a:ext cx="8568764" cy="369935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WebGL</a:t>
            </a:r>
            <a:r>
              <a:rPr lang="en-US" dirty="0" smtClean="0"/>
              <a:t> applications need a place to render into</a:t>
            </a:r>
          </a:p>
          <a:p>
            <a:pPr lvl="1"/>
            <a:r>
              <a:rPr lang="en-US" dirty="0" smtClean="0"/>
              <a:t>HTML5 Canvas element</a:t>
            </a:r>
          </a:p>
          <a:p>
            <a:r>
              <a:rPr lang="en-US" dirty="0" smtClean="0"/>
              <a:t>We can put all code into a single HTML file</a:t>
            </a:r>
          </a:p>
          <a:p>
            <a:r>
              <a:rPr lang="en-US" dirty="0" smtClean="0"/>
              <a:t>With low-level </a:t>
            </a:r>
            <a:r>
              <a:rPr lang="en-US" dirty="0" err="1" smtClean="0"/>
              <a:t>WebGL</a:t>
            </a:r>
            <a:r>
              <a:rPr lang="en-US" dirty="0" smtClean="0"/>
              <a:t>, it is easier to put setup in an HTML file and application in a separate </a:t>
            </a:r>
            <a:br>
              <a:rPr lang="en-US" dirty="0" smtClean="0"/>
            </a:br>
            <a:r>
              <a:rPr lang="en-US" dirty="0" smtClean="0"/>
              <a:t>JavaScript file</a:t>
            </a:r>
          </a:p>
          <a:p>
            <a:pPr lvl="1"/>
            <a:r>
              <a:rPr lang="en-US" dirty="0" smtClean="0"/>
              <a:t>HTML file includes shaders</a:t>
            </a:r>
          </a:p>
          <a:p>
            <a:pPr lvl="1"/>
            <a:r>
              <a:rPr lang="en-US" dirty="0" smtClean="0"/>
              <a:t>HTML file reads in utilities and application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28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7583</TotalTime>
  <Words>2939</Words>
  <Application>Microsoft Office PowerPoint</Application>
  <PresentationFormat>On-screen Show (4:3)</PresentationFormat>
  <Paragraphs>915</Paragraphs>
  <Slides>80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 Unicode MS</vt:lpstr>
      <vt:lpstr>ＭＳ Ｐゴシック</vt:lpstr>
      <vt:lpstr>Arial</vt:lpstr>
      <vt:lpstr>Calibri</vt:lpstr>
      <vt:lpstr>Consolas</vt:lpstr>
      <vt:lpstr>ZapfDingbats</vt:lpstr>
      <vt:lpstr>Default Design</vt:lpstr>
      <vt:lpstr>WebGL Basics</vt:lpstr>
      <vt:lpstr>Agenda</vt:lpstr>
      <vt:lpstr>What Is OpenGL?</vt:lpstr>
      <vt:lpstr>What Is WebGL?</vt:lpstr>
      <vt:lpstr>Needed to get started</vt:lpstr>
      <vt:lpstr>WebGL Application Development</vt:lpstr>
      <vt:lpstr>Simplified Pipeline Model</vt:lpstr>
      <vt:lpstr>WebGL Programming in a Nutshell</vt:lpstr>
      <vt:lpstr>Application Framework</vt:lpstr>
      <vt:lpstr>A Really Simple Example</vt:lpstr>
      <vt:lpstr>triangle.html</vt:lpstr>
      <vt:lpstr>triangle.html</vt:lpstr>
      <vt:lpstr>triangle.js</vt:lpstr>
      <vt:lpstr>triangle.js</vt:lpstr>
      <vt:lpstr>triangle.js</vt:lpstr>
      <vt:lpstr>three.js library version</vt:lpstr>
      <vt:lpstr>Triangle3js-shad.html</vt:lpstr>
      <vt:lpstr>Triangle3js-shad.html</vt:lpstr>
      <vt:lpstr>Triangle3js-shad.html</vt:lpstr>
      <vt:lpstr>Triangle3js.html</vt:lpstr>
      <vt:lpstr>Our Second Program</vt:lpstr>
      <vt:lpstr>Our Second Program</vt:lpstr>
      <vt:lpstr>Initializing the Cube’s Data</vt:lpstr>
      <vt:lpstr>Initializing the Cube’s Data (cont’d)</vt:lpstr>
      <vt:lpstr>Cube Data</vt:lpstr>
      <vt:lpstr>Cube Data (cont’d)</vt:lpstr>
      <vt:lpstr>Generating a Cube Face from Vertices</vt:lpstr>
      <vt:lpstr>Generating the Cube from Faces</vt:lpstr>
      <vt:lpstr>Storing Vertex Attributes</vt:lpstr>
      <vt:lpstr>Vertex Array Code</vt:lpstr>
      <vt:lpstr>Drawing Geometric Primitives</vt:lpstr>
      <vt:lpstr>Shaders and GLSL</vt:lpstr>
      <vt:lpstr>Vertex Shaders</vt:lpstr>
      <vt:lpstr>Fragment Shaders</vt:lpstr>
      <vt:lpstr>GLSL</vt:lpstr>
      <vt:lpstr>GLSL Data Types</vt:lpstr>
      <vt:lpstr>Operators</vt:lpstr>
      <vt:lpstr>Components and Swizzling</vt:lpstr>
      <vt:lpstr>Qualifiers</vt:lpstr>
      <vt:lpstr>Functions</vt:lpstr>
      <vt:lpstr>Built-in Variables</vt:lpstr>
      <vt:lpstr>Simple Vertex Shader for Cube Example</vt:lpstr>
      <vt:lpstr>Simple Fragment Shader for Cube Example</vt:lpstr>
      <vt:lpstr>Getting Your Shaders into WebGL</vt:lpstr>
      <vt:lpstr>Associating Shader Variables and Data</vt:lpstr>
      <vt:lpstr>Determining Locations After Linking</vt:lpstr>
      <vt:lpstr>Initializing Uniform Variable Values</vt:lpstr>
      <vt:lpstr>PowerPoint Presentation</vt:lpstr>
      <vt:lpstr>Double Buffering</vt:lpstr>
      <vt:lpstr>Vertex Shader Applications</vt:lpstr>
      <vt:lpstr>Event Driven Input</vt:lpstr>
      <vt:lpstr>Adding Buttons</vt:lpstr>
      <vt:lpstr>Event Listeners</vt:lpstr>
      <vt:lpstr>Render Function</vt:lpstr>
      <vt:lpstr>Rotating the cube</vt:lpstr>
      <vt:lpstr>Rotation</vt:lpstr>
      <vt:lpstr>Vertex Shader for Rotation of Cube</vt:lpstr>
      <vt:lpstr>Vertex Shader for Rotation of Cube (cont’d)</vt:lpstr>
      <vt:lpstr>Vertex Shader for Rotation of Cube (cont’d)</vt:lpstr>
      <vt:lpstr>Sending Angles from Application</vt:lpstr>
      <vt:lpstr>Animation</vt:lpstr>
      <vt:lpstr>Animation Example</vt:lpstr>
      <vt:lpstr>Three.js version</vt:lpstr>
      <vt:lpstr>cube3js-shad.html</vt:lpstr>
      <vt:lpstr>Resources</vt:lpstr>
      <vt:lpstr>cube3js.html</vt:lpstr>
      <vt:lpstr>cube3js.html</vt:lpstr>
      <vt:lpstr>Cube3js-tex.html</vt:lpstr>
      <vt:lpstr>Cube3js-tex-shad.html</vt:lpstr>
      <vt:lpstr>Cube3js-tex-shad.html</vt:lpstr>
      <vt:lpstr>Cube3js-tex-shad.html</vt:lpstr>
      <vt:lpstr>Cube3js-tex-shad-pers</vt:lpstr>
      <vt:lpstr>Lighting</vt:lpstr>
      <vt:lpstr>Phong model: Material Properties</vt:lpstr>
      <vt:lpstr>Cube3js-light.html</vt:lpstr>
      <vt:lpstr>MeshPhongMaterial</vt:lpstr>
      <vt:lpstr>Full game example</vt:lpstr>
      <vt:lpstr>Graphics summary</vt:lpstr>
      <vt:lpstr>Class schedule update</vt:lpstr>
      <vt:lpstr>Acknowledgment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537</cp:revision>
  <dcterms:created xsi:type="dcterms:W3CDTF">2003-01-21T19:34:39Z</dcterms:created>
  <dcterms:modified xsi:type="dcterms:W3CDTF">2015-03-19T02:58:00Z</dcterms:modified>
</cp:coreProperties>
</file>