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83"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Lst>
  <p:sldSz cx="9144000" cy="6858000" type="screen4x3"/>
  <p:notesSz cx="6858000" cy="9144000"/>
  <p:custDataLst>
    <p:tags r:id="rId46"/>
  </p:custDataLst>
  <p:defaultTextStyle>
    <a:defPPr>
      <a:defRPr lang="en-US"/>
    </a:defPPr>
    <a:lvl1pPr algn="l" rtl="0" fontAlgn="base">
      <a:spcBef>
        <a:spcPct val="0"/>
      </a:spcBef>
      <a:spcAft>
        <a:spcPct val="0"/>
      </a:spcAft>
      <a:defRPr kern="1200">
        <a:solidFill>
          <a:schemeClr val="tx1"/>
        </a:solidFill>
        <a:latin typeface="Arial Unicode MS" panose="020B0604020202020204" pitchFamily="34" charset="-128"/>
        <a:ea typeface="+mn-ea"/>
        <a:cs typeface="+mn-cs"/>
      </a:defRPr>
    </a:lvl1pPr>
    <a:lvl2pPr marL="457200" algn="l" rtl="0" fontAlgn="base">
      <a:spcBef>
        <a:spcPct val="0"/>
      </a:spcBef>
      <a:spcAft>
        <a:spcPct val="0"/>
      </a:spcAft>
      <a:defRPr kern="1200">
        <a:solidFill>
          <a:schemeClr val="tx1"/>
        </a:solidFill>
        <a:latin typeface="Arial Unicode MS" panose="020B0604020202020204" pitchFamily="34" charset="-128"/>
        <a:ea typeface="+mn-ea"/>
        <a:cs typeface="+mn-cs"/>
      </a:defRPr>
    </a:lvl2pPr>
    <a:lvl3pPr marL="914400" algn="l" rtl="0" fontAlgn="base">
      <a:spcBef>
        <a:spcPct val="0"/>
      </a:spcBef>
      <a:spcAft>
        <a:spcPct val="0"/>
      </a:spcAft>
      <a:defRPr kern="1200">
        <a:solidFill>
          <a:schemeClr val="tx1"/>
        </a:solidFill>
        <a:latin typeface="Arial Unicode MS" panose="020B0604020202020204" pitchFamily="34" charset="-128"/>
        <a:ea typeface="+mn-ea"/>
        <a:cs typeface="+mn-cs"/>
      </a:defRPr>
    </a:lvl3pPr>
    <a:lvl4pPr marL="1371600" algn="l" rtl="0" fontAlgn="base">
      <a:spcBef>
        <a:spcPct val="0"/>
      </a:spcBef>
      <a:spcAft>
        <a:spcPct val="0"/>
      </a:spcAft>
      <a:defRPr kern="1200">
        <a:solidFill>
          <a:schemeClr val="tx1"/>
        </a:solidFill>
        <a:latin typeface="Arial Unicode MS" panose="020B0604020202020204" pitchFamily="34" charset="-128"/>
        <a:ea typeface="+mn-ea"/>
        <a:cs typeface="+mn-cs"/>
      </a:defRPr>
    </a:lvl4pPr>
    <a:lvl5pPr marL="1828800" algn="l" rtl="0" fontAlgn="base">
      <a:spcBef>
        <a:spcPct val="0"/>
      </a:spcBef>
      <a:spcAft>
        <a:spcPct val="0"/>
      </a:spcAft>
      <a:defRPr kern="1200">
        <a:solidFill>
          <a:schemeClr val="tx1"/>
        </a:solidFill>
        <a:latin typeface="Arial Unicode MS" panose="020B0604020202020204" pitchFamily="34" charset="-128"/>
        <a:ea typeface="+mn-ea"/>
        <a:cs typeface="+mn-cs"/>
      </a:defRPr>
    </a:lvl5pPr>
    <a:lvl6pPr marL="2286000" algn="l" defTabSz="914400" rtl="0" eaLnBrk="1" latinLnBrk="0" hangingPunct="1">
      <a:defRPr kern="1200">
        <a:solidFill>
          <a:schemeClr val="tx1"/>
        </a:solidFill>
        <a:latin typeface="Arial Unicode MS" panose="020B0604020202020204" pitchFamily="34" charset="-128"/>
        <a:ea typeface="+mn-ea"/>
        <a:cs typeface="+mn-cs"/>
      </a:defRPr>
    </a:lvl6pPr>
    <a:lvl7pPr marL="2743200" algn="l" defTabSz="914400" rtl="0" eaLnBrk="1" latinLnBrk="0" hangingPunct="1">
      <a:defRPr kern="1200">
        <a:solidFill>
          <a:schemeClr val="tx1"/>
        </a:solidFill>
        <a:latin typeface="Arial Unicode MS" panose="020B0604020202020204" pitchFamily="34" charset="-128"/>
        <a:ea typeface="+mn-ea"/>
        <a:cs typeface="+mn-cs"/>
      </a:defRPr>
    </a:lvl7pPr>
    <a:lvl8pPr marL="3200400" algn="l" defTabSz="914400" rtl="0" eaLnBrk="1" latinLnBrk="0" hangingPunct="1">
      <a:defRPr kern="1200">
        <a:solidFill>
          <a:schemeClr val="tx1"/>
        </a:solidFill>
        <a:latin typeface="Arial Unicode MS" panose="020B0604020202020204" pitchFamily="34" charset="-128"/>
        <a:ea typeface="+mn-ea"/>
        <a:cs typeface="+mn-cs"/>
      </a:defRPr>
    </a:lvl8pPr>
    <a:lvl9pPr marL="3657600" algn="l" defTabSz="914400" rtl="0" eaLnBrk="1" latinLnBrk="0" hangingPunct="1">
      <a:defRPr kern="1200">
        <a:solidFill>
          <a:schemeClr val="tx1"/>
        </a:solidFill>
        <a:latin typeface="Arial Unicode MS" panose="020B0604020202020204"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8" autoAdjust="0"/>
    <p:restoredTop sz="71970" autoAdjust="0"/>
  </p:normalViewPr>
  <p:slideViewPr>
    <p:cSldViewPr>
      <p:cViewPr varScale="1">
        <p:scale>
          <a:sx n="68" d="100"/>
          <a:sy n="68" d="100"/>
        </p:scale>
        <p:origin x="126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7D6EC3C-A835-41D6-AD1F-A4FC214C567C}" type="slidenum">
              <a:rPr lang="en-US"/>
              <a:pPr/>
              <a:t>‹#›</a:t>
            </a:fld>
            <a:endParaRPr lang="en-US"/>
          </a:p>
        </p:txBody>
      </p:sp>
    </p:spTree>
    <p:extLst>
      <p:ext uri="{BB962C8B-B14F-4D97-AF65-F5344CB8AC3E}">
        <p14:creationId xmlns:p14="http://schemas.microsoft.com/office/powerpoint/2010/main" val="4200291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24FF-E907-4F88-ACEC-E5E88539CB23}"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6773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C48A-D179-4508-86FE-9328DF1BA88E}" type="slidenum">
              <a:rPr lang="en-US" altLang="en-US"/>
              <a:pPr/>
              <a:t>10</a:t>
            </a:fld>
            <a:endParaRPr lang="en-US" alt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394946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1A85B-568F-4AC2-BA53-5730CFFA2628}" type="slidenum">
              <a:rPr lang="en-US" altLang="en-US"/>
              <a:pPr/>
              <a:t>11</a:t>
            </a:fld>
            <a:endParaRPr lang="en-US" alt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36652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F16BB-2B17-48E5-B3D0-E1121A8861C5}" type="slidenum">
              <a:rPr lang="en-US" altLang="en-US"/>
              <a:pPr/>
              <a:t>12</a:t>
            </a:fld>
            <a:endParaRPr lang="en-US" altLang="en-US"/>
          </a:p>
        </p:txBody>
      </p:sp>
      <p:sp>
        <p:nvSpPr>
          <p:cNvPr id="986114" name="Rectangle 2"/>
          <p:cNvSpPr>
            <a:spLocks noGrp="1" noRot="1" noChangeAspect="1" noChangeArrowheads="1" noTextEdit="1"/>
          </p:cNvSpPr>
          <p:nvPr>
            <p:ph type="sldImg"/>
          </p:nvPr>
        </p:nvSpPr>
        <p:spPr>
          <a:xfrm>
            <a:off x="1147763" y="688975"/>
            <a:ext cx="4567237" cy="3425825"/>
          </a:xfrm>
          <a:ln w="12700"/>
        </p:spPr>
      </p:sp>
      <p:sp>
        <p:nvSpPr>
          <p:cNvPr id="986115"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97023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D75B1-3139-42D0-81B3-8872869389CA}" type="slidenum">
              <a:rPr lang="en-US" altLang="en-US"/>
              <a:pPr/>
              <a:t>13</a:t>
            </a:fld>
            <a:endParaRPr lang="en-US" alt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43633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4EFF7-1A40-489A-93C7-C9F622E10E8B}" type="slidenum">
              <a:rPr lang="en-US" altLang="en-US"/>
              <a:pPr/>
              <a:t>14</a:t>
            </a:fld>
            <a:endParaRPr lang="en-US" alt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0066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E07BB-575E-4BC1-823A-CEC496C91B75}" type="slidenum">
              <a:rPr lang="en-US" altLang="en-US"/>
              <a:pPr/>
              <a:t>15</a:t>
            </a:fld>
            <a:endParaRPr lang="en-US" altLang="en-US"/>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r>
              <a:rPr lang="en-US" altLang="en-US"/>
              <a:t>Here, the quantity in parentheses, (t) and (t+Dt), indicates that a value is a function of (t) rather than multiplication by (t) or (t+Dt)</a:t>
            </a:r>
          </a:p>
        </p:txBody>
      </p:sp>
    </p:spTree>
    <p:extLst>
      <p:ext uri="{BB962C8B-B14F-4D97-AF65-F5344CB8AC3E}">
        <p14:creationId xmlns:p14="http://schemas.microsoft.com/office/powerpoint/2010/main" val="1863701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4C079-72C3-4950-86D5-B91439F6C38B}" type="slidenum">
              <a:rPr lang="en-US" altLang="en-US"/>
              <a:pPr/>
              <a:t>16</a:t>
            </a:fld>
            <a:endParaRPr lang="en-US" alt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r>
              <a:rPr lang="en-US" altLang="en-US"/>
              <a:t>Here, the quantity in parentheses, (t) and (t+Dt), indicates that a value is a function of (t) rather than multiplication by (t) or (t+Dt)</a:t>
            </a:r>
          </a:p>
        </p:txBody>
      </p:sp>
    </p:spTree>
    <p:extLst>
      <p:ext uri="{BB962C8B-B14F-4D97-AF65-F5344CB8AC3E}">
        <p14:creationId xmlns:p14="http://schemas.microsoft.com/office/powerpoint/2010/main" val="18420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46FC5-BAE6-46F6-82BF-7EE0B0A62855}" type="slidenum">
              <a:rPr lang="en-US" altLang="en-US"/>
              <a:pPr/>
              <a:t>17</a:t>
            </a:fld>
            <a:endParaRPr lang="en-US" alt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0339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CE3A5-0806-4887-A240-6225BBAF2F00}" type="slidenum">
              <a:rPr lang="en-US" altLang="en-US"/>
              <a:pPr/>
              <a:t>18</a:t>
            </a:fld>
            <a:endParaRPr lang="en-US" alt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1221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B1184-90DA-452B-A5FD-483687168A53}" type="slidenum">
              <a:rPr lang="en-US" altLang="en-US"/>
              <a:pPr/>
              <a:t>19</a:t>
            </a:fld>
            <a:endParaRPr lang="en-US" altLang="en-US"/>
          </a:p>
        </p:txBody>
      </p:sp>
      <p:sp>
        <p:nvSpPr>
          <p:cNvPr id="1000450" name="Rectangle 2"/>
          <p:cNvSpPr>
            <a:spLocks noGrp="1" noRot="1" noChangeAspect="1" noChangeArrowheads="1" noTextEdit="1"/>
          </p:cNvSpPr>
          <p:nvPr>
            <p:ph type="sldImg"/>
          </p:nvPr>
        </p:nvSpPr>
        <p:spPr>
          <a:xfrm>
            <a:off x="1147763" y="688975"/>
            <a:ext cx="4567237" cy="3425825"/>
          </a:xfrm>
          <a:ln w="12700"/>
        </p:spPr>
      </p:sp>
      <p:sp>
        <p:nvSpPr>
          <p:cNvPr id="1000451"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70836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97751-3421-483E-A226-C3EC5B270958}" type="slidenum">
              <a:rPr lang="en-US" altLang="en-US"/>
              <a:pPr/>
              <a:t>2</a:t>
            </a:fld>
            <a:endParaRPr lang="en-US" altLang="en-US"/>
          </a:p>
        </p:txBody>
      </p:sp>
      <p:sp>
        <p:nvSpPr>
          <p:cNvPr id="965634" name="Rectangle 2"/>
          <p:cNvSpPr>
            <a:spLocks noGrp="1" noRot="1" noChangeAspect="1" noChangeArrowheads="1" noTextEdit="1"/>
          </p:cNvSpPr>
          <p:nvPr>
            <p:ph type="sldImg"/>
          </p:nvPr>
        </p:nvSpPr>
        <p:spPr>
          <a:xfrm>
            <a:off x="1147763" y="688975"/>
            <a:ext cx="4567237" cy="3425825"/>
          </a:xfrm>
          <a:ln w="12700"/>
        </p:spPr>
      </p:sp>
      <p:sp>
        <p:nvSpPr>
          <p:cNvPr id="965635"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705948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FD2A2-7860-49A9-96A1-433E6568C5C2}" type="slidenum">
              <a:rPr lang="en-US" altLang="en-US"/>
              <a:pPr/>
              <a:t>20</a:t>
            </a:fld>
            <a:endParaRPr lang="en-US" alt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32864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27C8A-F88F-486C-9CB5-80CE60DE9E6E}" type="slidenum">
              <a:rPr lang="en-US" altLang="en-US"/>
              <a:pPr/>
              <a:t>21</a:t>
            </a:fld>
            <a:endParaRPr lang="en-US" alt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r>
              <a:rPr lang="en-US" altLang="en-US" dirty="0"/>
              <a:t>Here, the terms on the right such as </a:t>
            </a:r>
            <a:r>
              <a:rPr lang="en-US" altLang="en-US" b="1" dirty="0"/>
              <a:t>g</a:t>
            </a:r>
            <a:r>
              <a:rPr lang="en-US" altLang="en-US" dirty="0"/>
              <a:t>(</a:t>
            </a:r>
            <a:r>
              <a:rPr lang="en-US" altLang="en-US" i="1" dirty="0"/>
              <a:t>t</a:t>
            </a:r>
            <a:r>
              <a:rPr lang="en-US" altLang="en-US" dirty="0"/>
              <a:t>-</a:t>
            </a:r>
            <a:r>
              <a:rPr lang="en-US" altLang="en-US" i="1" dirty="0" err="1"/>
              <a:t>t</a:t>
            </a:r>
            <a:r>
              <a:rPr lang="en-US" altLang="en-US" i="1" baseline="-25000" dirty="0" err="1"/>
              <a:t>init</a:t>
            </a:r>
            <a:r>
              <a:rPr lang="en-US" altLang="en-US" dirty="0"/>
              <a:t>) indicate multiplication by (</a:t>
            </a:r>
            <a:r>
              <a:rPr lang="en-US" altLang="en-US" i="1" dirty="0"/>
              <a:t>t</a:t>
            </a:r>
            <a:r>
              <a:rPr lang="en-US" altLang="en-US" dirty="0"/>
              <a:t>-</a:t>
            </a:r>
            <a:r>
              <a:rPr lang="en-US" altLang="en-US" i="1" dirty="0" err="1"/>
              <a:t>t</a:t>
            </a:r>
            <a:r>
              <a:rPr lang="en-US" altLang="en-US" i="1" baseline="-25000" dirty="0" err="1"/>
              <a:t>init</a:t>
            </a:r>
            <a:r>
              <a:rPr lang="en-US" altLang="en-US" dirty="0"/>
              <a:t>), rather than </a:t>
            </a:r>
            <a:r>
              <a:rPr lang="en-US" altLang="en-US" b="1" dirty="0"/>
              <a:t>g</a:t>
            </a:r>
            <a:r>
              <a:rPr lang="en-US" altLang="en-US" dirty="0"/>
              <a:t> being a function of (</a:t>
            </a:r>
            <a:r>
              <a:rPr lang="en-US" altLang="en-US" i="1" dirty="0"/>
              <a:t>t</a:t>
            </a:r>
            <a:r>
              <a:rPr lang="en-US" altLang="en-US" dirty="0"/>
              <a:t>-</a:t>
            </a:r>
            <a:r>
              <a:rPr lang="en-US" altLang="en-US" i="1" dirty="0" err="1"/>
              <a:t>t</a:t>
            </a:r>
            <a:r>
              <a:rPr lang="en-US" altLang="en-US" i="1" baseline="-25000" dirty="0" err="1"/>
              <a:t>init</a:t>
            </a:r>
            <a:r>
              <a:rPr lang="en-US" altLang="en-US" dirty="0"/>
              <a:t>). </a:t>
            </a:r>
          </a:p>
          <a:p>
            <a:endParaRPr lang="en-US" altLang="en-US" dirty="0"/>
          </a:p>
          <a:p>
            <a:r>
              <a:rPr lang="en-US" altLang="en-US" dirty="0"/>
              <a:t>*IMPORTANT NOTE: The closed form equations are exact; HOWEVER, they are only exact when the gravitational field is truly uniform, acting in the same direction throughout the gravitational field. In real life, on real planets, this is not the case, since when you move across the surface the direction to the center of mass of the planet changes. (In real life acceleration due to gravity doesn’t even act exactly towards the center of the planet, since the mass distribution of the planet isn’t constant, and fluctuates ever so subtly). But, for objects moving relatively small distances over the surface of large planets, the assumption of constant </a:t>
            </a:r>
            <a:r>
              <a:rPr lang="en-US" altLang="en-US" b="1" dirty="0"/>
              <a:t>g</a:t>
            </a:r>
            <a:r>
              <a:rPr lang="en-US" altLang="en-US" dirty="0"/>
              <a:t> is quite accurate. For space craft simulation, where the distance from the object to planet center is much larger than the planet radius, the assumption of constant </a:t>
            </a:r>
            <a:r>
              <a:rPr lang="en-US" altLang="en-US" b="1" dirty="0"/>
              <a:t>g</a:t>
            </a:r>
            <a:r>
              <a:rPr lang="en-US" altLang="en-US" dirty="0"/>
              <a:t> breaks down and isn’t at all accurate. The next step up is to use a central force approximation and use conservation of angular momentum to model the orbital motion. Could also just calculate the force due to gravity based on the relative location of two masses, using Newton’s Law of Universal Gravitation (or something more exotic).</a:t>
            </a:r>
          </a:p>
        </p:txBody>
      </p:sp>
    </p:spTree>
    <p:extLst>
      <p:ext uri="{BB962C8B-B14F-4D97-AF65-F5344CB8AC3E}">
        <p14:creationId xmlns:p14="http://schemas.microsoft.com/office/powerpoint/2010/main" val="591132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FF134-1216-42BE-AACC-F082A0F076B5}" type="slidenum">
              <a:rPr lang="en-US" altLang="en-US"/>
              <a:pPr/>
              <a:t>22</a:t>
            </a:fld>
            <a:endParaRPr lang="en-US" alt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r>
              <a:rPr lang="en-US" altLang="en-US"/>
              <a:t>Here, the terms on the right such as </a:t>
            </a:r>
            <a:r>
              <a:rPr lang="en-US" altLang="en-US" b="1"/>
              <a:t>g</a:t>
            </a:r>
            <a:r>
              <a:rPr lang="en-US" altLang="en-US"/>
              <a:t>(</a:t>
            </a:r>
            <a:r>
              <a:rPr lang="en-US" altLang="en-US" i="1"/>
              <a:t>t</a:t>
            </a:r>
            <a:r>
              <a:rPr lang="en-US" altLang="en-US"/>
              <a:t>-</a:t>
            </a:r>
            <a:r>
              <a:rPr lang="en-US" altLang="en-US" i="1"/>
              <a:t>t</a:t>
            </a:r>
            <a:r>
              <a:rPr lang="en-US" altLang="en-US" i="1" baseline="-25000"/>
              <a:t>init</a:t>
            </a:r>
            <a:r>
              <a:rPr lang="en-US" altLang="en-US"/>
              <a:t>) indicate multiplication by (</a:t>
            </a:r>
            <a:r>
              <a:rPr lang="en-US" altLang="en-US" i="1"/>
              <a:t>t</a:t>
            </a:r>
            <a:r>
              <a:rPr lang="en-US" altLang="en-US"/>
              <a:t>-</a:t>
            </a:r>
            <a:r>
              <a:rPr lang="en-US" altLang="en-US" i="1"/>
              <a:t>t</a:t>
            </a:r>
            <a:r>
              <a:rPr lang="en-US" altLang="en-US" i="1" baseline="-25000"/>
              <a:t>init</a:t>
            </a:r>
            <a:r>
              <a:rPr lang="en-US" altLang="en-US"/>
              <a:t>), rather than </a:t>
            </a:r>
            <a:r>
              <a:rPr lang="en-US" altLang="en-US" b="1"/>
              <a:t>g</a:t>
            </a:r>
            <a:r>
              <a:rPr lang="en-US" altLang="en-US"/>
              <a:t> being a function of (</a:t>
            </a:r>
            <a:r>
              <a:rPr lang="en-US" altLang="en-US" i="1"/>
              <a:t>t</a:t>
            </a:r>
            <a:r>
              <a:rPr lang="en-US" altLang="en-US"/>
              <a:t>-</a:t>
            </a:r>
            <a:r>
              <a:rPr lang="en-US" altLang="en-US" i="1"/>
              <a:t>t</a:t>
            </a:r>
            <a:r>
              <a:rPr lang="en-US" altLang="en-US" i="1" baseline="-25000"/>
              <a:t>init</a:t>
            </a:r>
            <a:r>
              <a:rPr lang="en-US" altLang="en-US"/>
              <a:t>). </a:t>
            </a:r>
          </a:p>
          <a:p>
            <a:endParaRPr lang="en-US" altLang="en-US"/>
          </a:p>
          <a:p>
            <a:r>
              <a:rPr lang="en-US" altLang="en-US"/>
              <a:t>*IMPORTANT NOTE: The closed form equations are exact; HOWEVER, they are only exact when the gravitational field is truly uniform, acting in the same direction throughout the gravitational field. In real life, on real planets, this is not the case, since when you move across the surface the direction to the center of mass of the planet changes. (In real life acceleration due to gravity doesn’t even act exactly towards the center of the planet, since the mass distribution of the planet isn’t constant, and fluctuates ever so subtly). But, for objects moving relatively small distances over the surface of large planets, the assumption of constant </a:t>
            </a:r>
            <a:r>
              <a:rPr lang="en-US" altLang="en-US" b="1"/>
              <a:t>g</a:t>
            </a:r>
            <a:r>
              <a:rPr lang="en-US" altLang="en-US"/>
              <a:t> is quite accurate. For space craft simulation, where the distance from the object to planet center is much larger than the planet radius, the assumption of constant </a:t>
            </a:r>
            <a:r>
              <a:rPr lang="en-US" altLang="en-US" b="1"/>
              <a:t>g</a:t>
            </a:r>
            <a:r>
              <a:rPr lang="en-US" altLang="en-US"/>
              <a:t> breaks down and isn’t at all accurate. The next step up is to use a central force approximation and use conservation of angular momentum to model the orbital motion. Could also just calculate the force due to gravity based on the relative location of two masses, using Newton’s Law of Universal Gravitation (or something more exotic).</a:t>
            </a:r>
          </a:p>
        </p:txBody>
      </p:sp>
    </p:spTree>
    <p:extLst>
      <p:ext uri="{BB962C8B-B14F-4D97-AF65-F5344CB8AC3E}">
        <p14:creationId xmlns:p14="http://schemas.microsoft.com/office/powerpoint/2010/main" val="60527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5F8E0-191A-44C9-A029-E62B686F2EA5}" type="slidenum">
              <a:rPr lang="en-US" altLang="en-US"/>
              <a:pPr/>
              <a:t>23</a:t>
            </a:fld>
            <a:endParaRPr lang="en-US" alt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982240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EE30F-7960-4524-9CAA-E46F4879B563}" type="slidenum">
              <a:rPr lang="en-US" altLang="en-US"/>
              <a:pPr/>
              <a:t>24</a:t>
            </a:fld>
            <a:endParaRPr lang="en-US" alt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8738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DB17B-616E-4C93-9299-274D42E2C1D0}" type="slidenum">
              <a:rPr lang="en-US" altLang="en-US"/>
              <a:pPr/>
              <a:t>25</a:t>
            </a:fld>
            <a:endParaRPr lang="en-US" altLang="en-US"/>
          </a:p>
        </p:txBody>
      </p:sp>
      <p:sp>
        <p:nvSpPr>
          <p:cNvPr id="1012738" name="Rectangle 2"/>
          <p:cNvSpPr>
            <a:spLocks noGrp="1" noRot="1" noChangeAspect="1" noChangeArrowheads="1" noTextEdit="1"/>
          </p:cNvSpPr>
          <p:nvPr>
            <p:ph type="sldImg"/>
          </p:nvPr>
        </p:nvSpPr>
        <p:spPr>
          <a:xfrm>
            <a:off x="1147763" y="688975"/>
            <a:ext cx="4567237" cy="3425825"/>
          </a:xfrm>
          <a:ln w="12700"/>
        </p:spPr>
      </p:sp>
      <p:sp>
        <p:nvSpPr>
          <p:cNvPr id="1012739"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46551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2A9B2-28B6-46BA-ABB8-2CF9EF290A9F}" type="slidenum">
              <a:rPr lang="en-US" altLang="en-US"/>
              <a:pPr/>
              <a:t>26</a:t>
            </a:fld>
            <a:endParaRPr lang="en-US" alt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4948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CB19D-0367-4CF8-8E07-38EEE595976C}" type="slidenum">
              <a:rPr lang="en-US" altLang="en-US"/>
              <a:pPr/>
              <a:t>27</a:t>
            </a:fld>
            <a:endParaRPr lang="en-US" alt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70165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6AE46-1C19-4737-8AF8-03D3BED09D55}" type="slidenum">
              <a:rPr lang="en-US" altLang="en-US"/>
              <a:pPr/>
              <a:t>28</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60344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FE43-EE85-4458-B760-53CFC92FCB0B}" type="slidenum">
              <a:rPr lang="en-US" altLang="en-US"/>
              <a:pPr/>
              <a:t>29</a:t>
            </a:fld>
            <a:endParaRPr lang="en-US" alt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12401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8A080-66F9-49EE-A98B-B597FC3288E0}" type="slidenum">
              <a:rPr lang="en-US" altLang="en-US"/>
              <a:pPr/>
              <a:t>3</a:t>
            </a:fld>
            <a:endParaRPr lang="en-US" alt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33259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A3A3E-D45E-4751-8CC5-76B33ADA8095}" type="slidenum">
              <a:rPr lang="en-US" altLang="en-US"/>
              <a:pPr/>
              <a:t>30</a:t>
            </a:fld>
            <a:endParaRPr lang="en-US" alt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1870919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DEC32-F8AB-4741-B53B-1148EEBB2622}" type="slidenum">
              <a:rPr lang="en-US" altLang="en-US"/>
              <a:pPr/>
              <a:t>31</a:t>
            </a:fld>
            <a:endParaRPr lang="en-US" alt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00918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6592A-F87C-44FC-A9F7-2BB625343E60}" type="slidenum">
              <a:rPr lang="en-US" altLang="en-US"/>
              <a:pPr/>
              <a:t>32</a:t>
            </a:fld>
            <a:endParaRPr lang="en-US" alt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79710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C9326-8FBB-441D-9888-A2FDEA3199D7}" type="slidenum">
              <a:rPr lang="en-US" altLang="en-US"/>
              <a:pPr/>
              <a:t>33</a:t>
            </a:fld>
            <a:endParaRPr lang="en-US" alt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392959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4167E-1347-4067-9F10-09FF32519472}" type="slidenum">
              <a:rPr lang="en-US" altLang="en-US"/>
              <a:pPr/>
              <a:t>34</a:t>
            </a:fld>
            <a:endParaRPr lang="en-US" alt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939277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1CC29-5E45-4C35-9386-2D5FCD04113C}" type="slidenum">
              <a:rPr lang="en-US" altLang="en-US"/>
              <a:pPr/>
              <a:t>35</a:t>
            </a:fld>
            <a:endParaRPr lang="en-US" alt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585421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2A601-9590-44F7-A403-D586AF2B7788}" type="slidenum">
              <a:rPr lang="en-US" altLang="en-US"/>
              <a:pPr/>
              <a:t>36</a:t>
            </a:fld>
            <a:endParaRPr lang="en-US" alt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77770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C056F2-DB6B-413A-8CA6-7AFC21B31034}" type="slidenum">
              <a:rPr lang="en-US" altLang="en-US"/>
              <a:pPr/>
              <a:t>37</a:t>
            </a:fld>
            <a:endParaRPr lang="en-US" alt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959213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83D38-36FD-40B4-BCCB-8F128A8BF370}" type="slidenum">
              <a:rPr lang="en-US" altLang="en-US"/>
              <a:pPr/>
              <a:t>38</a:t>
            </a:fld>
            <a:endParaRPr lang="en-US" alt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42983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8374B-2E71-45B8-994B-0530E15F4425}" type="slidenum">
              <a:rPr lang="en-US" altLang="en-US"/>
              <a:pPr/>
              <a:t>39</a:t>
            </a:fld>
            <a:endParaRPr lang="en-US" alt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00008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8B30B-2AEB-40DD-AD76-8ACB70F39F7B}" type="slidenum">
              <a:rPr lang="en-US" altLang="en-US"/>
              <a:pPr/>
              <a:t>4</a:t>
            </a:fld>
            <a:endParaRPr lang="en-US" alt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1369701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3095A-05EE-4AFE-BD38-C76604C7C589}" type="slidenum">
              <a:rPr lang="en-US" altLang="en-US"/>
              <a:pPr/>
              <a:t>40</a:t>
            </a:fld>
            <a:endParaRPr lang="en-US" alt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0275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FFF21-42A7-4637-A5AC-BBDEDE368B8F}" type="slidenum">
              <a:rPr lang="en-US" altLang="en-US"/>
              <a:pPr/>
              <a:t>5</a:t>
            </a:fld>
            <a:endParaRPr lang="en-US" alt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331449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712A3-4A6E-41B7-8F0E-1F7C4EA5B22B}" type="slidenum">
              <a:rPr lang="en-US" altLang="en-US"/>
              <a:pPr/>
              <a:t>6</a:t>
            </a:fld>
            <a:endParaRPr lang="en-US" alt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93023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D8AB5-835C-4962-9316-14214977FCED}" type="slidenum">
              <a:rPr lang="en-US" altLang="en-US"/>
              <a:pPr/>
              <a:t>7</a:t>
            </a:fld>
            <a:endParaRPr lang="en-US" alt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87192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8EF0E-5CFA-4665-B9F1-DF13771C5BA4}" type="slidenum">
              <a:rPr lang="en-US" altLang="en-US"/>
              <a:pPr/>
              <a:t>8</a:t>
            </a:fld>
            <a:endParaRPr lang="en-US" alt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123507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A376E-23C6-48F5-87BE-2F74914E5E3A}" type="slidenum">
              <a:rPr lang="en-US" altLang="en-US"/>
              <a:pPr/>
              <a:t>9</a:t>
            </a:fld>
            <a:endParaRPr lang="en-US" alt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5064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BBA2F3F0-1D35-439E-AAA7-C9350D850B84}" type="slidenum">
              <a:rPr lang="en-US"/>
              <a:pPr/>
              <a:t>‹#›</a:t>
            </a:fld>
            <a:endParaRPr lang="en-US"/>
          </a:p>
        </p:txBody>
      </p:sp>
    </p:spTree>
    <p:extLst>
      <p:ext uri="{BB962C8B-B14F-4D97-AF65-F5344CB8AC3E}">
        <p14:creationId xmlns:p14="http://schemas.microsoft.com/office/powerpoint/2010/main" val="3077750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0D538557-A35D-45D1-B086-4C40EC8F09D5}" type="slidenum">
              <a:rPr lang="en-US"/>
              <a:pPr/>
              <a:t>‹#›</a:t>
            </a:fld>
            <a:endParaRPr lang="en-US"/>
          </a:p>
        </p:txBody>
      </p:sp>
    </p:spTree>
    <p:extLst>
      <p:ext uri="{BB962C8B-B14F-4D97-AF65-F5344CB8AC3E}">
        <p14:creationId xmlns:p14="http://schemas.microsoft.com/office/powerpoint/2010/main" val="530862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78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78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22895626-13C6-4A65-9F2A-E01DB83C1287}" type="slidenum">
              <a:rPr lang="en-US"/>
              <a:pPr/>
              <a:t>‹#›</a:t>
            </a:fld>
            <a:endParaRPr lang="en-US"/>
          </a:p>
        </p:txBody>
      </p:sp>
    </p:spTree>
    <p:extLst>
      <p:ext uri="{BB962C8B-B14F-4D97-AF65-F5344CB8AC3E}">
        <p14:creationId xmlns:p14="http://schemas.microsoft.com/office/powerpoint/2010/main" val="3245478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295400"/>
            <a:ext cx="8839200" cy="5135563"/>
          </a:xfrm>
        </p:spPr>
        <p:txBody>
          <a:bodyPr/>
          <a:lstStyle/>
          <a:p>
            <a:endParaRPr lang="en-US"/>
          </a:p>
        </p:txBody>
      </p:sp>
      <p:sp>
        <p:nvSpPr>
          <p:cNvPr id="4" name="Footer Placeholder 3"/>
          <p:cNvSpPr>
            <a:spLocks noGrp="1"/>
          </p:cNvSpPr>
          <p:nvPr>
            <p:ph type="ftr" sz="quarter" idx="10"/>
          </p:nvPr>
        </p:nvSpPr>
        <p:spPr>
          <a:xfrm>
            <a:off x="762000" y="6572250"/>
            <a:ext cx="8382000" cy="304800"/>
          </a:xfrm>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a:xfrm>
            <a:off x="-39688" y="6572250"/>
            <a:ext cx="604838" cy="304800"/>
          </a:xfrm>
        </p:spPr>
        <p:txBody>
          <a:bodyPr/>
          <a:lstStyle>
            <a:lvl1pPr>
              <a:defRPr/>
            </a:lvl1pPr>
          </a:lstStyle>
          <a:p>
            <a:fld id="{4D41EAA8-23F3-421B-8E24-360CCD8486E0}" type="slidenum">
              <a:rPr lang="en-US"/>
              <a:pPr/>
              <a:t>‹#›</a:t>
            </a:fld>
            <a:endParaRPr lang="en-US"/>
          </a:p>
        </p:txBody>
      </p:sp>
    </p:spTree>
    <p:extLst>
      <p:ext uri="{BB962C8B-B14F-4D97-AF65-F5344CB8AC3E}">
        <p14:creationId xmlns:p14="http://schemas.microsoft.com/office/powerpoint/2010/main" val="3547930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51E89504-E9A2-4960-B6E9-AA849F475C95}" type="slidenum">
              <a:rPr lang="en-US"/>
              <a:pPr/>
              <a:t>‹#›</a:t>
            </a:fld>
            <a:endParaRPr lang="en-US"/>
          </a:p>
        </p:txBody>
      </p:sp>
    </p:spTree>
    <p:extLst>
      <p:ext uri="{BB962C8B-B14F-4D97-AF65-F5344CB8AC3E}">
        <p14:creationId xmlns:p14="http://schemas.microsoft.com/office/powerpoint/2010/main" val="33838344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143A2ADB-794E-4A14-B462-84F708D12864}" type="slidenum">
              <a:rPr lang="en-US"/>
              <a:pPr/>
              <a:t>‹#›</a:t>
            </a:fld>
            <a:endParaRPr lang="en-US"/>
          </a:p>
        </p:txBody>
      </p:sp>
    </p:spTree>
    <p:extLst>
      <p:ext uri="{BB962C8B-B14F-4D97-AF65-F5344CB8AC3E}">
        <p14:creationId xmlns:p14="http://schemas.microsoft.com/office/powerpoint/2010/main" val="932405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A1859EB1-3964-4F0B-AAF2-2D82819755DA}" type="slidenum">
              <a:rPr lang="en-US"/>
              <a:pPr/>
              <a:t>‹#›</a:t>
            </a:fld>
            <a:endParaRPr lang="en-US"/>
          </a:p>
        </p:txBody>
      </p:sp>
    </p:spTree>
    <p:extLst>
      <p:ext uri="{BB962C8B-B14F-4D97-AF65-F5344CB8AC3E}">
        <p14:creationId xmlns:p14="http://schemas.microsoft.com/office/powerpoint/2010/main" val="40271821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Geometry LOD</a:t>
            </a:r>
            <a:endParaRPr lang="en-US"/>
          </a:p>
        </p:txBody>
      </p:sp>
      <p:sp>
        <p:nvSpPr>
          <p:cNvPr id="8" name="Slide Number Placeholder 7"/>
          <p:cNvSpPr>
            <a:spLocks noGrp="1"/>
          </p:cNvSpPr>
          <p:nvPr>
            <p:ph type="sldNum" sz="quarter" idx="11"/>
          </p:nvPr>
        </p:nvSpPr>
        <p:spPr/>
        <p:txBody>
          <a:bodyPr/>
          <a:lstStyle>
            <a:lvl1pPr>
              <a:defRPr/>
            </a:lvl1pPr>
          </a:lstStyle>
          <a:p>
            <a:fld id="{FD0FC45A-B16E-4BE3-966F-650D166F9B9E}" type="slidenum">
              <a:rPr lang="en-US"/>
              <a:pPr/>
              <a:t>‹#›</a:t>
            </a:fld>
            <a:endParaRPr lang="en-US"/>
          </a:p>
        </p:txBody>
      </p:sp>
    </p:spTree>
    <p:extLst>
      <p:ext uri="{BB962C8B-B14F-4D97-AF65-F5344CB8AC3E}">
        <p14:creationId xmlns:p14="http://schemas.microsoft.com/office/powerpoint/2010/main" val="3044443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Geometry LOD</a:t>
            </a:r>
            <a:endParaRPr lang="en-US"/>
          </a:p>
        </p:txBody>
      </p:sp>
      <p:sp>
        <p:nvSpPr>
          <p:cNvPr id="4" name="Slide Number Placeholder 3"/>
          <p:cNvSpPr>
            <a:spLocks noGrp="1"/>
          </p:cNvSpPr>
          <p:nvPr>
            <p:ph type="sldNum" sz="quarter" idx="11"/>
          </p:nvPr>
        </p:nvSpPr>
        <p:spPr/>
        <p:txBody>
          <a:bodyPr/>
          <a:lstStyle>
            <a:lvl1pPr>
              <a:defRPr/>
            </a:lvl1pPr>
          </a:lstStyle>
          <a:p>
            <a:fld id="{25D88420-11A1-4E9B-8B09-0569A8ABF539}" type="slidenum">
              <a:rPr lang="en-US"/>
              <a:pPr/>
              <a:t>‹#›</a:t>
            </a:fld>
            <a:endParaRPr lang="en-US"/>
          </a:p>
        </p:txBody>
      </p:sp>
    </p:spTree>
    <p:extLst>
      <p:ext uri="{BB962C8B-B14F-4D97-AF65-F5344CB8AC3E}">
        <p14:creationId xmlns:p14="http://schemas.microsoft.com/office/powerpoint/2010/main" val="4270193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Geometry LOD</a:t>
            </a:r>
            <a:endParaRPr lang="en-US"/>
          </a:p>
        </p:txBody>
      </p:sp>
      <p:sp>
        <p:nvSpPr>
          <p:cNvPr id="3" name="Slide Number Placeholder 2"/>
          <p:cNvSpPr>
            <a:spLocks noGrp="1"/>
          </p:cNvSpPr>
          <p:nvPr>
            <p:ph type="sldNum" sz="quarter" idx="11"/>
          </p:nvPr>
        </p:nvSpPr>
        <p:spPr/>
        <p:txBody>
          <a:bodyPr/>
          <a:lstStyle>
            <a:lvl1pPr>
              <a:defRPr/>
            </a:lvl1pPr>
          </a:lstStyle>
          <a:p>
            <a:fld id="{CDC31316-32B0-47E1-B495-2D5B9A2BB413}" type="slidenum">
              <a:rPr lang="en-US"/>
              <a:pPr/>
              <a:t>‹#›</a:t>
            </a:fld>
            <a:endParaRPr lang="en-US"/>
          </a:p>
        </p:txBody>
      </p:sp>
    </p:spTree>
    <p:extLst>
      <p:ext uri="{BB962C8B-B14F-4D97-AF65-F5344CB8AC3E}">
        <p14:creationId xmlns:p14="http://schemas.microsoft.com/office/powerpoint/2010/main" val="164651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48794DEE-ADCF-4D48-B69B-5BE36010F783}" type="slidenum">
              <a:rPr lang="en-US"/>
              <a:pPr/>
              <a:t>‹#›</a:t>
            </a:fld>
            <a:endParaRPr lang="en-US"/>
          </a:p>
        </p:txBody>
      </p:sp>
    </p:spTree>
    <p:extLst>
      <p:ext uri="{BB962C8B-B14F-4D97-AF65-F5344CB8AC3E}">
        <p14:creationId xmlns:p14="http://schemas.microsoft.com/office/powerpoint/2010/main" val="36377967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504663A8-7198-41C4-8C1F-6ACE455AAF1A}" type="slidenum">
              <a:rPr lang="en-US"/>
              <a:pPr/>
              <a:t>‹#›</a:t>
            </a:fld>
            <a:endParaRPr lang="en-US"/>
          </a:p>
        </p:txBody>
      </p:sp>
    </p:spTree>
    <p:extLst>
      <p:ext uri="{BB962C8B-B14F-4D97-AF65-F5344CB8AC3E}">
        <p14:creationId xmlns:p14="http://schemas.microsoft.com/office/powerpoint/2010/main" val="53258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95400"/>
            <a:ext cx="8839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762000" y="6572250"/>
            <a:ext cx="838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smtClean="0"/>
              <a:t>Geometry LOD</a:t>
            </a:r>
            <a:endParaRPr lang="en-US"/>
          </a:p>
        </p:txBody>
      </p:sp>
      <p:sp>
        <p:nvSpPr>
          <p:cNvPr id="1030" name="Rectangle 6"/>
          <p:cNvSpPr>
            <a:spLocks noGrp="1" noChangeArrowheads="1"/>
          </p:cNvSpPr>
          <p:nvPr>
            <p:ph type="sldNum" sz="quarter" idx="4"/>
          </p:nvPr>
        </p:nvSpPr>
        <p:spPr bwMode="auto">
          <a:xfrm>
            <a:off x="-39688" y="6572250"/>
            <a:ext cx="604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atin typeface="+mn-lt"/>
              </a:defRPr>
            </a:lvl1pPr>
          </a:lstStyle>
          <a:p>
            <a:fld id="{1E99FDDE-525F-4C70-A2BE-D92EE485439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ctr" rtl="0" fontAlgn="base">
        <a:spcBef>
          <a:spcPct val="0"/>
        </a:spcBef>
        <a:spcAft>
          <a:spcPct val="0"/>
        </a:spcAft>
        <a:defRPr sz="5400" b="1" kern="1200">
          <a:solidFill>
            <a:schemeClr val="tx2"/>
          </a:solidFill>
          <a:latin typeface="+mj-lt"/>
          <a:ea typeface="+mj-ea"/>
          <a:cs typeface="+mj-cs"/>
        </a:defRPr>
      </a:lvl1pPr>
      <a:lvl2pPr algn="ctr" rtl="0" fontAlgn="base">
        <a:spcBef>
          <a:spcPct val="0"/>
        </a:spcBef>
        <a:spcAft>
          <a:spcPct val="0"/>
        </a:spcAft>
        <a:defRPr sz="5400" b="1">
          <a:solidFill>
            <a:schemeClr val="tx2"/>
          </a:solidFill>
          <a:latin typeface="Calibri" panose="020F0502020204030204" pitchFamily="34" charset="0"/>
        </a:defRPr>
      </a:lvl2pPr>
      <a:lvl3pPr algn="ctr" rtl="0" fontAlgn="base">
        <a:spcBef>
          <a:spcPct val="0"/>
        </a:spcBef>
        <a:spcAft>
          <a:spcPct val="0"/>
        </a:spcAft>
        <a:defRPr sz="5400" b="1">
          <a:solidFill>
            <a:schemeClr val="tx2"/>
          </a:solidFill>
          <a:latin typeface="Calibri" panose="020F0502020204030204" pitchFamily="34" charset="0"/>
        </a:defRPr>
      </a:lvl3pPr>
      <a:lvl4pPr algn="ctr" rtl="0" fontAlgn="base">
        <a:spcBef>
          <a:spcPct val="0"/>
        </a:spcBef>
        <a:spcAft>
          <a:spcPct val="0"/>
        </a:spcAft>
        <a:defRPr sz="5400" b="1">
          <a:solidFill>
            <a:schemeClr val="tx2"/>
          </a:solidFill>
          <a:latin typeface="Calibri" panose="020F0502020204030204" pitchFamily="34" charset="0"/>
        </a:defRPr>
      </a:lvl4pPr>
      <a:lvl5pPr algn="ctr" rtl="0" fontAlgn="base">
        <a:spcBef>
          <a:spcPct val="0"/>
        </a:spcBef>
        <a:spcAft>
          <a:spcPct val="0"/>
        </a:spcAft>
        <a:defRPr sz="5400" b="1">
          <a:solidFill>
            <a:schemeClr val="tx2"/>
          </a:solidFill>
          <a:latin typeface="Calibri" panose="020F0502020204030204" pitchFamily="34" charset="0"/>
        </a:defRPr>
      </a:lvl5pPr>
      <a:lvl6pPr marL="457200" algn="ctr" rtl="0" fontAlgn="base">
        <a:spcBef>
          <a:spcPct val="0"/>
        </a:spcBef>
        <a:spcAft>
          <a:spcPct val="0"/>
        </a:spcAft>
        <a:defRPr sz="5400" b="1">
          <a:solidFill>
            <a:schemeClr val="tx2"/>
          </a:solidFill>
          <a:latin typeface="Calibri" panose="020F0502020204030204" pitchFamily="34" charset="0"/>
        </a:defRPr>
      </a:lvl6pPr>
      <a:lvl7pPr marL="914400" algn="ctr" rtl="0" fontAlgn="base">
        <a:spcBef>
          <a:spcPct val="0"/>
        </a:spcBef>
        <a:spcAft>
          <a:spcPct val="0"/>
        </a:spcAft>
        <a:defRPr sz="5400" b="1">
          <a:solidFill>
            <a:schemeClr val="tx2"/>
          </a:solidFill>
          <a:latin typeface="Calibri" panose="020F0502020204030204" pitchFamily="34" charset="0"/>
        </a:defRPr>
      </a:lvl7pPr>
      <a:lvl8pPr marL="1371600" algn="ctr" rtl="0" fontAlgn="base">
        <a:spcBef>
          <a:spcPct val="0"/>
        </a:spcBef>
        <a:spcAft>
          <a:spcPct val="0"/>
        </a:spcAft>
        <a:defRPr sz="5400" b="1">
          <a:solidFill>
            <a:schemeClr val="tx2"/>
          </a:solidFill>
          <a:latin typeface="Calibri" panose="020F0502020204030204" pitchFamily="34" charset="0"/>
        </a:defRPr>
      </a:lvl8pPr>
      <a:lvl9pPr marL="1828800" algn="ctr" rtl="0" fontAlgn="base">
        <a:spcBef>
          <a:spcPct val="0"/>
        </a:spcBef>
        <a:spcAft>
          <a:spcPct val="0"/>
        </a:spcAft>
        <a:defRPr sz="54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youtube.com/watch?v=bU3ubwwgsv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handlerprall.github.io/Physijs/examples/jenga.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chandlerprall/Physijs/wiki" TargetMode="External"/><Relationship Id="rId2" Type="http://schemas.openxmlformats.org/officeDocument/2006/relationships/hyperlink" Target="http://blog.romanliutikov.com/post/58831695072/physics-in-three-js-with-physij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685800" y="3810000"/>
            <a:ext cx="7772400" cy="1470025"/>
          </a:xfrm>
        </p:spPr>
        <p:txBody>
          <a:bodyPr anchor="ctr"/>
          <a:lstStyle/>
          <a:p>
            <a:r>
              <a:rPr lang="en-US" dirty="0" smtClean="0"/>
              <a:t>Game Physics</a:t>
            </a:r>
            <a:endParaRPr lang="en-US" dirty="0"/>
          </a:p>
        </p:txBody>
      </p:sp>
      <p:sp>
        <p:nvSpPr>
          <p:cNvPr id="137219" name="Rectangle 3"/>
          <p:cNvSpPr>
            <a:spLocks noGrp="1" noChangeArrowheads="1"/>
          </p:cNvSpPr>
          <p:nvPr>
            <p:ph type="subTitle" idx="1"/>
          </p:nvPr>
        </p:nvSpPr>
        <p:spPr>
          <a:xfrm>
            <a:off x="1371600" y="76200"/>
            <a:ext cx="6400800" cy="1752600"/>
          </a:xfrm>
        </p:spPr>
        <p:txBody>
          <a:bodyPr/>
          <a:lstStyle/>
          <a:p>
            <a:r>
              <a:rPr lang="en-US" sz="3200" dirty="0" smtClean="0"/>
              <a:t>COMP4451 Game Programming</a:t>
            </a:r>
            <a:endParaRPr lang="en-US" sz="3200" dirty="0"/>
          </a:p>
        </p:txBody>
      </p:sp>
      <p:pic>
        <p:nvPicPr>
          <p:cNvPr id="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600200"/>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254E45A-C167-4B30-9D31-EC87E4B66C4E}" type="slidenum">
              <a:rPr lang="en-US" altLang="en-US"/>
              <a:pPr/>
              <a:t>10</a:t>
            </a:fld>
            <a:endParaRPr lang="en-US" altLang="en-US"/>
          </a:p>
        </p:txBody>
      </p:sp>
      <p:sp>
        <p:nvSpPr>
          <p:cNvPr id="980994" name="Rectangle 2"/>
          <p:cNvSpPr>
            <a:spLocks noGrp="1" noChangeArrowheads="1"/>
          </p:cNvSpPr>
          <p:nvPr>
            <p:ph type="title"/>
          </p:nvPr>
        </p:nvSpPr>
        <p:spPr>
          <a:noFill/>
          <a:ln/>
        </p:spPr>
        <p:txBody>
          <a:bodyPr/>
          <a:lstStyle/>
          <a:p>
            <a:r>
              <a:rPr lang="en-US" altLang="en-US"/>
              <a:t>Forces (2 of 2)</a:t>
            </a:r>
          </a:p>
        </p:txBody>
      </p:sp>
      <p:sp>
        <p:nvSpPr>
          <p:cNvPr id="980995" name="Rectangle 3"/>
          <p:cNvSpPr>
            <a:spLocks noGrp="1" noChangeArrowheads="1"/>
          </p:cNvSpPr>
          <p:nvPr>
            <p:ph type="body" idx="1"/>
          </p:nvPr>
        </p:nvSpPr>
        <p:spPr>
          <a:noFill/>
          <a:ln/>
        </p:spPr>
        <p:txBody>
          <a:bodyPr/>
          <a:lstStyle/>
          <a:p>
            <a:pPr>
              <a:lnSpc>
                <a:spcPct val="80000"/>
              </a:lnSpc>
            </a:pPr>
            <a:r>
              <a:rPr lang="en-US" altLang="en-US" sz="2800" dirty="0"/>
              <a:t>Force = mass x acceleration (</a:t>
            </a:r>
            <a:r>
              <a:rPr lang="en-US" altLang="en-US" sz="2800" dirty="0">
                <a:latin typeface="Times New Roman" panose="02020603050405020304" pitchFamily="18" charset="0"/>
              </a:rPr>
              <a:t>F=ma</a:t>
            </a:r>
            <a:r>
              <a:rPr lang="en-US" altLang="en-US" sz="2800" dirty="0"/>
              <a:t>)</a:t>
            </a:r>
          </a:p>
          <a:p>
            <a:pPr>
              <a:lnSpc>
                <a:spcPct val="80000"/>
              </a:lnSpc>
            </a:pPr>
            <a:r>
              <a:rPr lang="en-US" altLang="en-US" sz="2800" dirty="0"/>
              <a:t>In games, forces often known, so need to calculate acceleration:</a:t>
            </a:r>
          </a:p>
          <a:p>
            <a:pPr lvl="1">
              <a:lnSpc>
                <a:spcPct val="80000"/>
              </a:lnSpc>
            </a:pPr>
            <a:r>
              <a:rPr lang="en-US" altLang="en-US" sz="2400" dirty="0">
                <a:latin typeface="Times New Roman" panose="02020603050405020304" pitchFamily="18" charset="0"/>
              </a:rPr>
              <a:t>a = F/m</a:t>
            </a:r>
          </a:p>
          <a:p>
            <a:pPr lvl="1">
              <a:lnSpc>
                <a:spcPct val="80000"/>
              </a:lnSpc>
            </a:pPr>
            <a:r>
              <a:rPr lang="en-US" altLang="en-US" sz="2400" dirty="0">
                <a:latin typeface="Times New Roman" panose="02020603050405020304" pitchFamily="18" charset="0"/>
              </a:rPr>
              <a:t>Tennis ball </a:t>
            </a:r>
            <a:r>
              <a:rPr lang="en-US" altLang="en-US" sz="2400" dirty="0" smtClean="0">
                <a:latin typeface="Times New Roman" panose="02020603050405020304" pitchFamily="18" charset="0"/>
              </a:rPr>
              <a:t>hits earth: </a:t>
            </a:r>
            <a:r>
              <a:rPr lang="en-US" altLang="en-US" sz="2400" dirty="0">
                <a:latin typeface="Times New Roman" panose="02020603050405020304" pitchFamily="18" charset="0"/>
              </a:rPr>
              <a:t>Mass is very </a:t>
            </a:r>
            <a:r>
              <a:rPr lang="en-US" altLang="en-US" sz="2400" dirty="0" smtClean="0">
                <a:latin typeface="Times New Roman" panose="02020603050405020304" pitchFamily="18" charset="0"/>
              </a:rPr>
              <a:t>large to move earth</a:t>
            </a:r>
            <a:endParaRPr lang="en-US" altLang="en-US" sz="2400" dirty="0">
              <a:latin typeface="Times New Roman" panose="02020603050405020304" pitchFamily="18" charset="0"/>
            </a:endParaRPr>
          </a:p>
          <a:p>
            <a:pPr>
              <a:lnSpc>
                <a:spcPct val="80000"/>
              </a:lnSpc>
            </a:pPr>
            <a:r>
              <a:rPr lang="en-US" altLang="en-US" sz="2800" dirty="0"/>
              <a:t>Acceleration used to update velocity </a:t>
            </a:r>
          </a:p>
          <a:p>
            <a:pPr>
              <a:lnSpc>
                <a:spcPct val="80000"/>
              </a:lnSpc>
            </a:pPr>
            <a:r>
              <a:rPr lang="en-US" altLang="en-US" sz="2800" dirty="0"/>
              <a:t>Velocity used to update objects position</a:t>
            </a:r>
          </a:p>
          <a:p>
            <a:pPr lvl="1">
              <a:lnSpc>
                <a:spcPct val="80000"/>
              </a:lnSpc>
            </a:pPr>
            <a:r>
              <a:rPr lang="en-US" altLang="en-US" sz="2400" dirty="0" smtClean="0"/>
              <a:t>Can </a:t>
            </a:r>
            <a:r>
              <a:rPr lang="en-US" altLang="en-US" sz="2400" dirty="0"/>
              <a:t>do for (</a:t>
            </a:r>
            <a:r>
              <a:rPr lang="en-US" altLang="en-US" sz="2400" dirty="0">
                <a:latin typeface="Times New Roman" panose="02020603050405020304" pitchFamily="18" charset="0"/>
              </a:rPr>
              <a:t>x, y, z</a:t>
            </a:r>
            <a:r>
              <a:rPr lang="en-US" altLang="en-US" sz="2400" dirty="0"/>
              <a:t>) positions</a:t>
            </a:r>
          </a:p>
          <a:p>
            <a:pPr lvl="1">
              <a:lnSpc>
                <a:spcPct val="80000"/>
              </a:lnSpc>
            </a:pPr>
            <a:r>
              <a:rPr lang="en-US" altLang="en-US" sz="2400" dirty="0"/>
              <a:t>Speed is magnitude of velocity vector</a:t>
            </a:r>
          </a:p>
          <a:p>
            <a:pPr>
              <a:lnSpc>
                <a:spcPct val="80000"/>
              </a:lnSpc>
            </a:pPr>
            <a:r>
              <a:rPr lang="en-US" altLang="en-US" sz="2800" dirty="0"/>
              <a:t>Add forces and divide by mass to get acceleration</a:t>
            </a:r>
          </a:p>
        </p:txBody>
      </p:sp>
    </p:spTree>
    <p:extLst>
      <p:ext uri="{BB962C8B-B14F-4D97-AF65-F5344CB8AC3E}">
        <p14:creationId xmlns:p14="http://schemas.microsoft.com/office/powerpoint/2010/main" val="38746557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02D7B3-046A-4553-9E80-40E7F6D7C426}" type="slidenum">
              <a:rPr lang="en-US" altLang="en-US"/>
              <a:pPr/>
              <a:t>11</a:t>
            </a:fld>
            <a:endParaRPr lang="en-US" altLang="en-US"/>
          </a:p>
        </p:txBody>
      </p:sp>
      <p:sp>
        <p:nvSpPr>
          <p:cNvPr id="983042" name="Rectangle 2"/>
          <p:cNvSpPr>
            <a:spLocks noGrp="1" noChangeArrowheads="1"/>
          </p:cNvSpPr>
          <p:nvPr>
            <p:ph type="title"/>
          </p:nvPr>
        </p:nvSpPr>
        <p:spPr>
          <a:xfrm>
            <a:off x="685800" y="228600"/>
            <a:ext cx="7772400" cy="1143000"/>
          </a:xfrm>
          <a:ln/>
        </p:spPr>
        <p:txBody>
          <a:bodyPr/>
          <a:lstStyle/>
          <a:p>
            <a:r>
              <a:rPr lang="en-US" altLang="en-US"/>
              <a:t>Bodies</a:t>
            </a:r>
          </a:p>
        </p:txBody>
      </p:sp>
      <p:sp>
        <p:nvSpPr>
          <p:cNvPr id="983043" name="Rectangle 3"/>
          <p:cNvSpPr>
            <a:spLocks noGrp="1" noChangeArrowheads="1"/>
          </p:cNvSpPr>
          <p:nvPr>
            <p:ph type="body" idx="1"/>
          </p:nvPr>
        </p:nvSpPr>
        <p:spPr>
          <a:xfrm>
            <a:off x="685800" y="1447800"/>
            <a:ext cx="7772400" cy="4572000"/>
          </a:xfrm>
          <a:ln/>
        </p:spPr>
        <p:txBody>
          <a:bodyPr/>
          <a:lstStyle/>
          <a:p>
            <a:pPr>
              <a:buFontTx/>
              <a:buNone/>
            </a:pPr>
            <a:r>
              <a:rPr lang="en-US" altLang="en-US" sz="2800" dirty="0"/>
              <a:t>Three types of bodies:</a:t>
            </a:r>
          </a:p>
          <a:p>
            <a:pPr lvl="1"/>
            <a:r>
              <a:rPr lang="en-US" altLang="en-US" sz="2400" i="1" dirty="0"/>
              <a:t>Point masses</a:t>
            </a:r>
            <a:r>
              <a:rPr lang="en-US" altLang="en-US" sz="2400" dirty="0"/>
              <a:t> – no angles, so only linear motion (considered infinitely small)</a:t>
            </a:r>
          </a:p>
          <a:p>
            <a:pPr lvl="2"/>
            <a:r>
              <a:rPr lang="en-US" altLang="en-US" sz="2000" dirty="0"/>
              <a:t>Particle effects</a:t>
            </a:r>
          </a:p>
          <a:p>
            <a:pPr lvl="1"/>
            <a:r>
              <a:rPr lang="en-US" altLang="en-US" sz="2400" i="1" dirty="0"/>
              <a:t>Rigid bodies</a:t>
            </a:r>
            <a:r>
              <a:rPr lang="en-US" altLang="en-US" sz="2400" dirty="0"/>
              <a:t> – shapes do not change, so deals with angular (orientation) and linear motion</a:t>
            </a:r>
          </a:p>
          <a:p>
            <a:pPr lvl="2"/>
            <a:r>
              <a:rPr lang="en-US" altLang="en-US" sz="2000" dirty="0"/>
              <a:t>Characters and dynamic game objects</a:t>
            </a:r>
          </a:p>
          <a:p>
            <a:pPr lvl="2"/>
            <a:r>
              <a:rPr lang="en-US" altLang="en-US" sz="2000" dirty="0"/>
              <a:t>Static and articulated models</a:t>
            </a:r>
          </a:p>
          <a:p>
            <a:pPr lvl="1"/>
            <a:r>
              <a:rPr lang="en-US" altLang="en-US" sz="2400" i="1" dirty="0"/>
              <a:t>Soft bodies</a:t>
            </a:r>
            <a:r>
              <a:rPr lang="en-US" altLang="en-US" sz="2400" dirty="0"/>
              <a:t> – have position and orientation and can change shape (</a:t>
            </a:r>
            <a:r>
              <a:rPr lang="en-US" altLang="en-US" sz="2400" dirty="0" err="1"/>
              <a:t>ie</a:t>
            </a:r>
            <a:r>
              <a:rPr lang="en-US" altLang="en-US" sz="2400" dirty="0"/>
              <a:t>- cloth, liquids)</a:t>
            </a:r>
          </a:p>
          <a:p>
            <a:pPr lvl="2"/>
            <a:r>
              <a:rPr lang="en-US" altLang="en-US" sz="2000" dirty="0" smtClean="0"/>
              <a:t>Also possible </a:t>
            </a:r>
            <a:r>
              <a:rPr lang="en-US" altLang="en-US" sz="2000" dirty="0"/>
              <a:t>in real-time</a:t>
            </a:r>
          </a:p>
        </p:txBody>
      </p:sp>
    </p:spTree>
    <p:extLst>
      <p:ext uri="{BB962C8B-B14F-4D97-AF65-F5344CB8AC3E}">
        <p14:creationId xmlns:p14="http://schemas.microsoft.com/office/powerpoint/2010/main" val="426784395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269AD67-265B-4859-B39D-A916F6E3B58F}" type="slidenum">
              <a:rPr lang="en-US" altLang="en-US"/>
              <a:pPr/>
              <a:t>12</a:t>
            </a:fld>
            <a:endParaRPr lang="en-US" altLang="en-US"/>
          </a:p>
        </p:txBody>
      </p:sp>
      <p:sp>
        <p:nvSpPr>
          <p:cNvPr id="985090" name="Rectangle 2"/>
          <p:cNvSpPr>
            <a:spLocks noGrp="1" noChangeArrowheads="1"/>
          </p:cNvSpPr>
          <p:nvPr>
            <p:ph type="title"/>
          </p:nvPr>
        </p:nvSpPr>
        <p:spPr>
          <a:ln/>
        </p:spPr>
        <p:txBody>
          <a:bodyPr/>
          <a:lstStyle/>
          <a:p>
            <a:r>
              <a:rPr lang="en-US" altLang="en-US"/>
              <a:t>Topics</a:t>
            </a:r>
          </a:p>
        </p:txBody>
      </p:sp>
      <p:sp>
        <p:nvSpPr>
          <p:cNvPr id="985091" name="Rectangle 3"/>
          <p:cNvSpPr>
            <a:spLocks noGrp="1" noChangeArrowheads="1"/>
          </p:cNvSpPr>
          <p:nvPr>
            <p:ph type="body" idx="1"/>
          </p:nvPr>
        </p:nvSpPr>
        <p:spPr>
          <a:xfrm>
            <a:off x="457200" y="1219200"/>
            <a:ext cx="8229600" cy="4525963"/>
          </a:xfrm>
          <a:ln/>
        </p:spPr>
        <p:txBody>
          <a:bodyPr/>
          <a:lstStyle/>
          <a:p>
            <a:r>
              <a:rPr lang="en-US" altLang="en-US" sz="2800"/>
              <a:t>Introduction</a:t>
            </a:r>
          </a:p>
          <a:p>
            <a:r>
              <a:rPr lang="en-US" altLang="en-US" sz="2800" b="0"/>
              <a:t>Point Masses</a:t>
            </a:r>
          </a:p>
          <a:p>
            <a:pPr lvl="1"/>
            <a:r>
              <a:rPr lang="en-US" altLang="en-US" sz="2400"/>
              <a:t>Projectile motion</a:t>
            </a:r>
          </a:p>
          <a:p>
            <a:pPr lvl="1"/>
            <a:r>
              <a:rPr lang="en-US" altLang="en-US" sz="2400"/>
              <a:t>Collision response</a:t>
            </a:r>
          </a:p>
          <a:p>
            <a:endParaRPr lang="en-US" altLang="en-US" sz="2800"/>
          </a:p>
          <a:p>
            <a:r>
              <a:rPr lang="en-US" altLang="en-US" sz="2800"/>
              <a:t>Later:</a:t>
            </a:r>
          </a:p>
          <a:p>
            <a:pPr lvl="1"/>
            <a:r>
              <a:rPr lang="en-US" altLang="en-US" sz="2400"/>
              <a:t>Rigid Bodies</a:t>
            </a:r>
          </a:p>
          <a:p>
            <a:pPr lvl="1"/>
            <a:r>
              <a:rPr lang="en-US" altLang="en-US" sz="2400"/>
              <a:t>Soft Bodies</a:t>
            </a:r>
          </a:p>
          <a:p>
            <a:pPr lvl="1"/>
            <a:r>
              <a:rPr lang="en-US" altLang="en-US" sz="2400"/>
              <a:t>Collision Detection</a:t>
            </a:r>
          </a:p>
        </p:txBody>
      </p:sp>
    </p:spTree>
    <p:extLst>
      <p:ext uri="{BB962C8B-B14F-4D97-AF65-F5344CB8AC3E}">
        <p14:creationId xmlns:p14="http://schemas.microsoft.com/office/powerpoint/2010/main" val="275402814"/>
      </p:ext>
    </p:extLst>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1D115A5-7294-40EB-A9BE-1F5E8E35123A}" type="slidenum">
              <a:rPr lang="en-US" altLang="en-US"/>
              <a:pPr/>
              <a:t>13</a:t>
            </a:fld>
            <a:endParaRPr lang="en-US" altLang="en-US"/>
          </a:p>
        </p:txBody>
      </p:sp>
      <p:sp>
        <p:nvSpPr>
          <p:cNvPr id="987138" name="Rectangle 2"/>
          <p:cNvSpPr>
            <a:spLocks noGrp="1" noChangeArrowheads="1"/>
          </p:cNvSpPr>
          <p:nvPr>
            <p:ph type="title"/>
          </p:nvPr>
        </p:nvSpPr>
        <p:spPr>
          <a:ln/>
        </p:spPr>
        <p:txBody>
          <a:bodyPr/>
          <a:lstStyle/>
          <a:p>
            <a:r>
              <a:rPr lang="en-US" altLang="en-US"/>
              <a:t>Point-Mass (Particle) Physics</a:t>
            </a:r>
          </a:p>
        </p:txBody>
      </p:sp>
      <p:sp>
        <p:nvSpPr>
          <p:cNvPr id="987139" name="Rectangle 3"/>
          <p:cNvSpPr>
            <a:spLocks noGrp="1" noChangeArrowheads="1"/>
          </p:cNvSpPr>
          <p:nvPr>
            <p:ph type="body" idx="1"/>
          </p:nvPr>
        </p:nvSpPr>
        <p:spPr>
          <a:xfrm>
            <a:off x="152400" y="1295400"/>
            <a:ext cx="8839200" cy="4841875"/>
          </a:xfrm>
          <a:ln/>
        </p:spPr>
        <p:txBody>
          <a:bodyPr/>
          <a:lstStyle/>
          <a:p>
            <a:r>
              <a:rPr lang="en-US" altLang="en-US"/>
              <a:t>What is a Particle?</a:t>
            </a:r>
          </a:p>
          <a:p>
            <a:pPr lvl="1"/>
            <a:r>
              <a:rPr lang="en-US" altLang="en-US"/>
              <a:t>A sphere of finite radius with a perfectly smooth, frictionless surface</a:t>
            </a:r>
          </a:p>
          <a:p>
            <a:pPr lvl="1"/>
            <a:r>
              <a:rPr lang="en-US" altLang="en-US"/>
              <a:t>Experiences no rotational motion</a:t>
            </a:r>
          </a:p>
          <a:p>
            <a:r>
              <a:rPr lang="en-US" altLang="en-US"/>
              <a:t>Particle kinematics</a:t>
            </a:r>
          </a:p>
          <a:p>
            <a:pPr lvl="1"/>
            <a:r>
              <a:rPr lang="en-US" altLang="en-US"/>
              <a:t>Defines the basic properties of particle motion</a:t>
            </a:r>
          </a:p>
          <a:p>
            <a:pPr lvl="1"/>
            <a:r>
              <a:rPr lang="en-US" altLang="en-US"/>
              <a:t>Position, Velocity, Acceleration</a:t>
            </a:r>
          </a:p>
          <a:p>
            <a:endParaRPr lang="en-US" altLang="en-US"/>
          </a:p>
        </p:txBody>
      </p:sp>
    </p:spTree>
    <p:extLst>
      <p:ext uri="{BB962C8B-B14F-4D97-AF65-F5344CB8AC3E}">
        <p14:creationId xmlns:p14="http://schemas.microsoft.com/office/powerpoint/2010/main" val="17813037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CE13702-0530-4454-A25B-824F389D6A4A}" type="slidenum">
              <a:rPr lang="en-US" altLang="en-US"/>
              <a:pPr/>
              <a:t>14</a:t>
            </a:fld>
            <a:endParaRPr lang="en-US" altLang="en-US"/>
          </a:p>
        </p:txBody>
      </p:sp>
      <p:sp>
        <p:nvSpPr>
          <p:cNvPr id="989186" name="Rectangle 2"/>
          <p:cNvSpPr>
            <a:spLocks noChangeArrowheads="1"/>
          </p:cNvSpPr>
          <p:nvPr/>
        </p:nvSpPr>
        <p:spPr bwMode="auto">
          <a:xfrm>
            <a:off x="914400" y="1219200"/>
            <a:ext cx="7696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sz="2800"/>
              <a:t>Location of Particle in World Space</a:t>
            </a:r>
            <a:br>
              <a:rPr lang="en-US" altLang="en-US" sz="2800"/>
            </a:br>
            <a:r>
              <a:rPr lang="en-US" altLang="en-US" sz="2800"/>
              <a:t>(units are meters (m))</a:t>
            </a:r>
            <a:br>
              <a:rPr lang="en-US" altLang="en-US" sz="2800"/>
            </a:br>
            <a:endParaRPr lang="en-US" altLang="en-US" sz="2800"/>
          </a:p>
          <a:p>
            <a:endParaRPr lang="en-US" altLang="en-US" sz="2800"/>
          </a:p>
          <a:p>
            <a:pPr lvl="1">
              <a:buFontTx/>
              <a:buNone/>
            </a:pPr>
            <a:r>
              <a:rPr lang="en-US" altLang="en-US" sz="2400"/>
              <a:t/>
            </a:r>
            <a:br>
              <a:rPr lang="en-US" altLang="en-US" sz="2400"/>
            </a:br>
            <a:endParaRPr lang="en-US" altLang="en-US" sz="2400"/>
          </a:p>
          <a:p>
            <a:pPr lvl="1">
              <a:buFontTx/>
              <a:buNone/>
            </a:pPr>
            <a:endParaRPr lang="en-US" altLang="en-US" sz="2400"/>
          </a:p>
          <a:p>
            <a:pPr lvl="1">
              <a:buFontTx/>
              <a:buNone/>
            </a:pPr>
            <a:r>
              <a:rPr lang="en-US" altLang="en-US" sz="2400"/>
              <a:t/>
            </a:r>
            <a:br>
              <a:rPr lang="en-US" altLang="en-US" sz="2400"/>
            </a:br>
            <a:r>
              <a:rPr lang="en-US" altLang="en-US" sz="2400"/>
              <a:t/>
            </a:r>
            <a:br>
              <a:rPr lang="en-US" altLang="en-US" sz="2400"/>
            </a:br>
            <a:endParaRPr lang="en-US" altLang="en-US" sz="2400"/>
          </a:p>
          <a:p>
            <a:pPr lvl="1">
              <a:buFontTx/>
              <a:buNone/>
            </a:pPr>
            <a:endParaRPr lang="en-US" altLang="en-US" sz="800"/>
          </a:p>
          <a:p>
            <a:pPr lvl="1">
              <a:spcBef>
                <a:spcPct val="40000"/>
              </a:spcBef>
            </a:pPr>
            <a:r>
              <a:rPr lang="en-US" altLang="en-US" sz="2400"/>
              <a:t>Changes over time when object moves</a:t>
            </a:r>
          </a:p>
        </p:txBody>
      </p:sp>
      <p:graphicFrame>
        <p:nvGraphicFramePr>
          <p:cNvPr id="989187" name="Object 3"/>
          <p:cNvGraphicFramePr>
            <a:graphicFrameLocks noGrp="1" noChangeAspect="1"/>
          </p:cNvGraphicFramePr>
          <p:nvPr>
            <p:ph idx="1"/>
          </p:nvPr>
        </p:nvGraphicFramePr>
        <p:xfrm>
          <a:off x="2286000" y="2286000"/>
          <a:ext cx="4233863" cy="3211513"/>
        </p:xfrm>
        <a:graphic>
          <a:graphicData uri="http://schemas.openxmlformats.org/presentationml/2006/ole">
            <mc:AlternateContent xmlns:mc="http://schemas.openxmlformats.org/markup-compatibility/2006">
              <mc:Choice xmlns:v="urn:schemas-microsoft-com:vml" Requires="v">
                <p:oleObj spid="_x0000_s12374" name="SmartDraw" r:id="rId4" imgW="9835560" imgH="6592680" progId="SmartDraw.2">
                  <p:embed/>
                </p:oleObj>
              </mc:Choice>
              <mc:Fallback>
                <p:oleObj name="SmartDraw" r:id="rId4" imgW="9835560" imgH="6592680"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286000"/>
                        <a:ext cx="4233863"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9" name="Rectangle 5"/>
          <p:cNvSpPr>
            <a:spLocks noGrp="1" noChangeArrowheads="1"/>
          </p:cNvSpPr>
          <p:nvPr>
            <p:ph type="title"/>
          </p:nvPr>
        </p:nvSpPr>
        <p:spPr>
          <a:xfrm>
            <a:off x="685800" y="152400"/>
            <a:ext cx="7772400" cy="1143000"/>
          </a:xfrm>
          <a:ln/>
        </p:spPr>
        <p:txBody>
          <a:bodyPr/>
          <a:lstStyle/>
          <a:p>
            <a:r>
              <a:rPr lang="en-US" altLang="en-US" sz="4800" dirty="0"/>
              <a:t>Particle Kinematics - Position</a:t>
            </a:r>
          </a:p>
        </p:txBody>
      </p:sp>
      <p:graphicFrame>
        <p:nvGraphicFramePr>
          <p:cNvPr id="989190" name="Object 6"/>
          <p:cNvGraphicFramePr>
            <a:graphicFrameLocks noChangeAspect="1"/>
          </p:cNvGraphicFramePr>
          <p:nvPr/>
        </p:nvGraphicFramePr>
        <p:xfrm>
          <a:off x="3787775" y="2438400"/>
          <a:ext cx="2579688" cy="695325"/>
        </p:xfrm>
        <a:graphic>
          <a:graphicData uri="http://schemas.openxmlformats.org/presentationml/2006/ole">
            <mc:AlternateContent xmlns:mc="http://schemas.openxmlformats.org/markup-compatibility/2006">
              <mc:Choice xmlns:v="urn:schemas-microsoft-com:vml" Requires="v">
                <p:oleObj spid="_x0000_s12375" name="Equation" r:id="rId6" imgW="1028520" imgH="279360" progId="Equation.3">
                  <p:embed/>
                </p:oleObj>
              </mc:Choice>
              <mc:Fallback>
                <p:oleObj name="Equation" r:id="rId6" imgW="1028520" imgH="279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2438400"/>
                        <a:ext cx="25796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2993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1789531-C0F3-4AB3-BBAC-CD4266CF7EBE}" type="slidenum">
              <a:rPr lang="en-US" altLang="en-US"/>
              <a:pPr/>
              <a:t>15</a:t>
            </a:fld>
            <a:endParaRPr lang="en-US" altLang="en-US"/>
          </a:p>
        </p:txBody>
      </p:sp>
      <p:sp>
        <p:nvSpPr>
          <p:cNvPr id="991234" name="Rectangle 2"/>
          <p:cNvSpPr>
            <a:spLocks noGrp="1" noChangeArrowheads="1"/>
          </p:cNvSpPr>
          <p:nvPr>
            <p:ph type="title"/>
          </p:nvPr>
        </p:nvSpPr>
        <p:spPr>
          <a:xfrm>
            <a:off x="685800" y="152400"/>
            <a:ext cx="7772400" cy="1143000"/>
          </a:xfrm>
          <a:ln/>
        </p:spPr>
        <p:txBody>
          <a:bodyPr/>
          <a:lstStyle/>
          <a:p>
            <a:r>
              <a:rPr lang="en-US" altLang="en-US" sz="4800" dirty="0"/>
              <a:t>Particle Kinematics - Velocity</a:t>
            </a:r>
          </a:p>
        </p:txBody>
      </p:sp>
      <p:sp>
        <p:nvSpPr>
          <p:cNvPr id="991235" name="Rectangle 3"/>
          <p:cNvSpPr>
            <a:spLocks noChangeArrowheads="1"/>
          </p:cNvSpPr>
          <p:nvPr/>
        </p:nvSpPr>
        <p:spPr bwMode="auto">
          <a:xfrm>
            <a:off x="1066800" y="14478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sz="2400" dirty="0"/>
              <a:t>Average velocity (units: meters/sec):</a:t>
            </a:r>
          </a:p>
          <a:p>
            <a:pPr lvl="1"/>
            <a:r>
              <a:rPr lang="en-US" altLang="en-US" sz="2200" dirty="0"/>
              <a:t> </a:t>
            </a:r>
            <a:r>
              <a:rPr lang="en-US" altLang="en-US" sz="2200" dirty="0">
                <a:latin typeface="Times New Roman" panose="02020603050405020304" pitchFamily="18" charset="0"/>
              </a:rPr>
              <a:t>[</a:t>
            </a:r>
            <a:r>
              <a:rPr lang="en-US" altLang="en-US" sz="2600" dirty="0">
                <a:latin typeface="Times New Roman" panose="02020603050405020304" pitchFamily="18" charset="0"/>
              </a:rPr>
              <a:t>p(t+</a:t>
            </a:r>
            <a:r>
              <a:rPr lang="el-GR" altLang="en-US" sz="2600" dirty="0">
                <a:latin typeface="Times New Roman" panose="02020603050405020304" pitchFamily="18" charset="0"/>
              </a:rPr>
              <a:t>Δ</a:t>
            </a:r>
            <a:r>
              <a:rPr lang="en-US" altLang="en-US" sz="2600" dirty="0">
                <a:latin typeface="Times New Roman" panose="02020603050405020304" pitchFamily="18" charset="0"/>
              </a:rPr>
              <a:t>t) - p(t)] / </a:t>
            </a:r>
            <a:r>
              <a:rPr lang="el-GR" altLang="en-US" sz="2600" dirty="0">
                <a:latin typeface="Times New Roman" panose="02020603050405020304" pitchFamily="18" charset="0"/>
              </a:rPr>
              <a:t>Δ</a:t>
            </a:r>
            <a:r>
              <a:rPr lang="en-US" altLang="en-US" sz="2600" dirty="0">
                <a:latin typeface="Times New Roman" panose="02020603050405020304" pitchFamily="18" charset="0"/>
              </a:rPr>
              <a:t>t</a:t>
            </a:r>
          </a:p>
          <a:p>
            <a:pPr lvl="1"/>
            <a:r>
              <a:rPr lang="en-US" altLang="en-US" sz="2200" dirty="0"/>
              <a:t>But velocity may change in time </a:t>
            </a:r>
            <a:r>
              <a:rPr lang="el-GR" altLang="en-US" sz="2600" dirty="0">
                <a:latin typeface="Times New Roman" panose="02020603050405020304" pitchFamily="18" charset="0"/>
              </a:rPr>
              <a:t>Δ</a:t>
            </a:r>
            <a:r>
              <a:rPr lang="en-US" altLang="en-US" sz="2600" dirty="0">
                <a:latin typeface="Times New Roman" panose="02020603050405020304" pitchFamily="18" charset="0"/>
              </a:rPr>
              <a:t>t</a:t>
            </a:r>
            <a:r>
              <a:rPr lang="en-US" altLang="en-US" sz="2600" dirty="0"/>
              <a:t> </a:t>
            </a:r>
          </a:p>
          <a:p>
            <a:r>
              <a:rPr lang="en-US" altLang="en-US" sz="2400" dirty="0"/>
              <a:t>Instantaneous velocity is </a:t>
            </a:r>
            <a:r>
              <a:rPr lang="en-US" altLang="en-US" sz="2600" dirty="0"/>
              <a:t>derivative of position:</a:t>
            </a:r>
            <a:br>
              <a:rPr lang="en-US" altLang="en-US" sz="2600" dirty="0"/>
            </a:br>
            <a:r>
              <a:rPr lang="en-US" altLang="en-US" sz="2600" dirty="0"/>
              <a:t/>
            </a:r>
            <a:br>
              <a:rPr lang="en-US" altLang="en-US" sz="2600" dirty="0"/>
            </a:br>
            <a:endParaRPr lang="en-US" altLang="en-US" sz="2600" dirty="0" smtClean="0"/>
          </a:p>
          <a:p>
            <a:r>
              <a:rPr lang="en-US" altLang="en-US" sz="2600" dirty="0"/>
              <a:t/>
            </a:r>
            <a:br>
              <a:rPr lang="en-US" altLang="en-US" sz="2600" dirty="0"/>
            </a:br>
            <a:r>
              <a:rPr lang="en-US" altLang="en-US" sz="2600" dirty="0"/>
              <a:t/>
            </a:r>
            <a:br>
              <a:rPr lang="en-US" altLang="en-US" sz="2600" dirty="0"/>
            </a:br>
            <a:r>
              <a:rPr lang="en-US" altLang="en-US" sz="2600" dirty="0"/>
              <a:t>(Position is the integral of velocity over time)</a:t>
            </a:r>
          </a:p>
        </p:txBody>
      </p:sp>
      <p:grpSp>
        <p:nvGrpSpPr>
          <p:cNvPr id="991236" name="Group 4"/>
          <p:cNvGrpSpPr>
            <a:grpSpLocks/>
          </p:cNvGrpSpPr>
          <p:nvPr/>
        </p:nvGrpSpPr>
        <p:grpSpPr bwMode="auto">
          <a:xfrm>
            <a:off x="1905000" y="3886200"/>
            <a:ext cx="4876800" cy="762000"/>
            <a:chOff x="1200" y="1872"/>
            <a:chExt cx="3600" cy="672"/>
          </a:xfrm>
        </p:grpSpPr>
        <p:sp>
          <p:nvSpPr>
            <p:cNvPr id="991237" name="Rectangle 5"/>
            <p:cNvSpPr>
              <a:spLocks noChangeArrowheads="1"/>
            </p:cNvSpPr>
            <p:nvPr/>
          </p:nvSpPr>
          <p:spPr bwMode="auto">
            <a:xfrm>
              <a:off x="1200" y="1872"/>
              <a:ext cx="3600" cy="67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1238" name="Object 6"/>
            <p:cNvGraphicFramePr>
              <a:graphicFrameLocks noChangeAspect="1"/>
            </p:cNvGraphicFramePr>
            <p:nvPr/>
          </p:nvGraphicFramePr>
          <p:xfrm>
            <a:off x="1248" y="1888"/>
            <a:ext cx="3501" cy="622"/>
          </p:xfrm>
          <a:graphic>
            <a:graphicData uri="http://schemas.openxmlformats.org/presentationml/2006/ole">
              <mc:AlternateContent xmlns:mc="http://schemas.openxmlformats.org/markup-compatibility/2006">
                <mc:Choice xmlns:v="urn:schemas-microsoft-com:vml" Requires="v">
                  <p:oleObj spid="_x0000_s13356" name="Equation" r:id="rId4" imgW="2197100" imgH="393700" progId="Equation.3">
                    <p:embed/>
                  </p:oleObj>
                </mc:Choice>
                <mc:Fallback>
                  <p:oleObj name="Equation" r:id="rId4" imgW="21971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888"/>
                          <a:ext cx="3501"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2686580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3E3B469-4119-48DE-A041-8731B262964F}" type="slidenum">
              <a:rPr lang="en-US" altLang="en-US"/>
              <a:pPr/>
              <a:t>16</a:t>
            </a:fld>
            <a:endParaRPr lang="en-US" altLang="en-US"/>
          </a:p>
        </p:txBody>
      </p:sp>
      <p:grpSp>
        <p:nvGrpSpPr>
          <p:cNvPr id="993282" name="Group 2"/>
          <p:cNvGrpSpPr>
            <a:grpSpLocks/>
          </p:cNvGrpSpPr>
          <p:nvPr/>
        </p:nvGrpSpPr>
        <p:grpSpPr bwMode="auto">
          <a:xfrm>
            <a:off x="1898650" y="3352800"/>
            <a:ext cx="4495800" cy="762000"/>
            <a:chOff x="1200" y="3456"/>
            <a:chExt cx="3600" cy="672"/>
          </a:xfrm>
        </p:grpSpPr>
        <p:sp>
          <p:nvSpPr>
            <p:cNvPr id="993283" name="Rectangle 3"/>
            <p:cNvSpPr>
              <a:spLocks noChangeArrowheads="1"/>
            </p:cNvSpPr>
            <p:nvPr/>
          </p:nvSpPr>
          <p:spPr bwMode="auto">
            <a:xfrm>
              <a:off x="1200" y="3456"/>
              <a:ext cx="3600" cy="67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3284" name="Object 4"/>
            <p:cNvGraphicFramePr>
              <a:graphicFrameLocks noChangeAspect="1"/>
            </p:cNvGraphicFramePr>
            <p:nvPr/>
          </p:nvGraphicFramePr>
          <p:xfrm>
            <a:off x="1824" y="3456"/>
            <a:ext cx="2367" cy="663"/>
          </p:xfrm>
          <a:graphic>
            <a:graphicData uri="http://schemas.openxmlformats.org/presentationml/2006/ole">
              <mc:AlternateContent xmlns:mc="http://schemas.openxmlformats.org/markup-compatibility/2006">
                <mc:Choice xmlns:v="urn:schemas-microsoft-com:vml" Requires="v">
                  <p:oleObj spid="_x0000_s14380" name="Equation" r:id="rId4" imgW="1498600" imgH="419100" progId="Equation.3">
                    <p:embed/>
                  </p:oleObj>
                </mc:Choice>
                <mc:Fallback>
                  <p:oleObj name="Equation" r:id="rId4" imgW="14986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3456"/>
                          <a:ext cx="2367" cy="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93285" name="Rectangle 5"/>
          <p:cNvSpPr>
            <a:spLocks noGrp="1" noChangeArrowheads="1"/>
          </p:cNvSpPr>
          <p:nvPr>
            <p:ph type="title"/>
          </p:nvPr>
        </p:nvSpPr>
        <p:spPr>
          <a:xfrm>
            <a:off x="685800" y="152400"/>
            <a:ext cx="7772400" cy="1143000"/>
          </a:xfrm>
          <a:ln/>
        </p:spPr>
        <p:txBody>
          <a:bodyPr/>
          <a:lstStyle/>
          <a:p>
            <a:r>
              <a:rPr lang="en-US" altLang="en-US" sz="4000" dirty="0"/>
              <a:t>Particle Kinematics - Acceleration</a:t>
            </a:r>
          </a:p>
        </p:txBody>
      </p:sp>
      <p:sp>
        <p:nvSpPr>
          <p:cNvPr id="993286" name="Rectangle 6"/>
          <p:cNvSpPr>
            <a:spLocks noChangeArrowheads="1"/>
          </p:cNvSpPr>
          <p:nvPr/>
        </p:nvSpPr>
        <p:spPr bwMode="auto">
          <a:xfrm>
            <a:off x="1066800" y="1447800"/>
            <a:ext cx="73517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pPr>
              <a:buFontTx/>
              <a:buNone/>
            </a:pPr>
            <a:endParaRPr lang="en-US" altLang="en-US" sz="2600"/>
          </a:p>
          <a:p>
            <a:r>
              <a:rPr lang="en-US" altLang="en-US" sz="2400"/>
              <a:t>Acceleration (units: m/s</a:t>
            </a:r>
            <a:r>
              <a:rPr lang="en-US" altLang="en-US" sz="2400" baseline="30000"/>
              <a:t>2</a:t>
            </a:r>
            <a:r>
              <a:rPr lang="en-US" altLang="en-US" sz="2400"/>
              <a:t>)</a:t>
            </a:r>
          </a:p>
          <a:p>
            <a:pPr lvl="1"/>
            <a:r>
              <a:rPr lang="en-US" altLang="en-US" sz="2200"/>
              <a:t>First time derivative of velocity</a:t>
            </a:r>
          </a:p>
          <a:p>
            <a:pPr lvl="1"/>
            <a:r>
              <a:rPr lang="en-US" altLang="en-US" sz="2200"/>
              <a:t>Second time derivative of position</a:t>
            </a:r>
          </a:p>
        </p:txBody>
      </p:sp>
    </p:spTree>
    <p:extLst>
      <p:ext uri="{BB962C8B-B14F-4D97-AF65-F5344CB8AC3E}">
        <p14:creationId xmlns:p14="http://schemas.microsoft.com/office/powerpoint/2010/main" val="347881253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C3269552-6376-4027-A3E7-8D9826EE3BE6}" type="slidenum">
              <a:rPr lang="en-US" altLang="en-US"/>
              <a:pPr/>
              <a:t>17</a:t>
            </a:fld>
            <a:endParaRPr lang="en-US" altLang="en-US"/>
          </a:p>
        </p:txBody>
      </p:sp>
      <p:sp>
        <p:nvSpPr>
          <p:cNvPr id="995330" name="Rectangle 2"/>
          <p:cNvSpPr>
            <a:spLocks noGrp="1" noChangeArrowheads="1"/>
          </p:cNvSpPr>
          <p:nvPr>
            <p:ph type="title"/>
          </p:nvPr>
        </p:nvSpPr>
        <p:spPr>
          <a:ln/>
        </p:spPr>
        <p:txBody>
          <a:bodyPr/>
          <a:lstStyle/>
          <a:p>
            <a:r>
              <a:rPr lang="en-US" altLang="en-US"/>
              <a:t>Newton’s 2</a:t>
            </a:r>
            <a:r>
              <a:rPr lang="en-US" altLang="en-US" baseline="30000"/>
              <a:t>nd</a:t>
            </a:r>
            <a:r>
              <a:rPr lang="en-US" altLang="en-US"/>
              <a:t> Law of Motion</a:t>
            </a:r>
          </a:p>
        </p:txBody>
      </p:sp>
      <p:sp>
        <p:nvSpPr>
          <p:cNvPr id="995331" name="Rectangle 3"/>
          <p:cNvSpPr>
            <a:spLocks noGrp="1" noChangeArrowheads="1"/>
          </p:cNvSpPr>
          <p:nvPr>
            <p:ph type="body" idx="1"/>
          </p:nvPr>
        </p:nvSpPr>
        <p:spPr>
          <a:xfrm>
            <a:off x="152400" y="1295400"/>
            <a:ext cx="8839200" cy="4841875"/>
          </a:xfrm>
          <a:ln/>
        </p:spPr>
        <p:txBody>
          <a:bodyPr/>
          <a:lstStyle/>
          <a:p>
            <a:r>
              <a:rPr lang="en-US" altLang="en-US" sz="2800"/>
              <a:t>Change in velocity proportional to applied force</a:t>
            </a:r>
          </a:p>
          <a:p>
            <a:r>
              <a:rPr lang="en-US" altLang="en-US" sz="2800"/>
              <a:t>The Classic Equation:</a:t>
            </a:r>
            <a:br>
              <a:rPr lang="en-US" altLang="en-US" sz="2800"/>
            </a:br>
            <a:r>
              <a:rPr lang="en-US" altLang="en-US" sz="2800"/>
              <a:t/>
            </a:r>
            <a:br>
              <a:rPr lang="en-US" altLang="en-US" sz="2800"/>
            </a:br>
            <a:r>
              <a:rPr lang="en-US" altLang="en-US" sz="2800"/>
              <a:t/>
            </a:r>
            <a:br>
              <a:rPr lang="en-US" altLang="en-US" sz="2800"/>
            </a:br>
            <a:endParaRPr lang="en-US" altLang="en-US" sz="2800"/>
          </a:p>
          <a:p>
            <a:pPr lvl="1"/>
            <a:r>
              <a:rPr lang="en-US" altLang="en-US" sz="2400" i="1">
                <a:latin typeface="Times New Roman" panose="02020603050405020304" pitchFamily="18" charset="0"/>
              </a:rPr>
              <a:t>m</a:t>
            </a:r>
            <a:r>
              <a:rPr lang="en-US" altLang="en-US" sz="2400"/>
              <a:t> = mass (units: kilograms, kg)</a:t>
            </a:r>
          </a:p>
          <a:p>
            <a:pPr lvl="1"/>
            <a:r>
              <a:rPr lang="en-US" altLang="en-US" sz="2400" b="0">
                <a:latin typeface="Times New Roman" panose="02020603050405020304" pitchFamily="18" charset="0"/>
              </a:rPr>
              <a:t>F</a:t>
            </a:r>
            <a:r>
              <a:rPr lang="en-US" altLang="en-US" sz="2400">
                <a:latin typeface="Times New Roman" panose="02020603050405020304" pitchFamily="18" charset="0"/>
              </a:rPr>
              <a:t>(</a:t>
            </a:r>
            <a:r>
              <a:rPr lang="en-US" altLang="en-US" sz="2400" i="1">
                <a:latin typeface="Times New Roman" panose="02020603050405020304" pitchFamily="18" charset="0"/>
              </a:rPr>
              <a:t>t</a:t>
            </a:r>
            <a:r>
              <a:rPr lang="en-US" altLang="en-US" sz="2400">
                <a:latin typeface="Times New Roman" panose="02020603050405020304" pitchFamily="18" charset="0"/>
              </a:rPr>
              <a:t>)</a:t>
            </a:r>
            <a:r>
              <a:rPr lang="en-US" altLang="en-US" sz="2400"/>
              <a:t> = force (units: Newtons = kg * m / s</a:t>
            </a:r>
            <a:r>
              <a:rPr lang="en-US" altLang="en-US" sz="2400" baseline="30000"/>
              <a:t>2</a:t>
            </a:r>
            <a:r>
              <a:rPr lang="en-US" altLang="en-US" sz="2400"/>
              <a:t>)</a:t>
            </a:r>
          </a:p>
        </p:txBody>
      </p:sp>
      <p:sp>
        <p:nvSpPr>
          <p:cNvPr id="995332" name="Rectangle 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995333" name="Group 5"/>
          <p:cNvGrpSpPr>
            <a:grpSpLocks/>
          </p:cNvGrpSpPr>
          <p:nvPr/>
        </p:nvGrpSpPr>
        <p:grpSpPr bwMode="auto">
          <a:xfrm>
            <a:off x="990600" y="2590800"/>
            <a:ext cx="4648200" cy="762000"/>
            <a:chOff x="1056" y="2304"/>
            <a:chExt cx="3600" cy="576"/>
          </a:xfrm>
        </p:grpSpPr>
        <p:sp>
          <p:nvSpPr>
            <p:cNvPr id="995334" name="Rectangle 6"/>
            <p:cNvSpPr>
              <a:spLocks noChangeArrowheads="1"/>
            </p:cNvSpPr>
            <p:nvPr/>
          </p:nvSpPr>
          <p:spPr bwMode="auto">
            <a:xfrm>
              <a:off x="1056" y="2304"/>
              <a:ext cx="3600"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5335" name="Object 7"/>
            <p:cNvGraphicFramePr>
              <a:graphicFrameLocks noChangeAspect="1"/>
            </p:cNvGraphicFramePr>
            <p:nvPr/>
          </p:nvGraphicFramePr>
          <p:xfrm>
            <a:off x="2208" y="2443"/>
            <a:ext cx="1186" cy="341"/>
          </p:xfrm>
          <a:graphic>
            <a:graphicData uri="http://schemas.openxmlformats.org/presentationml/2006/ole">
              <mc:AlternateContent xmlns:mc="http://schemas.openxmlformats.org/markup-compatibility/2006">
                <mc:Choice xmlns:v="urn:schemas-microsoft-com:vml" Requires="v">
                  <p:oleObj spid="_x0000_s15404" name="Equation" r:id="rId4" imgW="761669" imgH="215806" progId="Equation.3">
                    <p:embed/>
                  </p:oleObj>
                </mc:Choice>
                <mc:Fallback>
                  <p:oleObj name="Equation" r:id="rId4" imgW="761669"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443"/>
                          <a:ext cx="1186"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97548989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F5C1B09-368F-43D5-A2B3-E576B0ADE493}" type="slidenum">
              <a:rPr lang="en-US" altLang="en-US"/>
              <a:pPr/>
              <a:t>18</a:t>
            </a:fld>
            <a:endParaRPr lang="en-US" altLang="en-US"/>
          </a:p>
        </p:txBody>
      </p:sp>
      <p:sp>
        <p:nvSpPr>
          <p:cNvPr id="997378" name="Rectangle 2"/>
          <p:cNvSpPr>
            <a:spLocks noGrp="1" noChangeArrowheads="1"/>
          </p:cNvSpPr>
          <p:nvPr>
            <p:ph type="title"/>
          </p:nvPr>
        </p:nvSpPr>
        <p:spPr>
          <a:xfrm>
            <a:off x="152400" y="152400"/>
            <a:ext cx="8839200" cy="950913"/>
          </a:xfrm>
          <a:ln/>
        </p:spPr>
        <p:txBody>
          <a:bodyPr/>
          <a:lstStyle/>
          <a:p>
            <a:r>
              <a:rPr lang="en-US" altLang="en-US"/>
              <a:t>What is Physics Simulation?</a:t>
            </a:r>
          </a:p>
        </p:txBody>
      </p:sp>
      <p:sp>
        <p:nvSpPr>
          <p:cNvPr id="997379" name="Rectangle 3"/>
          <p:cNvSpPr>
            <a:spLocks noGrp="1" noChangeArrowheads="1"/>
          </p:cNvSpPr>
          <p:nvPr>
            <p:ph type="body" idx="1"/>
          </p:nvPr>
        </p:nvSpPr>
        <p:spPr>
          <a:xfrm>
            <a:off x="152400" y="1295400"/>
            <a:ext cx="8839200" cy="4929188"/>
          </a:xfrm>
          <a:ln/>
        </p:spPr>
        <p:txBody>
          <a:bodyPr/>
          <a:lstStyle/>
          <a:p>
            <a:pPr>
              <a:lnSpc>
                <a:spcPct val="90000"/>
              </a:lnSpc>
            </a:pPr>
            <a:r>
              <a:rPr lang="en-US" altLang="en-US" sz="2400" dirty="0"/>
              <a:t>The Cycle of Motion:</a:t>
            </a:r>
          </a:p>
          <a:p>
            <a:pPr lvl="1">
              <a:lnSpc>
                <a:spcPct val="90000"/>
              </a:lnSpc>
            </a:pPr>
            <a:r>
              <a:rPr lang="en-US" altLang="en-US" sz="2000" dirty="0"/>
              <a:t>Force, </a:t>
            </a:r>
            <a:r>
              <a:rPr lang="en-US" altLang="en-US" sz="2000" b="0" dirty="0">
                <a:latin typeface="Times New Roman" panose="02020603050405020304" pitchFamily="18" charset="0"/>
              </a:rPr>
              <a:t>F</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acceleration</a:t>
            </a:r>
          </a:p>
          <a:p>
            <a:pPr lvl="1">
              <a:lnSpc>
                <a:spcPct val="90000"/>
              </a:lnSpc>
            </a:pPr>
            <a:r>
              <a:rPr lang="en-US" altLang="en-US" sz="2000" dirty="0"/>
              <a:t>Acceleration, </a:t>
            </a:r>
            <a:r>
              <a:rPr lang="en-US" altLang="en-US" sz="2000" b="0" dirty="0">
                <a:latin typeface="Times New Roman" panose="02020603050405020304" pitchFamily="18" charset="0"/>
              </a:rPr>
              <a:t>a</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 change in velocity</a:t>
            </a:r>
          </a:p>
          <a:p>
            <a:pPr lvl="1">
              <a:lnSpc>
                <a:spcPct val="90000"/>
              </a:lnSpc>
            </a:pPr>
            <a:r>
              <a:rPr lang="en-US" altLang="en-US" sz="2000" dirty="0"/>
              <a:t>Velocity, </a:t>
            </a:r>
            <a:r>
              <a:rPr lang="en-US" altLang="en-US" sz="2000" b="0" dirty="0">
                <a:latin typeface="Times New Roman" panose="02020603050405020304" pitchFamily="18" charset="0"/>
              </a:rPr>
              <a:t>V</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 change in position</a:t>
            </a:r>
          </a:p>
          <a:p>
            <a:pPr>
              <a:lnSpc>
                <a:spcPct val="90000"/>
              </a:lnSpc>
            </a:pPr>
            <a:endParaRPr lang="en-US" altLang="en-US" sz="2400" dirty="0"/>
          </a:p>
          <a:p>
            <a:pPr>
              <a:lnSpc>
                <a:spcPct val="90000"/>
              </a:lnSpc>
            </a:pPr>
            <a:r>
              <a:rPr lang="en-US" altLang="en-US" sz="2400" dirty="0"/>
              <a:t>Physics Simulation:</a:t>
            </a:r>
          </a:p>
          <a:p>
            <a:pPr lvl="1">
              <a:lnSpc>
                <a:spcPct val="90000"/>
              </a:lnSpc>
            </a:pPr>
            <a:r>
              <a:rPr lang="en-US" altLang="en-US" sz="2000" dirty="0"/>
              <a:t>Solving variations of the above equations over time</a:t>
            </a:r>
          </a:p>
          <a:p>
            <a:pPr lvl="1">
              <a:lnSpc>
                <a:spcPct val="90000"/>
              </a:lnSpc>
            </a:pPr>
            <a:r>
              <a:rPr lang="en-US" altLang="en-US" sz="2000" dirty="0"/>
              <a:t>Use to get positions of objects</a:t>
            </a:r>
          </a:p>
          <a:p>
            <a:pPr lvl="1">
              <a:lnSpc>
                <a:spcPct val="90000"/>
              </a:lnSpc>
            </a:pPr>
            <a:r>
              <a:rPr lang="en-US" altLang="en-US" sz="2000" dirty="0"/>
              <a:t>Render objects on screen</a:t>
            </a:r>
          </a:p>
          <a:p>
            <a:pPr lvl="1">
              <a:lnSpc>
                <a:spcPct val="90000"/>
              </a:lnSpc>
            </a:pPr>
            <a:r>
              <a:rPr lang="en-US" altLang="en-US" sz="2000" dirty="0"/>
              <a:t>Repeat to emulate the cycle of motion</a:t>
            </a:r>
            <a:br>
              <a:rPr lang="en-US" altLang="en-US" sz="2000" dirty="0"/>
            </a:br>
            <a:endParaRPr lang="en-US" altLang="en-US" sz="2000" dirty="0"/>
          </a:p>
          <a:p>
            <a:pPr>
              <a:lnSpc>
                <a:spcPct val="90000"/>
              </a:lnSpc>
            </a:pPr>
            <a:r>
              <a:rPr lang="en-US" altLang="en-US" sz="2000" dirty="0"/>
              <a:t>http://graphics.cs.cmu.edu/projects/mwb/manyWorldsBrowsing_divx.avi</a:t>
            </a:r>
          </a:p>
        </p:txBody>
      </p:sp>
    </p:spTree>
    <p:extLst>
      <p:ext uri="{BB962C8B-B14F-4D97-AF65-F5344CB8AC3E}">
        <p14:creationId xmlns:p14="http://schemas.microsoft.com/office/powerpoint/2010/main" val="41749106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64AE394-86C6-4D74-8A10-70A579E996CB}" type="slidenum">
              <a:rPr lang="en-US" altLang="en-US"/>
              <a:pPr/>
              <a:t>19</a:t>
            </a:fld>
            <a:endParaRPr lang="en-US" altLang="en-US"/>
          </a:p>
        </p:txBody>
      </p:sp>
      <p:sp>
        <p:nvSpPr>
          <p:cNvPr id="999426" name="Rectangle 2"/>
          <p:cNvSpPr>
            <a:spLocks noGrp="1" noChangeArrowheads="1"/>
          </p:cNvSpPr>
          <p:nvPr>
            <p:ph type="title"/>
          </p:nvPr>
        </p:nvSpPr>
        <p:spPr>
          <a:ln/>
        </p:spPr>
        <p:txBody>
          <a:bodyPr/>
          <a:lstStyle/>
          <a:p>
            <a:r>
              <a:rPr lang="en-US" altLang="en-US"/>
              <a:t>Topics</a:t>
            </a:r>
          </a:p>
        </p:txBody>
      </p:sp>
      <p:sp>
        <p:nvSpPr>
          <p:cNvPr id="999427" name="Rectangle 3"/>
          <p:cNvSpPr>
            <a:spLocks noGrp="1" noChangeArrowheads="1"/>
          </p:cNvSpPr>
          <p:nvPr>
            <p:ph type="body" idx="1"/>
          </p:nvPr>
        </p:nvSpPr>
        <p:spPr>
          <a:xfrm>
            <a:off x="457200" y="1219200"/>
            <a:ext cx="8229600" cy="4525963"/>
          </a:xfrm>
          <a:ln/>
        </p:spPr>
        <p:txBody>
          <a:bodyPr/>
          <a:lstStyle/>
          <a:p>
            <a:r>
              <a:rPr lang="en-US" altLang="en-US" sz="2800" dirty="0"/>
              <a:t>Introduction</a:t>
            </a:r>
          </a:p>
          <a:p>
            <a:r>
              <a:rPr lang="en-US" altLang="en-US" sz="2800" dirty="0"/>
              <a:t>Point Masses</a:t>
            </a:r>
          </a:p>
          <a:p>
            <a:pPr lvl="1"/>
            <a:r>
              <a:rPr lang="en-US" altLang="en-US" sz="2400" b="1" dirty="0"/>
              <a:t>Projectile motion</a:t>
            </a:r>
          </a:p>
          <a:p>
            <a:pPr lvl="1"/>
            <a:r>
              <a:rPr lang="en-US" altLang="en-US" sz="2400" dirty="0"/>
              <a:t>Collision response</a:t>
            </a:r>
          </a:p>
          <a:p>
            <a:endParaRPr lang="en-US" altLang="en-US" sz="2800" dirty="0"/>
          </a:p>
          <a:p>
            <a:r>
              <a:rPr lang="en-US" altLang="en-US" sz="2800" dirty="0"/>
              <a:t>Later:</a:t>
            </a:r>
          </a:p>
          <a:p>
            <a:pPr lvl="1"/>
            <a:r>
              <a:rPr lang="en-US" altLang="en-US" sz="2400" dirty="0"/>
              <a:t>Rigid Bodies</a:t>
            </a:r>
          </a:p>
          <a:p>
            <a:pPr lvl="1"/>
            <a:r>
              <a:rPr lang="en-US" altLang="en-US" sz="2400" dirty="0"/>
              <a:t>Soft Bodies</a:t>
            </a:r>
          </a:p>
          <a:p>
            <a:pPr lvl="1"/>
            <a:r>
              <a:rPr lang="en-US" altLang="en-US" sz="2400" dirty="0"/>
              <a:t>Collision Detection</a:t>
            </a:r>
          </a:p>
        </p:txBody>
      </p:sp>
    </p:spTree>
    <p:extLst>
      <p:ext uri="{BB962C8B-B14F-4D97-AF65-F5344CB8AC3E}">
        <p14:creationId xmlns:p14="http://schemas.microsoft.com/office/powerpoint/2010/main" val="2516554624"/>
      </p:ext>
    </p:extLst>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1318E1A-425F-4ED5-89E6-F214BC817C9A}" type="slidenum">
              <a:rPr lang="en-US" altLang="en-US"/>
              <a:pPr/>
              <a:t>2</a:t>
            </a:fld>
            <a:endParaRPr lang="en-US" altLang="en-US"/>
          </a:p>
        </p:txBody>
      </p:sp>
      <p:sp>
        <p:nvSpPr>
          <p:cNvPr id="964610" name="Rectangle 2"/>
          <p:cNvSpPr>
            <a:spLocks noGrp="1" noChangeArrowheads="1"/>
          </p:cNvSpPr>
          <p:nvPr>
            <p:ph type="title"/>
          </p:nvPr>
        </p:nvSpPr>
        <p:spPr>
          <a:ln/>
        </p:spPr>
        <p:txBody>
          <a:bodyPr/>
          <a:lstStyle/>
          <a:p>
            <a:r>
              <a:rPr lang="en-US" altLang="en-US"/>
              <a:t>Topics</a:t>
            </a:r>
          </a:p>
        </p:txBody>
      </p:sp>
      <p:sp>
        <p:nvSpPr>
          <p:cNvPr id="964611" name="Rectangle 3"/>
          <p:cNvSpPr>
            <a:spLocks noGrp="1" noChangeArrowheads="1"/>
          </p:cNvSpPr>
          <p:nvPr>
            <p:ph type="body" idx="1"/>
          </p:nvPr>
        </p:nvSpPr>
        <p:spPr>
          <a:xfrm>
            <a:off x="457200" y="1219200"/>
            <a:ext cx="8229600" cy="4525963"/>
          </a:xfrm>
          <a:ln/>
        </p:spPr>
        <p:txBody>
          <a:bodyPr/>
          <a:lstStyle/>
          <a:p>
            <a:r>
              <a:rPr lang="en-US" altLang="en-US" sz="2800"/>
              <a:t>Introduction</a:t>
            </a:r>
          </a:p>
          <a:p>
            <a:r>
              <a:rPr lang="en-US" altLang="en-US" sz="2800"/>
              <a:t>Point Masses</a:t>
            </a:r>
          </a:p>
          <a:p>
            <a:pPr lvl="1"/>
            <a:r>
              <a:rPr lang="en-US" altLang="en-US" sz="2400"/>
              <a:t>Projectile motion</a:t>
            </a:r>
          </a:p>
          <a:p>
            <a:pPr lvl="1"/>
            <a:r>
              <a:rPr lang="en-US" altLang="en-US" sz="2400"/>
              <a:t>Collision response</a:t>
            </a:r>
          </a:p>
          <a:p>
            <a:endParaRPr lang="en-US" altLang="en-US" sz="2800"/>
          </a:p>
          <a:p>
            <a:r>
              <a:rPr lang="en-US" altLang="en-US" sz="2800"/>
              <a:t>Later:</a:t>
            </a:r>
          </a:p>
          <a:p>
            <a:pPr lvl="1"/>
            <a:r>
              <a:rPr lang="en-US" altLang="en-US" sz="2400"/>
              <a:t>Rigid Bodies</a:t>
            </a:r>
          </a:p>
          <a:p>
            <a:pPr lvl="1"/>
            <a:r>
              <a:rPr lang="en-US" altLang="en-US" sz="2400"/>
              <a:t>Soft Bodies</a:t>
            </a:r>
          </a:p>
          <a:p>
            <a:pPr lvl="1"/>
            <a:r>
              <a:rPr lang="en-US" altLang="en-US" sz="2400"/>
              <a:t>Collision Detection</a:t>
            </a:r>
          </a:p>
        </p:txBody>
      </p:sp>
    </p:spTree>
    <p:extLst>
      <p:ext uri="{BB962C8B-B14F-4D97-AF65-F5344CB8AC3E}">
        <p14:creationId xmlns:p14="http://schemas.microsoft.com/office/powerpoint/2010/main" val="2394265238"/>
      </p:ext>
    </p:extLst>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98C22AD-2689-42C9-8182-C310255BA568}" type="slidenum">
              <a:rPr lang="en-US" altLang="en-US"/>
              <a:pPr/>
              <a:t>20</a:t>
            </a:fld>
            <a:endParaRPr lang="en-US" altLang="en-US"/>
          </a:p>
        </p:txBody>
      </p:sp>
      <p:sp>
        <p:nvSpPr>
          <p:cNvPr id="1001474" name="Rectangle 2"/>
          <p:cNvSpPr>
            <a:spLocks noGrp="1" noChangeArrowheads="1"/>
          </p:cNvSpPr>
          <p:nvPr>
            <p:ph type="title"/>
          </p:nvPr>
        </p:nvSpPr>
        <p:spPr>
          <a:ln/>
        </p:spPr>
        <p:txBody>
          <a:bodyPr/>
          <a:lstStyle/>
          <a:p>
            <a:r>
              <a:rPr lang="en-US" altLang="en-US" sz="3600"/>
              <a:t>Example: 3D Projectile Motion (1 of 3)</a:t>
            </a:r>
          </a:p>
        </p:txBody>
      </p:sp>
      <p:graphicFrame>
        <p:nvGraphicFramePr>
          <p:cNvPr id="1001475" name="Object 3"/>
          <p:cNvGraphicFramePr>
            <a:graphicFrameLocks noGrp="1" noChangeAspect="1"/>
          </p:cNvGraphicFramePr>
          <p:nvPr>
            <p:ph idx="1"/>
          </p:nvPr>
        </p:nvGraphicFramePr>
        <p:xfrm>
          <a:off x="2133600" y="1219200"/>
          <a:ext cx="4691063" cy="4267200"/>
        </p:xfrm>
        <a:graphic>
          <a:graphicData uri="http://schemas.openxmlformats.org/presentationml/2006/ole">
            <mc:AlternateContent xmlns:mc="http://schemas.openxmlformats.org/markup-compatibility/2006">
              <mc:Choice xmlns:v="urn:schemas-microsoft-com:vml" Requires="v">
                <p:oleObj spid="_x0000_s16428" name="SmartDraw" r:id="rId4" imgW="7246440" imgH="6592680" progId="SmartDraw.2">
                  <p:embed/>
                </p:oleObj>
              </mc:Choice>
              <mc:Fallback>
                <p:oleObj name="SmartDraw" r:id="rId4" imgW="7246440" imgH="6592680"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219200"/>
                        <a:ext cx="46910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476" name="Rectangle 4"/>
          <p:cNvSpPr>
            <a:spLocks noChangeArrowheads="1"/>
          </p:cNvSpPr>
          <p:nvPr/>
        </p:nvSpPr>
        <p:spPr bwMode="auto">
          <a:xfrm>
            <a:off x="1676400" y="5562600"/>
            <a:ext cx="584993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dirty="0" err="1"/>
              <a:t>Qbasic</a:t>
            </a:r>
            <a:r>
              <a:rPr lang="en-US" altLang="en-US" dirty="0"/>
              <a:t> Gorilla:</a:t>
            </a:r>
            <a:br>
              <a:rPr lang="en-US" altLang="en-US" dirty="0"/>
            </a:br>
            <a:r>
              <a:rPr lang="en-US" altLang="en-US" sz="1600" dirty="0"/>
              <a:t>http://youtube.com/watch?v=ncykt-YJO1M</a:t>
            </a:r>
          </a:p>
        </p:txBody>
      </p:sp>
    </p:spTree>
    <p:extLst>
      <p:ext uri="{BB962C8B-B14F-4D97-AF65-F5344CB8AC3E}">
        <p14:creationId xmlns:p14="http://schemas.microsoft.com/office/powerpoint/2010/main" val="184012575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FD6410D-1E22-41C2-857C-BB0439EC0280}" type="slidenum">
              <a:rPr lang="en-US" altLang="en-US"/>
              <a:pPr/>
              <a:t>21</a:t>
            </a:fld>
            <a:endParaRPr lang="en-US" altLang="en-US"/>
          </a:p>
        </p:txBody>
      </p:sp>
      <p:sp>
        <p:nvSpPr>
          <p:cNvPr id="1003522" name="Rectangle 2"/>
          <p:cNvSpPr>
            <a:spLocks noGrp="1" noChangeArrowheads="1"/>
          </p:cNvSpPr>
          <p:nvPr>
            <p:ph type="title"/>
          </p:nvPr>
        </p:nvSpPr>
        <p:spPr>
          <a:xfrm>
            <a:off x="685800" y="304800"/>
            <a:ext cx="7772400" cy="1143000"/>
          </a:xfrm>
          <a:ln/>
        </p:spPr>
        <p:txBody>
          <a:bodyPr/>
          <a:lstStyle/>
          <a:p>
            <a:r>
              <a:rPr lang="en-US" altLang="en-US" sz="3200"/>
              <a:t>Example: 3D Projectile Motion (1 of 3)</a:t>
            </a:r>
          </a:p>
        </p:txBody>
      </p:sp>
      <p:sp>
        <p:nvSpPr>
          <p:cNvPr id="1003523" name="Rectangle 3"/>
          <p:cNvSpPr>
            <a:spLocks noGrp="1" noChangeArrowheads="1"/>
          </p:cNvSpPr>
          <p:nvPr>
            <p:ph type="body" idx="1"/>
          </p:nvPr>
        </p:nvSpPr>
        <p:spPr>
          <a:xfrm>
            <a:off x="949325" y="1447800"/>
            <a:ext cx="7772400" cy="3733800"/>
          </a:xfrm>
          <a:ln/>
        </p:spPr>
        <p:txBody>
          <a:bodyPr/>
          <a:lstStyle/>
          <a:p>
            <a:pPr>
              <a:lnSpc>
                <a:spcPct val="80000"/>
              </a:lnSpc>
              <a:buFontTx/>
              <a:buNone/>
            </a:pPr>
            <a:r>
              <a:rPr lang="en-US" altLang="en-US" sz="2800"/>
              <a:t>Constant Force (e.g., gravity)</a:t>
            </a:r>
          </a:p>
          <a:p>
            <a:pPr lvl="1">
              <a:lnSpc>
                <a:spcPct val="80000"/>
              </a:lnSpc>
            </a:pPr>
            <a:r>
              <a:rPr lang="en-US" altLang="en-US" sz="2400"/>
              <a:t>Force is </a:t>
            </a:r>
            <a:r>
              <a:rPr lang="en-US" altLang="en-US" sz="2400" i="1"/>
              <a:t>weight</a:t>
            </a:r>
            <a:r>
              <a:rPr lang="en-US" altLang="en-US" sz="2400"/>
              <a:t> of the projectile, </a:t>
            </a:r>
            <a:r>
              <a:rPr lang="en-US" altLang="en-US" sz="2400" b="0">
                <a:latin typeface="Times New Roman" panose="02020603050405020304" pitchFamily="18" charset="0"/>
              </a:rPr>
              <a:t>W</a:t>
            </a:r>
            <a:r>
              <a:rPr lang="en-US" altLang="en-US" sz="2400">
                <a:latin typeface="Times New Roman" panose="02020603050405020304" pitchFamily="18" charset="0"/>
              </a:rPr>
              <a:t> = </a:t>
            </a:r>
            <a:r>
              <a:rPr lang="en-US" altLang="en-US" sz="2400" i="1">
                <a:latin typeface="Times New Roman" panose="02020603050405020304" pitchFamily="18" charset="0"/>
              </a:rPr>
              <a:t>m</a:t>
            </a:r>
            <a:r>
              <a:rPr lang="en-US" altLang="en-US" sz="2400" b="0">
                <a:latin typeface="Times New Roman" panose="02020603050405020304" pitchFamily="18" charset="0"/>
              </a:rPr>
              <a:t>g</a:t>
            </a:r>
            <a:endParaRPr lang="en-US" altLang="en-US" sz="2400">
              <a:latin typeface="Times New Roman" panose="02020603050405020304" pitchFamily="18" charset="0"/>
            </a:endParaRPr>
          </a:p>
          <a:p>
            <a:pPr lvl="1">
              <a:lnSpc>
                <a:spcPct val="80000"/>
              </a:lnSpc>
            </a:pPr>
            <a:r>
              <a:rPr lang="en-US" altLang="en-US" sz="2400" b="0">
                <a:latin typeface="Times New Roman" panose="02020603050405020304" pitchFamily="18" charset="0"/>
              </a:rPr>
              <a:t>g</a:t>
            </a:r>
            <a:r>
              <a:rPr lang="en-US" altLang="en-US" sz="2400"/>
              <a:t> is constant acceleration due to gravity</a:t>
            </a:r>
          </a:p>
          <a:p>
            <a:pPr lvl="2">
              <a:lnSpc>
                <a:spcPct val="80000"/>
              </a:lnSpc>
            </a:pPr>
            <a:r>
              <a:rPr lang="en-US" altLang="en-US" sz="2000"/>
              <a:t>On earth, gravity (</a:t>
            </a:r>
            <a:r>
              <a:rPr lang="en-US" altLang="en-US">
                <a:latin typeface="Times New Roman" panose="02020603050405020304" pitchFamily="18" charset="0"/>
              </a:rPr>
              <a:t>g</a:t>
            </a:r>
            <a:r>
              <a:rPr lang="en-US" altLang="en-US" sz="2000"/>
              <a:t>) is 9.81 m/s</a:t>
            </a:r>
            <a:r>
              <a:rPr lang="en-US" altLang="en-US" sz="2000" baseline="30000"/>
              <a:t>2</a:t>
            </a:r>
          </a:p>
          <a:p>
            <a:pPr>
              <a:lnSpc>
                <a:spcPct val="80000"/>
              </a:lnSpc>
            </a:pPr>
            <a:endParaRPr lang="en-US" altLang="en-US" sz="2800"/>
          </a:p>
          <a:p>
            <a:pPr>
              <a:lnSpc>
                <a:spcPct val="80000"/>
              </a:lnSpc>
            </a:pPr>
            <a:r>
              <a:rPr lang="en-US" altLang="en-US" sz="2800"/>
              <a:t>With constant force, acceleration is constant</a:t>
            </a:r>
          </a:p>
          <a:p>
            <a:pPr>
              <a:lnSpc>
                <a:spcPct val="80000"/>
              </a:lnSpc>
            </a:pPr>
            <a:endParaRPr lang="en-US" altLang="en-US" sz="2800"/>
          </a:p>
          <a:p>
            <a:pPr>
              <a:lnSpc>
                <a:spcPct val="80000"/>
              </a:lnSpc>
            </a:pPr>
            <a:r>
              <a:rPr lang="en-US" altLang="en-US" sz="2800"/>
              <a:t>Easy to integrate</a:t>
            </a:r>
          </a:p>
        </p:txBody>
      </p:sp>
    </p:spTree>
    <p:extLst>
      <p:ext uri="{BB962C8B-B14F-4D97-AF65-F5344CB8AC3E}">
        <p14:creationId xmlns:p14="http://schemas.microsoft.com/office/powerpoint/2010/main" val="38197958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AFCC7BD-A32C-47C2-941B-7FCEC8A8D597}" type="slidenum">
              <a:rPr lang="en-US" altLang="en-US"/>
              <a:pPr/>
              <a:t>22</a:t>
            </a:fld>
            <a:endParaRPr lang="en-US" altLang="en-US"/>
          </a:p>
        </p:txBody>
      </p:sp>
      <p:sp>
        <p:nvSpPr>
          <p:cNvPr id="1005570" name="Rectangle 2"/>
          <p:cNvSpPr>
            <a:spLocks noGrp="1" noChangeArrowheads="1"/>
          </p:cNvSpPr>
          <p:nvPr>
            <p:ph type="title"/>
          </p:nvPr>
        </p:nvSpPr>
        <p:spPr>
          <a:xfrm>
            <a:off x="685800" y="304800"/>
            <a:ext cx="7772400" cy="1143000"/>
          </a:xfrm>
          <a:ln/>
        </p:spPr>
        <p:txBody>
          <a:bodyPr/>
          <a:lstStyle/>
          <a:p>
            <a:r>
              <a:rPr lang="en-US" altLang="en-US" sz="3600"/>
              <a:t>Example: 3D Projectile Motion (1 of 3)</a:t>
            </a:r>
          </a:p>
        </p:txBody>
      </p:sp>
      <p:sp>
        <p:nvSpPr>
          <p:cNvPr id="1005571" name="Rectangle 3"/>
          <p:cNvSpPr>
            <a:spLocks noGrp="1" noChangeArrowheads="1"/>
          </p:cNvSpPr>
          <p:nvPr>
            <p:ph type="body" idx="1"/>
          </p:nvPr>
        </p:nvSpPr>
        <p:spPr>
          <a:xfrm>
            <a:off x="949325" y="1371600"/>
            <a:ext cx="7772400" cy="4191000"/>
          </a:xfrm>
          <a:ln/>
        </p:spPr>
        <p:txBody>
          <a:bodyPr/>
          <a:lstStyle/>
          <a:p>
            <a:pPr>
              <a:lnSpc>
                <a:spcPct val="80000"/>
              </a:lnSpc>
            </a:pPr>
            <a:r>
              <a:rPr lang="en-US" altLang="en-US" sz="2800"/>
              <a:t>Closed-form “Projectile Equations of Motion”:</a:t>
            </a:r>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400"/>
          </a:p>
          <a:p>
            <a:pPr lvl="1">
              <a:lnSpc>
                <a:spcPct val="90000"/>
              </a:lnSpc>
              <a:spcBef>
                <a:spcPct val="40000"/>
              </a:spcBef>
              <a:spcAft>
                <a:spcPct val="10000"/>
              </a:spcAft>
            </a:pPr>
            <a:r>
              <a:rPr lang="en-US" altLang="en-US" sz="2400"/>
              <a:t>Exact</a:t>
            </a:r>
          </a:p>
          <a:p>
            <a:pPr lvl="1">
              <a:lnSpc>
                <a:spcPct val="90000"/>
              </a:lnSpc>
              <a:spcBef>
                <a:spcPct val="40000"/>
              </a:spcBef>
              <a:spcAft>
                <a:spcPct val="10000"/>
              </a:spcAft>
            </a:pPr>
            <a:r>
              <a:rPr lang="pt-BR" altLang="en-US" sz="2400"/>
              <a:t>Requires constant acceleration</a:t>
            </a:r>
            <a:endParaRPr lang="en-US" altLang="en-US" sz="2400" i="1" baseline="-25000"/>
          </a:p>
        </p:txBody>
      </p:sp>
      <p:grpSp>
        <p:nvGrpSpPr>
          <p:cNvPr id="1005572" name="Group 4"/>
          <p:cNvGrpSpPr>
            <a:grpSpLocks/>
          </p:cNvGrpSpPr>
          <p:nvPr/>
        </p:nvGrpSpPr>
        <p:grpSpPr bwMode="auto">
          <a:xfrm>
            <a:off x="1524000" y="1981200"/>
            <a:ext cx="5334000" cy="1371600"/>
            <a:chOff x="1008" y="2304"/>
            <a:chExt cx="3888" cy="960"/>
          </a:xfrm>
        </p:grpSpPr>
        <p:sp>
          <p:nvSpPr>
            <p:cNvPr id="1005573" name="Rectangle 5"/>
            <p:cNvSpPr>
              <a:spLocks noChangeArrowheads="1"/>
            </p:cNvSpPr>
            <p:nvPr/>
          </p:nvSpPr>
          <p:spPr bwMode="auto">
            <a:xfrm>
              <a:off x="1008" y="2304"/>
              <a:ext cx="3888" cy="9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05574" name="Object 6"/>
            <p:cNvGraphicFramePr>
              <a:graphicFrameLocks noChangeAspect="1"/>
            </p:cNvGraphicFramePr>
            <p:nvPr/>
          </p:nvGraphicFramePr>
          <p:xfrm>
            <a:off x="1104" y="2341"/>
            <a:ext cx="2289" cy="361"/>
          </p:xfrm>
          <a:graphic>
            <a:graphicData uri="http://schemas.openxmlformats.org/presentationml/2006/ole">
              <mc:AlternateContent xmlns:mc="http://schemas.openxmlformats.org/markup-compatibility/2006">
                <mc:Choice xmlns:v="urn:schemas-microsoft-com:vml" Requires="v">
                  <p:oleObj spid="_x0000_s17494" name="Equation" r:id="rId4" imgW="1434960" imgH="228600" progId="Equation.3">
                    <p:embed/>
                  </p:oleObj>
                </mc:Choice>
                <mc:Fallback>
                  <p:oleObj name="Equation" r:id="rId4" imgW="14349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341"/>
                          <a:ext cx="2289"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5575" name="Object 7"/>
            <p:cNvGraphicFramePr>
              <a:graphicFrameLocks noChangeAspect="1"/>
            </p:cNvGraphicFramePr>
            <p:nvPr/>
          </p:nvGraphicFramePr>
          <p:xfrm>
            <a:off x="1104" y="2643"/>
            <a:ext cx="3714" cy="621"/>
          </p:xfrm>
          <a:graphic>
            <a:graphicData uri="http://schemas.openxmlformats.org/presentationml/2006/ole">
              <mc:AlternateContent xmlns:mc="http://schemas.openxmlformats.org/markup-compatibility/2006">
                <mc:Choice xmlns:v="urn:schemas-microsoft-com:vml" Requires="v">
                  <p:oleObj spid="_x0000_s17495" name="Equation" r:id="rId6" imgW="2336800" imgH="393700" progId="Equation.3">
                    <p:embed/>
                  </p:oleObj>
                </mc:Choice>
                <mc:Fallback>
                  <p:oleObj name="Equation" r:id="rId6" imgW="2336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2643"/>
                          <a:ext cx="3714" cy="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9124415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5E7CBE6-0420-416F-94DC-4D6B5D484D90}" type="slidenum">
              <a:rPr lang="en-US" altLang="en-US"/>
              <a:pPr/>
              <a:t>23</a:t>
            </a:fld>
            <a:endParaRPr lang="en-US" altLang="en-US"/>
          </a:p>
        </p:txBody>
      </p:sp>
      <p:sp>
        <p:nvSpPr>
          <p:cNvPr id="1007618" name="Rectangle 2"/>
          <p:cNvSpPr>
            <a:spLocks noGrp="1" noChangeArrowheads="1"/>
          </p:cNvSpPr>
          <p:nvPr>
            <p:ph type="title"/>
          </p:nvPr>
        </p:nvSpPr>
        <p:spPr>
          <a:ln/>
        </p:spPr>
        <p:txBody>
          <a:bodyPr/>
          <a:lstStyle/>
          <a:p>
            <a:r>
              <a:rPr lang="en-US" altLang="en-US" sz="3600"/>
              <a:t>Example: 3D Projectile Motion (2 of 3)</a:t>
            </a:r>
          </a:p>
        </p:txBody>
      </p:sp>
      <p:sp>
        <p:nvSpPr>
          <p:cNvPr id="1007619" name="Rectangle 3"/>
          <p:cNvSpPr>
            <a:spLocks noGrp="1" noChangeArrowheads="1"/>
          </p:cNvSpPr>
          <p:nvPr>
            <p:ph type="body" idx="1"/>
          </p:nvPr>
        </p:nvSpPr>
        <p:spPr>
          <a:xfrm>
            <a:off x="1301750" y="1066800"/>
            <a:ext cx="7772400" cy="4338638"/>
          </a:xfrm>
          <a:noFill/>
          <a:ln/>
        </p:spPr>
        <p:txBody>
          <a:bodyPr/>
          <a:lstStyle/>
          <a:p>
            <a:pPr>
              <a:lnSpc>
                <a:spcPct val="90000"/>
              </a:lnSpc>
            </a:pPr>
            <a:r>
              <a:rPr lang="en-US" altLang="en-US" sz="2800"/>
              <a:t>For simulation:</a:t>
            </a:r>
          </a:p>
          <a:p>
            <a:pPr lvl="1">
              <a:lnSpc>
                <a:spcPct val="90000"/>
              </a:lnSpc>
            </a:pPr>
            <a:r>
              <a:rPr lang="en-US" altLang="en-US" sz="2400"/>
              <a:t>Begins at time </a:t>
            </a:r>
            <a:r>
              <a:rPr lang="en-US" altLang="en-US" sz="2400" i="1">
                <a:latin typeface="Times New Roman" panose="02020603050405020304" pitchFamily="18" charset="0"/>
              </a:rPr>
              <a:t>t</a:t>
            </a:r>
            <a:r>
              <a:rPr lang="en-US" altLang="en-US" sz="2400" i="1" baseline="-25000">
                <a:latin typeface="Times New Roman" panose="02020603050405020304" pitchFamily="18" charset="0"/>
              </a:rPr>
              <a:t>init</a:t>
            </a:r>
            <a:endParaRPr lang="en-US" altLang="en-US" sz="2400"/>
          </a:p>
          <a:p>
            <a:pPr lvl="1">
              <a:lnSpc>
                <a:spcPct val="90000"/>
              </a:lnSpc>
            </a:pPr>
            <a:r>
              <a:rPr lang="en-US" altLang="en-US" sz="2400"/>
              <a:t>Known quantities:</a:t>
            </a:r>
            <a:br>
              <a:rPr lang="en-US" altLang="en-US" sz="2400"/>
            </a:br>
            <a:r>
              <a:rPr lang="en-US" altLang="en-US" sz="2400"/>
              <a:t>Initial velocity, </a:t>
            </a:r>
            <a:r>
              <a:rPr lang="en-US" altLang="en-US" sz="2400" b="0">
                <a:latin typeface="Times New Roman" panose="02020603050405020304" pitchFamily="18" charset="0"/>
              </a:rPr>
              <a:t>V</a:t>
            </a:r>
            <a:r>
              <a:rPr lang="en-US" altLang="en-US" sz="2400" i="1" baseline="-25000">
                <a:latin typeface="Times New Roman" panose="02020603050405020304" pitchFamily="18" charset="0"/>
              </a:rPr>
              <a:t>init</a:t>
            </a:r>
            <a:r>
              <a:rPr lang="en-US" altLang="en-US" sz="2400"/>
              <a:t/>
            </a:r>
            <a:br>
              <a:rPr lang="en-US" altLang="en-US" sz="2400"/>
            </a:br>
            <a:r>
              <a:rPr lang="en-US" altLang="en-US" sz="2400"/>
              <a:t>Initial position, </a:t>
            </a:r>
            <a:r>
              <a:rPr lang="en-US" altLang="en-US" sz="2400" b="0">
                <a:latin typeface="Times New Roman" panose="02020603050405020304" pitchFamily="18" charset="0"/>
              </a:rPr>
              <a:t>p</a:t>
            </a:r>
            <a:r>
              <a:rPr lang="en-US" altLang="en-US" sz="2400" i="1" baseline="-25000">
                <a:latin typeface="Times New Roman" panose="02020603050405020304" pitchFamily="18" charset="0"/>
              </a:rPr>
              <a:t>init</a:t>
            </a:r>
          </a:p>
          <a:p>
            <a:pPr lvl="1">
              <a:lnSpc>
                <a:spcPct val="90000"/>
              </a:lnSpc>
            </a:pPr>
            <a:r>
              <a:rPr lang="en-US" altLang="en-US" sz="2400"/>
              <a:t>Can find later values (at time </a:t>
            </a:r>
            <a:r>
              <a:rPr lang="en-US" altLang="en-US" sz="2400">
                <a:latin typeface="Times New Roman" panose="02020603050405020304" pitchFamily="18" charset="0"/>
              </a:rPr>
              <a:t>t</a:t>
            </a:r>
            <a:r>
              <a:rPr lang="en-US" altLang="en-US" sz="2400"/>
              <a:t>) based on initial values</a:t>
            </a:r>
          </a:p>
          <a:p>
            <a:pPr>
              <a:lnSpc>
                <a:spcPct val="90000"/>
              </a:lnSpc>
            </a:pPr>
            <a:r>
              <a:rPr lang="en-US" altLang="en-US" sz="2800"/>
              <a:t>On Earth:</a:t>
            </a:r>
          </a:p>
          <a:p>
            <a:pPr lvl="1">
              <a:lnSpc>
                <a:spcPct val="90000"/>
              </a:lnSpc>
            </a:pPr>
            <a:r>
              <a:rPr lang="en-US" altLang="en-US" sz="2400"/>
              <a:t>If we choose positive </a:t>
            </a:r>
            <a:r>
              <a:rPr lang="en-US" altLang="en-US" sz="2400">
                <a:latin typeface="Times New Roman" panose="02020603050405020304" pitchFamily="18" charset="0"/>
              </a:rPr>
              <a:t>Z</a:t>
            </a:r>
            <a:r>
              <a:rPr lang="en-US" altLang="en-US" sz="2400"/>
              <a:t> to be straight up (away from center of Earth), </a:t>
            </a:r>
            <a:r>
              <a:rPr lang="en-US" altLang="en-US" sz="2400" i="1">
                <a:latin typeface="Times New Roman" panose="02020603050405020304" pitchFamily="18" charset="0"/>
              </a:rPr>
              <a:t>g</a:t>
            </a:r>
            <a:r>
              <a:rPr lang="en-US" altLang="en-US" sz="2400" i="1" baseline="-25000">
                <a:latin typeface="Times New Roman" panose="02020603050405020304" pitchFamily="18" charset="0"/>
              </a:rPr>
              <a:t>Earth</a:t>
            </a:r>
            <a:r>
              <a:rPr lang="en-US" altLang="en-US" sz="2400"/>
              <a:t> = 9.81 m/s</a:t>
            </a:r>
            <a:r>
              <a:rPr lang="en-US" altLang="en-US" sz="2400" baseline="30000"/>
              <a:t>2</a:t>
            </a:r>
            <a:r>
              <a:rPr lang="en-US" altLang="en-US" sz="2400"/>
              <a:t>:</a:t>
            </a:r>
          </a:p>
        </p:txBody>
      </p:sp>
      <p:grpSp>
        <p:nvGrpSpPr>
          <p:cNvPr id="1007620" name="Group 4"/>
          <p:cNvGrpSpPr>
            <a:grpSpLocks/>
          </p:cNvGrpSpPr>
          <p:nvPr/>
        </p:nvGrpSpPr>
        <p:grpSpPr bwMode="auto">
          <a:xfrm>
            <a:off x="1303338" y="5029200"/>
            <a:ext cx="7239000" cy="914400"/>
            <a:chOff x="624" y="3456"/>
            <a:chExt cx="4560" cy="576"/>
          </a:xfrm>
        </p:grpSpPr>
        <p:sp>
          <p:nvSpPr>
            <p:cNvPr id="1007621" name="Rectangle 5"/>
            <p:cNvSpPr>
              <a:spLocks noChangeArrowheads="1"/>
            </p:cNvSpPr>
            <p:nvPr/>
          </p:nvSpPr>
          <p:spPr bwMode="auto">
            <a:xfrm>
              <a:off x="624" y="3456"/>
              <a:ext cx="4560"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07622" name="Object 6"/>
            <p:cNvGraphicFramePr>
              <a:graphicFrameLocks noChangeAspect="1"/>
            </p:cNvGraphicFramePr>
            <p:nvPr/>
          </p:nvGraphicFramePr>
          <p:xfrm>
            <a:off x="1585" y="3600"/>
            <a:ext cx="2674" cy="404"/>
          </p:xfrm>
          <a:graphic>
            <a:graphicData uri="http://schemas.openxmlformats.org/presentationml/2006/ole">
              <mc:AlternateContent xmlns:mc="http://schemas.openxmlformats.org/markup-compatibility/2006">
                <mc:Choice xmlns:v="urn:schemas-microsoft-com:vml" Requires="v">
                  <p:oleObj spid="_x0000_s18476" name="Equation" r:id="rId4" imgW="1701720" imgH="253800" progId="Equation.3">
                    <p:embed/>
                  </p:oleObj>
                </mc:Choice>
                <mc:Fallback>
                  <p:oleObj name="Equation" r:id="rId4" imgW="170172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5" y="3600"/>
                          <a:ext cx="2674"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064637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17D5FB7-9509-4EBC-BF9A-9B4B8A12B7FA}" type="slidenum">
              <a:rPr lang="en-US" altLang="en-US"/>
              <a:pPr/>
              <a:t>24</a:t>
            </a:fld>
            <a:endParaRPr lang="en-US" altLang="en-US"/>
          </a:p>
        </p:txBody>
      </p:sp>
      <p:sp>
        <p:nvSpPr>
          <p:cNvPr id="1009666" name="Rectangle 2"/>
          <p:cNvSpPr>
            <a:spLocks noGrp="1" noChangeArrowheads="1"/>
          </p:cNvSpPr>
          <p:nvPr>
            <p:ph type="title"/>
          </p:nvPr>
        </p:nvSpPr>
        <p:spPr>
          <a:ln/>
        </p:spPr>
        <p:txBody>
          <a:bodyPr/>
          <a:lstStyle/>
          <a:p>
            <a:r>
              <a:rPr lang="en-US" altLang="en-US" sz="3200"/>
              <a:t>Pseudo-code for Simulating </a:t>
            </a:r>
            <a:br>
              <a:rPr lang="en-US" altLang="en-US" sz="3200"/>
            </a:br>
            <a:r>
              <a:rPr lang="en-US" altLang="en-US" sz="3200"/>
              <a:t>Projectile Motion</a:t>
            </a:r>
          </a:p>
        </p:txBody>
      </p:sp>
      <p:sp>
        <p:nvSpPr>
          <p:cNvPr id="1009667" name="Rectangle 3"/>
          <p:cNvSpPr>
            <a:spLocks noGrp="1" noChangeArrowheads="1"/>
          </p:cNvSpPr>
          <p:nvPr>
            <p:ph type="body" idx="1"/>
          </p:nvPr>
        </p:nvSpPr>
        <p:spPr>
          <a:ln/>
        </p:spPr>
        <p:txBody>
          <a:bodyPr/>
          <a:lstStyle/>
          <a:p>
            <a:pPr>
              <a:lnSpc>
                <a:spcPct val="80000"/>
              </a:lnSpc>
              <a:buFontTx/>
              <a:buNone/>
            </a:pPr>
            <a:r>
              <a:rPr lang="en-US" altLang="en-US" sz="1800" b="0">
                <a:latin typeface="Courier New" panose="02070309020205020404" pitchFamily="49" charset="0"/>
              </a:rPr>
              <a:t>void</a:t>
            </a:r>
            <a:r>
              <a:rPr lang="en-US" altLang="en-US" sz="1800">
                <a:latin typeface="Courier New" panose="02070309020205020404" pitchFamily="49" charset="0"/>
              </a:rPr>
              <a:t> main() {</a:t>
            </a:r>
          </a:p>
          <a:p>
            <a:pPr lvl="1">
              <a:lnSpc>
                <a:spcPct val="80000"/>
              </a:lnSpc>
              <a:buFontTx/>
              <a:buNone/>
            </a:pPr>
            <a:r>
              <a:rPr lang="en-US" altLang="en-US" sz="1600" i="1">
                <a:latin typeface="Courier New" panose="02070309020205020404" pitchFamily="49" charset="0"/>
              </a:rPr>
              <a:t>// Initialize variables</a:t>
            </a:r>
          </a:p>
          <a:p>
            <a:pPr lvl="1">
              <a:lnSpc>
                <a:spcPct val="80000"/>
              </a:lnSpc>
              <a:buFontTx/>
              <a:buNone/>
            </a:pPr>
            <a:r>
              <a:rPr lang="en-US" altLang="en-US" sz="1600">
                <a:latin typeface="Courier New" panose="02070309020205020404" pitchFamily="49" charset="0"/>
              </a:rPr>
              <a:t>Vector v_init(10.0, 0.0, 10.0); </a:t>
            </a:r>
          </a:p>
          <a:p>
            <a:pPr lvl="1">
              <a:lnSpc>
                <a:spcPct val="80000"/>
              </a:lnSpc>
              <a:buFontTx/>
              <a:buNone/>
            </a:pPr>
            <a:r>
              <a:rPr lang="en-US" altLang="en-US" sz="1600">
                <a:latin typeface="Courier New" panose="02070309020205020404" pitchFamily="49" charset="0"/>
              </a:rPr>
              <a:t>Vector p_init(0.0, 0.0, 100.0), p = p_init;</a:t>
            </a:r>
          </a:p>
          <a:p>
            <a:pPr lvl="1">
              <a:lnSpc>
                <a:spcPct val="80000"/>
              </a:lnSpc>
              <a:buFontTx/>
              <a:buNone/>
            </a:pPr>
            <a:r>
              <a:rPr lang="en-US" altLang="en-US" sz="1600">
                <a:latin typeface="Courier New" panose="02070309020205020404" pitchFamily="49" charset="0"/>
              </a:rPr>
              <a:t>Vector g(0.0, 0.0, -9.81); </a:t>
            </a:r>
            <a:r>
              <a:rPr lang="en-US" altLang="en-US" sz="1600" i="1">
                <a:latin typeface="Courier New" panose="02070309020205020404" pitchFamily="49" charset="0"/>
              </a:rPr>
              <a:t>// earth</a:t>
            </a:r>
          </a:p>
          <a:p>
            <a:pPr lvl="1">
              <a:lnSpc>
                <a:spcPct val="80000"/>
              </a:lnSpc>
              <a:buFontTx/>
              <a:buNone/>
            </a:pPr>
            <a:r>
              <a:rPr lang="en-US" altLang="en-US" sz="1600">
                <a:latin typeface="Courier New" panose="02070309020205020404" pitchFamily="49" charset="0"/>
              </a:rPr>
              <a:t>float t_init = 10.0;  </a:t>
            </a:r>
            <a:r>
              <a:rPr lang="en-US" altLang="en-US" sz="1600" i="1">
                <a:latin typeface="Courier New" panose="02070309020205020404" pitchFamily="49" charset="0"/>
              </a:rPr>
              <a:t>// launch at time 10 seconds</a:t>
            </a:r>
          </a:p>
          <a:p>
            <a:pPr lvl="1">
              <a:lnSpc>
                <a:spcPct val="80000"/>
              </a:lnSpc>
              <a:buFontTx/>
              <a:buNone/>
            </a:pPr>
            <a:endParaRPr lang="en-US" altLang="en-US" sz="1600">
              <a:latin typeface="Courier New" panose="02070309020205020404" pitchFamily="49" charset="0"/>
            </a:endParaRPr>
          </a:p>
          <a:p>
            <a:pPr lvl="1">
              <a:lnSpc>
                <a:spcPct val="80000"/>
              </a:lnSpc>
              <a:buFontTx/>
              <a:buNone/>
            </a:pPr>
            <a:r>
              <a:rPr lang="en-US" altLang="en-US" sz="1600" i="1">
                <a:latin typeface="Courier New" panose="02070309020205020404" pitchFamily="49" charset="0"/>
              </a:rPr>
              <a:t>// The game sim/rendering loop</a:t>
            </a:r>
          </a:p>
          <a:p>
            <a:pPr lvl="1">
              <a:lnSpc>
                <a:spcPct val="80000"/>
              </a:lnSpc>
              <a:buFontTx/>
              <a:buNone/>
            </a:pPr>
            <a:r>
              <a:rPr lang="en-US" altLang="en-US" sz="1600" b="0">
                <a:latin typeface="Courier New" panose="02070309020205020404" pitchFamily="49" charset="0"/>
              </a:rPr>
              <a:t>while</a:t>
            </a:r>
            <a:r>
              <a:rPr lang="en-US" altLang="en-US" sz="1600">
                <a:latin typeface="Courier New" panose="02070309020205020404" pitchFamily="49" charset="0"/>
              </a:rPr>
              <a:t> (1) {</a:t>
            </a:r>
          </a:p>
          <a:p>
            <a:pPr lvl="1">
              <a:lnSpc>
                <a:spcPct val="80000"/>
              </a:lnSpc>
              <a:buFontTx/>
              <a:buNone/>
            </a:pPr>
            <a:r>
              <a:rPr lang="en-US" altLang="en-US" sz="1600">
                <a:latin typeface="Courier New" panose="02070309020205020404" pitchFamily="49" charset="0"/>
              </a:rPr>
              <a:t>  float t = getCurrentGameTime(); </a:t>
            </a:r>
            <a:r>
              <a:rPr lang="en-US" altLang="en-US" sz="1600" i="1">
                <a:latin typeface="Courier New" panose="02070309020205020404" pitchFamily="49" charset="0"/>
              </a:rPr>
              <a:t>// could use system clock</a:t>
            </a:r>
          </a:p>
          <a:p>
            <a:pPr lvl="1">
              <a:lnSpc>
                <a:spcPct val="80000"/>
              </a:lnSpc>
              <a:buFontTx/>
              <a:buNone/>
            </a:pPr>
            <a:r>
              <a:rPr lang="en-US" altLang="en-US" sz="1600">
                <a:latin typeface="Courier New" panose="02070309020205020404" pitchFamily="49" charset="0"/>
              </a:rPr>
              <a:t>  </a:t>
            </a:r>
            <a:r>
              <a:rPr lang="en-US" altLang="en-US" sz="1600" b="0">
                <a:latin typeface="Courier New" panose="02070309020205020404" pitchFamily="49" charset="0"/>
              </a:rPr>
              <a:t>if</a:t>
            </a:r>
            <a:r>
              <a:rPr lang="en-US" altLang="en-US" sz="1600">
                <a:latin typeface="Courier New" panose="02070309020205020404" pitchFamily="49" charset="0"/>
              </a:rPr>
              <a:t> (t &gt; t_init) {</a:t>
            </a:r>
          </a:p>
          <a:p>
            <a:pPr lvl="1">
              <a:lnSpc>
                <a:spcPct val="80000"/>
              </a:lnSpc>
              <a:buFontTx/>
              <a:buNone/>
            </a:pPr>
            <a:r>
              <a:rPr lang="en-US" altLang="en-US" sz="1600">
                <a:latin typeface="Courier New" panose="02070309020205020404" pitchFamily="49" charset="0"/>
              </a:rPr>
              <a:t>     float t_delta = t - t_init;</a:t>
            </a:r>
          </a:p>
          <a:p>
            <a:pPr lvl="1">
              <a:lnSpc>
                <a:spcPct val="80000"/>
              </a:lnSpc>
              <a:buFontTx/>
              <a:buNone/>
            </a:pPr>
            <a:r>
              <a:rPr lang="en-US" altLang="en-US" sz="1600">
                <a:latin typeface="Courier New" panose="02070309020205020404" pitchFamily="49" charset="0"/>
              </a:rPr>
              <a:t>     p = p_init + (v_init * t_delta);        // </a:t>
            </a:r>
            <a:r>
              <a:rPr lang="en-US" altLang="en-US" sz="1600" i="1">
                <a:latin typeface="Courier New" panose="02070309020205020404" pitchFamily="49" charset="0"/>
              </a:rPr>
              <a:t>velocity</a:t>
            </a:r>
          </a:p>
          <a:p>
            <a:pPr lvl="1">
              <a:lnSpc>
                <a:spcPct val="80000"/>
              </a:lnSpc>
              <a:buFontTx/>
              <a:buNone/>
            </a:pPr>
            <a:r>
              <a:rPr lang="en-US" altLang="en-US" sz="1600">
                <a:latin typeface="Courier New" panose="02070309020205020404" pitchFamily="49" charset="0"/>
              </a:rPr>
              <a:t>     p = p + 0.5 * g * (t_delta * t_delta);  // </a:t>
            </a:r>
            <a:r>
              <a:rPr lang="en-US" altLang="en-US" sz="1600" i="1">
                <a:latin typeface="Courier New" panose="02070309020205020404" pitchFamily="49" charset="0"/>
              </a:rPr>
              <a:t>acceleration</a:t>
            </a:r>
          </a:p>
          <a:p>
            <a:pPr lvl="1">
              <a:lnSpc>
                <a:spcPct val="80000"/>
              </a:lnSpc>
              <a:buFontTx/>
              <a:buNone/>
            </a:pPr>
            <a:r>
              <a:rPr lang="en-US" altLang="en-US" sz="1600">
                <a:latin typeface="Courier New" panose="02070309020205020404" pitchFamily="49" charset="0"/>
              </a:rPr>
              <a:t>  }</a:t>
            </a:r>
          </a:p>
          <a:p>
            <a:pPr lvl="1">
              <a:lnSpc>
                <a:spcPct val="80000"/>
              </a:lnSpc>
              <a:buFontTx/>
              <a:buNone/>
            </a:pPr>
            <a:r>
              <a:rPr lang="en-US" altLang="en-US" sz="1600">
                <a:latin typeface="Courier New" panose="02070309020205020404" pitchFamily="49" charset="0"/>
              </a:rPr>
              <a:t>  renderParticle(p); </a:t>
            </a:r>
            <a:r>
              <a:rPr lang="en-US" altLang="en-US" sz="1600" i="1">
                <a:latin typeface="Courier New" panose="02070309020205020404" pitchFamily="49" charset="0"/>
              </a:rPr>
              <a:t>// render particle at location p</a:t>
            </a:r>
          </a:p>
          <a:p>
            <a:pPr lvl="1">
              <a:lnSpc>
                <a:spcPct val="80000"/>
              </a:lnSpc>
              <a:buFontTx/>
              <a:buNone/>
            </a:pPr>
            <a:r>
              <a:rPr lang="en-US" altLang="en-US" sz="1600">
                <a:latin typeface="Courier New" panose="02070309020205020404" pitchFamily="49" charset="0"/>
              </a:rPr>
              <a:t>}</a:t>
            </a:r>
          </a:p>
          <a:p>
            <a:pPr>
              <a:lnSpc>
                <a:spcPct val="80000"/>
              </a:lnSpc>
              <a:buFontTx/>
              <a:buNone/>
            </a:pPr>
            <a:r>
              <a:rPr lang="en-US" altLang="en-US" sz="1800">
                <a:latin typeface="Courier New" panose="02070309020205020404" pitchFamily="49" charset="0"/>
              </a:rPr>
              <a:t>}</a:t>
            </a:r>
          </a:p>
        </p:txBody>
      </p:sp>
    </p:spTree>
    <p:extLst>
      <p:ext uri="{BB962C8B-B14F-4D97-AF65-F5344CB8AC3E}">
        <p14:creationId xmlns:p14="http://schemas.microsoft.com/office/powerpoint/2010/main" val="3691196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9E326D2-9306-4731-B8FA-573E6C916E09}" type="slidenum">
              <a:rPr lang="en-US" altLang="en-US"/>
              <a:pPr/>
              <a:t>25</a:t>
            </a:fld>
            <a:endParaRPr lang="en-US" altLang="en-US"/>
          </a:p>
        </p:txBody>
      </p:sp>
      <p:sp>
        <p:nvSpPr>
          <p:cNvPr id="1011714" name="Rectangle 2"/>
          <p:cNvSpPr>
            <a:spLocks noGrp="1" noChangeArrowheads="1"/>
          </p:cNvSpPr>
          <p:nvPr>
            <p:ph type="title"/>
          </p:nvPr>
        </p:nvSpPr>
        <p:spPr>
          <a:ln/>
        </p:spPr>
        <p:txBody>
          <a:bodyPr/>
          <a:lstStyle/>
          <a:p>
            <a:r>
              <a:rPr lang="en-US" altLang="en-US"/>
              <a:t>Topics</a:t>
            </a:r>
          </a:p>
        </p:txBody>
      </p:sp>
      <p:sp>
        <p:nvSpPr>
          <p:cNvPr id="1011715" name="Rectangle 3"/>
          <p:cNvSpPr>
            <a:spLocks noGrp="1" noChangeArrowheads="1"/>
          </p:cNvSpPr>
          <p:nvPr>
            <p:ph type="body" idx="1"/>
          </p:nvPr>
        </p:nvSpPr>
        <p:spPr>
          <a:xfrm>
            <a:off x="457200" y="1219200"/>
            <a:ext cx="8229600" cy="4525963"/>
          </a:xfrm>
          <a:ln/>
        </p:spPr>
        <p:txBody>
          <a:bodyPr/>
          <a:lstStyle/>
          <a:p>
            <a:r>
              <a:rPr lang="en-US" altLang="en-US" sz="2800" dirty="0"/>
              <a:t>Introduction</a:t>
            </a:r>
          </a:p>
          <a:p>
            <a:r>
              <a:rPr lang="en-US" altLang="en-US" sz="2800" dirty="0"/>
              <a:t>Point Masses</a:t>
            </a:r>
          </a:p>
          <a:p>
            <a:pPr lvl="1"/>
            <a:r>
              <a:rPr lang="en-US" altLang="en-US" sz="2400" dirty="0"/>
              <a:t>Projectile motion</a:t>
            </a:r>
          </a:p>
          <a:p>
            <a:pPr lvl="1"/>
            <a:r>
              <a:rPr lang="en-US" altLang="en-US" sz="2400" b="1" dirty="0"/>
              <a:t>Collision response</a:t>
            </a:r>
          </a:p>
          <a:p>
            <a:endParaRPr lang="en-US" altLang="en-US" sz="2800" dirty="0"/>
          </a:p>
          <a:p>
            <a:r>
              <a:rPr lang="en-US" altLang="en-US" sz="2800" dirty="0"/>
              <a:t>Later:</a:t>
            </a:r>
          </a:p>
          <a:p>
            <a:pPr lvl="1"/>
            <a:r>
              <a:rPr lang="en-US" altLang="en-US" sz="2400" dirty="0"/>
              <a:t>Rigid Bodies</a:t>
            </a:r>
          </a:p>
          <a:p>
            <a:pPr lvl="1"/>
            <a:r>
              <a:rPr lang="en-US" altLang="en-US" sz="2400" dirty="0"/>
              <a:t>Soft Bodies</a:t>
            </a:r>
          </a:p>
          <a:p>
            <a:pPr lvl="1"/>
            <a:r>
              <a:rPr lang="en-US" altLang="en-US" sz="2400" dirty="0"/>
              <a:t>Collision Detection</a:t>
            </a:r>
          </a:p>
        </p:txBody>
      </p:sp>
    </p:spTree>
    <p:extLst>
      <p:ext uri="{BB962C8B-B14F-4D97-AF65-F5344CB8AC3E}">
        <p14:creationId xmlns:p14="http://schemas.microsoft.com/office/powerpoint/2010/main" val="3296462183"/>
      </p:ext>
    </p:extLst>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B6EFFC-4C87-4DB9-84BE-CFD6351E6143}" type="slidenum">
              <a:rPr lang="en-US" altLang="en-US"/>
              <a:pPr/>
              <a:t>26</a:t>
            </a:fld>
            <a:endParaRPr lang="en-US" altLang="en-US"/>
          </a:p>
        </p:txBody>
      </p:sp>
      <p:sp>
        <p:nvSpPr>
          <p:cNvPr id="1013762" name="Rectangle 2"/>
          <p:cNvSpPr>
            <a:spLocks noGrp="1" noChangeArrowheads="1"/>
          </p:cNvSpPr>
          <p:nvPr>
            <p:ph type="title"/>
          </p:nvPr>
        </p:nvSpPr>
        <p:spPr>
          <a:ln/>
        </p:spPr>
        <p:txBody>
          <a:bodyPr/>
          <a:lstStyle/>
          <a:p>
            <a:r>
              <a:rPr lang="en-US" altLang="en-US" sz="3600"/>
              <a:t>Frictionless Collision Response (1 of 4)</a:t>
            </a:r>
          </a:p>
        </p:txBody>
      </p:sp>
      <p:sp>
        <p:nvSpPr>
          <p:cNvPr id="1013763" name="Rectangle 3"/>
          <p:cNvSpPr>
            <a:spLocks noGrp="1" noChangeArrowheads="1"/>
          </p:cNvSpPr>
          <p:nvPr>
            <p:ph type="body" idx="1"/>
          </p:nvPr>
        </p:nvSpPr>
        <p:spPr>
          <a:xfrm>
            <a:off x="457200" y="1371600"/>
            <a:ext cx="8229600" cy="4525963"/>
          </a:xfrm>
          <a:ln/>
        </p:spPr>
        <p:txBody>
          <a:bodyPr/>
          <a:lstStyle/>
          <a:p>
            <a:pPr marL="533400" indent="-533400">
              <a:lnSpc>
                <a:spcPct val="80000"/>
              </a:lnSpc>
            </a:pPr>
            <a:r>
              <a:rPr lang="en-US" altLang="en-US" sz="2800" i="1" dirty="0"/>
              <a:t>Linear momentum</a:t>
            </a:r>
            <a:r>
              <a:rPr lang="en-US" altLang="en-US" sz="2800" dirty="0"/>
              <a:t> – is the mass times the velocity</a:t>
            </a:r>
            <a:br>
              <a:rPr lang="en-US" altLang="en-US" sz="2800" dirty="0"/>
            </a:br>
            <a:r>
              <a:rPr lang="en-US" altLang="en-US" sz="2800" dirty="0">
                <a:latin typeface="Times New Roman" panose="02020603050405020304" pitchFamily="18" charset="0"/>
              </a:rPr>
              <a:t> </a:t>
            </a:r>
            <a:r>
              <a:rPr lang="en-US" altLang="en-US" sz="2400" dirty="0"/>
              <a:t>(units are kilogram-meters per second)</a:t>
            </a:r>
          </a:p>
          <a:p>
            <a:pPr marL="533400" indent="-533400">
              <a:lnSpc>
                <a:spcPct val="80000"/>
              </a:lnSpc>
              <a:buFontTx/>
              <a:buNone/>
            </a:pPr>
            <a:endParaRPr lang="en-US" altLang="en-US" sz="2800" dirty="0">
              <a:latin typeface="Times New Roman" panose="02020603050405020304" pitchFamily="18" charset="0"/>
            </a:endParaRPr>
          </a:p>
          <a:p>
            <a:pPr marL="533400" indent="-533400" algn="ctr">
              <a:lnSpc>
                <a:spcPct val="80000"/>
              </a:lnSpc>
              <a:buFontTx/>
              <a:buNone/>
            </a:pPr>
            <a:r>
              <a:rPr lang="en-US" altLang="en-US" sz="2800" dirty="0">
                <a:latin typeface="Times New Roman" panose="02020603050405020304" pitchFamily="18" charset="0"/>
              </a:rPr>
              <a:t>momentum = mV</a:t>
            </a:r>
            <a:br>
              <a:rPr lang="en-US" altLang="en-US" sz="2800" dirty="0">
                <a:latin typeface="Times New Roman" panose="02020603050405020304" pitchFamily="18" charset="0"/>
              </a:rPr>
            </a:br>
            <a:endParaRPr lang="en-US" altLang="en-US" sz="2400" dirty="0"/>
          </a:p>
          <a:p>
            <a:pPr marL="533400" indent="-533400">
              <a:lnSpc>
                <a:spcPct val="80000"/>
              </a:lnSpc>
            </a:pPr>
            <a:endParaRPr lang="en-US" altLang="en-US" sz="2800" dirty="0"/>
          </a:p>
        </p:txBody>
      </p:sp>
    </p:spTree>
    <p:extLst>
      <p:ext uri="{BB962C8B-B14F-4D97-AF65-F5344CB8AC3E}">
        <p14:creationId xmlns:p14="http://schemas.microsoft.com/office/powerpoint/2010/main" val="26642836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6FAE18-6A5D-4797-8410-BFC8125F69DD}" type="slidenum">
              <a:rPr lang="en-US" altLang="en-US"/>
              <a:pPr/>
              <a:t>27</a:t>
            </a:fld>
            <a:endParaRPr lang="en-US" altLang="en-US"/>
          </a:p>
        </p:txBody>
      </p:sp>
      <p:sp>
        <p:nvSpPr>
          <p:cNvPr id="1015810" name="Rectangle 2"/>
          <p:cNvSpPr>
            <a:spLocks noGrp="1" noChangeArrowheads="1"/>
          </p:cNvSpPr>
          <p:nvPr>
            <p:ph type="title"/>
          </p:nvPr>
        </p:nvSpPr>
        <p:spPr>
          <a:ln/>
        </p:spPr>
        <p:txBody>
          <a:bodyPr/>
          <a:lstStyle/>
          <a:p>
            <a:r>
              <a:rPr lang="en-US" altLang="en-US" sz="3200"/>
              <a:t>Frictionless Collision Response (2 of 4)</a:t>
            </a:r>
          </a:p>
        </p:txBody>
      </p:sp>
      <p:sp>
        <p:nvSpPr>
          <p:cNvPr id="1015811" name="Rectangle 3"/>
          <p:cNvSpPr>
            <a:spLocks noGrp="1" noChangeArrowheads="1"/>
          </p:cNvSpPr>
          <p:nvPr>
            <p:ph type="body" idx="1"/>
          </p:nvPr>
        </p:nvSpPr>
        <p:spPr>
          <a:xfrm>
            <a:off x="685800" y="1295400"/>
            <a:ext cx="7772400" cy="4648200"/>
          </a:xfrm>
          <a:ln/>
        </p:spPr>
        <p:txBody>
          <a:bodyPr/>
          <a:lstStyle/>
          <a:p>
            <a:pPr>
              <a:lnSpc>
                <a:spcPct val="80000"/>
              </a:lnSpc>
            </a:pPr>
            <a:r>
              <a:rPr lang="en-US" altLang="en-US" sz="2800"/>
              <a:t>Consider two colliding particles</a:t>
            </a:r>
          </a:p>
          <a:p>
            <a:pPr>
              <a:lnSpc>
                <a:spcPct val="80000"/>
              </a:lnSpc>
            </a:pPr>
            <a:endParaRPr lang="en-US" altLang="en-US" sz="2800"/>
          </a:p>
          <a:p>
            <a:pPr>
              <a:lnSpc>
                <a:spcPct val="80000"/>
              </a:lnSpc>
            </a:pPr>
            <a:r>
              <a:rPr lang="en-US" altLang="en-US" sz="2800"/>
              <a:t>For the duration of the collision, both particles exert force on each other</a:t>
            </a:r>
          </a:p>
          <a:p>
            <a:pPr lvl="1">
              <a:lnSpc>
                <a:spcPct val="80000"/>
              </a:lnSpc>
            </a:pPr>
            <a:r>
              <a:rPr lang="en-US" altLang="en-US" sz="2400"/>
              <a:t>Normally, collision duration is very short, yet change in velocity is dramatic (e.g., ball hits goal post)</a:t>
            </a:r>
          </a:p>
        </p:txBody>
      </p:sp>
    </p:spTree>
    <p:extLst>
      <p:ext uri="{BB962C8B-B14F-4D97-AF65-F5344CB8AC3E}">
        <p14:creationId xmlns:p14="http://schemas.microsoft.com/office/powerpoint/2010/main" val="297416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717A283-0C2E-4CAA-977C-299EDA672066}" type="slidenum">
              <a:rPr lang="en-US" altLang="en-US"/>
              <a:pPr/>
              <a:t>28</a:t>
            </a:fld>
            <a:endParaRPr lang="en-US" altLang="en-US"/>
          </a:p>
        </p:txBody>
      </p:sp>
      <p:sp>
        <p:nvSpPr>
          <p:cNvPr id="1017858" name="Rectangle 2"/>
          <p:cNvSpPr>
            <a:spLocks noGrp="1" noChangeArrowheads="1"/>
          </p:cNvSpPr>
          <p:nvPr>
            <p:ph type="title"/>
          </p:nvPr>
        </p:nvSpPr>
        <p:spPr>
          <a:ln/>
        </p:spPr>
        <p:txBody>
          <a:bodyPr/>
          <a:lstStyle/>
          <a:p>
            <a:r>
              <a:rPr lang="en-US" altLang="en-US" sz="3600"/>
              <a:t>Frictionless Collision Response (2 of 4)</a:t>
            </a:r>
          </a:p>
        </p:txBody>
      </p:sp>
      <p:sp>
        <p:nvSpPr>
          <p:cNvPr id="1017859" name="Rectangle 3"/>
          <p:cNvSpPr>
            <a:spLocks noGrp="1" noChangeArrowheads="1"/>
          </p:cNvSpPr>
          <p:nvPr>
            <p:ph type="body" idx="1"/>
          </p:nvPr>
        </p:nvSpPr>
        <p:spPr>
          <a:xfrm>
            <a:off x="685800" y="1371600"/>
            <a:ext cx="7772400" cy="4648200"/>
          </a:xfrm>
          <a:ln/>
        </p:spPr>
        <p:txBody>
          <a:bodyPr/>
          <a:lstStyle/>
          <a:p>
            <a:pPr>
              <a:lnSpc>
                <a:spcPct val="80000"/>
              </a:lnSpc>
            </a:pPr>
            <a:r>
              <a:rPr lang="pt-BR" altLang="en-US" sz="2800"/>
              <a:t>Updating linear momentum:</a:t>
            </a:r>
          </a:p>
          <a:p>
            <a:pPr>
              <a:lnSpc>
                <a:spcPct val="80000"/>
              </a:lnSpc>
            </a:pPr>
            <a:endParaRPr lang="en-US" altLang="en-US" sz="2800"/>
          </a:p>
          <a:p>
            <a:pPr lvl="1" algn="ctr">
              <a:lnSpc>
                <a:spcPct val="80000"/>
              </a:lnSpc>
              <a:buFontTx/>
              <a:buNone/>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 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 </a:t>
            </a:r>
            <a:r>
              <a:rPr lang="pt-BR" altLang="en-US" sz="2400">
                <a:latin typeface="Times New Roman" panose="02020603050405020304" pitchFamily="18" charset="0"/>
              </a:rPr>
              <a:t>I</a:t>
            </a:r>
            <a:r>
              <a:rPr lang="en-US" altLang="en-US" sz="2400">
                <a:latin typeface="Times New Roman" panose="02020603050405020304" pitchFamily="18" charset="0"/>
              </a:rPr>
              <a:t>		(equation 1)</a:t>
            </a:r>
          </a:p>
          <a:p>
            <a:pPr lvl="1" algn="ctr">
              <a:lnSpc>
                <a:spcPct val="80000"/>
              </a:lnSpc>
              <a:buFontTx/>
              <a:buNone/>
            </a:pPr>
            <a:endParaRPr lang="en-US" altLang="en-US" sz="2400">
              <a:latin typeface="Times New Roman" panose="02020603050405020304" pitchFamily="18" charset="0"/>
            </a:endParaRPr>
          </a:p>
          <a:p>
            <a:pPr>
              <a:lnSpc>
                <a:spcPct val="80000"/>
              </a:lnSpc>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a:t>
            </a:r>
            <a:r>
              <a:rPr lang="en-US" altLang="en-US" sz="2400"/>
              <a:t>is linear momentum of particle 1 just before collision</a:t>
            </a:r>
            <a:r>
              <a:rPr lang="en-US" altLang="en-US" sz="2800"/>
              <a:t> </a:t>
            </a:r>
          </a:p>
          <a:p>
            <a:pPr>
              <a:lnSpc>
                <a:spcPct val="80000"/>
              </a:lnSpc>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t> is the linear momentum just after collision</a:t>
            </a:r>
          </a:p>
          <a:p>
            <a:pPr>
              <a:lnSpc>
                <a:spcPct val="80000"/>
              </a:lnSpc>
            </a:pPr>
            <a:endParaRPr lang="en-US" altLang="en-US" sz="2800">
              <a:latin typeface="Times New Roman" panose="02020603050405020304" pitchFamily="18" charset="0"/>
            </a:endParaRPr>
          </a:p>
          <a:p>
            <a:pPr>
              <a:lnSpc>
                <a:spcPct val="80000"/>
              </a:lnSpc>
            </a:pPr>
            <a:r>
              <a:rPr lang="pt-BR" altLang="en-US" sz="2800">
                <a:latin typeface="Times New Roman" panose="02020603050405020304" pitchFamily="18" charset="0"/>
              </a:rPr>
              <a:t>I</a:t>
            </a:r>
            <a:r>
              <a:rPr lang="en-US" altLang="en-US" sz="2800"/>
              <a:t> is the linear impulse</a:t>
            </a:r>
          </a:p>
          <a:p>
            <a:pPr lvl="1">
              <a:lnSpc>
                <a:spcPct val="80000"/>
              </a:lnSpc>
            </a:pPr>
            <a:r>
              <a:rPr lang="en-US" altLang="en-US" sz="2400"/>
              <a:t>Integral of collision force over duration of collision</a:t>
            </a:r>
          </a:p>
        </p:txBody>
      </p:sp>
    </p:spTree>
    <p:extLst>
      <p:ext uri="{BB962C8B-B14F-4D97-AF65-F5344CB8AC3E}">
        <p14:creationId xmlns:p14="http://schemas.microsoft.com/office/powerpoint/2010/main" val="361354301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721AE09-90B7-4D17-9805-DEB180289E2C}" type="slidenum">
              <a:rPr lang="en-US" altLang="en-US"/>
              <a:pPr/>
              <a:t>29</a:t>
            </a:fld>
            <a:endParaRPr lang="en-US" altLang="en-US"/>
          </a:p>
        </p:txBody>
      </p:sp>
      <p:sp>
        <p:nvSpPr>
          <p:cNvPr id="1019906" name="Rectangle 2"/>
          <p:cNvSpPr>
            <a:spLocks noGrp="1" noChangeArrowheads="1"/>
          </p:cNvSpPr>
          <p:nvPr>
            <p:ph type="title"/>
          </p:nvPr>
        </p:nvSpPr>
        <p:spPr>
          <a:ln/>
        </p:spPr>
        <p:txBody>
          <a:bodyPr/>
          <a:lstStyle/>
          <a:p>
            <a:r>
              <a:rPr lang="en-US" altLang="en-US" sz="3600"/>
              <a:t>Frictionless Collision Response (3 of 4)</a:t>
            </a:r>
          </a:p>
        </p:txBody>
      </p:sp>
      <p:sp>
        <p:nvSpPr>
          <p:cNvPr id="1019907" name="Rectangle 3"/>
          <p:cNvSpPr>
            <a:spLocks noGrp="1" noChangeArrowheads="1"/>
          </p:cNvSpPr>
          <p:nvPr>
            <p:ph type="body" idx="1"/>
          </p:nvPr>
        </p:nvSpPr>
        <p:spPr>
          <a:xfrm>
            <a:off x="685800" y="1524000"/>
            <a:ext cx="7772400" cy="4038600"/>
          </a:xfrm>
          <a:ln/>
        </p:spPr>
        <p:txBody>
          <a:bodyPr/>
          <a:lstStyle/>
          <a:p>
            <a:pPr>
              <a:lnSpc>
                <a:spcPct val="80000"/>
              </a:lnSpc>
            </a:pPr>
            <a:r>
              <a:rPr lang="en-US" altLang="en-US" sz="2400"/>
              <a:t>Newton’s third law of motion says for every action, there is an equal and opposite reaction</a:t>
            </a:r>
          </a:p>
          <a:p>
            <a:pPr>
              <a:lnSpc>
                <a:spcPct val="80000"/>
              </a:lnSpc>
            </a:pPr>
            <a:endParaRPr lang="en-US" altLang="en-US" sz="2400"/>
          </a:p>
          <a:p>
            <a:pPr lvl="1">
              <a:lnSpc>
                <a:spcPct val="80000"/>
              </a:lnSpc>
            </a:pPr>
            <a:r>
              <a:rPr lang="en-US" altLang="en-US" sz="2400"/>
              <a:t>So, particle 2 is the same magnitude, but opposite in direction (so, </a:t>
            </a:r>
            <a:r>
              <a:rPr lang="en-US" altLang="en-US" sz="2400">
                <a:latin typeface="Times New Roman" panose="02020603050405020304" pitchFamily="18" charset="0"/>
              </a:rPr>
              <a:t>-</a:t>
            </a:r>
            <a:r>
              <a:rPr lang="en-US" altLang="en-US" sz="2400" b="0">
                <a:latin typeface="Times New Roman" panose="02020603050405020304" pitchFamily="18" charset="0"/>
              </a:rPr>
              <a:t>I</a:t>
            </a:r>
            <a:r>
              <a:rPr lang="en-US" altLang="en-US" sz="2400"/>
              <a:t>)</a:t>
            </a:r>
          </a:p>
          <a:p>
            <a:pPr lvl="1" algn="ctr">
              <a:lnSpc>
                <a:spcPct val="80000"/>
              </a:lnSpc>
              <a:buFontTx/>
              <a:buNone/>
            </a:pPr>
            <a:r>
              <a:rPr lang="en-US" altLang="en-US" sz="2400">
                <a:latin typeface="Times New Roman" panose="02020603050405020304" pitchFamily="18" charset="0"/>
              </a:rPr>
              <a:t>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baseline="30000">
                <a:latin typeface="Times New Roman" panose="02020603050405020304" pitchFamily="18" charset="0"/>
              </a:rPr>
              <a:t>+</a:t>
            </a:r>
            <a:r>
              <a:rPr lang="en-US" altLang="en-US" sz="2400">
                <a:latin typeface="Times New Roman" panose="02020603050405020304" pitchFamily="18" charset="0"/>
              </a:rPr>
              <a:t> = 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baseline="30000">
                <a:latin typeface="Times New Roman" panose="02020603050405020304" pitchFamily="18" charset="0"/>
              </a:rPr>
              <a:t>-</a:t>
            </a:r>
            <a:r>
              <a:rPr lang="en-US" altLang="en-US" sz="2400">
                <a:latin typeface="Times New Roman" panose="02020603050405020304" pitchFamily="18" charset="0"/>
              </a:rPr>
              <a:t> - </a:t>
            </a:r>
            <a:r>
              <a:rPr lang="pt-BR" altLang="en-US" sz="2400">
                <a:latin typeface="Times New Roman" panose="02020603050405020304" pitchFamily="18" charset="0"/>
              </a:rPr>
              <a:t>I</a:t>
            </a:r>
            <a:r>
              <a:rPr lang="en-US" altLang="en-US" sz="2400">
                <a:latin typeface="Times New Roman" panose="02020603050405020304" pitchFamily="18" charset="0"/>
              </a:rPr>
              <a:t>		(equation 1b)</a:t>
            </a:r>
          </a:p>
          <a:p>
            <a:pPr lvl="1">
              <a:lnSpc>
                <a:spcPct val="80000"/>
              </a:lnSpc>
            </a:pPr>
            <a:endParaRPr lang="en-US" altLang="en-US" sz="2400"/>
          </a:p>
          <a:p>
            <a:pPr lvl="1">
              <a:lnSpc>
                <a:spcPct val="80000"/>
              </a:lnSpc>
            </a:pPr>
            <a:endParaRPr lang="en-US" altLang="en-US" sz="2400"/>
          </a:p>
          <a:p>
            <a:pPr>
              <a:lnSpc>
                <a:spcPct val="80000"/>
              </a:lnSpc>
            </a:pPr>
            <a:r>
              <a:rPr lang="en-US" altLang="en-US" sz="2400"/>
              <a:t>Can solve these equations if we know </a:t>
            </a:r>
            <a:r>
              <a:rPr lang="pt-BR" altLang="en-US" sz="2400" b="0">
                <a:latin typeface="Times New Roman" panose="02020603050405020304" pitchFamily="18" charset="0"/>
              </a:rPr>
              <a:t>I</a:t>
            </a: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15800961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A808CEF-F647-4178-A611-B80B40AE7982}" type="slidenum">
              <a:rPr lang="en-US" altLang="en-US"/>
              <a:pPr/>
              <a:t>3</a:t>
            </a:fld>
            <a:endParaRPr lang="en-US" altLang="en-US"/>
          </a:p>
        </p:txBody>
      </p:sp>
      <p:sp>
        <p:nvSpPr>
          <p:cNvPr id="966658" name="Rectangle 2"/>
          <p:cNvSpPr>
            <a:spLocks noGrp="1" noChangeArrowheads="1"/>
          </p:cNvSpPr>
          <p:nvPr>
            <p:ph type="title"/>
          </p:nvPr>
        </p:nvSpPr>
        <p:spPr>
          <a:xfrm>
            <a:off x="685800" y="76200"/>
            <a:ext cx="7772400" cy="1143000"/>
          </a:xfrm>
          <a:ln/>
        </p:spPr>
        <p:txBody>
          <a:bodyPr/>
          <a:lstStyle/>
          <a:p>
            <a:r>
              <a:rPr lang="en-US" altLang="en-US"/>
              <a:t>Introduction (1 of 2)</a:t>
            </a:r>
          </a:p>
        </p:txBody>
      </p:sp>
      <p:sp>
        <p:nvSpPr>
          <p:cNvPr id="966659" name="Rectangle 3"/>
          <p:cNvSpPr>
            <a:spLocks noGrp="1" noChangeArrowheads="1"/>
          </p:cNvSpPr>
          <p:nvPr>
            <p:ph type="body" idx="1"/>
          </p:nvPr>
        </p:nvSpPr>
        <p:spPr>
          <a:xfrm>
            <a:off x="685800" y="1219200"/>
            <a:ext cx="7772400" cy="4419600"/>
          </a:xfrm>
          <a:ln/>
        </p:spPr>
        <p:txBody>
          <a:bodyPr/>
          <a:lstStyle/>
          <a:p>
            <a:pPr>
              <a:lnSpc>
                <a:spcPct val="90000"/>
              </a:lnSpc>
            </a:pPr>
            <a:r>
              <a:rPr lang="en-US" altLang="en-US" sz="2400" dirty="0"/>
              <a:t>Physics</a:t>
            </a:r>
          </a:p>
          <a:p>
            <a:pPr lvl="1">
              <a:lnSpc>
                <a:spcPct val="90000"/>
              </a:lnSpc>
            </a:pPr>
            <a:r>
              <a:rPr lang="en-US" altLang="en-US" sz="2000" dirty="0"/>
              <a:t>Motions of objects</a:t>
            </a:r>
          </a:p>
          <a:p>
            <a:pPr lvl="1">
              <a:lnSpc>
                <a:spcPct val="90000"/>
              </a:lnSpc>
            </a:pPr>
            <a:r>
              <a:rPr lang="en-US" altLang="en-US" sz="2000" dirty="0"/>
              <a:t>Object interactions during collisions</a:t>
            </a:r>
          </a:p>
          <a:p>
            <a:pPr lvl="1">
              <a:lnSpc>
                <a:spcPct val="90000"/>
              </a:lnSpc>
            </a:pPr>
            <a:endParaRPr lang="en-US" altLang="en-US" sz="2000" dirty="0"/>
          </a:p>
          <a:p>
            <a:pPr>
              <a:lnSpc>
                <a:spcPct val="90000"/>
              </a:lnSpc>
            </a:pPr>
            <a:r>
              <a:rPr lang="en-US" altLang="en-US" sz="2400" dirty="0"/>
              <a:t>Increasingly important for games</a:t>
            </a:r>
          </a:p>
          <a:p>
            <a:pPr lvl="1">
              <a:lnSpc>
                <a:spcPct val="90000"/>
              </a:lnSpc>
            </a:pPr>
            <a:r>
              <a:rPr lang="en-US" altLang="en-US" sz="2000" dirty="0"/>
              <a:t>Similar to advanced AI, advanced graphics</a:t>
            </a:r>
          </a:p>
          <a:p>
            <a:pPr lvl="1">
              <a:lnSpc>
                <a:spcPct val="90000"/>
              </a:lnSpc>
            </a:pPr>
            <a:endParaRPr lang="en-US" altLang="en-US" sz="2000" dirty="0"/>
          </a:p>
          <a:p>
            <a:pPr>
              <a:lnSpc>
                <a:spcPct val="90000"/>
              </a:lnSpc>
            </a:pPr>
            <a:r>
              <a:rPr lang="en-US" altLang="en-US" sz="2400" dirty="0"/>
              <a:t>Enabled by more powerful machines </a:t>
            </a:r>
          </a:p>
          <a:p>
            <a:pPr lvl="1">
              <a:lnSpc>
                <a:spcPct val="90000"/>
              </a:lnSpc>
            </a:pPr>
            <a:r>
              <a:rPr lang="en-US" altLang="en-US" sz="2000" dirty="0"/>
              <a:t>Graphics and AI used to consume all </a:t>
            </a:r>
            <a:r>
              <a:rPr lang="en-US" altLang="en-US" sz="2000" dirty="0" smtClean="0"/>
              <a:t>processing </a:t>
            </a:r>
            <a:r>
              <a:rPr lang="en-US" altLang="en-US" sz="2000" dirty="0"/>
              <a:t>power</a:t>
            </a:r>
          </a:p>
          <a:p>
            <a:pPr lvl="1">
              <a:lnSpc>
                <a:spcPct val="90000"/>
              </a:lnSpc>
            </a:pPr>
            <a:r>
              <a:rPr lang="en-US" altLang="en-US" sz="2000" dirty="0"/>
              <a:t>Now have far more processing</a:t>
            </a:r>
          </a:p>
          <a:p>
            <a:pPr lvl="2">
              <a:lnSpc>
                <a:spcPct val="90000"/>
              </a:lnSpc>
            </a:pPr>
            <a:r>
              <a:rPr lang="en-US" altLang="en-US" sz="1800" dirty="0" smtClean="0"/>
              <a:t>More advanced </a:t>
            </a:r>
            <a:r>
              <a:rPr lang="en-US" altLang="en-US" sz="1800" dirty="0"/>
              <a:t>processors</a:t>
            </a:r>
          </a:p>
          <a:p>
            <a:pPr lvl="2">
              <a:lnSpc>
                <a:spcPct val="90000"/>
              </a:lnSpc>
            </a:pPr>
            <a:r>
              <a:rPr lang="en-US" altLang="en-US" sz="1800" dirty="0"/>
              <a:t>Physics hardware and GPGPU (instead of graphics)</a:t>
            </a:r>
          </a:p>
          <a:p>
            <a:pPr lvl="2">
              <a:lnSpc>
                <a:spcPct val="90000"/>
              </a:lnSpc>
            </a:pPr>
            <a:r>
              <a:rPr lang="en-US" altLang="en-US" sz="1800" dirty="0"/>
              <a:t>Physics libraries </a:t>
            </a:r>
            <a:r>
              <a:rPr lang="en-US" altLang="en-US" sz="1800" dirty="0" smtClean="0"/>
              <a:t>(Physi.js and </a:t>
            </a:r>
            <a:r>
              <a:rPr lang="en-US" altLang="en-US" sz="1800" dirty="0" err="1" smtClean="0"/>
              <a:t>Havok</a:t>
            </a:r>
            <a:r>
              <a:rPr lang="en-US" altLang="en-US" sz="1800" dirty="0" smtClean="0"/>
              <a:t> </a:t>
            </a:r>
            <a:r>
              <a:rPr lang="en-US" altLang="en-US" sz="1800" dirty="0"/>
              <a:t>FX) that are optimized</a:t>
            </a:r>
          </a:p>
        </p:txBody>
      </p:sp>
    </p:spTree>
    <p:extLst>
      <p:ext uri="{BB962C8B-B14F-4D97-AF65-F5344CB8AC3E}">
        <p14:creationId xmlns:p14="http://schemas.microsoft.com/office/powerpoint/2010/main" val="353045341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9758B83-5F07-490D-B601-1E76B78FDE05}" type="slidenum">
              <a:rPr lang="en-US" altLang="en-US"/>
              <a:pPr/>
              <a:t>30</a:t>
            </a:fld>
            <a:endParaRPr lang="en-US" altLang="en-US"/>
          </a:p>
        </p:txBody>
      </p:sp>
      <p:sp>
        <p:nvSpPr>
          <p:cNvPr id="1021954" name="Rectangle 2"/>
          <p:cNvSpPr>
            <a:spLocks noGrp="1" noChangeArrowheads="1"/>
          </p:cNvSpPr>
          <p:nvPr>
            <p:ph type="title"/>
          </p:nvPr>
        </p:nvSpPr>
        <p:spPr>
          <a:noFill/>
          <a:ln/>
        </p:spPr>
        <p:txBody>
          <a:bodyPr/>
          <a:lstStyle/>
          <a:p>
            <a:r>
              <a:rPr lang="en-US" altLang="en-US" sz="3600"/>
              <a:t>Frictionless Collision Response (3 of 4)</a:t>
            </a:r>
          </a:p>
        </p:txBody>
      </p:sp>
      <p:sp>
        <p:nvSpPr>
          <p:cNvPr id="1021955" name="Rectangle 3"/>
          <p:cNvSpPr>
            <a:spLocks noGrp="1" noChangeArrowheads="1"/>
          </p:cNvSpPr>
          <p:nvPr>
            <p:ph type="body" idx="1"/>
          </p:nvPr>
        </p:nvSpPr>
        <p:spPr>
          <a:noFill/>
          <a:ln/>
        </p:spPr>
        <p:txBody>
          <a:bodyPr/>
          <a:lstStyle/>
          <a:p>
            <a:r>
              <a:rPr lang="en-US" altLang="en-US" sz="2400"/>
              <a:t>Without friction, impulse force acts completely along unit surface normal vector at point of contact</a:t>
            </a:r>
          </a:p>
          <a:p>
            <a:pPr lvl="1" algn="ctr">
              <a:buFontTx/>
              <a:buNone/>
            </a:pPr>
            <a:r>
              <a:rPr lang="en-US" altLang="en-US" sz="2400">
                <a:latin typeface="Times New Roman" panose="02020603050405020304" pitchFamily="18" charset="0"/>
              </a:rPr>
              <a:t>I = I</a:t>
            </a:r>
            <a:r>
              <a:rPr lang="en-US" altLang="en-US" sz="2400" baseline="-25000">
                <a:latin typeface="Times New Roman" panose="02020603050405020304" pitchFamily="18" charset="0"/>
              </a:rPr>
              <a:t>s</a:t>
            </a:r>
            <a:r>
              <a:rPr lang="en-US" altLang="en-US" sz="2400">
                <a:latin typeface="Times New Roman" panose="02020603050405020304" pitchFamily="18" charset="0"/>
              </a:rPr>
              <a:t>n		(equation 2)</a:t>
            </a:r>
            <a:endParaRPr lang="en-US" altLang="en-US" sz="2400"/>
          </a:p>
          <a:p>
            <a:pPr lvl="1"/>
            <a:r>
              <a:rPr lang="en-US" altLang="en-US" sz="2200">
                <a:latin typeface="Times New Roman" panose="02020603050405020304" pitchFamily="18" charset="0"/>
              </a:rPr>
              <a:t>n</a:t>
            </a:r>
            <a:r>
              <a:rPr lang="en-US" altLang="en-US" sz="2200"/>
              <a:t> is the unit surface normal vector</a:t>
            </a:r>
          </a:p>
          <a:p>
            <a:pPr lvl="1"/>
            <a:r>
              <a:rPr lang="en-US" altLang="en-US" sz="2200">
                <a:latin typeface="Times New Roman" panose="02020603050405020304" pitchFamily="18" charset="0"/>
              </a:rPr>
              <a:t>I</a:t>
            </a:r>
            <a:r>
              <a:rPr lang="en-US" altLang="en-US" sz="2200" baseline="-25000">
                <a:latin typeface="Times New Roman" panose="02020603050405020304" pitchFamily="18" charset="0"/>
              </a:rPr>
              <a:t>s</a:t>
            </a:r>
            <a:r>
              <a:rPr lang="en-US" altLang="en-US" sz="2200"/>
              <a:t> is the scalar value of the impulse </a:t>
            </a:r>
          </a:p>
          <a:p>
            <a:pPr lvl="2"/>
            <a:r>
              <a:rPr lang="en-US" altLang="en-US" sz="2000"/>
              <a:t>(In physics, </a:t>
            </a:r>
            <a:r>
              <a:rPr lang="en-US" altLang="en-US" sz="2000" i="1"/>
              <a:t>scalar</a:t>
            </a:r>
            <a:r>
              <a:rPr lang="en-US" altLang="en-US" sz="2000"/>
              <a:t> is simple physical quantity that does not depend on direction)</a:t>
            </a:r>
          </a:p>
          <a:p>
            <a:pPr lvl="2"/>
            <a:endParaRPr lang="en-US" altLang="en-US" sz="2000"/>
          </a:p>
          <a:p>
            <a:r>
              <a:rPr lang="en-US" altLang="en-US" sz="2400"/>
              <a:t>So, have 2 equations with three unknowns (</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 </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baseline="30000">
                <a:latin typeface="Times New Roman" panose="02020603050405020304" pitchFamily="18" charset="0"/>
              </a:rPr>
              <a:t>+</a:t>
            </a:r>
            <a:r>
              <a:rPr lang="en-US" altLang="en-US" sz="2400">
                <a:latin typeface="Times New Roman" panose="02020603050405020304" pitchFamily="18" charset="0"/>
              </a:rPr>
              <a:t>, I</a:t>
            </a:r>
            <a:r>
              <a:rPr lang="en-US" altLang="en-US" sz="2400" baseline="-25000">
                <a:latin typeface="Times New Roman" panose="02020603050405020304" pitchFamily="18" charset="0"/>
              </a:rPr>
              <a:t>s</a:t>
            </a:r>
            <a:r>
              <a:rPr lang="en-US" altLang="en-US" sz="2400"/>
              <a:t>).  </a:t>
            </a:r>
          </a:p>
          <a:p>
            <a:pPr lvl="1"/>
            <a:r>
              <a:rPr lang="en-US" altLang="en-US" sz="2400"/>
              <a:t>Need to know I</a:t>
            </a:r>
          </a:p>
          <a:p>
            <a:endParaRPr lang="en-US" altLang="en-US" sz="2800"/>
          </a:p>
        </p:txBody>
      </p:sp>
    </p:spTree>
    <p:extLst>
      <p:ext uri="{BB962C8B-B14F-4D97-AF65-F5344CB8AC3E}">
        <p14:creationId xmlns:p14="http://schemas.microsoft.com/office/powerpoint/2010/main" val="17368088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2EAB26F8-9A36-448A-98A7-22D866A9B799}" type="slidenum">
              <a:rPr lang="en-US" altLang="en-US"/>
              <a:pPr/>
              <a:t>31</a:t>
            </a:fld>
            <a:endParaRPr lang="en-US" altLang="en-US"/>
          </a:p>
        </p:txBody>
      </p:sp>
      <p:sp>
        <p:nvSpPr>
          <p:cNvPr id="1024002" name="Rectangle 2"/>
          <p:cNvSpPr>
            <a:spLocks noGrp="1" noChangeArrowheads="1"/>
          </p:cNvSpPr>
          <p:nvPr>
            <p:ph type="title"/>
          </p:nvPr>
        </p:nvSpPr>
        <p:spPr>
          <a:xfrm>
            <a:off x="352425" y="152400"/>
            <a:ext cx="8299450" cy="1143000"/>
          </a:xfrm>
          <a:ln/>
        </p:spPr>
        <p:txBody>
          <a:bodyPr/>
          <a:lstStyle/>
          <a:p>
            <a:r>
              <a:rPr lang="en-US" altLang="en-US" sz="3200"/>
              <a:t>Frictionless Collision Response (4 of 4)</a:t>
            </a:r>
          </a:p>
        </p:txBody>
      </p:sp>
      <p:sp>
        <p:nvSpPr>
          <p:cNvPr id="1024003" name="Rectangle 3"/>
          <p:cNvSpPr>
            <a:spLocks noGrp="1" noChangeArrowheads="1"/>
          </p:cNvSpPr>
          <p:nvPr>
            <p:ph type="body" idx="1"/>
          </p:nvPr>
        </p:nvSpPr>
        <p:spPr>
          <a:xfrm>
            <a:off x="276225" y="2971800"/>
            <a:ext cx="8299450" cy="2971800"/>
          </a:xfrm>
          <a:ln/>
        </p:spPr>
        <p:txBody>
          <a:bodyPr/>
          <a:lstStyle/>
          <a:p>
            <a:pPr>
              <a:lnSpc>
                <a:spcPct val="80000"/>
              </a:lnSpc>
            </a:pPr>
            <a:r>
              <a:rPr lang="en-US" altLang="en-US" sz="2000" dirty="0"/>
              <a:t>Third equation is approximation of material response to colliding objects</a:t>
            </a:r>
          </a:p>
          <a:p>
            <a:pPr lvl="1" algn="ctr">
              <a:lnSpc>
                <a:spcPct val="80000"/>
              </a:lnSpc>
              <a:buFontTx/>
              <a:buNone/>
            </a:pP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1</a:t>
            </a:r>
            <a:r>
              <a:rPr lang="en-US" altLang="en-US" sz="2200" baseline="30000" dirty="0">
                <a:latin typeface="Times New Roman" panose="02020603050405020304" pitchFamily="18" charset="0"/>
              </a:rPr>
              <a:t>+ </a:t>
            </a: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2</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 -</a:t>
            </a:r>
            <a:r>
              <a:rPr lang="el-GR" altLang="en-US" sz="2200" dirty="0">
                <a:latin typeface="Times New Roman" panose="02020603050405020304" pitchFamily="18" charset="0"/>
                <a:cs typeface="Times New Roman" panose="02020603050405020304" pitchFamily="18" charset="0"/>
              </a:rPr>
              <a:t>ε</a:t>
            </a:r>
            <a:r>
              <a:rPr lang="en-US" altLang="en-US" sz="2200" dirty="0">
                <a:latin typeface="Times New Roman" panose="02020603050405020304" pitchFamily="18" charset="0"/>
              </a:rPr>
              <a:t> (V</a:t>
            </a:r>
            <a:r>
              <a:rPr lang="en-US" altLang="en-US" sz="2200" baseline="-25000" dirty="0">
                <a:latin typeface="Times New Roman" panose="02020603050405020304" pitchFamily="18" charset="0"/>
              </a:rPr>
              <a:t>1</a:t>
            </a:r>
            <a:r>
              <a:rPr lang="en-US" altLang="en-US" sz="2200" baseline="30000" dirty="0">
                <a:latin typeface="Times New Roman" panose="02020603050405020304" pitchFamily="18" charset="0"/>
              </a:rPr>
              <a:t>- </a:t>
            </a: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2</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(equation 3)</a:t>
            </a:r>
            <a:endParaRPr lang="en-US" altLang="en-US" sz="2200" dirty="0"/>
          </a:p>
          <a:p>
            <a:pPr lvl="1">
              <a:lnSpc>
                <a:spcPct val="80000"/>
              </a:lnSpc>
            </a:pPr>
            <a:r>
              <a:rPr lang="en-US" altLang="en-US" sz="2200" dirty="0"/>
              <a:t>Note, in general, can collide at angle</a:t>
            </a:r>
          </a:p>
          <a:p>
            <a:pPr lvl="1">
              <a:lnSpc>
                <a:spcPct val="80000"/>
              </a:lnSpc>
            </a:pPr>
            <a:r>
              <a:rPr lang="el-GR" altLang="en-US" sz="2200" dirty="0">
                <a:latin typeface="Times New Roman" panose="02020603050405020304" pitchFamily="18" charset="0"/>
                <a:cs typeface="Times New Roman" panose="02020603050405020304" pitchFamily="18" charset="0"/>
              </a:rPr>
              <a:t>ε</a:t>
            </a:r>
            <a:r>
              <a:rPr lang="en-US" altLang="en-US" sz="2200" dirty="0"/>
              <a:t> is coefficient of restitution</a:t>
            </a:r>
          </a:p>
          <a:p>
            <a:pPr lvl="2">
              <a:lnSpc>
                <a:spcPct val="80000"/>
              </a:lnSpc>
            </a:pPr>
            <a:r>
              <a:rPr lang="en-US" altLang="en-US" sz="1600" dirty="0"/>
              <a:t>Related to conservation or loss of energy</a:t>
            </a:r>
          </a:p>
          <a:p>
            <a:pPr lvl="2">
              <a:lnSpc>
                <a:spcPct val="80000"/>
              </a:lnSpc>
            </a:pPr>
            <a:r>
              <a:rPr lang="el-GR" altLang="en-US" sz="1600" dirty="0">
                <a:latin typeface="Times New Roman" panose="02020603050405020304" pitchFamily="18" charset="0"/>
                <a:cs typeface="Times New Roman" panose="02020603050405020304" pitchFamily="18" charset="0"/>
              </a:rPr>
              <a:t>ε</a:t>
            </a:r>
            <a:r>
              <a:rPr lang="en-US" altLang="en-US" sz="1600" dirty="0"/>
              <a:t> is 1, totally elastic, so objects rebound fully</a:t>
            </a:r>
          </a:p>
          <a:p>
            <a:pPr lvl="2">
              <a:lnSpc>
                <a:spcPct val="80000"/>
              </a:lnSpc>
            </a:pPr>
            <a:r>
              <a:rPr lang="el-GR" altLang="en-US" sz="1600" dirty="0">
                <a:latin typeface="Times New Roman" panose="02020603050405020304" pitchFamily="18" charset="0"/>
                <a:cs typeface="Times New Roman" panose="02020603050405020304" pitchFamily="18" charset="0"/>
              </a:rPr>
              <a:t>ε</a:t>
            </a:r>
            <a:r>
              <a:rPr lang="en-US" altLang="en-US" sz="1600" dirty="0"/>
              <a:t> is 0, totally plastic, objects no restitution, maximum loss of energy</a:t>
            </a:r>
          </a:p>
          <a:p>
            <a:pPr lvl="2">
              <a:lnSpc>
                <a:spcPct val="80000"/>
              </a:lnSpc>
            </a:pPr>
            <a:r>
              <a:rPr lang="en-US" altLang="en-US" sz="1600" dirty="0"/>
              <a:t>In real life, depends upon materials </a:t>
            </a:r>
          </a:p>
          <a:p>
            <a:pPr lvl="3">
              <a:lnSpc>
                <a:spcPct val="80000"/>
              </a:lnSpc>
            </a:pPr>
            <a:r>
              <a:rPr lang="en-US" altLang="en-US" sz="1500" dirty="0"/>
              <a:t>Ex: tennis ball on racket, </a:t>
            </a:r>
            <a:r>
              <a:rPr lang="el-GR" altLang="en-US" sz="1500" dirty="0">
                <a:latin typeface="Times New Roman" panose="02020603050405020304" pitchFamily="18" charset="0"/>
                <a:cs typeface="Times New Roman" panose="02020603050405020304" pitchFamily="18" charset="0"/>
              </a:rPr>
              <a:t>ε</a:t>
            </a:r>
            <a:r>
              <a:rPr lang="en-US" altLang="en-US" sz="1500" dirty="0"/>
              <a:t> is 0.85 and deflated basketball with court </a:t>
            </a:r>
            <a:r>
              <a:rPr lang="el-GR" altLang="en-US" sz="1500" dirty="0">
                <a:latin typeface="Times New Roman" panose="02020603050405020304" pitchFamily="18" charset="0"/>
                <a:cs typeface="Times New Roman" panose="02020603050405020304" pitchFamily="18" charset="0"/>
              </a:rPr>
              <a:t>ε</a:t>
            </a:r>
            <a:r>
              <a:rPr lang="en-US" altLang="en-US" sz="1500" dirty="0"/>
              <a:t> is 0)</a:t>
            </a:r>
          </a:p>
          <a:p>
            <a:pPr lvl="3">
              <a:lnSpc>
                <a:spcPct val="80000"/>
              </a:lnSpc>
            </a:pPr>
            <a:r>
              <a:rPr lang="en-US" altLang="en-US" sz="1500" dirty="0"/>
              <a:t>(Next slides have details)</a:t>
            </a:r>
          </a:p>
        </p:txBody>
      </p:sp>
      <p:sp>
        <p:nvSpPr>
          <p:cNvPr id="1024004" name="Oval 4"/>
          <p:cNvSpPr>
            <a:spLocks noChangeArrowheads="1"/>
          </p:cNvSpPr>
          <p:nvPr/>
        </p:nvSpPr>
        <p:spPr bwMode="auto">
          <a:xfrm>
            <a:off x="990600" y="1143000"/>
            <a:ext cx="1143000" cy="11430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5" name="Oval 5"/>
          <p:cNvSpPr>
            <a:spLocks noChangeArrowheads="1"/>
          </p:cNvSpPr>
          <p:nvPr/>
        </p:nvSpPr>
        <p:spPr bwMode="auto">
          <a:xfrm>
            <a:off x="2133600" y="1295400"/>
            <a:ext cx="838200" cy="8382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6" name="Line 6"/>
          <p:cNvSpPr>
            <a:spLocks noChangeShapeType="1"/>
          </p:cNvSpPr>
          <p:nvPr/>
        </p:nvSpPr>
        <p:spPr bwMode="auto">
          <a:xfrm>
            <a:off x="1524000" y="1676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07" name="Line 7"/>
          <p:cNvSpPr>
            <a:spLocks noChangeShapeType="1"/>
          </p:cNvSpPr>
          <p:nvPr/>
        </p:nvSpPr>
        <p:spPr bwMode="auto">
          <a:xfrm>
            <a:off x="2209800" y="1676400"/>
            <a:ext cx="304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08" name="Oval 8"/>
          <p:cNvSpPr>
            <a:spLocks noChangeArrowheads="1"/>
          </p:cNvSpPr>
          <p:nvPr/>
        </p:nvSpPr>
        <p:spPr bwMode="auto">
          <a:xfrm>
            <a:off x="6019800" y="1219200"/>
            <a:ext cx="1143000" cy="11430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9" name="Oval 9"/>
          <p:cNvSpPr>
            <a:spLocks noChangeArrowheads="1"/>
          </p:cNvSpPr>
          <p:nvPr/>
        </p:nvSpPr>
        <p:spPr bwMode="auto">
          <a:xfrm>
            <a:off x="7162800" y="1371600"/>
            <a:ext cx="838200" cy="8382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0" name="Line 10"/>
          <p:cNvSpPr>
            <a:spLocks noChangeShapeType="1"/>
          </p:cNvSpPr>
          <p:nvPr/>
        </p:nvSpPr>
        <p:spPr bwMode="auto">
          <a:xfrm>
            <a:off x="6172200" y="175260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11" name="Line 11"/>
          <p:cNvSpPr>
            <a:spLocks noChangeShapeType="1"/>
          </p:cNvSpPr>
          <p:nvPr/>
        </p:nvSpPr>
        <p:spPr bwMode="auto">
          <a:xfrm>
            <a:off x="7543800" y="1752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12" name="Oval 12"/>
          <p:cNvSpPr>
            <a:spLocks noChangeArrowheads="1"/>
          </p:cNvSpPr>
          <p:nvPr/>
        </p:nvSpPr>
        <p:spPr bwMode="auto">
          <a:xfrm>
            <a:off x="3733800" y="1066800"/>
            <a:ext cx="838200" cy="12954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3" name="Oval 13"/>
          <p:cNvSpPr>
            <a:spLocks noChangeArrowheads="1"/>
          </p:cNvSpPr>
          <p:nvPr/>
        </p:nvSpPr>
        <p:spPr bwMode="auto">
          <a:xfrm>
            <a:off x="4572000" y="1219200"/>
            <a:ext cx="609600" cy="10668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4" name="Text Box 14"/>
          <p:cNvSpPr txBox="1">
            <a:spLocks noChangeArrowheads="1"/>
          </p:cNvSpPr>
          <p:nvPr/>
        </p:nvSpPr>
        <p:spPr bwMode="auto">
          <a:xfrm>
            <a:off x="1828800" y="2514600"/>
            <a:ext cx="227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Comic Sans MS" panose="030F0702030302020204" pitchFamily="66" charset="0"/>
                <a:ea typeface="新細明體" panose="02020500000000000000" pitchFamily="18" charset="-120"/>
              </a:rPr>
              <a:t>Period of deformation</a:t>
            </a:r>
          </a:p>
        </p:txBody>
      </p:sp>
      <p:sp>
        <p:nvSpPr>
          <p:cNvPr id="1024015" name="Text Box 15"/>
          <p:cNvSpPr txBox="1">
            <a:spLocks noChangeArrowheads="1"/>
          </p:cNvSpPr>
          <p:nvPr/>
        </p:nvSpPr>
        <p:spPr bwMode="auto">
          <a:xfrm>
            <a:off x="4572000" y="2514600"/>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Comic Sans MS" panose="030F0702030302020204" pitchFamily="66" charset="0"/>
                <a:ea typeface="新細明體" panose="02020500000000000000" pitchFamily="18" charset="-120"/>
              </a:rPr>
              <a:t>Period of restitution</a:t>
            </a:r>
          </a:p>
        </p:txBody>
      </p:sp>
    </p:spTree>
    <p:extLst>
      <p:ext uri="{BB962C8B-B14F-4D97-AF65-F5344CB8AC3E}">
        <p14:creationId xmlns:p14="http://schemas.microsoft.com/office/powerpoint/2010/main" val="38193645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274FF4-C384-4B17-804A-511462720C7D}" type="slidenum">
              <a:rPr lang="en-US" altLang="en-US"/>
              <a:pPr/>
              <a:t>32</a:t>
            </a:fld>
            <a:endParaRPr lang="en-US" altLang="en-US"/>
          </a:p>
        </p:txBody>
      </p:sp>
      <p:sp>
        <p:nvSpPr>
          <p:cNvPr id="1026050" name="Rectangle 2"/>
          <p:cNvSpPr>
            <a:spLocks noGrp="1" noChangeArrowheads="1"/>
          </p:cNvSpPr>
          <p:nvPr>
            <p:ph type="title"/>
          </p:nvPr>
        </p:nvSpPr>
        <p:spPr>
          <a:ln/>
        </p:spPr>
        <p:txBody>
          <a:bodyPr/>
          <a:lstStyle/>
          <a:p>
            <a:r>
              <a:rPr lang="en-US" altLang="en-US" sz="4800" dirty="0"/>
              <a:t>Coefficient of Restitution (1 of 3)</a:t>
            </a:r>
          </a:p>
        </p:txBody>
      </p:sp>
      <p:sp>
        <p:nvSpPr>
          <p:cNvPr id="1026051" name="Rectangle 3"/>
          <p:cNvSpPr>
            <a:spLocks noGrp="1" noChangeArrowheads="1"/>
          </p:cNvSpPr>
          <p:nvPr>
            <p:ph type="body" idx="1"/>
          </p:nvPr>
        </p:nvSpPr>
        <p:spPr>
          <a:xfrm>
            <a:off x="152400" y="1295400"/>
            <a:ext cx="8839200" cy="4929188"/>
          </a:xfrm>
          <a:ln/>
        </p:spPr>
        <p:txBody>
          <a:bodyPr/>
          <a:lstStyle/>
          <a:p>
            <a:pPr>
              <a:lnSpc>
                <a:spcPct val="90000"/>
              </a:lnSpc>
            </a:pPr>
            <a:r>
              <a:rPr lang="en-US" altLang="en-US" sz="2800" dirty="0"/>
              <a:t>A measure of the elasticity of the collision</a:t>
            </a:r>
          </a:p>
          <a:p>
            <a:pPr lvl="1">
              <a:lnSpc>
                <a:spcPct val="90000"/>
              </a:lnSpc>
            </a:pPr>
            <a:r>
              <a:rPr lang="en-US" altLang="en-US" sz="2400" dirty="0"/>
              <a:t>How much of the energy of the colliding objects before collision remains as energy after collision</a:t>
            </a:r>
          </a:p>
          <a:p>
            <a:pPr>
              <a:lnSpc>
                <a:spcPct val="90000"/>
              </a:lnSpc>
            </a:pPr>
            <a:r>
              <a:rPr lang="en-US" altLang="en-US" sz="2800" dirty="0">
                <a:cs typeface="Times New Roman" panose="02020603050405020304" pitchFamily="18" charset="0"/>
              </a:rPr>
              <a:t>Defined as the ratio of the differences in velocities before and after </a:t>
            </a:r>
            <a:r>
              <a:rPr lang="en-US" altLang="en-US" sz="2800" dirty="0" smtClean="0">
                <a:cs typeface="Times New Roman" panose="02020603050405020304" pitchFamily="18" charset="0"/>
              </a:rPr>
              <a:t>collision along the line of impact</a:t>
            </a:r>
            <a:endParaRPr lang="en-US" altLang="en-US" sz="2800" dirty="0">
              <a:cs typeface="Times New Roman" panose="02020603050405020304" pitchFamily="18" charset="0"/>
            </a:endParaRPr>
          </a:p>
          <a:p>
            <a:pPr lvl="1" algn="ctr">
              <a:lnSpc>
                <a:spcPct val="90000"/>
              </a:lnSpc>
              <a:buFontTx/>
              <a:buNone/>
            </a:pP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smtClean="0">
                <a:latin typeface="Times New Roman" panose="02020603050405020304" pitchFamily="18" charset="0"/>
              </a:rPr>
              <a:t>- </a:t>
            </a:r>
            <a:r>
              <a:rPr lang="en-US" altLang="en-US" sz="2400" dirty="0">
                <a:latin typeface="Times New Roman" panose="02020603050405020304" pitchFamily="18" charset="0"/>
              </a:rPr>
              <a:t>-</a:t>
            </a:r>
            <a:r>
              <a:rPr lang="en-US" altLang="en-US" sz="2400" dirty="0" smtClean="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smtClean="0">
                <a:latin typeface="Times New Roman" panose="02020603050405020304" pitchFamily="18" charset="0"/>
              </a:rPr>
              <a:t>-</a:t>
            </a:r>
            <a:r>
              <a:rPr lang="en-US" altLang="en-US" sz="2400" dirty="0">
                <a:latin typeface="Times New Roman" panose="02020603050405020304" pitchFamily="18" charset="0"/>
              </a:rPr>
              <a:t>)</a:t>
            </a:r>
          </a:p>
          <a:p>
            <a:pPr>
              <a:lnSpc>
                <a:spcPct val="90000"/>
              </a:lnSpc>
            </a:pPr>
            <a:r>
              <a:rPr lang="en-US" altLang="en-US" sz="2800" dirty="0"/>
              <a:t>For an object hitting an immovable object </a:t>
            </a:r>
            <a:br>
              <a:rPr lang="en-US" altLang="en-US" sz="2800" dirty="0"/>
            </a:br>
            <a:r>
              <a:rPr lang="en-US" altLang="en-US" sz="2800" dirty="0"/>
              <a:t>(e.g. the floor)</a:t>
            </a:r>
          </a:p>
          <a:p>
            <a:pPr lvl="1" algn="ctr">
              <a:lnSpc>
                <a:spcPct val="90000"/>
              </a:lnSpc>
              <a:buFontTx/>
              <a:buNone/>
            </a:pP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sqrt</a:t>
            </a:r>
            <a:r>
              <a:rPr lang="en-US" altLang="en-US" sz="2400" dirty="0">
                <a:latin typeface="Times New Roman" panose="02020603050405020304" pitchFamily="18" charset="0"/>
                <a:cs typeface="Times New Roman" panose="02020603050405020304" pitchFamily="18" charset="0"/>
              </a:rPr>
              <a:t>(h/H)</a:t>
            </a:r>
          </a:p>
          <a:p>
            <a:pPr lvl="1">
              <a:lnSpc>
                <a:spcPct val="90000"/>
              </a:lnSpc>
            </a:pPr>
            <a:r>
              <a:rPr lang="en-US" altLang="en-US" sz="2400" dirty="0">
                <a:cs typeface="Times New Roman" panose="02020603050405020304" pitchFamily="18" charset="0"/>
              </a:rPr>
              <a:t>Where </a:t>
            </a:r>
            <a:r>
              <a:rPr lang="en-US" altLang="en-US" sz="2400" dirty="0">
                <a:latin typeface="Times New Roman" panose="02020603050405020304" pitchFamily="18" charset="0"/>
                <a:cs typeface="Times New Roman" panose="02020603050405020304" pitchFamily="18" charset="0"/>
              </a:rPr>
              <a:t>h</a:t>
            </a:r>
            <a:r>
              <a:rPr lang="en-US" altLang="en-US" sz="2400" dirty="0">
                <a:cs typeface="Times New Roman" panose="02020603050405020304" pitchFamily="18" charset="0"/>
              </a:rPr>
              <a:t> is bounce height, </a:t>
            </a:r>
            <a:r>
              <a:rPr lang="en-US" altLang="en-US" sz="2400" dirty="0">
                <a:latin typeface="Times New Roman" panose="02020603050405020304" pitchFamily="18" charset="0"/>
                <a:cs typeface="Times New Roman" panose="02020603050405020304" pitchFamily="18" charset="0"/>
              </a:rPr>
              <a:t>H</a:t>
            </a:r>
            <a:r>
              <a:rPr lang="en-US" altLang="en-US" sz="2400" dirty="0">
                <a:cs typeface="Times New Roman" panose="02020603050405020304" pitchFamily="18" charset="0"/>
              </a:rPr>
              <a:t> is drop height</a:t>
            </a:r>
            <a:endParaRPr lang="en-US" altLang="en-US" sz="2400" dirty="0"/>
          </a:p>
        </p:txBody>
      </p:sp>
    </p:spTree>
    <p:extLst>
      <p:ext uri="{BB962C8B-B14F-4D97-AF65-F5344CB8AC3E}">
        <p14:creationId xmlns:p14="http://schemas.microsoft.com/office/powerpoint/2010/main" val="307666799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64A0C99-7F7D-4372-92AC-755D870A45B9}" type="slidenum">
              <a:rPr lang="en-US" altLang="en-US"/>
              <a:pPr/>
              <a:t>33</a:t>
            </a:fld>
            <a:endParaRPr lang="en-US" altLang="en-US"/>
          </a:p>
        </p:txBody>
      </p:sp>
      <p:sp>
        <p:nvSpPr>
          <p:cNvPr id="1028098" name="Rectangle 2"/>
          <p:cNvSpPr>
            <a:spLocks noGrp="1" noChangeArrowheads="1"/>
          </p:cNvSpPr>
          <p:nvPr>
            <p:ph type="title"/>
          </p:nvPr>
        </p:nvSpPr>
        <p:spPr>
          <a:xfrm>
            <a:off x="685800" y="0"/>
            <a:ext cx="7772400" cy="1143000"/>
          </a:xfrm>
          <a:ln/>
        </p:spPr>
        <p:txBody>
          <a:bodyPr/>
          <a:lstStyle/>
          <a:p>
            <a:r>
              <a:rPr lang="en-US" altLang="en-US" sz="3600"/>
              <a:t>Coefficient of Restitution (2 of 3)</a:t>
            </a:r>
          </a:p>
        </p:txBody>
      </p:sp>
      <p:sp>
        <p:nvSpPr>
          <p:cNvPr id="1028099" name="Rectangle 3"/>
          <p:cNvSpPr>
            <a:spLocks noGrp="1" noChangeArrowheads="1"/>
          </p:cNvSpPr>
          <p:nvPr>
            <p:ph type="body" idx="1"/>
          </p:nvPr>
        </p:nvSpPr>
        <p:spPr>
          <a:xfrm>
            <a:off x="3938588" y="1143000"/>
            <a:ext cx="4994275" cy="1981200"/>
          </a:xfrm>
          <a:ln/>
        </p:spPr>
        <p:txBody>
          <a:bodyPr/>
          <a:lstStyle/>
          <a:p>
            <a:pPr>
              <a:lnSpc>
                <a:spcPct val="90000"/>
              </a:lnSpc>
            </a:pPr>
            <a:r>
              <a:rPr lang="en-US" altLang="en-US" sz="2400"/>
              <a:t>Drop ball from fixed height (92 cm)</a:t>
            </a:r>
          </a:p>
          <a:p>
            <a:pPr>
              <a:lnSpc>
                <a:spcPct val="90000"/>
              </a:lnSpc>
            </a:pPr>
            <a:r>
              <a:rPr lang="en-US" altLang="en-US" sz="2400"/>
              <a:t>Record bounce</a:t>
            </a:r>
          </a:p>
          <a:p>
            <a:pPr>
              <a:lnSpc>
                <a:spcPct val="90000"/>
              </a:lnSpc>
            </a:pPr>
            <a:r>
              <a:rPr lang="en-US" altLang="en-US" sz="2400"/>
              <a:t>Repeat 5 times and average</a:t>
            </a:r>
          </a:p>
          <a:p>
            <a:pPr>
              <a:lnSpc>
                <a:spcPct val="90000"/>
              </a:lnSpc>
            </a:pPr>
            <a:r>
              <a:rPr lang="en-US" altLang="en-US" sz="2400"/>
              <a:t>Various balls</a:t>
            </a:r>
          </a:p>
        </p:txBody>
      </p:sp>
      <p:pic>
        <p:nvPicPr>
          <p:cNvPr id="1028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914400"/>
            <a:ext cx="31718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52800"/>
            <a:ext cx="6410325"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19003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7C9A01-11AF-4B1D-A740-FEF78BDAFBCB}" type="slidenum">
              <a:rPr lang="en-US" altLang="en-US"/>
              <a:pPr/>
              <a:t>34</a:t>
            </a:fld>
            <a:endParaRPr lang="en-US" altLang="en-US"/>
          </a:p>
        </p:txBody>
      </p:sp>
      <p:sp>
        <p:nvSpPr>
          <p:cNvPr id="1030146" name="Rectangle 2"/>
          <p:cNvSpPr>
            <a:spLocks noGrp="1" noChangeArrowheads="1"/>
          </p:cNvSpPr>
          <p:nvPr>
            <p:ph type="title"/>
          </p:nvPr>
        </p:nvSpPr>
        <p:spPr>
          <a:ln/>
        </p:spPr>
        <p:txBody>
          <a:bodyPr/>
          <a:lstStyle/>
          <a:p>
            <a:r>
              <a:rPr lang="en-US" altLang="en-US" sz="4800" dirty="0"/>
              <a:t>Coefficient of Restitution (3 of 3)</a:t>
            </a:r>
          </a:p>
        </p:txBody>
      </p:sp>
      <p:sp>
        <p:nvSpPr>
          <p:cNvPr id="1030147" name="Rectangle 3"/>
          <p:cNvSpPr>
            <a:spLocks noGrp="1" noChangeArrowheads="1"/>
          </p:cNvSpPr>
          <p:nvPr>
            <p:ph type="body" idx="1"/>
          </p:nvPr>
        </p:nvSpPr>
        <p:spPr>
          <a:xfrm>
            <a:off x="152400" y="1295400"/>
            <a:ext cx="8839200" cy="4929188"/>
          </a:xfrm>
          <a:ln/>
        </p:spPr>
        <p:txBody>
          <a:bodyPr/>
          <a:lstStyle/>
          <a:p>
            <a:pPr>
              <a:lnSpc>
                <a:spcPct val="80000"/>
              </a:lnSpc>
            </a:pPr>
            <a:r>
              <a:rPr lang="en-US" altLang="en-US" sz="2800"/>
              <a:t>Technically</a:t>
            </a:r>
          </a:p>
          <a:p>
            <a:pPr lvl="1">
              <a:lnSpc>
                <a:spcPct val="80000"/>
              </a:lnSpc>
            </a:pPr>
            <a:r>
              <a:rPr lang="en-US" altLang="en-US" sz="2400"/>
              <a:t>COR a property of a collision, not necessarily an object</a:t>
            </a:r>
          </a:p>
          <a:p>
            <a:pPr lvl="2">
              <a:lnSpc>
                <a:spcPct val="80000"/>
              </a:lnSpc>
            </a:pPr>
            <a:r>
              <a:rPr lang="en-US" altLang="en-US" sz="2000"/>
              <a:t>5 different types of objects </a:t>
            </a:r>
            <a:r>
              <a:rPr lang="en-US" altLang="en-US" sz="2000">
                <a:sym typeface="Wingdings" panose="05000000000000000000" pitchFamily="2" charset="2"/>
              </a:rPr>
              <a:t> many </a:t>
            </a:r>
            <a:r>
              <a:rPr lang="en-US" altLang="en-US" sz="2000"/>
              <a:t>different possible CORs</a:t>
            </a:r>
          </a:p>
          <a:p>
            <a:pPr lvl="1">
              <a:lnSpc>
                <a:spcPct val="80000"/>
              </a:lnSpc>
            </a:pPr>
            <a:r>
              <a:rPr lang="en-US" altLang="en-US" sz="2400"/>
              <a:t>May depend upon speed</a:t>
            </a:r>
          </a:p>
          <a:p>
            <a:pPr lvl="1">
              <a:lnSpc>
                <a:spcPct val="80000"/>
              </a:lnSpc>
            </a:pPr>
            <a:r>
              <a:rPr lang="en-US" altLang="en-US" sz="2400"/>
              <a:t>Can get messy</a:t>
            </a:r>
          </a:p>
          <a:p>
            <a:pPr lvl="1">
              <a:lnSpc>
                <a:spcPct val="80000"/>
              </a:lnSpc>
            </a:pPr>
            <a:endParaRPr lang="en-US" altLang="en-US" sz="2400"/>
          </a:p>
          <a:p>
            <a:pPr>
              <a:lnSpc>
                <a:spcPct val="80000"/>
              </a:lnSpc>
            </a:pPr>
            <a:r>
              <a:rPr lang="en-US" altLang="en-US" sz="2800"/>
              <a:t>But, for properties not available, can estimate</a:t>
            </a:r>
          </a:p>
          <a:p>
            <a:pPr lvl="1">
              <a:lnSpc>
                <a:spcPct val="80000"/>
              </a:lnSpc>
            </a:pPr>
            <a:r>
              <a:rPr lang="en-US" altLang="en-US" sz="2400"/>
              <a:t>(e.g., rock off of helmet, dodge ball off wall)</a:t>
            </a:r>
          </a:p>
          <a:p>
            <a:pPr lvl="1">
              <a:lnSpc>
                <a:spcPct val="80000"/>
              </a:lnSpc>
            </a:pPr>
            <a:r>
              <a:rPr lang="en-US" altLang="en-US" sz="2400" i="1"/>
              <a:t>Playtest</a:t>
            </a:r>
            <a:r>
              <a:rPr lang="en-US" altLang="en-US" sz="2400"/>
              <a:t> until looks “right”</a:t>
            </a:r>
          </a:p>
          <a:p>
            <a:pPr lvl="1">
              <a:lnSpc>
                <a:spcPct val="80000"/>
              </a:lnSpc>
            </a:pPr>
            <a:endParaRPr lang="en-US" altLang="en-US" sz="2400"/>
          </a:p>
        </p:txBody>
      </p:sp>
    </p:spTree>
    <p:extLst>
      <p:ext uri="{BB962C8B-B14F-4D97-AF65-F5344CB8AC3E}">
        <p14:creationId xmlns:p14="http://schemas.microsoft.com/office/powerpoint/2010/main" val="309236477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9650C89-19B8-44CE-96EE-7E166E30FFB6}" type="slidenum">
              <a:rPr lang="en-US" altLang="en-US"/>
              <a:pPr/>
              <a:t>35</a:t>
            </a:fld>
            <a:endParaRPr lang="en-US" altLang="en-US"/>
          </a:p>
        </p:txBody>
      </p:sp>
      <p:sp>
        <p:nvSpPr>
          <p:cNvPr id="1032194" name="Rectangle 2"/>
          <p:cNvSpPr>
            <a:spLocks noGrp="1" noChangeArrowheads="1"/>
          </p:cNvSpPr>
          <p:nvPr>
            <p:ph type="title"/>
          </p:nvPr>
        </p:nvSpPr>
        <p:spPr>
          <a:ln/>
        </p:spPr>
        <p:txBody>
          <a:bodyPr/>
          <a:lstStyle/>
          <a:p>
            <a:r>
              <a:rPr lang="en-US" altLang="en-US"/>
              <a:t>Putting It All Together</a:t>
            </a:r>
          </a:p>
        </p:txBody>
      </p:sp>
      <p:sp>
        <p:nvSpPr>
          <p:cNvPr id="1032195" name="Rectangle 3"/>
          <p:cNvSpPr>
            <a:spLocks noGrp="1" noChangeArrowheads="1"/>
          </p:cNvSpPr>
          <p:nvPr>
            <p:ph type="body" idx="1"/>
          </p:nvPr>
        </p:nvSpPr>
        <p:spPr>
          <a:xfrm>
            <a:off x="685800" y="1295400"/>
            <a:ext cx="8077200" cy="4572000"/>
          </a:xfrm>
          <a:ln/>
        </p:spPr>
        <p:txBody>
          <a:bodyPr/>
          <a:lstStyle/>
          <a:p>
            <a:r>
              <a:rPr lang="en-US" altLang="en-US" sz="2800" dirty="0"/>
              <a:t>Given </a:t>
            </a:r>
            <a:r>
              <a:rPr lang="en-US" altLang="en-US" sz="2800" dirty="0" smtClean="0"/>
              <a:t>COR and laws of conservation of momentum, </a:t>
            </a:r>
            <a:r>
              <a:rPr lang="en-US" altLang="en-US" sz="2800" dirty="0"/>
              <a:t>can then compute the linear impulse:</a:t>
            </a:r>
          </a:p>
          <a:p>
            <a:endParaRPr lang="en-US" altLang="en-US" sz="2800" dirty="0"/>
          </a:p>
          <a:p>
            <a:pPr lvl="1">
              <a:buFontTx/>
              <a:buNone/>
            </a:pPr>
            <a:r>
              <a:rPr lang="en-US" altLang="en-US" sz="2400" dirty="0">
                <a:latin typeface="Times New Roman" panose="02020603050405020304" pitchFamily="18" charset="0"/>
              </a:rPr>
              <a:t>		-m</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m</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(1+</a:t>
            </a: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rPr>
              <a:t> (V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rPr>
              <a:t>n</a:t>
            </a:r>
          </a:p>
          <a:p>
            <a:pPr lvl="1">
              <a:buFontTx/>
              <a:buNone/>
            </a:pPr>
            <a:r>
              <a:rPr lang="pt-BR" altLang="en-US" sz="2400" dirty="0">
                <a:latin typeface="Times New Roman" panose="02020603050405020304" pitchFamily="18" charset="0"/>
              </a:rPr>
              <a:t>I</a:t>
            </a:r>
            <a:r>
              <a:rPr lang="en-US" altLang="en-US" sz="2400" dirty="0">
                <a:latin typeface="Times New Roman" panose="02020603050405020304" pitchFamily="18" charset="0"/>
              </a:rPr>
              <a:t> =  </a:t>
            </a:r>
            <a:r>
              <a:rPr lang="en-US" altLang="en-US" sz="2400" u="sng" dirty="0">
                <a:latin typeface="Times New Roman" panose="02020603050405020304" pitchFamily="18" charset="0"/>
              </a:rPr>
              <a:t>                                    </a:t>
            </a:r>
            <a:r>
              <a:rPr lang="en-US" altLang="en-US" sz="2400" dirty="0">
                <a:latin typeface="Times New Roman" panose="02020603050405020304" pitchFamily="18" charset="0"/>
              </a:rPr>
              <a:t>       (equation 4)</a:t>
            </a:r>
          </a:p>
          <a:p>
            <a:pPr lvl="1">
              <a:buFontTx/>
              <a:buNone/>
            </a:pPr>
            <a:r>
              <a:rPr lang="en-US" altLang="en-US" sz="2400" dirty="0">
                <a:latin typeface="Times New Roman" panose="02020603050405020304" pitchFamily="18" charset="0"/>
              </a:rPr>
              <a:t>			m</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m</a:t>
            </a:r>
            <a:r>
              <a:rPr lang="en-US" altLang="en-US" sz="2400" baseline="-25000" dirty="0">
                <a:latin typeface="Times New Roman" panose="02020603050405020304" pitchFamily="18" charset="0"/>
              </a:rPr>
              <a:t>2</a:t>
            </a:r>
          </a:p>
          <a:p>
            <a:endParaRPr lang="en-US" altLang="en-US" sz="2800" dirty="0"/>
          </a:p>
          <a:p>
            <a:r>
              <a:rPr lang="en-US" altLang="en-US" sz="2800" dirty="0"/>
              <a:t>Can then apply </a:t>
            </a:r>
            <a:r>
              <a:rPr lang="pt-BR" altLang="en-US" sz="2800" dirty="0">
                <a:latin typeface="Times New Roman" panose="02020603050405020304" pitchFamily="18" charset="0"/>
              </a:rPr>
              <a:t>I</a:t>
            </a:r>
            <a:r>
              <a:rPr lang="en-US" altLang="en-US" sz="2800" dirty="0"/>
              <a:t> to previous equations:</a:t>
            </a:r>
          </a:p>
          <a:p>
            <a:pPr lvl="1"/>
            <a:r>
              <a:rPr lang="en-US" altLang="en-US" sz="2400" dirty="0"/>
              <a:t>Equation 1 to get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t>(and similarly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t>)</a:t>
            </a:r>
          </a:p>
          <a:p>
            <a:endParaRPr lang="en-US" altLang="en-US" sz="2800" dirty="0"/>
          </a:p>
        </p:txBody>
      </p:sp>
    </p:spTree>
    <p:extLst>
      <p:ext uri="{BB962C8B-B14F-4D97-AF65-F5344CB8AC3E}">
        <p14:creationId xmlns:p14="http://schemas.microsoft.com/office/powerpoint/2010/main" val="227008117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2AEE89F-077E-4AA4-9110-160E96E6CADA}" type="slidenum">
              <a:rPr lang="en-US" altLang="en-US"/>
              <a:pPr/>
              <a:t>36</a:t>
            </a:fld>
            <a:endParaRPr lang="en-US" altLang="en-US"/>
          </a:p>
        </p:txBody>
      </p:sp>
      <p:sp>
        <p:nvSpPr>
          <p:cNvPr id="1034242" name="Rectangle 2"/>
          <p:cNvSpPr>
            <a:spLocks noGrp="1" noChangeArrowheads="1"/>
          </p:cNvSpPr>
          <p:nvPr>
            <p:ph type="title"/>
          </p:nvPr>
        </p:nvSpPr>
        <p:spPr>
          <a:ln/>
        </p:spPr>
        <p:txBody>
          <a:bodyPr/>
          <a:lstStyle/>
          <a:p>
            <a:r>
              <a:rPr lang="en-US" altLang="en-US"/>
              <a:t>Summary</a:t>
            </a:r>
          </a:p>
        </p:txBody>
      </p:sp>
      <p:sp>
        <p:nvSpPr>
          <p:cNvPr id="1034243" name="Rectangle 3"/>
          <p:cNvSpPr>
            <a:spLocks noGrp="1" noChangeArrowheads="1"/>
          </p:cNvSpPr>
          <p:nvPr>
            <p:ph type="body" idx="1"/>
          </p:nvPr>
        </p:nvSpPr>
        <p:spPr>
          <a:xfrm>
            <a:off x="685800" y="1600200"/>
            <a:ext cx="8153400" cy="4267200"/>
          </a:xfrm>
          <a:ln/>
        </p:spPr>
        <p:txBody>
          <a:bodyPr/>
          <a:lstStyle/>
          <a:p>
            <a:r>
              <a:rPr lang="en-US" altLang="en-US" dirty="0"/>
              <a:t>Basic physics concepts for games</a:t>
            </a:r>
          </a:p>
          <a:p>
            <a:r>
              <a:rPr lang="en-US" altLang="en-US" dirty="0"/>
              <a:t>Generalized for 3 dimensions</a:t>
            </a:r>
          </a:p>
          <a:p>
            <a:endParaRPr lang="en-US" altLang="en-US" dirty="0"/>
          </a:p>
          <a:p>
            <a:r>
              <a:rPr lang="en-US" altLang="en-US" dirty="0"/>
              <a:t>Show Pseudo code next</a:t>
            </a:r>
          </a:p>
          <a:p>
            <a:pPr lvl="1"/>
            <a:r>
              <a:rPr lang="en-US" altLang="en-US" dirty="0"/>
              <a:t>Simulating </a:t>
            </a:r>
            <a:r>
              <a:rPr lang="en-US" altLang="en-US" dirty="0">
                <a:latin typeface="Times New Roman" panose="02020603050405020304" pitchFamily="18" charset="0"/>
              </a:rPr>
              <a:t>N</a:t>
            </a:r>
            <a:r>
              <a:rPr lang="en-US" altLang="en-US" dirty="0"/>
              <a:t> spherical particles under gravity</a:t>
            </a:r>
          </a:p>
        </p:txBody>
      </p:sp>
    </p:spTree>
    <p:extLst>
      <p:ext uri="{BB962C8B-B14F-4D97-AF65-F5344CB8AC3E}">
        <p14:creationId xmlns:p14="http://schemas.microsoft.com/office/powerpoint/2010/main" val="220512819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1A929B-924D-488E-A284-A963BBD3BE4E}" type="slidenum">
              <a:rPr lang="en-US" altLang="en-US"/>
              <a:pPr/>
              <a:t>37</a:t>
            </a:fld>
            <a:endParaRPr lang="en-US" altLang="en-US"/>
          </a:p>
        </p:txBody>
      </p:sp>
      <p:sp>
        <p:nvSpPr>
          <p:cNvPr id="1036290" name="Rectangle 2"/>
          <p:cNvSpPr>
            <a:spLocks noGrp="1" noChangeArrowheads="1"/>
          </p:cNvSpPr>
          <p:nvPr>
            <p:ph type="title"/>
          </p:nvPr>
        </p:nvSpPr>
        <p:spPr>
          <a:xfrm>
            <a:off x="762000" y="381000"/>
            <a:ext cx="7772400" cy="1096963"/>
          </a:xfrm>
          <a:ln/>
        </p:spPr>
        <p:txBody>
          <a:bodyPr/>
          <a:lstStyle/>
          <a:p>
            <a:r>
              <a:rPr lang="en-US" altLang="en-US" dirty="0" err="1"/>
              <a:t>Pseudocode</a:t>
            </a:r>
            <a:r>
              <a:rPr lang="en-US" altLang="en-US" dirty="0"/>
              <a:t> (1 of </a:t>
            </a:r>
            <a:r>
              <a:rPr lang="en-US" altLang="en-US" dirty="0" smtClean="0"/>
              <a:t>4)</a:t>
            </a:r>
            <a:endParaRPr lang="en-US" altLang="en-US" dirty="0"/>
          </a:p>
        </p:txBody>
      </p:sp>
      <p:sp>
        <p:nvSpPr>
          <p:cNvPr id="1036291" name="Rectangle 3"/>
          <p:cNvSpPr>
            <a:spLocks noGrp="1" noChangeArrowheads="1"/>
          </p:cNvSpPr>
          <p:nvPr>
            <p:ph type="body" idx="1"/>
          </p:nvPr>
        </p:nvSpPr>
        <p:spPr>
          <a:xfrm>
            <a:off x="152400" y="1295400"/>
            <a:ext cx="8839200" cy="4929188"/>
          </a:xfrm>
          <a:ln/>
        </p:spPr>
        <p:txBody>
          <a:bodyPr/>
          <a:lstStyle/>
          <a:p>
            <a:pPr>
              <a:buFontTx/>
              <a:buNone/>
            </a:pPr>
            <a:r>
              <a:rPr lang="en-US" altLang="en-US" sz="2000" b="0">
                <a:latin typeface="Courier New" panose="02070309020205020404" pitchFamily="49" charset="0"/>
              </a:rPr>
              <a:t>void</a:t>
            </a:r>
            <a:r>
              <a:rPr lang="en-US" altLang="en-US" sz="2000">
                <a:latin typeface="Courier New" panose="02070309020205020404" pitchFamily="49" charset="0"/>
              </a:rPr>
              <a:t> main() {</a:t>
            </a:r>
          </a:p>
          <a:p>
            <a:pPr>
              <a:buFontTx/>
              <a:buNone/>
            </a:pPr>
            <a:r>
              <a:rPr lang="en-US" altLang="en-US" sz="2000" i="1">
                <a:latin typeface="Courier New" panose="02070309020205020404" pitchFamily="49" charset="0"/>
              </a:rPr>
              <a:t>	// initialize variables</a:t>
            </a:r>
          </a:p>
          <a:p>
            <a:pPr>
              <a:buFontTx/>
              <a:buNone/>
            </a:pPr>
            <a:r>
              <a:rPr lang="en-US" altLang="en-US" sz="2000">
                <a:latin typeface="Courier New" panose="02070309020205020404" pitchFamily="49" charset="0"/>
              </a:rPr>
              <a:t>	vector v_init[N] = </a:t>
            </a:r>
            <a:r>
              <a:rPr lang="en-US" altLang="en-US" sz="2000" i="1">
                <a:latin typeface="Courier New" panose="02070309020205020404" pitchFamily="49" charset="0"/>
              </a:rPr>
              <a:t>initial velocities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vector p_init[N] = </a:t>
            </a:r>
            <a:r>
              <a:rPr lang="en-US" altLang="en-US" sz="2000" i="1">
                <a:latin typeface="Courier New" panose="02070309020205020404" pitchFamily="49" charset="0"/>
              </a:rPr>
              <a:t>initial positions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vector g(0.0, 0.0, -9.81); </a:t>
            </a:r>
            <a:r>
              <a:rPr lang="en-US" altLang="en-US" sz="2000" i="1">
                <a:latin typeface="Courier New" panose="02070309020205020404" pitchFamily="49" charset="0"/>
              </a:rPr>
              <a:t>// earth</a:t>
            </a:r>
          </a:p>
          <a:p>
            <a:pPr>
              <a:buFontTx/>
              <a:buNone/>
            </a:pPr>
            <a:r>
              <a:rPr lang="en-US" altLang="en-US" sz="2000">
                <a:latin typeface="Courier New" panose="02070309020205020404" pitchFamily="49" charset="0"/>
              </a:rPr>
              <a:t>	float mass[N] = </a:t>
            </a:r>
            <a:r>
              <a:rPr lang="en-US" altLang="en-US" sz="2000" i="1">
                <a:latin typeface="Courier New" panose="02070309020205020404" pitchFamily="49" charset="0"/>
              </a:rPr>
              <a:t>particle masses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float time_init[N] = </a:t>
            </a:r>
            <a:r>
              <a:rPr lang="en-US" altLang="en-US" sz="2000" i="1">
                <a:latin typeface="Courier New" panose="02070309020205020404" pitchFamily="49" charset="0"/>
              </a:rPr>
              <a:t>start times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float eps = </a:t>
            </a:r>
            <a:r>
              <a:rPr lang="en-US" altLang="en-US" sz="2000" i="1">
                <a:latin typeface="Courier New" panose="02070309020205020404" pitchFamily="49" charset="0"/>
              </a:rPr>
              <a:t>coefficient of restitution</a:t>
            </a:r>
            <a:r>
              <a:rPr lang="en-US" altLang="en-US" sz="2000">
                <a:latin typeface="Courier New" panose="02070309020205020404" pitchFamily="49" charset="0"/>
              </a:rPr>
              <a:t>;</a:t>
            </a:r>
            <a:endParaRPr lang="en-US" altLang="en-US" sz="2000"/>
          </a:p>
        </p:txBody>
      </p:sp>
    </p:spTree>
    <p:extLst>
      <p:ext uri="{BB962C8B-B14F-4D97-AF65-F5344CB8AC3E}">
        <p14:creationId xmlns:p14="http://schemas.microsoft.com/office/powerpoint/2010/main" val="52308001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6ABD2E-8521-45C4-A183-8C6D3043216A}" type="slidenum">
              <a:rPr lang="en-US" altLang="en-US"/>
              <a:pPr/>
              <a:t>38</a:t>
            </a:fld>
            <a:endParaRPr lang="en-US" altLang="en-US"/>
          </a:p>
        </p:txBody>
      </p:sp>
      <p:sp>
        <p:nvSpPr>
          <p:cNvPr id="1038338" name="Rectangle 2"/>
          <p:cNvSpPr>
            <a:spLocks noGrp="1" noChangeArrowheads="1"/>
          </p:cNvSpPr>
          <p:nvPr>
            <p:ph type="title"/>
          </p:nvPr>
        </p:nvSpPr>
        <p:spPr>
          <a:ln/>
        </p:spPr>
        <p:txBody>
          <a:bodyPr/>
          <a:lstStyle/>
          <a:p>
            <a:r>
              <a:rPr lang="en-US" altLang="en-US" dirty="0" err="1"/>
              <a:t>Pseudocode</a:t>
            </a:r>
            <a:r>
              <a:rPr lang="en-US" altLang="en-US" dirty="0"/>
              <a:t> (2 of </a:t>
            </a:r>
            <a:r>
              <a:rPr lang="en-US" altLang="en-US" dirty="0" smtClean="0"/>
              <a:t>4)</a:t>
            </a:r>
            <a:endParaRPr lang="en-US" altLang="en-US" dirty="0"/>
          </a:p>
        </p:txBody>
      </p:sp>
      <p:sp>
        <p:nvSpPr>
          <p:cNvPr id="1038339" name="Rectangle 3"/>
          <p:cNvSpPr>
            <a:spLocks noGrp="1" noChangeArrowheads="1"/>
          </p:cNvSpPr>
          <p:nvPr>
            <p:ph type="body" idx="1"/>
          </p:nvPr>
        </p:nvSpPr>
        <p:spPr>
          <a:xfrm>
            <a:off x="398463" y="1381125"/>
            <a:ext cx="8347075" cy="4929188"/>
          </a:xfrm>
          <a:ln/>
        </p:spPr>
        <p:txBody>
          <a:bodyPr/>
          <a:lstStyle/>
          <a:p>
            <a:pPr>
              <a:lnSpc>
                <a:spcPct val="90000"/>
              </a:lnSpc>
              <a:buFontTx/>
              <a:buNone/>
            </a:pPr>
            <a:r>
              <a:rPr lang="en-US" altLang="en-US" sz="1800" i="1">
                <a:latin typeface="Courier New" panose="02070309020205020404" pitchFamily="49" charset="0"/>
              </a:rPr>
              <a:t>// main game simulation loop</a:t>
            </a:r>
          </a:p>
          <a:p>
            <a:pPr>
              <a:lnSpc>
                <a:spcPct val="90000"/>
              </a:lnSpc>
              <a:buFontTx/>
              <a:buNone/>
            </a:pPr>
            <a:r>
              <a:rPr lang="en-US" altLang="en-US" sz="1800" b="0">
                <a:latin typeface="Courier New" panose="02070309020205020404" pitchFamily="49" charset="0"/>
              </a:rPr>
              <a:t>while</a:t>
            </a:r>
            <a:r>
              <a:rPr lang="en-US" altLang="en-US" sz="1800">
                <a:latin typeface="Courier New" panose="02070309020205020404" pitchFamily="49" charset="0"/>
              </a:rPr>
              <a:t> (1) {</a:t>
            </a:r>
          </a:p>
          <a:p>
            <a:pPr>
              <a:lnSpc>
                <a:spcPct val="90000"/>
              </a:lnSpc>
              <a:buFontTx/>
              <a:buNone/>
            </a:pPr>
            <a:r>
              <a:rPr lang="en-US" altLang="en-US" sz="1800">
                <a:latin typeface="Courier New" panose="02070309020205020404" pitchFamily="49" charset="0"/>
              </a:rPr>
              <a:t>	float t = getCurrentGameTime();</a:t>
            </a:r>
            <a:br>
              <a:rPr lang="en-US" altLang="en-US" sz="1800">
                <a:latin typeface="Courier New" panose="02070309020205020404" pitchFamily="49" charset="0"/>
              </a:rPr>
            </a:br>
            <a:r>
              <a:rPr lang="en-US" altLang="en-US" sz="1800" i="1">
                <a:latin typeface="Courier New" panose="02070309020205020404" pitchFamily="49" charset="0"/>
              </a:rPr>
              <a:t>update and render particles ();</a:t>
            </a:r>
          </a:p>
          <a:p>
            <a:pPr>
              <a:lnSpc>
                <a:spcPct val="90000"/>
              </a:lnSpc>
              <a:buFontTx/>
              <a:buNone/>
            </a:pPr>
            <a:r>
              <a:rPr lang="en-US" altLang="en-US" sz="1800">
                <a:latin typeface="Courier New" panose="02070309020205020404" pitchFamily="49" charset="0"/>
              </a:rPr>
              <a:t>	</a:t>
            </a:r>
            <a:r>
              <a:rPr lang="en-US" altLang="en-US" sz="1800" i="1">
                <a:latin typeface="Courier New" panose="02070309020205020404" pitchFamily="49" charset="0"/>
              </a:rPr>
              <a:t>detect collisions (t_collide is time)</a:t>
            </a:r>
            <a:r>
              <a:rPr lang="en-US" altLang="en-US" sz="1800">
                <a:latin typeface="Courier New" panose="02070309020205020404" pitchFamily="49" charset="0"/>
              </a:rPr>
              <a:t>;</a:t>
            </a:r>
          </a:p>
          <a:p>
            <a:pPr>
              <a:lnSpc>
                <a:spcPct val="90000"/>
              </a:lnSpc>
              <a:buFontTx/>
              <a:buNone/>
            </a:pPr>
            <a:r>
              <a:rPr lang="en-US" altLang="en-US" sz="1800">
                <a:latin typeface="Courier New" panose="02070309020205020404" pitchFamily="49" charset="0"/>
              </a:rPr>
              <a:t>	</a:t>
            </a:r>
            <a:r>
              <a:rPr lang="en-US" altLang="en-US" sz="1800" b="0">
                <a:latin typeface="Courier New" panose="02070309020205020404" pitchFamily="49" charset="0"/>
              </a:rPr>
              <a:t>for each</a:t>
            </a:r>
            <a:r>
              <a:rPr lang="en-US" altLang="en-US" sz="1800">
                <a:latin typeface="Courier New" panose="02070309020205020404" pitchFamily="49" charset="0"/>
              </a:rPr>
              <a:t> colliding pair (i,j) {</a:t>
            </a:r>
          </a:p>
          <a:p>
            <a:pPr>
              <a:lnSpc>
                <a:spcPct val="90000"/>
              </a:lnSpc>
              <a:buFontTx/>
              <a:buNone/>
            </a:pPr>
            <a:r>
              <a:rPr lang="en-US" altLang="en-US" sz="1800">
                <a:latin typeface="Courier New" panose="02070309020205020404" pitchFamily="49" charset="0"/>
              </a:rPr>
              <a:t>		</a:t>
            </a:r>
          </a:p>
          <a:p>
            <a:pPr>
              <a:lnSpc>
                <a:spcPct val="90000"/>
              </a:lnSpc>
              <a:buFontTx/>
              <a:buNone/>
            </a:pPr>
            <a:endParaRPr lang="en-US" altLang="en-US" sz="1800">
              <a:latin typeface="Courier New" panose="02070309020205020404" pitchFamily="49" charset="0"/>
            </a:endParaRPr>
          </a:p>
        </p:txBody>
      </p:sp>
    </p:spTree>
    <p:extLst>
      <p:ext uri="{BB962C8B-B14F-4D97-AF65-F5344CB8AC3E}">
        <p14:creationId xmlns:p14="http://schemas.microsoft.com/office/powerpoint/2010/main" val="234735076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473E2C-D298-41DE-9112-6B37F5E023E4}" type="slidenum">
              <a:rPr lang="en-US" altLang="en-US"/>
              <a:pPr/>
              <a:t>39</a:t>
            </a:fld>
            <a:endParaRPr lang="en-US" altLang="en-US"/>
          </a:p>
        </p:txBody>
      </p:sp>
      <p:sp>
        <p:nvSpPr>
          <p:cNvPr id="1040386" name="Rectangle 2"/>
          <p:cNvSpPr>
            <a:spLocks noGrp="1" noChangeArrowheads="1"/>
          </p:cNvSpPr>
          <p:nvPr>
            <p:ph type="title"/>
          </p:nvPr>
        </p:nvSpPr>
        <p:spPr>
          <a:ln/>
        </p:spPr>
        <p:txBody>
          <a:bodyPr/>
          <a:lstStyle/>
          <a:p>
            <a:r>
              <a:rPr lang="en-US" altLang="en-US" dirty="0" err="1"/>
              <a:t>Pseudocode</a:t>
            </a:r>
            <a:r>
              <a:rPr lang="en-US" altLang="en-US" dirty="0"/>
              <a:t> (3 of </a:t>
            </a:r>
            <a:r>
              <a:rPr lang="en-US" altLang="en-US" dirty="0" smtClean="0"/>
              <a:t>4)</a:t>
            </a:r>
            <a:endParaRPr lang="en-US" altLang="en-US" dirty="0"/>
          </a:p>
        </p:txBody>
      </p:sp>
      <p:sp>
        <p:nvSpPr>
          <p:cNvPr id="1040387" name="Rectangle 3"/>
          <p:cNvSpPr>
            <a:spLocks noGrp="1" noChangeArrowheads="1"/>
          </p:cNvSpPr>
          <p:nvPr>
            <p:ph type="body" idx="1"/>
          </p:nvPr>
        </p:nvSpPr>
        <p:spPr>
          <a:xfrm>
            <a:off x="1476375" y="1828800"/>
            <a:ext cx="7667625" cy="4114800"/>
          </a:xfrm>
          <a:ln/>
        </p:spPr>
        <p:txBody>
          <a:bodyPr/>
          <a:lstStyle/>
          <a:p>
            <a:pPr>
              <a:lnSpc>
                <a:spcPct val="90000"/>
              </a:lnSpc>
              <a:buFontTx/>
              <a:buNone/>
            </a:pPr>
            <a:r>
              <a:rPr lang="en-US" altLang="en-US" sz="1800" i="1">
                <a:latin typeface="Courier New" panose="02070309020205020404" pitchFamily="49" charset="0"/>
              </a:rPr>
              <a:t>// for spherical particles, surface</a:t>
            </a:r>
          </a:p>
          <a:p>
            <a:pPr>
              <a:lnSpc>
                <a:spcPct val="90000"/>
              </a:lnSpc>
              <a:buFontTx/>
              <a:buNone/>
            </a:pPr>
            <a:r>
              <a:rPr lang="en-US" altLang="en-US" sz="1800" i="1">
                <a:latin typeface="Courier New" panose="02070309020205020404" pitchFamily="49" charset="0"/>
              </a:rPr>
              <a:t>// normal is just vector joining middle</a:t>
            </a:r>
          </a:p>
          <a:p>
            <a:pPr>
              <a:lnSpc>
                <a:spcPct val="90000"/>
              </a:lnSpc>
              <a:buFontTx/>
              <a:buNone/>
            </a:pPr>
            <a:r>
              <a:rPr lang="en-US" altLang="en-US" sz="1800">
                <a:latin typeface="Courier New" panose="02070309020205020404" pitchFamily="49" charset="0"/>
              </a:rPr>
              <a:t>normal = Normalize(p[j] – p[i]);</a:t>
            </a:r>
          </a:p>
          <a:p>
            <a:pPr>
              <a:lnSpc>
                <a:spcPct val="90000"/>
              </a:lnSpc>
              <a:buFontTx/>
              <a:buNone/>
            </a:pPr>
            <a:endParaRPr lang="en-US" altLang="en-US" sz="1800">
              <a:latin typeface="Courier New" panose="02070309020205020404" pitchFamily="49" charset="0"/>
            </a:endParaRPr>
          </a:p>
          <a:p>
            <a:pPr>
              <a:lnSpc>
                <a:spcPct val="90000"/>
              </a:lnSpc>
              <a:buFontTx/>
              <a:buNone/>
            </a:pPr>
            <a:r>
              <a:rPr lang="en-US" altLang="en-US" sz="1800" i="1">
                <a:latin typeface="Courier New" panose="02070309020205020404" pitchFamily="49" charset="0"/>
              </a:rPr>
              <a:t>// compute impulse (equation 4)</a:t>
            </a:r>
          </a:p>
          <a:p>
            <a:pPr>
              <a:lnSpc>
                <a:spcPct val="90000"/>
              </a:lnSpc>
              <a:buFontTx/>
              <a:buNone/>
            </a:pPr>
            <a:r>
              <a:rPr lang="en-US" altLang="en-US" sz="1800">
                <a:latin typeface="Courier New" panose="02070309020205020404" pitchFamily="49" charset="0"/>
              </a:rPr>
              <a:t>impulse = normal;</a:t>
            </a:r>
          </a:p>
          <a:p>
            <a:pPr>
              <a:lnSpc>
                <a:spcPct val="90000"/>
              </a:lnSpc>
              <a:buFontTx/>
              <a:buNone/>
            </a:pPr>
            <a:r>
              <a:rPr lang="en-US" altLang="en-US" sz="1800">
                <a:latin typeface="Courier New" panose="02070309020205020404" pitchFamily="49" charset="0"/>
              </a:rPr>
              <a:t>impulse *= -(1+eps)*mass[i]*mass[j];</a:t>
            </a:r>
          </a:p>
          <a:p>
            <a:pPr>
              <a:lnSpc>
                <a:spcPct val="90000"/>
              </a:lnSpc>
              <a:buFontTx/>
              <a:buNone/>
            </a:pPr>
            <a:r>
              <a:rPr lang="en-US" altLang="en-US" sz="1800">
                <a:latin typeface="Courier New" panose="02070309020205020404" pitchFamily="49" charset="0"/>
              </a:rPr>
              <a:t>impulse *=normal.DotProduct(v[i]-v[j]); //V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1</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1</a:t>
            </a:r>
            <a:r>
              <a:rPr lang="en-US" altLang="en-US" sz="1800">
                <a:latin typeface="Courier New" panose="02070309020205020404" pitchFamily="49" charset="0"/>
              </a:rPr>
              <a:t>+V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2</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2</a:t>
            </a:r>
            <a:r>
              <a:rPr lang="en-US" altLang="en-US" sz="1800">
                <a:latin typeface="Courier New" panose="02070309020205020404" pitchFamily="49" charset="0"/>
              </a:rPr>
              <a:t>+V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3</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3</a:t>
            </a:r>
            <a:endParaRPr lang="en-US" altLang="en-US" sz="1800">
              <a:latin typeface="Courier New" panose="02070309020205020404" pitchFamily="49" charset="0"/>
            </a:endParaRPr>
          </a:p>
          <a:p>
            <a:pPr>
              <a:lnSpc>
                <a:spcPct val="90000"/>
              </a:lnSpc>
              <a:buFontTx/>
              <a:buNone/>
            </a:pPr>
            <a:r>
              <a:rPr lang="en-US" altLang="en-US" sz="1800">
                <a:latin typeface="Courier New" panose="02070309020205020404" pitchFamily="49" charset="0"/>
              </a:rPr>
              <a:t>impulse /= (mass[i] + mass[j]);</a:t>
            </a:r>
          </a:p>
        </p:txBody>
      </p:sp>
    </p:spTree>
    <p:extLst>
      <p:ext uri="{BB962C8B-B14F-4D97-AF65-F5344CB8AC3E}">
        <p14:creationId xmlns:p14="http://schemas.microsoft.com/office/powerpoint/2010/main" val="22027506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07355DC-F475-4AF6-B551-628520FD91E4}" type="slidenum">
              <a:rPr lang="en-US" altLang="en-US"/>
              <a:pPr/>
              <a:t>4</a:t>
            </a:fld>
            <a:endParaRPr lang="en-US" altLang="en-US"/>
          </a:p>
        </p:txBody>
      </p:sp>
      <p:sp>
        <p:nvSpPr>
          <p:cNvPr id="968706" name="Rectangle 2"/>
          <p:cNvSpPr>
            <a:spLocks noGrp="1" noChangeArrowheads="1"/>
          </p:cNvSpPr>
          <p:nvPr>
            <p:ph type="title"/>
          </p:nvPr>
        </p:nvSpPr>
        <p:spPr>
          <a:ln/>
        </p:spPr>
        <p:txBody>
          <a:bodyPr/>
          <a:lstStyle/>
          <a:p>
            <a:r>
              <a:rPr lang="en-US" altLang="en-US"/>
              <a:t>Introduction (2 of 2)</a:t>
            </a:r>
          </a:p>
        </p:txBody>
      </p:sp>
      <p:sp>
        <p:nvSpPr>
          <p:cNvPr id="968707" name="Rectangle 3"/>
          <p:cNvSpPr>
            <a:spLocks noGrp="1" noChangeArrowheads="1"/>
          </p:cNvSpPr>
          <p:nvPr>
            <p:ph type="body" idx="1"/>
          </p:nvPr>
        </p:nvSpPr>
        <p:spPr>
          <a:xfrm>
            <a:off x="152400" y="1295400"/>
            <a:ext cx="8839200" cy="4841875"/>
          </a:xfrm>
          <a:ln/>
        </p:spPr>
        <p:txBody>
          <a:bodyPr/>
          <a:lstStyle/>
          <a:p>
            <a:pPr>
              <a:lnSpc>
                <a:spcPct val="90000"/>
              </a:lnSpc>
            </a:pPr>
            <a:r>
              <a:rPr lang="en-US" altLang="en-US" dirty="0"/>
              <a:t>Potential</a:t>
            </a:r>
          </a:p>
          <a:p>
            <a:pPr lvl="1">
              <a:lnSpc>
                <a:spcPct val="90000"/>
              </a:lnSpc>
            </a:pPr>
            <a:r>
              <a:rPr lang="en-US" altLang="en-US" dirty="0"/>
              <a:t>New gameplay elements</a:t>
            </a:r>
          </a:p>
          <a:p>
            <a:pPr lvl="1">
              <a:lnSpc>
                <a:spcPct val="90000"/>
              </a:lnSpc>
            </a:pPr>
            <a:r>
              <a:rPr lang="en-US" altLang="en-US" dirty="0"/>
              <a:t>Realism (e.g., gravity, water resistance)</a:t>
            </a:r>
          </a:p>
          <a:p>
            <a:pPr lvl="1">
              <a:lnSpc>
                <a:spcPct val="90000"/>
              </a:lnSpc>
            </a:pPr>
            <a:r>
              <a:rPr lang="en-US" altLang="en-US" dirty="0"/>
              <a:t>Particle effects</a:t>
            </a:r>
          </a:p>
          <a:p>
            <a:pPr lvl="1">
              <a:lnSpc>
                <a:spcPct val="90000"/>
              </a:lnSpc>
            </a:pPr>
            <a:r>
              <a:rPr lang="en-US" altLang="en-US" dirty="0"/>
              <a:t>Improved collision detection</a:t>
            </a:r>
          </a:p>
          <a:p>
            <a:pPr lvl="1">
              <a:lnSpc>
                <a:spcPct val="90000"/>
              </a:lnSpc>
            </a:pPr>
            <a:r>
              <a:rPr lang="en-US" altLang="en-US" dirty="0"/>
              <a:t>Realistic motion</a:t>
            </a:r>
          </a:p>
          <a:p>
            <a:pPr lvl="1">
              <a:lnSpc>
                <a:spcPct val="90000"/>
              </a:lnSpc>
            </a:pPr>
            <a:endParaRPr lang="en-US" altLang="en-US" dirty="0"/>
          </a:p>
          <a:p>
            <a:pPr lvl="1">
              <a:lnSpc>
                <a:spcPct val="90000"/>
              </a:lnSpc>
            </a:pPr>
            <a:r>
              <a:rPr lang="en-US" altLang="en-US" dirty="0"/>
              <a:t>Some simple physics:</a:t>
            </a:r>
            <a:br>
              <a:rPr lang="en-US" altLang="en-US" dirty="0"/>
            </a:br>
            <a:r>
              <a:rPr lang="en-US" altLang="en-US" sz="2000" dirty="0">
                <a:hlinkClick r:id="rId3"/>
              </a:rPr>
              <a:t>http://</a:t>
            </a:r>
            <a:r>
              <a:rPr lang="en-US" altLang="en-US" sz="2000" dirty="0" smtClean="0">
                <a:hlinkClick r:id="rId3"/>
              </a:rPr>
              <a:t>youtube.com/watch?v=bU3ubwwgsvc</a:t>
            </a:r>
            <a:endParaRPr lang="en-US" altLang="en-US" sz="2000" dirty="0" smtClean="0"/>
          </a:p>
          <a:p>
            <a:pPr lvl="1">
              <a:lnSpc>
                <a:spcPct val="90000"/>
              </a:lnSpc>
            </a:pPr>
            <a:r>
              <a:rPr lang="en-US" altLang="en-US" sz="2000" dirty="0">
                <a:hlinkClick r:id="rId4"/>
              </a:rPr>
              <a:t>http://</a:t>
            </a:r>
            <a:r>
              <a:rPr lang="en-US" altLang="en-US" sz="2000" dirty="0" smtClean="0">
                <a:hlinkClick r:id="rId4"/>
              </a:rPr>
              <a:t>chandlerprall.github.io/Physijs/examples/jenga.html</a:t>
            </a:r>
            <a:endParaRPr lang="en-US" altLang="en-US" sz="2000" dirty="0" smtClean="0"/>
          </a:p>
          <a:p>
            <a:pPr lvl="1">
              <a:lnSpc>
                <a:spcPct val="90000"/>
              </a:lnSpc>
            </a:pPr>
            <a:endParaRPr lang="en-US" altLang="en-US" sz="2000" dirty="0"/>
          </a:p>
          <a:p>
            <a:pPr lvl="1">
              <a:lnSpc>
                <a:spcPct val="90000"/>
              </a:lnSpc>
            </a:pPr>
            <a:endParaRPr lang="en-US" altLang="en-US" dirty="0"/>
          </a:p>
        </p:txBody>
      </p:sp>
    </p:spTree>
    <p:extLst>
      <p:ext uri="{BB962C8B-B14F-4D97-AF65-F5344CB8AC3E}">
        <p14:creationId xmlns:p14="http://schemas.microsoft.com/office/powerpoint/2010/main" val="39990405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9E6F95-2EF8-4240-A165-093E0989790E}" type="slidenum">
              <a:rPr lang="en-US" altLang="en-US"/>
              <a:pPr/>
              <a:t>40</a:t>
            </a:fld>
            <a:endParaRPr lang="en-US" altLang="en-US"/>
          </a:p>
        </p:txBody>
      </p:sp>
      <p:sp>
        <p:nvSpPr>
          <p:cNvPr id="1042434" name="Rectangle 2"/>
          <p:cNvSpPr>
            <a:spLocks noGrp="1" noChangeArrowheads="1"/>
          </p:cNvSpPr>
          <p:nvPr>
            <p:ph type="title"/>
          </p:nvPr>
        </p:nvSpPr>
        <p:spPr>
          <a:xfrm>
            <a:off x="152400" y="152400"/>
            <a:ext cx="8839200" cy="973138"/>
          </a:xfrm>
          <a:ln/>
        </p:spPr>
        <p:txBody>
          <a:bodyPr/>
          <a:lstStyle/>
          <a:p>
            <a:r>
              <a:rPr lang="en-US" altLang="en-US" dirty="0" err="1"/>
              <a:t>Pseudocode</a:t>
            </a:r>
            <a:r>
              <a:rPr lang="en-US" altLang="en-US" dirty="0"/>
              <a:t> (4 of </a:t>
            </a:r>
            <a:r>
              <a:rPr lang="en-US" altLang="en-US" dirty="0" smtClean="0"/>
              <a:t>4)</a:t>
            </a:r>
            <a:endParaRPr lang="en-US" altLang="en-US" dirty="0"/>
          </a:p>
        </p:txBody>
      </p:sp>
      <p:sp>
        <p:nvSpPr>
          <p:cNvPr id="1042435" name="Rectangle 3"/>
          <p:cNvSpPr>
            <a:spLocks noGrp="1" noChangeArrowheads="1"/>
          </p:cNvSpPr>
          <p:nvPr>
            <p:ph type="body" idx="1"/>
          </p:nvPr>
        </p:nvSpPr>
        <p:spPr>
          <a:xfrm>
            <a:off x="1195388" y="1600200"/>
            <a:ext cx="7502525" cy="4191000"/>
          </a:xfrm>
          <a:ln/>
        </p:spPr>
        <p:txBody>
          <a:bodyPr/>
          <a:lstStyle/>
          <a:p>
            <a:pPr>
              <a:lnSpc>
                <a:spcPct val="80000"/>
              </a:lnSpc>
              <a:buFontTx/>
              <a:buNone/>
            </a:pPr>
            <a:r>
              <a:rPr lang="en-US" altLang="en-US" sz="1800" i="1">
                <a:latin typeface="Courier New" panose="02070309020205020404" pitchFamily="49" charset="0"/>
              </a:rPr>
              <a:t>	// Restart particles i and j after collision (eq 1)</a:t>
            </a:r>
          </a:p>
          <a:p>
            <a:pPr>
              <a:lnSpc>
                <a:spcPct val="80000"/>
              </a:lnSpc>
              <a:buFontTx/>
              <a:buNone/>
            </a:pPr>
            <a:r>
              <a:rPr lang="en-US" altLang="en-US" sz="1800" i="1">
                <a:latin typeface="Courier New" panose="02070309020205020404" pitchFamily="49" charset="0"/>
              </a:rPr>
              <a:t>	// Since collision is instant, after-collisions</a:t>
            </a:r>
          </a:p>
          <a:p>
            <a:pPr>
              <a:lnSpc>
                <a:spcPct val="80000"/>
              </a:lnSpc>
              <a:buFontTx/>
              <a:buNone/>
            </a:pPr>
            <a:r>
              <a:rPr lang="en-US" altLang="en-US" sz="1800" i="1">
                <a:latin typeface="Courier New" panose="02070309020205020404" pitchFamily="49" charset="0"/>
              </a:rPr>
              <a:t>	// positions are the same as before</a:t>
            </a:r>
          </a:p>
          <a:p>
            <a:pPr>
              <a:lnSpc>
                <a:spcPct val="80000"/>
              </a:lnSpc>
              <a:buFontTx/>
              <a:buNone/>
            </a:pPr>
            <a:r>
              <a:rPr lang="en-US" altLang="en-US" sz="1800">
                <a:latin typeface="Courier New" panose="02070309020205020404" pitchFamily="49" charset="0"/>
              </a:rPr>
              <a:t>	V_init[i] += impulse/mass[i];</a:t>
            </a:r>
          </a:p>
          <a:p>
            <a:pPr>
              <a:lnSpc>
                <a:spcPct val="80000"/>
              </a:lnSpc>
              <a:buFontTx/>
              <a:buNone/>
            </a:pPr>
            <a:r>
              <a:rPr lang="en-US" altLang="en-US" sz="1800">
                <a:latin typeface="Courier New" panose="02070309020205020404" pitchFamily="49" charset="0"/>
              </a:rPr>
              <a:t>	V_init[j] -= impulse/mass[j];  </a:t>
            </a:r>
            <a:r>
              <a:rPr lang="en-US" altLang="en-US" sz="1800" i="1">
                <a:latin typeface="Courier New" panose="02070309020205020404" pitchFamily="49" charset="0"/>
              </a:rPr>
              <a:t>// equal and opposite</a:t>
            </a:r>
          </a:p>
          <a:p>
            <a:pPr>
              <a:lnSpc>
                <a:spcPct val="80000"/>
              </a:lnSpc>
              <a:buFontTx/>
              <a:buNone/>
            </a:pPr>
            <a:r>
              <a:rPr lang="en-US" altLang="en-US" sz="1800">
                <a:latin typeface="Courier New" panose="02070309020205020404" pitchFamily="49" charset="0"/>
              </a:rPr>
              <a:t>	p_init[i] = p[i];</a:t>
            </a:r>
          </a:p>
          <a:p>
            <a:pPr>
              <a:lnSpc>
                <a:spcPct val="80000"/>
              </a:lnSpc>
              <a:buFontTx/>
              <a:buNone/>
            </a:pPr>
            <a:r>
              <a:rPr lang="en-US" altLang="en-US" sz="1800">
                <a:latin typeface="Courier New" panose="02070309020205020404" pitchFamily="49" charset="0"/>
              </a:rPr>
              <a:t>	p_init[j] = p[j];</a:t>
            </a:r>
          </a:p>
          <a:p>
            <a:pPr>
              <a:lnSpc>
                <a:spcPct val="80000"/>
              </a:lnSpc>
              <a:buFontTx/>
              <a:buNone/>
            </a:pPr>
            <a:endParaRPr lang="en-US" altLang="en-US" sz="1800">
              <a:latin typeface="Courier New" panose="02070309020205020404" pitchFamily="49" charset="0"/>
            </a:endParaRPr>
          </a:p>
          <a:p>
            <a:pPr>
              <a:lnSpc>
                <a:spcPct val="80000"/>
              </a:lnSpc>
              <a:buFontTx/>
              <a:buNone/>
            </a:pPr>
            <a:r>
              <a:rPr lang="en-US" altLang="en-US" sz="1800" i="1">
                <a:latin typeface="Courier New" panose="02070309020205020404" pitchFamily="49" charset="0"/>
              </a:rPr>
              <a:t>	// reset start times since new init V</a:t>
            </a:r>
          </a:p>
          <a:p>
            <a:pPr>
              <a:lnSpc>
                <a:spcPct val="80000"/>
              </a:lnSpc>
              <a:buFontTx/>
              <a:buNone/>
            </a:pPr>
            <a:r>
              <a:rPr lang="en-US" altLang="en-US" sz="1800">
                <a:latin typeface="Courier New" panose="02070309020205020404" pitchFamily="49" charset="0"/>
              </a:rPr>
              <a:t>	time_init[i] = t_collide;</a:t>
            </a:r>
          </a:p>
          <a:p>
            <a:pPr>
              <a:lnSpc>
                <a:spcPct val="80000"/>
              </a:lnSpc>
              <a:buFontTx/>
              <a:buNone/>
            </a:pPr>
            <a:r>
              <a:rPr lang="en-US" altLang="en-US" sz="1800">
                <a:latin typeface="Courier New" panose="02070309020205020404" pitchFamily="49" charset="0"/>
              </a:rPr>
              <a:t>	time_init[j] = t_collide;</a:t>
            </a:r>
          </a:p>
          <a:p>
            <a:pPr>
              <a:lnSpc>
                <a:spcPct val="80000"/>
              </a:lnSpc>
              <a:buFontTx/>
              <a:buNone/>
            </a:pPr>
            <a:endParaRPr lang="en-US" altLang="en-US" sz="1800">
              <a:latin typeface="Courier New" panose="02070309020205020404" pitchFamily="49" charset="0"/>
            </a:endParaRPr>
          </a:p>
          <a:p>
            <a:pPr>
              <a:lnSpc>
                <a:spcPct val="80000"/>
              </a:lnSpc>
              <a:buFontTx/>
              <a:buNone/>
            </a:pPr>
            <a:r>
              <a:rPr lang="en-US" altLang="en-US" sz="1800">
                <a:latin typeface="Courier New" panose="02070309020205020404" pitchFamily="49" charset="0"/>
              </a:rPr>
              <a:t>}</a:t>
            </a:r>
            <a:r>
              <a:rPr lang="en-US" altLang="en-US" sz="1800" i="1">
                <a:latin typeface="Courier New" panose="02070309020205020404" pitchFamily="49" charset="0"/>
              </a:rPr>
              <a:t> // end of </a:t>
            </a:r>
            <a:r>
              <a:rPr lang="en-US" altLang="en-US" sz="1800" b="0" i="1">
                <a:latin typeface="Courier New" panose="02070309020205020404" pitchFamily="49" charset="0"/>
              </a:rPr>
              <a:t>for each</a:t>
            </a:r>
          </a:p>
          <a:p>
            <a:pPr>
              <a:lnSpc>
                <a:spcPct val="80000"/>
              </a:lnSpc>
              <a:buFontTx/>
              <a:buNone/>
            </a:pPr>
            <a:r>
              <a:rPr lang="pt-BR" altLang="en-US" sz="1800">
                <a:latin typeface="Courier New" panose="02070309020205020404" pitchFamily="49" charset="0"/>
              </a:rPr>
              <a:t>} // </a:t>
            </a:r>
            <a:r>
              <a:rPr lang="pt-BR" altLang="en-US" sz="1800" i="1">
                <a:latin typeface="Courier New" panose="02070309020205020404" pitchFamily="49" charset="0"/>
              </a:rPr>
              <a:t>end of </a:t>
            </a:r>
            <a:r>
              <a:rPr lang="pt-BR" altLang="en-US" sz="1800" b="0" i="1">
                <a:latin typeface="Courier New" panose="02070309020205020404" pitchFamily="49" charset="0"/>
              </a:rPr>
              <a:t>while</a:t>
            </a:r>
          </a:p>
          <a:p>
            <a:pPr>
              <a:lnSpc>
                <a:spcPct val="80000"/>
              </a:lnSpc>
              <a:buFontTx/>
              <a:buNone/>
            </a:pPr>
            <a:r>
              <a:rPr lang="pt-BR" altLang="en-US" sz="1800">
                <a:latin typeface="Courier New" panose="02070309020205020404" pitchFamily="49" charset="0"/>
              </a:rPr>
              <a:t>} // </a:t>
            </a:r>
            <a:r>
              <a:rPr lang="pt-BR" altLang="en-US" sz="1800" i="1">
                <a:latin typeface="Courier New" panose="02070309020205020404" pitchFamily="49" charset="0"/>
              </a:rPr>
              <a:t>end of </a:t>
            </a:r>
            <a:r>
              <a:rPr lang="pt-BR" altLang="en-US" sz="1800" b="0" i="1">
                <a:latin typeface="Courier New" panose="02070309020205020404" pitchFamily="49" charset="0"/>
              </a:rPr>
              <a:t>main</a:t>
            </a:r>
            <a:endParaRPr lang="en-US" altLang="en-US" sz="1800" b="0" i="1">
              <a:latin typeface="Courier New" panose="02070309020205020404" pitchFamily="49" charset="0"/>
            </a:endParaRPr>
          </a:p>
        </p:txBody>
      </p:sp>
    </p:spTree>
    <p:extLst>
      <p:ext uri="{BB962C8B-B14F-4D97-AF65-F5344CB8AC3E}">
        <p14:creationId xmlns:p14="http://schemas.microsoft.com/office/powerpoint/2010/main" val="18872407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Physi.js example: Foosball</a:t>
            </a:r>
            <a:endParaRPr lang="en-US" dirty="0"/>
          </a:p>
        </p:txBody>
      </p:sp>
      <p:sp>
        <p:nvSpPr>
          <p:cNvPr id="3" name="Content Placeholder 2"/>
          <p:cNvSpPr>
            <a:spLocks noGrp="1"/>
          </p:cNvSpPr>
          <p:nvPr>
            <p:ph idx="1"/>
          </p:nvPr>
        </p:nvSpPr>
        <p:spPr/>
        <p:txBody>
          <a:bodyPr/>
          <a:lstStyle/>
          <a:p>
            <a:r>
              <a:rPr lang="pt-BR" dirty="0" smtClean="0"/>
              <a:t>See source code; experiment with:</a:t>
            </a:r>
          </a:p>
          <a:p>
            <a:r>
              <a:rPr lang="pt-BR" dirty="0" smtClean="0"/>
              <a:t>Physi.js:</a:t>
            </a:r>
          </a:p>
          <a:p>
            <a:pPr lvl="1"/>
            <a:r>
              <a:rPr lang="pt-BR" dirty="0" smtClean="0"/>
              <a:t>Physi.js engine</a:t>
            </a:r>
          </a:p>
          <a:p>
            <a:pPr lvl="1"/>
            <a:r>
              <a:rPr lang="pt-BR" dirty="0" smtClean="0"/>
              <a:t>Simulation parameters</a:t>
            </a:r>
          </a:p>
          <a:p>
            <a:pPr lvl="1"/>
            <a:r>
              <a:rPr lang="pt-BR" dirty="0" smtClean="0"/>
              <a:t>Meshes with materials (and compound shapes)</a:t>
            </a:r>
          </a:p>
          <a:p>
            <a:pPr lvl="1"/>
            <a:r>
              <a:rPr lang="pt-BR" dirty="0"/>
              <a:t>Keyboard </a:t>
            </a:r>
            <a:r>
              <a:rPr lang="pt-BR" dirty="0" smtClean="0"/>
              <a:t>input</a:t>
            </a:r>
          </a:p>
          <a:p>
            <a:r>
              <a:rPr lang="pt-BR" dirty="0" smtClean="0"/>
              <a:t>Three.js:</a:t>
            </a:r>
          </a:p>
          <a:p>
            <a:pPr lvl="1"/>
            <a:r>
              <a:rPr lang="pt-BR" dirty="0"/>
              <a:t>Camera</a:t>
            </a:r>
          </a:p>
          <a:p>
            <a:pPr lvl="1"/>
            <a:r>
              <a:rPr lang="pt-BR" dirty="0" smtClean="0"/>
              <a:t>Shadows</a:t>
            </a:r>
            <a:endParaRPr lang="pt-BR" dirty="0"/>
          </a:p>
          <a:p>
            <a:endParaRPr lang="en-US" dirty="0"/>
          </a:p>
        </p:txBody>
      </p:sp>
      <p:sp>
        <p:nvSpPr>
          <p:cNvPr id="4" name="Slide Number Placeholder 3"/>
          <p:cNvSpPr>
            <a:spLocks noGrp="1"/>
          </p:cNvSpPr>
          <p:nvPr>
            <p:ph type="sldNum" sz="quarter" idx="11"/>
          </p:nvPr>
        </p:nvSpPr>
        <p:spPr/>
        <p:txBody>
          <a:bodyPr/>
          <a:lstStyle/>
          <a:p>
            <a:fld id="{51E89504-E9A2-4960-B6E9-AA849F475C95}" type="slidenum">
              <a:rPr lang="en-US" smtClean="0"/>
              <a:pPr/>
              <a:t>41</a:t>
            </a:fld>
            <a:endParaRPr lang="en-US"/>
          </a:p>
        </p:txBody>
      </p:sp>
    </p:spTree>
    <p:extLst>
      <p:ext uri="{BB962C8B-B14F-4D97-AF65-F5344CB8AC3E}">
        <p14:creationId xmlns:p14="http://schemas.microsoft.com/office/powerpoint/2010/main" val="67527780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Physi.js</a:t>
            </a:r>
            <a:endParaRPr lang="en-US" dirty="0"/>
          </a:p>
        </p:txBody>
      </p:sp>
      <p:sp>
        <p:nvSpPr>
          <p:cNvPr id="3" name="Content Placeholder 2"/>
          <p:cNvSpPr>
            <a:spLocks noGrp="1"/>
          </p:cNvSpPr>
          <p:nvPr>
            <p:ph idx="1"/>
          </p:nvPr>
        </p:nvSpPr>
        <p:spPr/>
        <p:txBody>
          <a:bodyPr/>
          <a:lstStyle/>
          <a:p>
            <a:r>
              <a:rPr lang="pt-BR" dirty="0" smtClean="0"/>
              <a:t>Simple example</a:t>
            </a:r>
          </a:p>
          <a:p>
            <a:pPr lvl="1"/>
            <a:r>
              <a:rPr lang="pt-BR" dirty="0">
                <a:hlinkClick r:id="rId2"/>
              </a:rPr>
              <a:t>http://</a:t>
            </a:r>
            <a:r>
              <a:rPr lang="pt-BR" dirty="0" smtClean="0">
                <a:hlinkClick r:id="rId2"/>
              </a:rPr>
              <a:t>blog.romanliutikov.com/post/58831695072/physics-in-three-js-with-physijs</a:t>
            </a:r>
            <a:endParaRPr lang="pt-BR" dirty="0"/>
          </a:p>
          <a:p>
            <a:r>
              <a:rPr lang="pt-BR" dirty="0" smtClean="0"/>
              <a:t>Wiki</a:t>
            </a:r>
          </a:p>
          <a:p>
            <a:pPr lvl="1"/>
            <a:r>
              <a:rPr lang="en-US" dirty="0">
                <a:hlinkClick r:id="rId3"/>
              </a:rPr>
              <a:t>https://</a:t>
            </a:r>
            <a:r>
              <a:rPr lang="en-US" dirty="0" smtClean="0">
                <a:hlinkClick r:id="rId3"/>
              </a:rPr>
              <a:t>github.com/chandlerprall/Physijs/wiki</a:t>
            </a:r>
            <a:endParaRPr lang="en-US" dirty="0"/>
          </a:p>
          <a:p>
            <a:endParaRPr lang="pt-BR" dirty="0" smtClean="0"/>
          </a:p>
        </p:txBody>
      </p:sp>
      <p:sp>
        <p:nvSpPr>
          <p:cNvPr id="4" name="Slide Number Placeholder 3"/>
          <p:cNvSpPr>
            <a:spLocks noGrp="1"/>
          </p:cNvSpPr>
          <p:nvPr>
            <p:ph type="sldNum" sz="quarter" idx="11"/>
          </p:nvPr>
        </p:nvSpPr>
        <p:spPr/>
        <p:txBody>
          <a:bodyPr/>
          <a:lstStyle/>
          <a:p>
            <a:fld id="{51E89504-E9A2-4960-B6E9-AA849F475C95}" type="slidenum">
              <a:rPr lang="en-US" smtClean="0"/>
              <a:pPr/>
              <a:t>42</a:t>
            </a:fld>
            <a:endParaRPr lang="en-US"/>
          </a:p>
        </p:txBody>
      </p:sp>
    </p:spTree>
    <p:extLst>
      <p:ext uri="{BB962C8B-B14F-4D97-AF65-F5344CB8AC3E}">
        <p14:creationId xmlns:p14="http://schemas.microsoft.com/office/powerpoint/2010/main" val="395019054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Final exam</a:t>
            </a:r>
            <a:endParaRPr lang="en-US" dirty="0"/>
          </a:p>
        </p:txBody>
      </p:sp>
      <p:sp>
        <p:nvSpPr>
          <p:cNvPr id="3" name="Content Placeholder 2"/>
          <p:cNvSpPr>
            <a:spLocks noGrp="1"/>
          </p:cNvSpPr>
          <p:nvPr>
            <p:ph idx="1"/>
          </p:nvPr>
        </p:nvSpPr>
        <p:spPr/>
        <p:txBody>
          <a:bodyPr/>
          <a:lstStyle/>
          <a:p>
            <a:r>
              <a:rPr lang="pt-BR" dirty="0" smtClean="0"/>
              <a:t>Date assigned by university</a:t>
            </a:r>
          </a:p>
          <a:p>
            <a:r>
              <a:rPr lang="pt-BR" dirty="0" smtClean="0"/>
              <a:t>May 30th, 16:30-18:00PM Room LG1027</a:t>
            </a:r>
            <a:endParaRPr lang="en-US" dirty="0"/>
          </a:p>
        </p:txBody>
      </p:sp>
      <p:sp>
        <p:nvSpPr>
          <p:cNvPr id="4" name="Slide Number Placeholder 3"/>
          <p:cNvSpPr>
            <a:spLocks noGrp="1"/>
          </p:cNvSpPr>
          <p:nvPr>
            <p:ph type="sldNum" sz="quarter" idx="11"/>
          </p:nvPr>
        </p:nvSpPr>
        <p:spPr/>
        <p:txBody>
          <a:bodyPr/>
          <a:lstStyle/>
          <a:p>
            <a:fld id="{51E89504-E9A2-4960-B6E9-AA849F475C95}" type="slidenum">
              <a:rPr lang="en-US" smtClean="0"/>
              <a:pPr/>
              <a:t>43</a:t>
            </a:fld>
            <a:endParaRPr lang="en-US"/>
          </a:p>
        </p:txBody>
      </p:sp>
    </p:spTree>
    <p:extLst>
      <p:ext uri="{BB962C8B-B14F-4D97-AF65-F5344CB8AC3E}">
        <p14:creationId xmlns:p14="http://schemas.microsoft.com/office/powerpoint/2010/main" val="17379874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6F5751D-270B-47EC-8A6C-9FD8DA56A608}" type="slidenum">
              <a:rPr lang="en-US" altLang="en-US"/>
              <a:pPr/>
              <a:t>5</a:t>
            </a:fld>
            <a:endParaRPr lang="en-US" altLang="en-US"/>
          </a:p>
        </p:txBody>
      </p:sp>
      <p:sp>
        <p:nvSpPr>
          <p:cNvPr id="970754" name="Rectangle 2"/>
          <p:cNvSpPr>
            <a:spLocks noGrp="1" noChangeArrowheads="1"/>
          </p:cNvSpPr>
          <p:nvPr>
            <p:ph type="title"/>
          </p:nvPr>
        </p:nvSpPr>
        <p:spPr>
          <a:xfrm>
            <a:off x="685800" y="304800"/>
            <a:ext cx="7772400" cy="1143000"/>
          </a:xfrm>
          <a:ln/>
        </p:spPr>
        <p:txBody>
          <a:bodyPr/>
          <a:lstStyle/>
          <a:p>
            <a:r>
              <a:rPr lang="en-US" altLang="en-US"/>
              <a:t>Laws of Motion (1 of 4)</a:t>
            </a:r>
          </a:p>
        </p:txBody>
      </p:sp>
      <p:sp>
        <p:nvSpPr>
          <p:cNvPr id="970755" name="Rectangle 3"/>
          <p:cNvSpPr>
            <a:spLocks noGrp="1" noChangeArrowheads="1"/>
          </p:cNvSpPr>
          <p:nvPr>
            <p:ph type="body" idx="1"/>
          </p:nvPr>
        </p:nvSpPr>
        <p:spPr>
          <a:xfrm>
            <a:off x="685800" y="1219200"/>
            <a:ext cx="7772400" cy="4572000"/>
          </a:xfrm>
          <a:ln/>
        </p:spPr>
        <p:txBody>
          <a:bodyPr/>
          <a:lstStyle/>
          <a:p>
            <a:pPr marL="457200" indent="-457200"/>
            <a:r>
              <a:rPr lang="en-US" altLang="en-US" dirty="0"/>
              <a:t>Isaac Newton described the following three laws of motion (1687): </a:t>
            </a:r>
            <a:br>
              <a:rPr lang="en-US" altLang="en-US" dirty="0"/>
            </a:br>
            <a:endParaRPr lang="en-US" altLang="en-US" dirty="0"/>
          </a:p>
          <a:p>
            <a:pPr marL="876300" lvl="1" indent="-419100">
              <a:buFontTx/>
              <a:buAutoNum type="arabicPeriod"/>
            </a:pPr>
            <a:r>
              <a:rPr lang="en-US" altLang="en-US" b="0" dirty="0"/>
              <a:t>Law of Inertia:</a:t>
            </a:r>
            <a:br>
              <a:rPr lang="en-US" altLang="en-US" b="0" dirty="0"/>
            </a:br>
            <a:r>
              <a:rPr lang="en-US" altLang="en-US" dirty="0"/>
              <a:t>A body will remain at rest or continue to move in a straight line at a constant velocity unless acted upon by another force</a:t>
            </a:r>
          </a:p>
          <a:p>
            <a:pPr marL="1295400" lvl="2" indent="-381000">
              <a:buFontTx/>
              <a:buChar char="–"/>
            </a:pPr>
            <a:r>
              <a:rPr lang="en-US" altLang="en-US" dirty="0"/>
              <a:t>Example: http://youtube.com/watch?v=GfszkC8jBHk</a:t>
            </a:r>
          </a:p>
        </p:txBody>
      </p:sp>
    </p:spTree>
    <p:extLst>
      <p:ext uri="{BB962C8B-B14F-4D97-AF65-F5344CB8AC3E}">
        <p14:creationId xmlns:p14="http://schemas.microsoft.com/office/powerpoint/2010/main" val="370239546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7945C9B-0A57-4DF5-BCB9-F52CE58490CD}" type="slidenum">
              <a:rPr lang="en-US" altLang="en-US"/>
              <a:pPr/>
              <a:t>6</a:t>
            </a:fld>
            <a:endParaRPr lang="en-US" altLang="en-US"/>
          </a:p>
        </p:txBody>
      </p:sp>
      <p:sp>
        <p:nvSpPr>
          <p:cNvPr id="972802" name="Rectangle 2"/>
          <p:cNvSpPr>
            <a:spLocks noGrp="1" noChangeArrowheads="1"/>
          </p:cNvSpPr>
          <p:nvPr>
            <p:ph type="title"/>
          </p:nvPr>
        </p:nvSpPr>
        <p:spPr>
          <a:xfrm>
            <a:off x="685800" y="304800"/>
            <a:ext cx="7772400" cy="1143000"/>
          </a:xfrm>
          <a:ln/>
        </p:spPr>
        <p:txBody>
          <a:bodyPr/>
          <a:lstStyle/>
          <a:p>
            <a:r>
              <a:rPr lang="en-US" altLang="en-US"/>
              <a:t>Laws of Motion (2 of 4)</a:t>
            </a:r>
          </a:p>
        </p:txBody>
      </p:sp>
      <p:sp>
        <p:nvSpPr>
          <p:cNvPr id="972803" name="Rectangle 3"/>
          <p:cNvSpPr>
            <a:spLocks noGrp="1" noChangeArrowheads="1"/>
          </p:cNvSpPr>
          <p:nvPr>
            <p:ph type="body" idx="1"/>
          </p:nvPr>
        </p:nvSpPr>
        <p:spPr>
          <a:xfrm>
            <a:off x="304800" y="1219200"/>
            <a:ext cx="8153400" cy="4572000"/>
          </a:xfrm>
          <a:ln/>
        </p:spPr>
        <p:txBody>
          <a:bodyPr/>
          <a:lstStyle/>
          <a:p>
            <a:pPr marL="533400" indent="-533400"/>
            <a:r>
              <a:rPr lang="en-US" altLang="en-US" dirty="0"/>
              <a:t>Isaac Newton described the following three laws of motion (1687): </a:t>
            </a:r>
            <a:br>
              <a:rPr lang="en-US" altLang="en-US" dirty="0"/>
            </a:br>
            <a:endParaRPr lang="en-US" altLang="en-US" dirty="0"/>
          </a:p>
          <a:p>
            <a:pPr marL="914400" lvl="1" indent="-457200">
              <a:buFontTx/>
              <a:buAutoNum type="arabicPeriod" startAt="2"/>
            </a:pPr>
            <a:r>
              <a:rPr lang="en-US" altLang="en-US" b="0" dirty="0"/>
              <a:t>Law of Acceleration: </a:t>
            </a:r>
            <a:br>
              <a:rPr lang="en-US" altLang="en-US" b="0" dirty="0"/>
            </a:br>
            <a:r>
              <a:rPr lang="en-US" altLang="en-US" dirty="0"/>
              <a:t>The acceleration of a body is proportional to the resultant force acting on the body and is in the same direction as the resultant force.</a:t>
            </a:r>
          </a:p>
          <a:p>
            <a:pPr marL="1295400" lvl="2" indent="-381000">
              <a:buFontTx/>
              <a:buChar char="–"/>
            </a:pPr>
            <a:r>
              <a:rPr lang="en-US" altLang="en-US" sz="2800" dirty="0"/>
              <a:t>Example:</a:t>
            </a:r>
            <a:br>
              <a:rPr lang="en-US" altLang="en-US" sz="2800" dirty="0"/>
            </a:br>
            <a:r>
              <a:rPr lang="en-US" altLang="en-US" dirty="0"/>
              <a:t>http://youtube.com/watch?v=UyEUVBGTC4Q</a:t>
            </a:r>
          </a:p>
          <a:p>
            <a:pPr marL="914400" lvl="1" indent="-457200">
              <a:buFontTx/>
              <a:buAutoNum type="arabicPeriod"/>
            </a:pPr>
            <a:endParaRPr lang="en-US" altLang="en-US" sz="3600" dirty="0"/>
          </a:p>
        </p:txBody>
      </p:sp>
    </p:spTree>
    <p:extLst>
      <p:ext uri="{BB962C8B-B14F-4D97-AF65-F5344CB8AC3E}">
        <p14:creationId xmlns:p14="http://schemas.microsoft.com/office/powerpoint/2010/main" val="30178878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53A44E-9E32-45CD-AA19-8BABBBB518D8}" type="slidenum">
              <a:rPr lang="en-US" altLang="en-US"/>
              <a:pPr/>
              <a:t>7</a:t>
            </a:fld>
            <a:endParaRPr lang="en-US" altLang="en-US"/>
          </a:p>
        </p:txBody>
      </p:sp>
      <p:sp>
        <p:nvSpPr>
          <p:cNvPr id="974850" name="Rectangle 2"/>
          <p:cNvSpPr>
            <a:spLocks noGrp="1" noChangeArrowheads="1"/>
          </p:cNvSpPr>
          <p:nvPr>
            <p:ph type="title"/>
          </p:nvPr>
        </p:nvSpPr>
        <p:spPr>
          <a:xfrm>
            <a:off x="685800" y="304800"/>
            <a:ext cx="7772400" cy="1143000"/>
          </a:xfrm>
          <a:ln/>
        </p:spPr>
        <p:txBody>
          <a:bodyPr/>
          <a:lstStyle/>
          <a:p>
            <a:r>
              <a:rPr lang="en-US" altLang="en-US"/>
              <a:t>Laws of Motion (3 of 4)</a:t>
            </a:r>
          </a:p>
        </p:txBody>
      </p:sp>
      <p:sp>
        <p:nvSpPr>
          <p:cNvPr id="974851" name="Rectangle 3"/>
          <p:cNvSpPr>
            <a:spLocks noGrp="1" noChangeArrowheads="1"/>
          </p:cNvSpPr>
          <p:nvPr>
            <p:ph type="body" idx="1"/>
          </p:nvPr>
        </p:nvSpPr>
        <p:spPr>
          <a:xfrm>
            <a:off x="381000" y="1295400"/>
            <a:ext cx="8077200" cy="4572000"/>
          </a:xfrm>
          <a:ln/>
        </p:spPr>
        <p:txBody>
          <a:bodyPr/>
          <a:lstStyle/>
          <a:p>
            <a:pPr marL="457200" indent="-457200"/>
            <a:r>
              <a:rPr lang="en-US" altLang="en-US" dirty="0"/>
              <a:t>Isaac Newton described the following three laws of motion (1687): </a:t>
            </a:r>
            <a:br>
              <a:rPr lang="en-US" altLang="en-US" dirty="0"/>
            </a:br>
            <a:endParaRPr lang="en-US" altLang="en-US" dirty="0"/>
          </a:p>
          <a:p>
            <a:pPr marL="876300" lvl="1" indent="-419100">
              <a:buFontTx/>
              <a:buNone/>
            </a:pPr>
            <a:r>
              <a:rPr lang="en-US" altLang="en-US" b="0" dirty="0"/>
              <a:t>3. Law of reciprocal actions:</a:t>
            </a:r>
            <a:r>
              <a:rPr lang="en-US" altLang="en-US" dirty="0"/>
              <a:t/>
            </a:r>
            <a:br>
              <a:rPr lang="en-US" altLang="en-US" dirty="0"/>
            </a:br>
            <a:r>
              <a:rPr lang="en-US" altLang="en-US" dirty="0"/>
              <a:t>For every action, there is an equal and opposite reaction</a:t>
            </a:r>
          </a:p>
          <a:p>
            <a:pPr marL="876300" lvl="1" indent="-419100">
              <a:buFontTx/>
              <a:buNone/>
            </a:pPr>
            <a:endParaRPr lang="en-US" altLang="en-US" dirty="0"/>
          </a:p>
        </p:txBody>
      </p:sp>
    </p:spTree>
    <p:extLst>
      <p:ext uri="{BB962C8B-B14F-4D97-AF65-F5344CB8AC3E}">
        <p14:creationId xmlns:p14="http://schemas.microsoft.com/office/powerpoint/2010/main" val="36942038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5DDC1EB-8EED-444A-841C-A1906514FA6F}" type="slidenum">
              <a:rPr lang="en-US" altLang="en-US"/>
              <a:pPr/>
              <a:t>8</a:t>
            </a:fld>
            <a:endParaRPr lang="en-US" altLang="en-US"/>
          </a:p>
        </p:txBody>
      </p:sp>
      <p:sp>
        <p:nvSpPr>
          <p:cNvPr id="976898" name="Rectangle 2"/>
          <p:cNvSpPr>
            <a:spLocks noGrp="1" noChangeArrowheads="1"/>
          </p:cNvSpPr>
          <p:nvPr>
            <p:ph type="title"/>
          </p:nvPr>
        </p:nvSpPr>
        <p:spPr>
          <a:noFill/>
          <a:ln/>
        </p:spPr>
        <p:txBody>
          <a:bodyPr/>
          <a:lstStyle/>
          <a:p>
            <a:r>
              <a:rPr lang="pt-BR" altLang="en-US"/>
              <a:t>Laws of Motion (4 of 4)</a:t>
            </a:r>
            <a:endParaRPr lang="en-US" altLang="en-US"/>
          </a:p>
        </p:txBody>
      </p:sp>
      <p:sp>
        <p:nvSpPr>
          <p:cNvPr id="976899" name="Rectangle 3"/>
          <p:cNvSpPr>
            <a:spLocks noGrp="1" noChangeArrowheads="1"/>
          </p:cNvSpPr>
          <p:nvPr>
            <p:ph type="body" idx="1"/>
          </p:nvPr>
        </p:nvSpPr>
        <p:spPr>
          <a:noFill/>
          <a:ln/>
        </p:spPr>
        <p:txBody>
          <a:bodyPr/>
          <a:lstStyle/>
          <a:p>
            <a:r>
              <a:rPr lang="en-US" altLang="en-US" dirty="0"/>
              <a:t>Hold at macroscopic level</a:t>
            </a:r>
          </a:p>
          <a:p>
            <a:r>
              <a:rPr lang="pt-BR" altLang="en-US" dirty="0" smtClean="0"/>
              <a:t>May </a:t>
            </a:r>
            <a:r>
              <a:rPr lang="pt-BR" altLang="en-US" dirty="0"/>
              <a:t>break down at microscopic level and very high speeds</a:t>
            </a:r>
          </a:p>
          <a:p>
            <a:r>
              <a:rPr lang="pt-BR" altLang="en-US" dirty="0"/>
              <a:t>However, for everyday events that you see with your naked eye, you can rely on them</a:t>
            </a:r>
            <a:endParaRPr lang="en-US" altLang="en-US" dirty="0"/>
          </a:p>
        </p:txBody>
      </p:sp>
    </p:spTree>
    <p:extLst>
      <p:ext uri="{BB962C8B-B14F-4D97-AF65-F5344CB8AC3E}">
        <p14:creationId xmlns:p14="http://schemas.microsoft.com/office/powerpoint/2010/main" val="2028633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B742F7-F8C9-42D3-9366-E11B9C074204}" type="slidenum">
              <a:rPr lang="en-US" altLang="en-US"/>
              <a:pPr/>
              <a:t>9</a:t>
            </a:fld>
            <a:endParaRPr lang="en-US" altLang="en-US"/>
          </a:p>
        </p:txBody>
      </p:sp>
      <p:sp>
        <p:nvSpPr>
          <p:cNvPr id="978946" name="Rectangle 2"/>
          <p:cNvSpPr>
            <a:spLocks noGrp="1" noChangeArrowheads="1"/>
          </p:cNvSpPr>
          <p:nvPr>
            <p:ph type="title"/>
          </p:nvPr>
        </p:nvSpPr>
        <p:spPr>
          <a:xfrm>
            <a:off x="685800" y="76200"/>
            <a:ext cx="7772400" cy="1143000"/>
          </a:xfrm>
          <a:ln/>
        </p:spPr>
        <p:txBody>
          <a:bodyPr/>
          <a:lstStyle/>
          <a:p>
            <a:r>
              <a:rPr lang="en-US" altLang="en-US"/>
              <a:t>Forces (1 of 2)</a:t>
            </a:r>
          </a:p>
        </p:txBody>
      </p:sp>
      <p:sp>
        <p:nvSpPr>
          <p:cNvPr id="978947" name="Rectangle 3"/>
          <p:cNvSpPr>
            <a:spLocks noGrp="1" noChangeArrowheads="1"/>
          </p:cNvSpPr>
          <p:nvPr>
            <p:ph type="body" idx="1"/>
          </p:nvPr>
        </p:nvSpPr>
        <p:spPr>
          <a:xfrm>
            <a:off x="685800" y="1219200"/>
            <a:ext cx="8035925" cy="5181600"/>
          </a:xfrm>
          <a:ln/>
        </p:spPr>
        <p:txBody>
          <a:bodyPr/>
          <a:lstStyle/>
          <a:p>
            <a:r>
              <a:rPr lang="en-US" altLang="en-US" sz="2800" dirty="0"/>
              <a:t>Generally, object does not come to a stop naturally</a:t>
            </a:r>
          </a:p>
          <a:p>
            <a:r>
              <a:rPr lang="en-US" altLang="en-US" sz="2800" dirty="0"/>
              <a:t>Forces must bring it to stop</a:t>
            </a:r>
          </a:p>
          <a:p>
            <a:pPr lvl="1"/>
            <a:r>
              <a:rPr lang="en-US" altLang="en-US" dirty="0"/>
              <a:t>Friction</a:t>
            </a:r>
            <a:br>
              <a:rPr lang="en-US" altLang="en-US" dirty="0"/>
            </a:br>
            <a:r>
              <a:rPr lang="en-US" altLang="en-US" sz="2400" dirty="0"/>
              <a:t>Example (ground): http://youtube.com/watch?v=3negr0quAoc</a:t>
            </a:r>
            <a:endParaRPr lang="en-US" altLang="en-US" sz="1600" dirty="0"/>
          </a:p>
          <a:p>
            <a:pPr lvl="1"/>
            <a:r>
              <a:rPr lang="en-US" altLang="en-US" dirty="0"/>
              <a:t>Drag </a:t>
            </a:r>
            <a:br>
              <a:rPr lang="en-US" altLang="en-US" dirty="0"/>
            </a:br>
            <a:r>
              <a:rPr lang="en-US" altLang="en-US" sz="2400" dirty="0"/>
              <a:t>Air or fluid</a:t>
            </a:r>
          </a:p>
          <a:p>
            <a:r>
              <a:rPr lang="en-US" altLang="en-US" sz="2800" dirty="0"/>
              <a:t>Forces: gravitational, electromagnetic, nuclear</a:t>
            </a:r>
          </a:p>
          <a:p>
            <a:pPr lvl="1"/>
            <a:r>
              <a:rPr lang="en-US" altLang="en-US" sz="2400" dirty="0"/>
              <a:t>But gravitational most common in games</a:t>
            </a:r>
            <a:br>
              <a:rPr lang="en-US" altLang="en-US" sz="2400" dirty="0"/>
            </a:br>
            <a:r>
              <a:rPr lang="en-US" altLang="en-US" sz="2400" dirty="0"/>
              <a:t>(and most well-known)</a:t>
            </a:r>
          </a:p>
        </p:txBody>
      </p:sp>
    </p:spTree>
    <p:extLst>
      <p:ext uri="{BB962C8B-B14F-4D97-AF65-F5344CB8AC3E}">
        <p14:creationId xmlns:p14="http://schemas.microsoft.com/office/powerpoint/2010/main" val="366647640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310"/>
</p:tagLst>
</file>

<file path=ppt/theme/theme1.xml><?xml version="1.0" encoding="utf-8"?>
<a:theme xmlns:a="http://schemas.openxmlformats.org/drawingml/2006/main" name="Default Design">
  <a:themeElements>
    <a:clrScheme name="Custom 1">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0099CC"/>
      </a:folHlink>
    </a:clrScheme>
    <a:fontScheme name="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08080"/>
        </a:dk1>
        <a:lt1>
          <a:srgbClr val="EAEAEA"/>
        </a:lt1>
        <a:dk2>
          <a:srgbClr val="003366"/>
        </a:dk2>
        <a:lt2>
          <a:srgbClr val="FFFFFF"/>
        </a:lt2>
        <a:accent1>
          <a:srgbClr val="BBE0E3"/>
        </a:accent1>
        <a:accent2>
          <a:srgbClr val="333399"/>
        </a:accent2>
        <a:accent3>
          <a:srgbClr val="AAADB8"/>
        </a:accent3>
        <a:accent4>
          <a:srgbClr val="C8C8C8"/>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
      <a:clrScheme name="Default Design 14">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7442</TotalTime>
  <Words>2045</Words>
  <Application>Microsoft Office PowerPoint</Application>
  <PresentationFormat>On-screen Show (4:3)</PresentationFormat>
  <Paragraphs>432</Paragraphs>
  <Slides>43</Slides>
  <Notes>40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4" baseType="lpstr">
      <vt:lpstr>Arial Unicode MS</vt:lpstr>
      <vt:lpstr>新細明體</vt:lpstr>
      <vt:lpstr>Arial</vt:lpstr>
      <vt:lpstr>Calibri</vt:lpstr>
      <vt:lpstr>Comic Sans MS</vt:lpstr>
      <vt:lpstr>Courier New</vt:lpstr>
      <vt:lpstr>Times New Roman</vt:lpstr>
      <vt:lpstr>Wingdings</vt:lpstr>
      <vt:lpstr>Default Design</vt:lpstr>
      <vt:lpstr>SmartDraw</vt:lpstr>
      <vt:lpstr>Equation</vt:lpstr>
      <vt:lpstr>Game Physics</vt:lpstr>
      <vt:lpstr>Topics</vt:lpstr>
      <vt:lpstr>Introduction (1 of 2)</vt:lpstr>
      <vt:lpstr>Introduction (2 of 2)</vt:lpstr>
      <vt:lpstr>Laws of Motion (1 of 4)</vt:lpstr>
      <vt:lpstr>Laws of Motion (2 of 4)</vt:lpstr>
      <vt:lpstr>Laws of Motion (3 of 4)</vt:lpstr>
      <vt:lpstr>Laws of Motion (4 of 4)</vt:lpstr>
      <vt:lpstr>Forces (1 of 2)</vt:lpstr>
      <vt:lpstr>Forces (2 of 2)</vt:lpstr>
      <vt:lpstr>Bodies</vt:lpstr>
      <vt:lpstr>Topics</vt:lpstr>
      <vt:lpstr>Point-Mass (Particle) Physics</vt:lpstr>
      <vt:lpstr>Particle Kinematics - Position</vt:lpstr>
      <vt:lpstr>Particle Kinematics - Velocity</vt:lpstr>
      <vt:lpstr>Particle Kinematics - Acceleration</vt:lpstr>
      <vt:lpstr>Newton’s 2nd Law of Motion</vt:lpstr>
      <vt:lpstr>What is Physics Simulation?</vt:lpstr>
      <vt:lpstr>Topics</vt:lpstr>
      <vt:lpstr>Example: 3D Projectile Motion (1 of 3)</vt:lpstr>
      <vt:lpstr>Example: 3D Projectile Motion (1 of 3)</vt:lpstr>
      <vt:lpstr>Example: 3D Projectile Motion (1 of 3)</vt:lpstr>
      <vt:lpstr>Example: 3D Projectile Motion (2 of 3)</vt:lpstr>
      <vt:lpstr>Pseudo-code for Simulating  Projectile Motion</vt:lpstr>
      <vt:lpstr>Topics</vt:lpstr>
      <vt:lpstr>Frictionless Collision Response (1 of 4)</vt:lpstr>
      <vt:lpstr>Frictionless Collision Response (2 of 4)</vt:lpstr>
      <vt:lpstr>Frictionless Collision Response (2 of 4)</vt:lpstr>
      <vt:lpstr>Frictionless Collision Response (3 of 4)</vt:lpstr>
      <vt:lpstr>Frictionless Collision Response (3 of 4)</vt:lpstr>
      <vt:lpstr>Frictionless Collision Response (4 of 4)</vt:lpstr>
      <vt:lpstr>Coefficient of Restitution (1 of 3)</vt:lpstr>
      <vt:lpstr>Coefficient of Restitution (2 of 3)</vt:lpstr>
      <vt:lpstr>Coefficient of Restitution (3 of 3)</vt:lpstr>
      <vt:lpstr>Putting It All Together</vt:lpstr>
      <vt:lpstr>Summary</vt:lpstr>
      <vt:lpstr>Pseudocode (1 of 4)</vt:lpstr>
      <vt:lpstr>Pseudocode (2 of 4)</vt:lpstr>
      <vt:lpstr>Pseudocode (3 of 4)</vt:lpstr>
      <vt:lpstr>Pseudocode (4 of 4)</vt:lpstr>
      <vt:lpstr>Physi.js example: Foosball</vt:lpstr>
      <vt:lpstr>Physi.js</vt:lpstr>
      <vt:lpstr>Final exam</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Introduction to Computer Graphics</dc:title>
  <dc:creator>Pedro Sander</dc:creator>
  <cp:lastModifiedBy>Pedro Sander</cp:lastModifiedBy>
  <cp:revision>515</cp:revision>
  <dcterms:created xsi:type="dcterms:W3CDTF">2003-01-21T19:34:39Z</dcterms:created>
  <dcterms:modified xsi:type="dcterms:W3CDTF">2015-03-31T03:11:01Z</dcterms:modified>
</cp:coreProperties>
</file>