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sldIdLst>
    <p:sldId id="283" r:id="rId2"/>
    <p:sldId id="503" r:id="rId3"/>
    <p:sldId id="504" r:id="rId4"/>
    <p:sldId id="505" r:id="rId5"/>
    <p:sldId id="506" r:id="rId6"/>
    <p:sldId id="507" r:id="rId7"/>
    <p:sldId id="508" r:id="rId8"/>
    <p:sldId id="509" r:id="rId9"/>
    <p:sldId id="510" r:id="rId10"/>
    <p:sldId id="511" r:id="rId11"/>
    <p:sldId id="512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25" r:id="rId25"/>
    <p:sldId id="526" r:id="rId26"/>
    <p:sldId id="527" r:id="rId27"/>
    <p:sldId id="528" r:id="rId28"/>
    <p:sldId id="529" r:id="rId29"/>
    <p:sldId id="530" r:id="rId30"/>
    <p:sldId id="531" r:id="rId31"/>
    <p:sldId id="532" r:id="rId32"/>
    <p:sldId id="533" r:id="rId33"/>
    <p:sldId id="534" r:id="rId34"/>
    <p:sldId id="535" r:id="rId35"/>
    <p:sldId id="537" r:id="rId36"/>
    <p:sldId id="539" r:id="rId37"/>
    <p:sldId id="540" r:id="rId38"/>
    <p:sldId id="584" r:id="rId39"/>
    <p:sldId id="585" r:id="rId40"/>
    <p:sldId id="550" r:id="rId41"/>
    <p:sldId id="551" r:id="rId42"/>
    <p:sldId id="552" r:id="rId43"/>
    <p:sldId id="553" r:id="rId44"/>
    <p:sldId id="554" r:id="rId45"/>
    <p:sldId id="555" r:id="rId46"/>
    <p:sldId id="556" r:id="rId47"/>
    <p:sldId id="557" r:id="rId48"/>
    <p:sldId id="558" r:id="rId49"/>
    <p:sldId id="559" r:id="rId50"/>
    <p:sldId id="560" r:id="rId51"/>
    <p:sldId id="561" r:id="rId52"/>
    <p:sldId id="562" r:id="rId53"/>
    <p:sldId id="563" r:id="rId54"/>
    <p:sldId id="564" r:id="rId55"/>
    <p:sldId id="565" r:id="rId56"/>
    <p:sldId id="566" r:id="rId57"/>
    <p:sldId id="577" r:id="rId58"/>
    <p:sldId id="586" r:id="rId59"/>
  </p:sldIdLst>
  <p:sldSz cx="9144000" cy="6858000" type="screen4x3"/>
  <p:notesSz cx="6858000" cy="9144000"/>
  <p:custDataLst>
    <p:tags r:id="rId6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48" autoAdjust="0"/>
    <p:restoredTop sz="91383" autoAdjust="0"/>
  </p:normalViewPr>
  <p:slideViewPr>
    <p:cSldViewPr>
      <p:cViewPr varScale="1">
        <p:scale>
          <a:sx n="87" d="100"/>
          <a:sy n="87" d="100"/>
        </p:scale>
        <p:origin x="70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7D6EC3C-A835-41D6-AD1F-A4FC214C56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914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E824FF-E907-4F88-ACEC-E5E88539CB23}" type="slidenum">
              <a:rPr lang="en-US"/>
              <a:pPr/>
              <a:t>1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37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A92B50-8727-4B5A-8FFC-375F94B294C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9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221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E338F6-E671-412D-B1E1-0ED394F44E6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19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1937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DB9479-982F-42AC-B042-DB1CC84FE65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020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02310E-6731-41AD-B85D-2ED0E196B09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20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386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59258B-0E6C-4FA8-8FD2-221131C2EDA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20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4819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7D04D0-7B94-4C29-BFE2-505414B8FB5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20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9140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72598B-FC83-4AD2-BF72-C10EBB2E2CF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20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457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B3D939-8D41-4E3A-94D1-662C85B4CAD8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21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1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490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3F2D20-74AD-4817-A676-64B5CD12B9B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21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3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9366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3EF6B6-4517-4B7C-8507-3DA8618F1508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21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591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86142-84A2-4662-AE90-51E6F3125EF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18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8975"/>
            <a:ext cx="4567237" cy="3425825"/>
          </a:xfrm>
          <a:ln w="12700"/>
        </p:spPr>
      </p:sp>
      <p:sp>
        <p:nvSpPr>
          <p:cNvPr id="118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ln/>
        </p:spPr>
        <p:txBody>
          <a:bodyPr lIns="91994" tIns="45997" rIns="91994" bIns="45997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35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01F817-C859-4CAA-91AF-B8D2F436D33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21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674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CCF48D-D9CE-455C-927F-6DC357808EF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21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17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039793-219A-4DFE-A403-F16DD2B8B7A5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22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643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0BA89A-7E19-4C71-869B-2803A2F22E6E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22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6823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004E79-43AB-438B-B185-70F2D08FDFFD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22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798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D74BE3-E31D-4175-947F-6B493322CB7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22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4276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F5701A-A28D-4337-BAE9-AA7B1B752331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3057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6DEBED-7F73-47A3-AB94-3072B0B889CE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23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1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8080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44116F-72BA-4C65-A742-786909ADB95D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23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46005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276196-C8B7-49AB-87B9-4F29C3A8E4DF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23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1872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BC0E0-0957-4085-A94B-2D88F838A9B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8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</p:spPr>
        <p:txBody>
          <a:bodyPr/>
          <a:lstStyle/>
          <a:p>
            <a:r>
              <a:rPr lang="en-US" altLang="en-US"/>
              <a:t>http://www.cs.rutgers.edu/~dpai/papers/JamPai04.pdf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59484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6264E-91BC-4D0C-A57C-AA3C202984C2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23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3249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6DC899-EC50-4B22-B4F8-A7AB18EAD7A0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24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66056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14C9DA-BC9F-4265-9C37-1702C0AEEEC6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24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8387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E26EC9-2192-4C10-9176-04ABA07A5F2C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24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89339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05272E-8695-4D60-8A88-20F8CE098AED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24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3330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EFEBFF-7513-4D70-82A5-C9A7E7AA9389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25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7639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F926E6-753E-431F-A128-24DD038E25C9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25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4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9108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EFE63D-4E29-42DD-AA73-15C89F02886B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25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69816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8E3BC2-60F4-43A8-B6E8-9CDF1B14F3F0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33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9849903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82706D-766B-4BCC-910A-E40E181F1F44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27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2107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303798-02AA-4958-9F07-C19FC62DB01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8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16635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77D43-2888-454D-9687-FC3D8755710C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27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81136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E971E3-A670-421E-9CC0-41DDFAFE254B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28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0319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00C25C-7079-4076-9A2E-52097DCA34BE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28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53330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B3671E-4276-443B-9C95-072FA4DF7F55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28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937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EE3BE-C80E-43AC-B504-516382B7A65B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28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26107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DD4825-1665-44AD-BB53-2E60D6901606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28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6177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2E996F-4A12-48BE-A991-45BB040FAA57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29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51704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0DC8B5-92D3-4B9C-B6DD-426E27477A26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29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85567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B84106-2BD4-4693-9121-F6666FC481E9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29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60806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AD2812-6B81-40DA-9A85-CA79FB3A72C8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29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8488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B3C567-86E1-49CC-A047-2D8C8B2542E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8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7435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4F3834-FB44-4DD6-A550-9C7F726A84E3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29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8911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2FE5FE-E89F-4ADA-8889-AEBDAF77CA41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30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03441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5E0DFB-FDE2-47A6-9712-95EE013EDA48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30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13364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8C91BE-977B-4A60-885F-95C85F2DD118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30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80063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8872AF-AC8B-4047-92C3-93CB4955CBCA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30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3239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42000B-80C5-4242-9ED1-3F0EA8366AFF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30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9718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94D4B2-DAE5-4725-9D97-C18BFFD8C885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33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52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0F32D7-0169-4DE5-9861-B7BD72A3289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8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4542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680981-2A53-441C-8107-99D499F7A96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9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5290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E95CF3-A9C1-471E-B5EA-286AFC27940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9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6626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87B00-0ECE-414A-B021-615CE96AC73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9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332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Geometry LOD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A2F3F0-1D35-439E-AAA7-C9350D850B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507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Geometry LOD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538557-A35D-45D1-B086-4C40EC8F09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62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78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78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Geometry LOD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895626-13C6-4A65-9F2A-E01DB83C12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788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1295400"/>
            <a:ext cx="8839200" cy="51355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62000" y="6572250"/>
            <a:ext cx="8382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Geometry LOD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-39688" y="6572250"/>
            <a:ext cx="604838" cy="304800"/>
          </a:xfrm>
        </p:spPr>
        <p:txBody>
          <a:bodyPr/>
          <a:lstStyle>
            <a:lvl1pPr>
              <a:defRPr/>
            </a:lvl1pPr>
          </a:lstStyle>
          <a:p>
            <a:fld id="{4D41EAA8-23F3-421B-8E24-360CCD8486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306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Geometry LOD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1E89504-E9A2-4960-B6E9-AA849F475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3449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Geometry LOD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3A2ADB-794E-4A14-B462-84F708D128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0594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35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35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Geometry LOD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859EB1-3964-4F0B-AAF2-2D82819755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821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Geometry LOD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0FC45A-B16E-4BE3-966F-650D166F9B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4348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Geometry LOD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D88420-11A1-4E9B-8B09-0569A8ABF5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9330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Geometry LOD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C31316-32B0-47E1-B495-2D5B9A2BB4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1618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Geometry LOD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794DEE-ADCF-4D48-B69B-5BE36010F7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9675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Geometry LOD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4663A8-7198-41C4-8C1F-6ACE455AAF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801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3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572250"/>
            <a:ext cx="838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r>
              <a:rPr lang="en-US" smtClean="0"/>
              <a:t>Geometry LOD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39688" y="6572250"/>
            <a:ext cx="604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latin typeface="+mn-lt"/>
              </a:defRPr>
            </a:lvl1pPr>
          </a:lstStyle>
          <a:p>
            <a:fld id="{1E99FDDE-525F-4C70-A2BE-D92EE485439A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video" Target="bridgeFrontier_smallFish_divx.avi" TargetMode="Externa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EOjAdmURY4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EX13W-IuLA" TargetMode="External"/><Relationship Id="rId2" Type="http://schemas.openxmlformats.org/officeDocument/2006/relationships/hyperlink" Target="https://www.youtube.com/watch?v=6vipmar3wS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0"/>
            <a:ext cx="7772400" cy="1470025"/>
          </a:xfrm>
        </p:spPr>
        <p:txBody>
          <a:bodyPr anchor="ctr"/>
          <a:lstStyle/>
          <a:p>
            <a:r>
              <a:rPr lang="en-US" dirty="0" smtClean="0"/>
              <a:t>Game Physics III</a:t>
            </a:r>
            <a:endParaRPr 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76200"/>
            <a:ext cx="6400800" cy="1752600"/>
          </a:xfrm>
        </p:spPr>
        <p:txBody>
          <a:bodyPr/>
          <a:lstStyle/>
          <a:p>
            <a:r>
              <a:rPr lang="en-US" sz="3200" dirty="0" smtClean="0"/>
              <a:t>COMP4451 Game Programming</a:t>
            </a:r>
            <a:endParaRPr lang="en-US" sz="3200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00200"/>
            <a:ext cx="1758950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82E04-640A-4FE8-8FED-0EC4AA2EE5C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9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ln/>
        </p:spPr>
        <p:txBody>
          <a:bodyPr/>
          <a:lstStyle/>
          <a:p>
            <a:r>
              <a:rPr lang="en-US" altLang="en-US"/>
              <a:t>Intersection Testing</a:t>
            </a:r>
          </a:p>
        </p:txBody>
      </p:sp>
      <p:sp>
        <p:nvSpPr>
          <p:cNvPr id="119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2895600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Predict future collisions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Extrude geometry in direction of movement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Ex: </a:t>
            </a:r>
            <a:r>
              <a:rPr lang="en-US" altLang="en-US" sz="2200" i="1"/>
              <a:t>swept </a:t>
            </a:r>
            <a:r>
              <a:rPr lang="en-US" altLang="en-US" sz="2200"/>
              <a:t>sphere turns into a “capsule” shape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Then, see if overlap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When predicted: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Move simulation to time of collision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Resolve collision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Simulate remaining time step</a:t>
            </a:r>
          </a:p>
        </p:txBody>
      </p:sp>
      <p:pic>
        <p:nvPicPr>
          <p:cNvPr id="1196036" name="Picture 4" descr="capsu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38600"/>
            <a:ext cx="67056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4305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42CF65-C1DF-47CD-AF19-B0A30EF59C7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19808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Dealing with Complexity</a:t>
            </a:r>
          </a:p>
        </p:txBody>
      </p:sp>
      <p:sp>
        <p:nvSpPr>
          <p:cNvPr id="119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4841875"/>
          </a:xfrm>
          <a:ln/>
        </p:spPr>
        <p:txBody>
          <a:bodyPr/>
          <a:lstStyle/>
          <a:p>
            <a:pPr marL="533400" indent="-533400"/>
            <a:r>
              <a:rPr lang="en-US" altLang="en-US" dirty="0"/>
              <a:t>Complex geometry must be simplified</a:t>
            </a:r>
          </a:p>
          <a:p>
            <a:pPr marL="952500" lvl="1" indent="-495300"/>
            <a:r>
              <a:rPr lang="en-US" altLang="en-US" dirty="0"/>
              <a:t>Complex object can have </a:t>
            </a:r>
            <a:r>
              <a:rPr lang="en-US" altLang="en-US" dirty="0" smtClean="0"/>
              <a:t>1000’s </a:t>
            </a:r>
            <a:r>
              <a:rPr lang="en-US" altLang="en-US" dirty="0"/>
              <a:t>of polygons</a:t>
            </a:r>
          </a:p>
          <a:p>
            <a:pPr marL="952500" lvl="1" indent="-495300"/>
            <a:r>
              <a:rPr lang="en-US" altLang="en-US" dirty="0"/>
              <a:t>Testing intersection </a:t>
            </a:r>
            <a:r>
              <a:rPr lang="en-US" altLang="en-US" dirty="0" smtClean="0"/>
              <a:t>for each is </a:t>
            </a:r>
            <a:r>
              <a:rPr lang="en-US" altLang="en-US" dirty="0"/>
              <a:t>costly</a:t>
            </a:r>
          </a:p>
          <a:p>
            <a:pPr marL="952500" lvl="1" indent="-495300"/>
            <a:endParaRPr lang="en-US" altLang="en-US" dirty="0"/>
          </a:p>
          <a:p>
            <a:pPr marL="533400" indent="-533400"/>
            <a:r>
              <a:rPr lang="en-US" altLang="en-US" dirty="0"/>
              <a:t>Reduce number of object pair tests</a:t>
            </a:r>
          </a:p>
          <a:p>
            <a:pPr marL="952500" lvl="1" indent="-495300"/>
            <a:r>
              <a:rPr lang="en-US" altLang="en-US" dirty="0"/>
              <a:t>There can be 100’s or 1000’s of objects</a:t>
            </a:r>
          </a:p>
          <a:p>
            <a:pPr marL="952500" lvl="1" indent="-495300"/>
            <a:r>
              <a:rPr lang="en-US" altLang="en-US" dirty="0"/>
              <a:t>If test all, </a:t>
            </a:r>
            <a:r>
              <a:rPr lang="en-US" altLang="en-US" dirty="0">
                <a:latin typeface="Times New Roman" panose="02020603050405020304" pitchFamily="18" charset="0"/>
              </a:rPr>
              <a:t>O(n</a:t>
            </a:r>
            <a:r>
              <a:rPr lang="en-US" altLang="en-US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  <a:r>
              <a:rPr lang="en-US" altLang="en-US" dirty="0"/>
              <a:t> time complexity</a:t>
            </a:r>
          </a:p>
          <a:p>
            <a:pPr marL="533400" indent="-533400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0558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AA5B13-F655-4756-9790-60B0578CCB2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20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304800"/>
            <a:ext cx="8534400" cy="914400"/>
          </a:xfrm>
          <a:ln/>
        </p:spPr>
        <p:txBody>
          <a:bodyPr/>
          <a:lstStyle/>
          <a:p>
            <a:r>
              <a:rPr lang="en-US" altLang="en-US" sz="4000"/>
              <a:t>Bounding Volume (1 of 3)</a:t>
            </a:r>
          </a:p>
        </p:txBody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3276600"/>
          </a:xfrm>
          <a:ln/>
        </p:spPr>
        <p:txBody>
          <a:bodyPr/>
          <a:lstStyle/>
          <a:p>
            <a:r>
              <a:rPr lang="en-US" altLang="en-US" i="1"/>
              <a:t>Bounding volume</a:t>
            </a:r>
            <a:r>
              <a:rPr lang="en-US" altLang="en-US"/>
              <a:t> is simple geometric shape that completely encapsulates object</a:t>
            </a:r>
          </a:p>
          <a:p>
            <a:pPr lvl="1"/>
            <a:r>
              <a:rPr lang="en-US" altLang="en-US"/>
              <a:t>Ex: approximate spiky object with ellipsoid</a:t>
            </a:r>
          </a:p>
          <a:p>
            <a:r>
              <a:rPr lang="en-US" altLang="en-US"/>
              <a:t>Does not need to encompass</a:t>
            </a:r>
          </a:p>
          <a:p>
            <a:pPr lvl="1"/>
            <a:r>
              <a:rPr lang="en-US" altLang="en-US"/>
              <a:t>May be ok for some games</a:t>
            </a:r>
          </a:p>
        </p:txBody>
      </p:sp>
      <p:pic>
        <p:nvPicPr>
          <p:cNvPr id="1200132" name="Picture 4" descr="spik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88" y="3505200"/>
            <a:ext cx="494347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60696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A58D-C8CD-491C-BABF-7341E24E87E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202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3048000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Testing cheaper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If no collision with bounding volume, done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If there is a collision, more testing desired</a:t>
            </a:r>
          </a:p>
          <a:p>
            <a:pPr lvl="1">
              <a:lnSpc>
                <a:spcPct val="80000"/>
              </a:lnSpc>
            </a:pP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800"/>
              <a:t>Commonly used bounding volumes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/>
              <a:t>Sphere</a:t>
            </a:r>
            <a:r>
              <a:rPr lang="en-US" altLang="en-US" sz="2400"/>
              <a:t> (compare distance with sum of radii)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/>
              <a:t>Box</a:t>
            </a:r>
            <a:r>
              <a:rPr lang="en-US" altLang="en-US" sz="2400"/>
              <a:t> – axis-aligned (lose fit) or oriented (tighter fit)</a:t>
            </a:r>
          </a:p>
        </p:txBody>
      </p:sp>
      <p:pic>
        <p:nvPicPr>
          <p:cNvPr id="1202179" name="Picture 3" descr="boxes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962400"/>
            <a:ext cx="4876800" cy="2538413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120218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en-US" altLang="en-US"/>
              <a:t>Bounding Volume (2 of 3)</a:t>
            </a:r>
          </a:p>
        </p:txBody>
      </p:sp>
    </p:spTree>
    <p:extLst>
      <p:ext uri="{BB962C8B-B14F-4D97-AF65-F5344CB8AC3E}">
        <p14:creationId xmlns:p14="http://schemas.microsoft.com/office/powerpoint/2010/main" val="31962902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AF4813-6E7B-4D9B-AA95-5E8E5897BE9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2042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/>
              <a:t>For complex object, can fit several bounding volumes around unique parts</a:t>
            </a:r>
          </a:p>
          <a:p>
            <a:pPr lvl="1"/>
            <a:r>
              <a:rPr lang="en-US" altLang="en-US"/>
              <a:t>E.g., for human, boxes around torso and limbs, sphere around head</a:t>
            </a:r>
          </a:p>
          <a:p>
            <a:r>
              <a:rPr lang="en-US" altLang="en-US"/>
              <a:t>Can use hierarchical bounding volume</a:t>
            </a:r>
          </a:p>
          <a:p>
            <a:pPr lvl="1"/>
            <a:r>
              <a:rPr lang="en-US" altLang="en-US"/>
              <a:t>Ex: large sphere around whole avatar</a:t>
            </a:r>
          </a:p>
          <a:p>
            <a:pPr lvl="2"/>
            <a:r>
              <a:rPr lang="en-US" altLang="en-US"/>
              <a:t>If collide, refine with more refined bounding boxes</a:t>
            </a:r>
          </a:p>
        </p:txBody>
      </p:sp>
      <p:sp>
        <p:nvSpPr>
          <p:cNvPr id="120422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en-US" altLang="en-US"/>
              <a:t>Bounding Volume (3 of 3)</a:t>
            </a:r>
          </a:p>
        </p:txBody>
      </p:sp>
    </p:spTree>
    <p:extLst>
      <p:ext uri="{BB962C8B-B14F-4D97-AF65-F5344CB8AC3E}">
        <p14:creationId xmlns:p14="http://schemas.microsoft.com/office/powerpoint/2010/main" val="3350851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6A9419-CDC5-427E-92FC-6F557B380A3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20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763000" cy="1143000"/>
          </a:xfrm>
          <a:noFill/>
          <a:ln/>
        </p:spPr>
        <p:txBody>
          <a:bodyPr/>
          <a:lstStyle/>
          <a:p>
            <a:r>
              <a:rPr lang="en-US" altLang="en-US" sz="4000"/>
              <a:t>Volume sweeping (1 of 2)</a:t>
            </a:r>
          </a:p>
        </p:txBody>
      </p:sp>
      <p:sp>
        <p:nvSpPr>
          <p:cNvPr id="120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1828800"/>
          </a:xfrm>
          <a:noFill/>
          <a:ln/>
        </p:spPr>
        <p:txBody>
          <a:bodyPr/>
          <a:lstStyle/>
          <a:p>
            <a:r>
              <a:rPr lang="en-US" altLang="en-US"/>
              <a:t>Take sum of two convex volumes to create new volume</a:t>
            </a:r>
          </a:p>
          <a:p>
            <a:pPr lvl="1"/>
            <a:r>
              <a:rPr lang="en-US" altLang="en-US"/>
              <a:t>Sweep origin (center) of X all over Y</a:t>
            </a:r>
          </a:p>
        </p:txBody>
      </p:sp>
      <p:pic>
        <p:nvPicPr>
          <p:cNvPr id="1206276" name="Picture 4" descr="minkowsk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3898900"/>
            <a:ext cx="70866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752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6F692D-E15D-4B6D-9EEA-39A6A302419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208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1905000"/>
          </a:xfrm>
          <a:ln/>
        </p:spPr>
        <p:txBody>
          <a:bodyPr/>
          <a:lstStyle/>
          <a:p>
            <a:r>
              <a:rPr lang="en-US" altLang="en-US"/>
              <a:t>Test if single point in X in new volume</a:t>
            </a:r>
          </a:p>
          <a:p>
            <a:pPr lvl="1"/>
            <a:r>
              <a:rPr lang="en-US" altLang="en-US"/>
              <a:t>Take center of sphere at </a:t>
            </a:r>
            <a:r>
              <a:rPr lang="en-US" altLang="en-US">
                <a:latin typeface="Times New Roman" panose="02020603050405020304" pitchFamily="18" charset="0"/>
              </a:rPr>
              <a:t>t</a:t>
            </a:r>
            <a:r>
              <a:rPr lang="en-US" altLang="en-US" baseline="-25000">
                <a:latin typeface="Times New Roman" panose="02020603050405020304" pitchFamily="18" charset="0"/>
              </a:rPr>
              <a:t>0</a:t>
            </a:r>
            <a:r>
              <a:rPr lang="en-US" altLang="en-US"/>
              <a:t> to center at </a:t>
            </a:r>
            <a:r>
              <a:rPr lang="en-US" altLang="en-US">
                <a:latin typeface="Times New Roman" panose="02020603050405020304" pitchFamily="18" charset="0"/>
              </a:rPr>
              <a:t>t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</a:p>
          <a:p>
            <a:pPr lvl="1"/>
            <a:r>
              <a:rPr lang="en-US" altLang="en-US"/>
              <a:t>If line intersects new volume, then collision</a:t>
            </a:r>
          </a:p>
        </p:txBody>
      </p:sp>
      <p:pic>
        <p:nvPicPr>
          <p:cNvPr id="1208323" name="Picture 3" descr="line_minkowsk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800"/>
            <a:ext cx="7543800" cy="296227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120832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en-US" altLang="en-US"/>
              <a:t>Volume sweeping (2 of 2)</a:t>
            </a:r>
          </a:p>
        </p:txBody>
      </p:sp>
    </p:spTree>
    <p:extLst>
      <p:ext uri="{BB962C8B-B14F-4D97-AF65-F5344CB8AC3E}">
        <p14:creationId xmlns:p14="http://schemas.microsoft.com/office/powerpoint/2010/main" val="39027320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A0A1-A72B-4289-8681-F1E8807DEB6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21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ln/>
        </p:spPr>
        <p:txBody>
          <a:bodyPr/>
          <a:lstStyle/>
          <a:p>
            <a:r>
              <a:rPr lang="en-US" altLang="en-US" sz="3600"/>
              <a:t>Reduced Collision Tests - Partitioning</a:t>
            </a:r>
          </a:p>
        </p:txBody>
      </p:sp>
      <p:sp>
        <p:nvSpPr>
          <p:cNvPr id="121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2133600"/>
          </a:xfrm>
          <a:ln/>
        </p:spPr>
        <p:txBody>
          <a:bodyPr/>
          <a:lstStyle/>
          <a:p>
            <a:r>
              <a:rPr lang="en-US" altLang="en-US" sz="2800"/>
              <a:t>Partition space so only test objects in same cell</a:t>
            </a:r>
          </a:p>
          <a:p>
            <a:pPr lvl="1"/>
            <a:r>
              <a:rPr lang="en-US" altLang="en-US" sz="2400"/>
              <a:t>If </a:t>
            </a:r>
            <a:r>
              <a:rPr lang="en-US" altLang="en-US" sz="2400">
                <a:latin typeface="Times New Roman" panose="02020603050405020304" pitchFamily="18" charset="0"/>
              </a:rPr>
              <a:t>N</a:t>
            </a:r>
            <a:r>
              <a:rPr lang="en-US" altLang="en-US" sz="2400"/>
              <a:t> objects, then </a:t>
            </a:r>
            <a:r>
              <a:rPr lang="en-US" altLang="en-US" sz="2400">
                <a:latin typeface="Times New Roman" panose="02020603050405020304" pitchFamily="18" charset="0"/>
              </a:rPr>
              <a:t>sqrt(N) x sqrt(N)</a:t>
            </a:r>
            <a:r>
              <a:rPr lang="en-US" altLang="en-US" sz="2400"/>
              <a:t> cells to get linear complexity</a:t>
            </a:r>
          </a:p>
          <a:p>
            <a:r>
              <a:rPr lang="en-US" altLang="en-US" sz="2800"/>
              <a:t>Must align nicely</a:t>
            </a:r>
          </a:p>
          <a:p>
            <a:r>
              <a:rPr lang="en-US" altLang="en-US" sz="2800"/>
              <a:t>Must use multiple cells</a:t>
            </a:r>
          </a:p>
          <a:p>
            <a:endParaRPr lang="en-US" altLang="en-US" sz="2800"/>
          </a:p>
        </p:txBody>
      </p:sp>
      <p:pic>
        <p:nvPicPr>
          <p:cNvPr id="1210372" name="Picture 4" descr="partitioningspacewithgri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10000"/>
            <a:ext cx="449580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663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D422C-7980-44B0-970D-78CA7228F458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  <a:ln/>
        </p:spPr>
        <p:txBody>
          <a:bodyPr/>
          <a:lstStyle/>
          <a:p>
            <a:r>
              <a:rPr lang="en-US" altLang="en-US" sz="3600"/>
              <a:t>Reduced Collision Tests – Plane Sweep</a:t>
            </a:r>
          </a:p>
        </p:txBody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153400" cy="2895600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Objects tend to stay in same place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So, don’t need to test all pairs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Record bounds of objects along axes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Any objects with overlap on </a:t>
            </a:r>
            <a:r>
              <a:rPr lang="en-US" altLang="en-US" sz="2400" i="1"/>
              <a:t>all</a:t>
            </a:r>
            <a:r>
              <a:rPr lang="en-US" altLang="en-US" sz="2400"/>
              <a:t> axes should be tested further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Time consuming part is sorting bounds </a:t>
            </a:r>
          </a:p>
          <a:p>
            <a:pPr lvl="1">
              <a:lnSpc>
                <a:spcPct val="90000"/>
              </a:lnSpc>
            </a:pPr>
            <a:r>
              <a:rPr lang="en-US" altLang="en-US" sz="2200" i="1"/>
              <a:t>Quicksort </a:t>
            </a:r>
            <a:r>
              <a:rPr lang="en-US" altLang="en-US" sz="2200"/>
              <a:t> </a:t>
            </a:r>
            <a:r>
              <a:rPr lang="en-US" altLang="en-US" sz="2200">
                <a:latin typeface="Times New Roman" panose="02020603050405020304" pitchFamily="18" charset="0"/>
              </a:rPr>
              <a:t>O(nlog(n))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But, since objects don’t move, can do better if use </a:t>
            </a:r>
            <a:r>
              <a:rPr lang="en-US" altLang="en-US" sz="2200" i="1"/>
              <a:t>Bubblesort</a:t>
            </a:r>
            <a:r>
              <a:rPr lang="en-US" altLang="en-US" sz="2200"/>
              <a:t> to repair – nearly </a:t>
            </a:r>
            <a:r>
              <a:rPr lang="en-US" altLang="en-US" sz="2200">
                <a:latin typeface="Times New Roman" panose="02020603050405020304" pitchFamily="18" charset="0"/>
              </a:rPr>
              <a:t>O(n)</a:t>
            </a:r>
          </a:p>
        </p:txBody>
      </p:sp>
      <p:pic>
        <p:nvPicPr>
          <p:cNvPr id="1212420" name="Picture 4" descr="planesweep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867" y="3904192"/>
            <a:ext cx="3886200" cy="280352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912975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506A58-6C4C-4EEA-8557-14FEF6E456F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21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ln/>
        </p:spPr>
        <p:txBody>
          <a:bodyPr/>
          <a:lstStyle/>
          <a:p>
            <a:r>
              <a:rPr lang="en-US" altLang="en-US" sz="4800" dirty="0"/>
              <a:t>Collision Resolution (1 of 3)</a:t>
            </a:r>
          </a:p>
        </p:txBody>
      </p:sp>
      <p:sp>
        <p:nvSpPr>
          <p:cNvPr id="121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648200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Once detected, must take action to resolve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But effects on trajectories and objects can differ</a:t>
            </a:r>
          </a:p>
          <a:p>
            <a:pPr lvl="1">
              <a:lnSpc>
                <a:spcPct val="80000"/>
              </a:lnSpc>
            </a:pPr>
            <a:endParaRPr lang="en-US" altLang="en-US" sz="22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Ex: Two billiard balls strike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Calculate ball positions at time of impact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Impart new velocities on balls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Play “clinking” sound effect</a:t>
            </a:r>
          </a:p>
          <a:p>
            <a:pPr lvl="1">
              <a:lnSpc>
                <a:spcPct val="80000"/>
              </a:lnSpc>
            </a:pPr>
            <a:endParaRPr lang="en-US" altLang="en-US" sz="22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Ex: Rocket slams into wall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Rocket disappears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Explosion spawned and explosion sound effect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Wall destroyed and area damage inflicted</a:t>
            </a:r>
          </a:p>
        </p:txBody>
      </p:sp>
    </p:spTree>
    <p:extLst>
      <p:ext uri="{BB962C8B-B14F-4D97-AF65-F5344CB8AC3E}">
        <p14:creationId xmlns:p14="http://schemas.microsoft.com/office/powerpoint/2010/main" val="3888893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7F28AE-C901-4305-895C-E28D3054860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1796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Topics</a:t>
            </a:r>
          </a:p>
        </p:txBody>
      </p:sp>
      <p:sp>
        <p:nvSpPr>
          <p:cNvPr id="117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chemeClr val="bg2"/>
                </a:solidFill>
              </a:rPr>
              <a:t>Introduction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chemeClr val="bg2"/>
                </a:solidFill>
              </a:rPr>
              <a:t>Point Masses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chemeClr val="bg2"/>
                </a:solidFill>
              </a:rPr>
              <a:t>Rigid Bodies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chemeClr val="bg2"/>
                </a:solidFill>
              </a:rPr>
              <a:t>Numerical simulation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chemeClr val="bg2"/>
                </a:solidFill>
              </a:rPr>
              <a:t>Controlling truncation error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chemeClr val="bg2"/>
                </a:solidFill>
              </a:rPr>
              <a:t>Generalized rigid body forces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chemeClr val="bg2"/>
                </a:solidFill>
              </a:rPr>
              <a:t>Soft Bodies</a:t>
            </a:r>
          </a:p>
          <a:p>
            <a:pPr>
              <a:lnSpc>
                <a:spcPct val="90000"/>
              </a:lnSpc>
            </a:pPr>
            <a:r>
              <a:rPr lang="en-US" altLang="en-US" sz="2800" b="0" dirty="0"/>
              <a:t>Collision Detection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chemeClr val="bg2"/>
                </a:solidFill>
              </a:rPr>
              <a:t>Physics on the </a:t>
            </a:r>
            <a:r>
              <a:rPr lang="en-US" altLang="en-US" sz="2800" dirty="0" smtClean="0">
                <a:solidFill>
                  <a:schemeClr val="bg2"/>
                </a:solidFill>
              </a:rPr>
              <a:t>GPU</a:t>
            </a:r>
            <a:endParaRPr lang="en-US" alt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739618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EB932E-F15A-43FE-9993-53CF66CCEBAD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21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ln/>
        </p:spPr>
        <p:txBody>
          <a:bodyPr/>
          <a:lstStyle/>
          <a:p>
            <a:r>
              <a:rPr lang="en-US" altLang="en-US" sz="4800" dirty="0"/>
              <a:t>Collision Resolution (2 of 3)</a:t>
            </a:r>
          </a:p>
        </p:txBody>
      </p:sp>
      <p:sp>
        <p:nvSpPr>
          <p:cNvPr id="121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953000"/>
          </a:xfrm>
          <a:ln/>
        </p:spPr>
        <p:txBody>
          <a:bodyPr/>
          <a:lstStyle/>
          <a:p>
            <a:r>
              <a:rPr lang="en-US" altLang="en-US" sz="2800" dirty="0"/>
              <a:t>Before:</a:t>
            </a:r>
          </a:p>
          <a:p>
            <a:pPr lvl="1"/>
            <a:r>
              <a:rPr lang="en-US" altLang="en-US" sz="2400" dirty="0"/>
              <a:t>Collision known to have occurred</a:t>
            </a:r>
          </a:p>
          <a:p>
            <a:pPr lvl="1"/>
            <a:r>
              <a:rPr lang="en-US" altLang="en-US" sz="2400" dirty="0"/>
              <a:t>Check if collision should be ignored</a:t>
            </a:r>
          </a:p>
          <a:p>
            <a:pPr lvl="1"/>
            <a:r>
              <a:rPr lang="en-US" altLang="en-US" sz="2400" dirty="0"/>
              <a:t>Other events might be triggered</a:t>
            </a:r>
          </a:p>
          <a:p>
            <a:pPr lvl="2"/>
            <a:r>
              <a:rPr lang="en-US" altLang="en-US" sz="2000" dirty="0"/>
              <a:t>Sound effects</a:t>
            </a:r>
          </a:p>
          <a:p>
            <a:pPr lvl="2"/>
            <a:r>
              <a:rPr lang="en-US" altLang="en-US" sz="2000" dirty="0"/>
              <a:t>Send collision notification messages</a:t>
            </a:r>
          </a:p>
          <a:p>
            <a:r>
              <a:rPr lang="en-US" altLang="en-US" sz="2800" dirty="0"/>
              <a:t>Collision:</a:t>
            </a:r>
          </a:p>
          <a:p>
            <a:pPr lvl="1"/>
            <a:r>
              <a:rPr lang="en-US" altLang="en-US" sz="2400" dirty="0"/>
              <a:t>Place objects at point of impact</a:t>
            </a:r>
          </a:p>
          <a:p>
            <a:pPr lvl="1"/>
            <a:r>
              <a:rPr lang="en-US" altLang="en-US" sz="2400" dirty="0"/>
              <a:t>Assign new velocities</a:t>
            </a:r>
          </a:p>
          <a:p>
            <a:pPr lvl="2"/>
            <a:r>
              <a:rPr lang="en-US" altLang="en-US" sz="2000" dirty="0"/>
              <a:t>Using physics or</a:t>
            </a:r>
          </a:p>
          <a:p>
            <a:pPr lvl="2"/>
            <a:r>
              <a:rPr lang="en-US" altLang="en-US" sz="2000" dirty="0"/>
              <a:t>Using some other decision logic</a:t>
            </a:r>
          </a:p>
        </p:txBody>
      </p:sp>
    </p:spTree>
    <p:extLst>
      <p:ext uri="{BB962C8B-B14F-4D97-AF65-F5344CB8AC3E}">
        <p14:creationId xmlns:p14="http://schemas.microsoft.com/office/powerpoint/2010/main" val="2627415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6025B4-92EC-41DC-8420-8173EFFD8D6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21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ln/>
        </p:spPr>
        <p:txBody>
          <a:bodyPr/>
          <a:lstStyle/>
          <a:p>
            <a:r>
              <a:rPr lang="en-US" altLang="en-US" sz="4800" dirty="0"/>
              <a:t>Collision Resolution (3 of 3)</a:t>
            </a:r>
          </a:p>
        </p:txBody>
      </p:sp>
      <p:sp>
        <p:nvSpPr>
          <p:cNvPr id="121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953000"/>
          </a:xfrm>
          <a:ln/>
        </p:spPr>
        <p:txBody>
          <a:bodyPr/>
          <a:lstStyle/>
          <a:p>
            <a:r>
              <a:rPr lang="en-US" altLang="en-US" dirty="0"/>
              <a:t>After:</a:t>
            </a:r>
          </a:p>
          <a:p>
            <a:pPr lvl="1"/>
            <a:r>
              <a:rPr lang="en-US" altLang="en-US" dirty="0"/>
              <a:t>Propagate post-collision effects</a:t>
            </a:r>
          </a:p>
          <a:p>
            <a:pPr lvl="1"/>
            <a:r>
              <a:rPr lang="en-US" altLang="en-US" dirty="0"/>
              <a:t>Possible effects</a:t>
            </a:r>
          </a:p>
          <a:p>
            <a:pPr lvl="2"/>
            <a:r>
              <a:rPr lang="en-US" altLang="en-US" dirty="0"/>
              <a:t>Destroy one or both objects</a:t>
            </a:r>
          </a:p>
          <a:p>
            <a:pPr lvl="2"/>
            <a:r>
              <a:rPr lang="en-US" altLang="en-US" dirty="0"/>
              <a:t>Play sound effect</a:t>
            </a:r>
          </a:p>
          <a:p>
            <a:pPr lvl="2"/>
            <a:r>
              <a:rPr lang="en-US" altLang="en-US" dirty="0"/>
              <a:t>Inflict damage</a:t>
            </a:r>
          </a:p>
          <a:p>
            <a:r>
              <a:rPr lang="en-US" altLang="en-US" dirty="0"/>
              <a:t>Many effects can be done either before or after</a:t>
            </a:r>
          </a:p>
        </p:txBody>
      </p:sp>
    </p:spTree>
    <p:extLst>
      <p:ext uri="{BB962C8B-B14F-4D97-AF65-F5344CB8AC3E}">
        <p14:creationId xmlns:p14="http://schemas.microsoft.com/office/powerpoint/2010/main" val="15367476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49CCB-8CF0-432F-809F-15ABB9FB3DD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22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ln/>
        </p:spPr>
        <p:txBody>
          <a:bodyPr/>
          <a:lstStyle/>
          <a:p>
            <a:r>
              <a:rPr lang="en-US" altLang="en-US" sz="4000"/>
              <a:t>Collision Resolution – Collision Step</a:t>
            </a:r>
          </a:p>
        </p:txBody>
      </p:sp>
      <p:sp>
        <p:nvSpPr>
          <p:cNvPr id="122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267200"/>
          </a:xfrm>
          <a:ln/>
        </p:spPr>
        <p:txBody>
          <a:bodyPr/>
          <a:lstStyle/>
          <a:p>
            <a:r>
              <a:rPr lang="en-US" altLang="en-US"/>
              <a:t>For overlap testing, four steps</a:t>
            </a:r>
          </a:p>
          <a:p>
            <a:pPr lvl="1"/>
            <a:r>
              <a:rPr lang="en-US" altLang="en-US"/>
              <a:t>Extract collision normal</a:t>
            </a:r>
          </a:p>
          <a:p>
            <a:pPr lvl="1"/>
            <a:r>
              <a:rPr lang="en-US" altLang="en-US"/>
              <a:t>Extract penetration depth</a:t>
            </a:r>
          </a:p>
          <a:p>
            <a:pPr lvl="1"/>
            <a:r>
              <a:rPr lang="en-US" altLang="en-US"/>
              <a:t>Move the two objects apart</a:t>
            </a:r>
          </a:p>
          <a:p>
            <a:pPr lvl="1"/>
            <a:r>
              <a:rPr lang="en-US" altLang="en-US"/>
              <a:t>Compute new velocities (last lecture)</a:t>
            </a:r>
          </a:p>
          <a:p>
            <a:r>
              <a:rPr lang="en-US" altLang="en-US"/>
              <a:t>For intersection testing, two steps</a:t>
            </a:r>
          </a:p>
          <a:p>
            <a:pPr lvl="1"/>
            <a:r>
              <a:rPr lang="en-US" altLang="en-US"/>
              <a:t>Extract collision normal</a:t>
            </a:r>
          </a:p>
          <a:p>
            <a:pPr lvl="1"/>
            <a:r>
              <a:rPr lang="en-US" altLang="en-US"/>
              <a:t>Compute new velocities (last lecture)</a:t>
            </a:r>
          </a:p>
        </p:txBody>
      </p:sp>
    </p:spTree>
    <p:extLst>
      <p:ext uri="{BB962C8B-B14F-4D97-AF65-F5344CB8AC3E}">
        <p14:creationId xmlns:p14="http://schemas.microsoft.com/office/powerpoint/2010/main" val="25338041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C15875-5A8D-42A9-B255-6BE25C7C9F6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22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ln/>
        </p:spPr>
        <p:txBody>
          <a:bodyPr/>
          <a:lstStyle/>
          <a:p>
            <a:r>
              <a:rPr lang="en-US" altLang="en-US" sz="3600"/>
              <a:t>Collision Resolution – Collision Normal</a:t>
            </a:r>
          </a:p>
        </p:txBody>
      </p:sp>
      <p:sp>
        <p:nvSpPr>
          <p:cNvPr id="122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1752600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Find position of objects before impact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Use bisection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Use closest points to construct the collision normal vector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HK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For spheres, normal is line connecting centers</a:t>
            </a:r>
          </a:p>
        </p:txBody>
      </p:sp>
      <p:pic>
        <p:nvPicPr>
          <p:cNvPr id="1222660" name="Picture 4" descr="collisionnormalbeforeimpa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89980"/>
            <a:ext cx="3733800" cy="1687513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pic>
        <p:nvPicPr>
          <p:cNvPr id="1222661" name="Picture 5" descr="sphere_sphere_collision_norm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757737"/>
            <a:ext cx="48006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51186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55B55D-F8F9-48D9-B611-560B0197B404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22470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sz="3600"/>
              <a:t>Collision Resolution – Intersection Testing</a:t>
            </a:r>
          </a:p>
        </p:txBody>
      </p:sp>
      <p:sp>
        <p:nvSpPr>
          <p:cNvPr id="12247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/>
              <a:t>Simpler than resolving overlap testing</a:t>
            </a:r>
          </a:p>
          <a:p>
            <a:pPr lvl="1"/>
            <a:r>
              <a:rPr lang="en-US" altLang="en-US"/>
              <a:t>No need to find penetration depth</a:t>
            </a:r>
          </a:p>
          <a:p>
            <a:pPr lvl="1"/>
            <a:r>
              <a:rPr lang="en-US" altLang="en-US"/>
              <a:t>No need to move objects apart</a:t>
            </a:r>
          </a:p>
          <a:p>
            <a:r>
              <a:rPr lang="en-US" altLang="en-US"/>
              <a:t>Steps:</a:t>
            </a:r>
          </a:p>
          <a:p>
            <a:pPr lvl="1">
              <a:buFontTx/>
              <a:buNone/>
            </a:pPr>
            <a:r>
              <a:rPr lang="en-US" altLang="en-US"/>
              <a:t>1. Extract collision normal</a:t>
            </a:r>
          </a:p>
          <a:p>
            <a:pPr lvl="1">
              <a:buFontTx/>
              <a:buNone/>
            </a:pPr>
            <a:r>
              <a:rPr lang="en-US" altLang="en-US"/>
              <a:t>2. Compute new velocities</a:t>
            </a:r>
          </a:p>
          <a:p>
            <a:pPr lvl="1"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0557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00DE39-36AB-4D7C-99BD-7860BF820E70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2267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600"/>
              <a:t>Advanced Space Partitioning </a:t>
            </a:r>
            <a:br>
              <a:rPr lang="en-US" altLang="en-US" sz="3600"/>
            </a:br>
            <a:r>
              <a:rPr lang="en-US" altLang="en-US" sz="3600"/>
              <a:t>for Collision Detection</a:t>
            </a:r>
          </a:p>
        </p:txBody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Traditional:</a:t>
            </a:r>
          </a:p>
          <a:p>
            <a:pPr lvl="1"/>
            <a:r>
              <a:rPr lang="en-US" altLang="en-US" dirty="0" err="1"/>
              <a:t>Quadtrees</a:t>
            </a:r>
            <a:r>
              <a:rPr lang="en-US" altLang="en-US" dirty="0"/>
              <a:t> and Octrees</a:t>
            </a:r>
          </a:p>
          <a:p>
            <a:pPr lvl="1"/>
            <a:r>
              <a:rPr lang="en-US" altLang="en-US" dirty="0" err="1"/>
              <a:t>kd</a:t>
            </a:r>
            <a:r>
              <a:rPr lang="en-US" altLang="en-US" dirty="0"/>
              <a:t>-Tree</a:t>
            </a:r>
          </a:p>
          <a:p>
            <a:pPr lvl="1"/>
            <a:r>
              <a:rPr lang="en-US" altLang="en-US" dirty="0"/>
              <a:t>BSP Trees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9867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B1B700-66B8-4F66-AE2B-2D2F297F898C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2288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Quadtrees</a:t>
            </a:r>
          </a:p>
        </p:txBody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  <a:noFill/>
          <a:ln/>
        </p:spPr>
        <p:txBody>
          <a:bodyPr/>
          <a:lstStyle/>
          <a:p>
            <a:r>
              <a:rPr lang="en-US" altLang="en-US"/>
              <a:t>Recursively subdivide space (2 axis)</a:t>
            </a:r>
          </a:p>
          <a:p>
            <a:r>
              <a:rPr lang="en-US" altLang="en-US"/>
              <a:t>No square has more than 2 particles</a:t>
            </a:r>
          </a:p>
        </p:txBody>
      </p:sp>
      <p:pic>
        <p:nvPicPr>
          <p:cNvPr id="1228804" name="Picture 4" descr="Quadtre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3"/>
          <a:stretch>
            <a:fillRect/>
          </a:stretch>
        </p:blipFill>
        <p:spPr bwMode="auto">
          <a:xfrm>
            <a:off x="1447800" y="2371726"/>
            <a:ext cx="6681787" cy="4135437"/>
          </a:xfrm>
          <a:prstGeom prst="rect">
            <a:avLst/>
          </a:prstGeom>
          <a:solidFill>
            <a:schemeClr val="tx1"/>
          </a:solidFill>
          <a:extLst/>
        </p:spPr>
      </p:pic>
    </p:spTree>
    <p:extLst>
      <p:ext uri="{BB962C8B-B14F-4D97-AF65-F5344CB8AC3E}">
        <p14:creationId xmlns:p14="http://schemas.microsoft.com/office/powerpoint/2010/main" val="4204260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AE11C2-95B6-49D6-81CD-5C2B40AE7AE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2308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Quadtree</a:t>
            </a:r>
          </a:p>
        </p:txBody>
      </p:sp>
      <p:sp>
        <p:nvSpPr>
          <p:cNvPr id="1230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Refine to check collision</a:t>
            </a:r>
          </a:p>
        </p:txBody>
      </p:sp>
      <p:sp>
        <p:nvSpPr>
          <p:cNvPr id="1230852" name="Rectangle 4"/>
          <p:cNvSpPr>
            <a:spLocks noChangeArrowheads="1"/>
          </p:cNvSpPr>
          <p:nvPr/>
        </p:nvSpPr>
        <p:spPr bwMode="auto">
          <a:xfrm>
            <a:off x="2251075" y="3200400"/>
            <a:ext cx="2390775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853" name="Freeform 5"/>
          <p:cNvSpPr>
            <a:spLocks/>
          </p:cNvSpPr>
          <p:nvPr/>
        </p:nvSpPr>
        <p:spPr bwMode="auto">
          <a:xfrm>
            <a:off x="2622550" y="3570288"/>
            <a:ext cx="1489075" cy="1468437"/>
          </a:xfrm>
          <a:custGeom>
            <a:avLst/>
            <a:gdLst>
              <a:gd name="T0" fmla="*/ 126 w 1016"/>
              <a:gd name="T1" fmla="*/ 195 h 925"/>
              <a:gd name="T2" fmla="*/ 470 w 1016"/>
              <a:gd name="T3" fmla="*/ 20 h 925"/>
              <a:gd name="T4" fmla="*/ 671 w 1016"/>
              <a:gd name="T5" fmla="*/ 76 h 925"/>
              <a:gd name="T6" fmla="*/ 620 w 1016"/>
              <a:gd name="T7" fmla="*/ 245 h 925"/>
              <a:gd name="T8" fmla="*/ 658 w 1016"/>
              <a:gd name="T9" fmla="*/ 326 h 925"/>
              <a:gd name="T10" fmla="*/ 877 w 1016"/>
              <a:gd name="T11" fmla="*/ 351 h 925"/>
              <a:gd name="T12" fmla="*/ 965 w 1016"/>
              <a:gd name="T13" fmla="*/ 414 h 925"/>
              <a:gd name="T14" fmla="*/ 1009 w 1016"/>
              <a:gd name="T15" fmla="*/ 558 h 925"/>
              <a:gd name="T16" fmla="*/ 965 w 1016"/>
              <a:gd name="T17" fmla="*/ 714 h 925"/>
              <a:gd name="T18" fmla="*/ 858 w 1016"/>
              <a:gd name="T19" fmla="*/ 802 h 925"/>
              <a:gd name="T20" fmla="*/ 696 w 1016"/>
              <a:gd name="T21" fmla="*/ 884 h 925"/>
              <a:gd name="T22" fmla="*/ 577 w 1016"/>
              <a:gd name="T23" fmla="*/ 921 h 925"/>
              <a:gd name="T24" fmla="*/ 414 w 1016"/>
              <a:gd name="T25" fmla="*/ 909 h 925"/>
              <a:gd name="T26" fmla="*/ 239 w 1016"/>
              <a:gd name="T27" fmla="*/ 827 h 925"/>
              <a:gd name="T28" fmla="*/ 113 w 1016"/>
              <a:gd name="T29" fmla="*/ 752 h 925"/>
              <a:gd name="T30" fmla="*/ 26 w 1016"/>
              <a:gd name="T31" fmla="*/ 658 h 925"/>
              <a:gd name="T32" fmla="*/ 38 w 1016"/>
              <a:gd name="T33" fmla="*/ 552 h 925"/>
              <a:gd name="T34" fmla="*/ 95 w 1016"/>
              <a:gd name="T35" fmla="*/ 445 h 925"/>
              <a:gd name="T36" fmla="*/ 126 w 1016"/>
              <a:gd name="T37" fmla="*/ 195 h 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16" h="925">
                <a:moveTo>
                  <a:pt x="126" y="195"/>
                </a:moveTo>
                <a:cubicBezTo>
                  <a:pt x="238" y="81"/>
                  <a:pt x="347" y="40"/>
                  <a:pt x="470" y="20"/>
                </a:cubicBezTo>
                <a:cubicBezTo>
                  <a:pt x="561" y="0"/>
                  <a:pt x="671" y="20"/>
                  <a:pt x="671" y="76"/>
                </a:cubicBezTo>
                <a:cubicBezTo>
                  <a:pt x="671" y="132"/>
                  <a:pt x="615" y="209"/>
                  <a:pt x="620" y="245"/>
                </a:cubicBezTo>
                <a:cubicBezTo>
                  <a:pt x="625" y="281"/>
                  <a:pt x="622" y="310"/>
                  <a:pt x="658" y="326"/>
                </a:cubicBezTo>
                <a:cubicBezTo>
                  <a:pt x="701" y="344"/>
                  <a:pt x="843" y="333"/>
                  <a:pt x="877" y="351"/>
                </a:cubicBezTo>
                <a:cubicBezTo>
                  <a:pt x="911" y="369"/>
                  <a:pt x="935" y="391"/>
                  <a:pt x="965" y="414"/>
                </a:cubicBezTo>
                <a:cubicBezTo>
                  <a:pt x="997" y="463"/>
                  <a:pt x="1016" y="498"/>
                  <a:pt x="1009" y="558"/>
                </a:cubicBezTo>
                <a:cubicBezTo>
                  <a:pt x="1002" y="618"/>
                  <a:pt x="983" y="658"/>
                  <a:pt x="965" y="714"/>
                </a:cubicBezTo>
                <a:cubicBezTo>
                  <a:pt x="947" y="770"/>
                  <a:pt x="906" y="779"/>
                  <a:pt x="858" y="802"/>
                </a:cubicBezTo>
                <a:cubicBezTo>
                  <a:pt x="813" y="830"/>
                  <a:pt x="743" y="864"/>
                  <a:pt x="696" y="884"/>
                </a:cubicBezTo>
                <a:cubicBezTo>
                  <a:pt x="646" y="908"/>
                  <a:pt x="635" y="913"/>
                  <a:pt x="577" y="921"/>
                </a:cubicBezTo>
                <a:cubicBezTo>
                  <a:pt x="523" y="918"/>
                  <a:pt x="466" y="925"/>
                  <a:pt x="414" y="909"/>
                </a:cubicBezTo>
                <a:cubicBezTo>
                  <a:pt x="358" y="893"/>
                  <a:pt x="289" y="853"/>
                  <a:pt x="239" y="827"/>
                </a:cubicBezTo>
                <a:cubicBezTo>
                  <a:pt x="199" y="798"/>
                  <a:pt x="151" y="784"/>
                  <a:pt x="113" y="752"/>
                </a:cubicBezTo>
                <a:cubicBezTo>
                  <a:pt x="79" y="724"/>
                  <a:pt x="52" y="695"/>
                  <a:pt x="26" y="658"/>
                </a:cubicBezTo>
                <a:cubicBezTo>
                  <a:pt x="0" y="621"/>
                  <a:pt x="13" y="585"/>
                  <a:pt x="38" y="552"/>
                </a:cubicBezTo>
                <a:cubicBezTo>
                  <a:pt x="49" y="517"/>
                  <a:pt x="83" y="492"/>
                  <a:pt x="95" y="445"/>
                </a:cubicBezTo>
                <a:cubicBezTo>
                  <a:pt x="110" y="386"/>
                  <a:pt x="64" y="266"/>
                  <a:pt x="126" y="195"/>
                </a:cubicBezTo>
                <a:close/>
              </a:path>
            </a:pathLst>
          </a:custGeom>
          <a:solidFill>
            <a:srgbClr val="33CCCC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30854" name="Group 6"/>
          <p:cNvGrpSpPr>
            <a:grpSpLocks/>
          </p:cNvGrpSpPr>
          <p:nvPr/>
        </p:nvGrpSpPr>
        <p:grpSpPr bwMode="auto">
          <a:xfrm>
            <a:off x="2251075" y="3200400"/>
            <a:ext cx="2390775" cy="2286000"/>
            <a:chOff x="2112" y="2352"/>
            <a:chExt cx="1632" cy="1440"/>
          </a:xfrm>
        </p:grpSpPr>
        <p:sp>
          <p:nvSpPr>
            <p:cNvPr id="1230855" name="Line 7"/>
            <p:cNvSpPr>
              <a:spLocks noChangeShapeType="1"/>
            </p:cNvSpPr>
            <p:nvPr/>
          </p:nvSpPr>
          <p:spPr bwMode="auto">
            <a:xfrm>
              <a:off x="2928" y="235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856" name="Line 8"/>
            <p:cNvSpPr>
              <a:spLocks noChangeShapeType="1"/>
            </p:cNvSpPr>
            <p:nvPr/>
          </p:nvSpPr>
          <p:spPr bwMode="auto">
            <a:xfrm flipH="1">
              <a:off x="2112" y="3072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0857" name="Group 9"/>
          <p:cNvGrpSpPr>
            <a:grpSpLocks/>
          </p:cNvGrpSpPr>
          <p:nvPr/>
        </p:nvGrpSpPr>
        <p:grpSpPr bwMode="auto">
          <a:xfrm>
            <a:off x="2251075" y="3200400"/>
            <a:ext cx="1195388" cy="1143000"/>
            <a:chOff x="2112" y="2352"/>
            <a:chExt cx="816" cy="720"/>
          </a:xfrm>
        </p:grpSpPr>
        <p:sp>
          <p:nvSpPr>
            <p:cNvPr id="1230858" name="Line 10"/>
            <p:cNvSpPr>
              <a:spLocks noChangeShapeType="1"/>
            </p:cNvSpPr>
            <p:nvPr/>
          </p:nvSpPr>
          <p:spPr bwMode="auto">
            <a:xfrm>
              <a:off x="2544" y="235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859" name="Line 11"/>
            <p:cNvSpPr>
              <a:spLocks noChangeShapeType="1"/>
            </p:cNvSpPr>
            <p:nvPr/>
          </p:nvSpPr>
          <p:spPr bwMode="auto">
            <a:xfrm flipH="1">
              <a:off x="2112" y="273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0860" name="Group 12"/>
          <p:cNvGrpSpPr>
            <a:grpSpLocks/>
          </p:cNvGrpSpPr>
          <p:nvPr/>
        </p:nvGrpSpPr>
        <p:grpSpPr bwMode="auto">
          <a:xfrm>
            <a:off x="2884488" y="3200400"/>
            <a:ext cx="561975" cy="609600"/>
            <a:chOff x="2544" y="2352"/>
            <a:chExt cx="384" cy="384"/>
          </a:xfrm>
        </p:grpSpPr>
        <p:sp>
          <p:nvSpPr>
            <p:cNvPr id="1230861" name="Line 13"/>
            <p:cNvSpPr>
              <a:spLocks noChangeShapeType="1"/>
            </p:cNvSpPr>
            <p:nvPr/>
          </p:nvSpPr>
          <p:spPr bwMode="auto">
            <a:xfrm flipH="1">
              <a:off x="2544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862" name="Line 14"/>
            <p:cNvSpPr>
              <a:spLocks noChangeShapeType="1"/>
            </p:cNvSpPr>
            <p:nvPr/>
          </p:nvSpPr>
          <p:spPr bwMode="auto">
            <a:xfrm>
              <a:off x="2736" y="235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0863" name="Group 15"/>
          <p:cNvGrpSpPr>
            <a:grpSpLocks/>
          </p:cNvGrpSpPr>
          <p:nvPr/>
        </p:nvGrpSpPr>
        <p:grpSpPr bwMode="auto">
          <a:xfrm>
            <a:off x="2884488" y="3505200"/>
            <a:ext cx="280987" cy="304800"/>
            <a:chOff x="2544" y="2544"/>
            <a:chExt cx="192" cy="192"/>
          </a:xfrm>
        </p:grpSpPr>
        <p:sp>
          <p:nvSpPr>
            <p:cNvPr id="1230864" name="Line 16"/>
            <p:cNvSpPr>
              <a:spLocks noChangeShapeType="1"/>
            </p:cNvSpPr>
            <p:nvPr/>
          </p:nvSpPr>
          <p:spPr bwMode="auto">
            <a:xfrm flipH="1">
              <a:off x="254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865" name="Line 17"/>
            <p:cNvSpPr>
              <a:spLocks noChangeShapeType="1"/>
            </p:cNvSpPr>
            <p:nvPr/>
          </p:nvSpPr>
          <p:spPr bwMode="auto">
            <a:xfrm>
              <a:off x="2640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0866" name="Group 18"/>
          <p:cNvGrpSpPr>
            <a:grpSpLocks/>
          </p:cNvGrpSpPr>
          <p:nvPr/>
        </p:nvGrpSpPr>
        <p:grpSpPr bwMode="auto">
          <a:xfrm>
            <a:off x="2884488" y="3657600"/>
            <a:ext cx="139700" cy="152400"/>
            <a:chOff x="2544" y="2640"/>
            <a:chExt cx="96" cy="96"/>
          </a:xfrm>
        </p:grpSpPr>
        <p:sp>
          <p:nvSpPr>
            <p:cNvPr id="1230867" name="Line 19"/>
            <p:cNvSpPr>
              <a:spLocks noChangeShapeType="1"/>
            </p:cNvSpPr>
            <p:nvPr/>
          </p:nvSpPr>
          <p:spPr bwMode="auto">
            <a:xfrm flipH="1">
              <a:off x="2544" y="26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868" name="Line 20"/>
            <p:cNvSpPr>
              <a:spLocks noChangeShapeType="1"/>
            </p:cNvSpPr>
            <p:nvPr/>
          </p:nvSpPr>
          <p:spPr bwMode="auto">
            <a:xfrm>
              <a:off x="2592" y="264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0869" name="Rectangle 21"/>
          <p:cNvSpPr>
            <a:spLocks noChangeArrowheads="1"/>
          </p:cNvSpPr>
          <p:nvPr/>
        </p:nvSpPr>
        <p:spPr bwMode="auto">
          <a:xfrm>
            <a:off x="4641850" y="3200400"/>
            <a:ext cx="2392363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870" name="Line 22"/>
          <p:cNvSpPr>
            <a:spLocks noChangeShapeType="1"/>
          </p:cNvSpPr>
          <p:nvPr/>
        </p:nvSpPr>
        <p:spPr bwMode="auto">
          <a:xfrm>
            <a:off x="2462213" y="2743200"/>
            <a:ext cx="561975" cy="990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7" tIns="91440" rIns="91437" bIns="91440" anchorCtr="1"/>
          <a:lstStyle/>
          <a:p>
            <a:endParaRPr lang="en-US"/>
          </a:p>
        </p:txBody>
      </p:sp>
      <p:sp>
        <p:nvSpPr>
          <p:cNvPr id="1230871" name="Line 23"/>
          <p:cNvSpPr>
            <a:spLocks noChangeShapeType="1"/>
          </p:cNvSpPr>
          <p:nvPr/>
        </p:nvSpPr>
        <p:spPr bwMode="auto">
          <a:xfrm>
            <a:off x="5205413" y="2743200"/>
            <a:ext cx="561975" cy="990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7" tIns="91440" rIns="91437" bIns="91440" anchorCtr="1"/>
          <a:lstStyle/>
          <a:p>
            <a:endParaRPr lang="en-US"/>
          </a:p>
        </p:txBody>
      </p:sp>
      <p:sp>
        <p:nvSpPr>
          <p:cNvPr id="1230872" name="Text Box 24"/>
          <p:cNvSpPr txBox="1">
            <a:spLocks noChangeArrowheads="1"/>
          </p:cNvSpPr>
          <p:nvPr/>
        </p:nvSpPr>
        <p:spPr bwMode="auto">
          <a:xfrm>
            <a:off x="2109788" y="2482850"/>
            <a:ext cx="614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91440" rIns="91437" bIns="91440" anchorCtr="1">
            <a:spAutoFit/>
          </a:bodyPr>
          <a:lstStyle/>
          <a:p>
            <a:pPr algn="ctr" eaLnBrk="0" hangingPunct="0">
              <a:lnSpc>
                <a:spcPct val="50000"/>
              </a:lnSpc>
              <a:spcBef>
                <a:spcPts val="1800"/>
              </a:spcBef>
            </a:pPr>
            <a:r>
              <a:rPr lang="en-US" altLang="en-US" sz="2000">
                <a:latin typeface="Times New Roman" panose="02020603050405020304" pitchFamily="18" charset="0"/>
                <a:ea typeface="新細明體" panose="02020500000000000000" pitchFamily="18" charset="-120"/>
              </a:rPr>
              <a:t>YES</a:t>
            </a:r>
          </a:p>
        </p:txBody>
      </p:sp>
      <p:sp>
        <p:nvSpPr>
          <p:cNvPr id="1230873" name="Text Box 25"/>
          <p:cNvSpPr txBox="1">
            <a:spLocks noChangeArrowheads="1"/>
          </p:cNvSpPr>
          <p:nvPr/>
        </p:nvSpPr>
        <p:spPr bwMode="auto">
          <a:xfrm>
            <a:off x="4329113" y="2438400"/>
            <a:ext cx="2263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91440" rIns="91437" bIns="91440" anchorCtr="1">
            <a:spAutoFit/>
          </a:bodyPr>
          <a:lstStyle/>
          <a:p>
            <a:pPr algn="ctr" eaLnBrk="0" hangingPunct="0">
              <a:lnSpc>
                <a:spcPct val="50000"/>
              </a:lnSpc>
              <a:spcBef>
                <a:spcPts val="1800"/>
              </a:spcBef>
            </a:pPr>
            <a:r>
              <a:rPr lang="en-US" altLang="en-US" sz="2000">
                <a:latin typeface="Times New Roman" panose="02020603050405020304" pitchFamily="18" charset="0"/>
                <a:ea typeface="新細明體" panose="02020500000000000000" pitchFamily="18" charset="-120"/>
              </a:rPr>
              <a:t>NO (evaluated quicly)</a:t>
            </a:r>
          </a:p>
        </p:txBody>
      </p:sp>
    </p:spTree>
    <p:extLst>
      <p:ext uri="{BB962C8B-B14F-4D97-AF65-F5344CB8AC3E}">
        <p14:creationId xmlns:p14="http://schemas.microsoft.com/office/powerpoint/2010/main" val="31096874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3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30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3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B4E0E2-5142-4C46-A45C-35689473B37F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232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noFill/>
          <a:ln/>
        </p:spPr>
        <p:txBody>
          <a:bodyPr/>
          <a:lstStyle/>
          <a:p>
            <a:r>
              <a:rPr lang="en-US" altLang="en-US"/>
              <a:t>Octree</a:t>
            </a:r>
          </a:p>
        </p:txBody>
      </p:sp>
      <p:sp>
        <p:nvSpPr>
          <p:cNvPr id="123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525963"/>
          </a:xfrm>
          <a:noFill/>
          <a:ln/>
        </p:spPr>
        <p:txBody>
          <a:bodyPr/>
          <a:lstStyle/>
          <a:p>
            <a:r>
              <a:rPr lang="en-US" altLang="en-US"/>
              <a:t>Same as quadtrees, but in three dimensions</a:t>
            </a:r>
          </a:p>
          <a:p>
            <a:pPr lvl="1"/>
            <a:r>
              <a:rPr lang="en-US" altLang="en-US"/>
              <a:t>Node has 8 children</a:t>
            </a:r>
          </a:p>
        </p:txBody>
      </p:sp>
      <p:pic>
        <p:nvPicPr>
          <p:cNvPr id="12329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21"/>
          <a:stretch>
            <a:fillRect/>
          </a:stretch>
        </p:blipFill>
        <p:spPr bwMode="auto">
          <a:xfrm>
            <a:off x="2549525" y="2133600"/>
            <a:ext cx="413226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5596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698FDD-43F4-4C38-A796-1E891BC1889B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2349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BSP Tree</a:t>
            </a:r>
          </a:p>
        </p:txBody>
      </p:sp>
      <p:sp>
        <p:nvSpPr>
          <p:cNvPr id="1234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Binary space partitioning tree</a:t>
            </a:r>
          </a:p>
          <a:p>
            <a:r>
              <a:rPr lang="en-US" altLang="en-US"/>
              <a:t>Partition a subspace by a hyper-plane</a:t>
            </a:r>
          </a:p>
          <a:p>
            <a:r>
              <a:rPr lang="en-US" altLang="en-US"/>
              <a:t>Results in two new subspaces that can be further partitioned</a:t>
            </a:r>
          </a:p>
        </p:txBody>
      </p:sp>
      <p:grpSp>
        <p:nvGrpSpPr>
          <p:cNvPr id="1234948" name="Group 4"/>
          <p:cNvGrpSpPr>
            <a:grpSpLocks/>
          </p:cNvGrpSpPr>
          <p:nvPr/>
        </p:nvGrpSpPr>
        <p:grpSpPr bwMode="auto">
          <a:xfrm>
            <a:off x="4994275" y="4495800"/>
            <a:ext cx="1265238" cy="990600"/>
            <a:chOff x="4176" y="3120"/>
            <a:chExt cx="864" cy="624"/>
          </a:xfrm>
        </p:grpSpPr>
        <p:sp>
          <p:nvSpPr>
            <p:cNvPr id="1234949" name="Rectangle 5"/>
            <p:cNvSpPr>
              <a:spLocks noChangeArrowheads="1"/>
            </p:cNvSpPr>
            <p:nvPr/>
          </p:nvSpPr>
          <p:spPr bwMode="auto">
            <a:xfrm>
              <a:off x="4368" y="3264"/>
              <a:ext cx="336" cy="384"/>
            </a:xfrm>
            <a:prstGeom prst="rect">
              <a:avLst/>
            </a:prstGeom>
            <a:solidFill>
              <a:schemeClr val="accent1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PerspectiveFront">
                <a:rot lat="1500000" lon="1500000" rev="0"/>
              </a:camera>
              <a:lightRig rig="legacyFlat2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34950" name="Rectangle 6"/>
            <p:cNvSpPr>
              <a:spLocks noChangeArrowheads="1"/>
            </p:cNvSpPr>
            <p:nvPr/>
          </p:nvSpPr>
          <p:spPr bwMode="auto">
            <a:xfrm rot="1531968">
              <a:off x="4176" y="3120"/>
              <a:ext cx="864" cy="62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951" name="Rectangle 7"/>
            <p:cNvSpPr>
              <a:spLocks noChangeArrowheads="1"/>
            </p:cNvSpPr>
            <p:nvPr/>
          </p:nvSpPr>
          <p:spPr bwMode="auto">
            <a:xfrm>
              <a:off x="4272" y="3360"/>
              <a:ext cx="336" cy="384"/>
            </a:xfrm>
            <a:prstGeom prst="rect">
              <a:avLst/>
            </a:prstGeom>
            <a:solidFill>
              <a:schemeClr val="accent1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PerspectiveFront">
                <a:rot lat="1500000" lon="1500000" rev="0"/>
              </a:camera>
              <a:lightRig rig="legacyFlat2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</p:grpSp>
      <p:grpSp>
        <p:nvGrpSpPr>
          <p:cNvPr id="1234952" name="Group 8"/>
          <p:cNvGrpSpPr>
            <a:grpSpLocks/>
          </p:cNvGrpSpPr>
          <p:nvPr/>
        </p:nvGrpSpPr>
        <p:grpSpPr bwMode="auto">
          <a:xfrm>
            <a:off x="2462213" y="4343400"/>
            <a:ext cx="914400" cy="1190625"/>
            <a:chOff x="3024" y="3042"/>
            <a:chExt cx="624" cy="750"/>
          </a:xfrm>
        </p:grpSpPr>
        <p:sp>
          <p:nvSpPr>
            <p:cNvPr id="1234953" name="Rectangle 9"/>
            <p:cNvSpPr>
              <a:spLocks noChangeArrowheads="1"/>
            </p:cNvSpPr>
            <p:nvPr/>
          </p:nvSpPr>
          <p:spPr bwMode="auto">
            <a:xfrm>
              <a:off x="3024" y="3168"/>
              <a:ext cx="624" cy="5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954" name="Line 10"/>
            <p:cNvSpPr>
              <a:spLocks noChangeShapeType="1"/>
            </p:cNvSpPr>
            <p:nvPr/>
          </p:nvSpPr>
          <p:spPr bwMode="auto">
            <a:xfrm flipH="1">
              <a:off x="3120" y="3042"/>
              <a:ext cx="459" cy="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8391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8FA361-939A-4259-93F1-745BA9E8FC1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81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600"/>
              <a:t>Example with many deformable objects</a:t>
            </a:r>
          </a:p>
        </p:txBody>
      </p:sp>
      <p:sp>
        <p:nvSpPr>
          <p:cNvPr id="1181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HK" altLang="en-US" dirty="0" smtClean="0"/>
              <a:t>Niagara chairs</a:t>
            </a:r>
          </a:p>
          <a:p>
            <a:r>
              <a:rPr lang="en-HK" altLang="en-US" dirty="0" smtClean="0"/>
              <a:t>Recycling bottle</a:t>
            </a:r>
          </a:p>
          <a:p>
            <a:pPr lvl="1"/>
            <a:r>
              <a:rPr lang="en-US" altLang="en-US" dirty="0" smtClean="0"/>
              <a:t>http</a:t>
            </a:r>
            <a:r>
              <a:rPr lang="en-US" altLang="en-US" dirty="0"/>
              <a:t>://www.cs.cornell.edu/%7Edjames/bottledWater/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80727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CE5C70-AD1B-4CB2-98B4-73C6890DBDF3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2369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BSP Tree</a:t>
            </a:r>
          </a:p>
        </p:txBody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Can place element by doing front/back tests</a:t>
            </a:r>
          </a:p>
        </p:txBody>
      </p:sp>
      <p:sp>
        <p:nvSpPr>
          <p:cNvPr id="1236996" name="Rectangle 4"/>
          <p:cNvSpPr>
            <a:spLocks noChangeArrowheads="1"/>
          </p:cNvSpPr>
          <p:nvPr/>
        </p:nvSpPr>
        <p:spPr bwMode="auto">
          <a:xfrm>
            <a:off x="1208088" y="3136900"/>
            <a:ext cx="3914775" cy="2413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997" name="Line 5"/>
          <p:cNvSpPr>
            <a:spLocks noChangeShapeType="1"/>
          </p:cNvSpPr>
          <p:nvPr/>
        </p:nvSpPr>
        <p:spPr bwMode="auto">
          <a:xfrm>
            <a:off x="2251075" y="34290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998" name="Line 6"/>
          <p:cNvSpPr>
            <a:spLocks noChangeShapeType="1"/>
          </p:cNvSpPr>
          <p:nvPr/>
        </p:nvSpPr>
        <p:spPr bwMode="auto">
          <a:xfrm>
            <a:off x="1828800" y="4191000"/>
            <a:ext cx="98425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999" name="Line 7"/>
          <p:cNvSpPr>
            <a:spLocks noChangeShapeType="1"/>
          </p:cNvSpPr>
          <p:nvPr/>
        </p:nvSpPr>
        <p:spPr bwMode="auto">
          <a:xfrm flipH="1">
            <a:off x="2884488" y="3962400"/>
            <a:ext cx="420687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7000" name="Line 8"/>
          <p:cNvSpPr>
            <a:spLocks noChangeShapeType="1"/>
          </p:cNvSpPr>
          <p:nvPr/>
        </p:nvSpPr>
        <p:spPr bwMode="auto">
          <a:xfrm>
            <a:off x="1687513" y="4724400"/>
            <a:ext cx="352425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7001" name="Line 9"/>
          <p:cNvSpPr>
            <a:spLocks noChangeShapeType="1"/>
          </p:cNvSpPr>
          <p:nvPr/>
        </p:nvSpPr>
        <p:spPr bwMode="auto">
          <a:xfrm>
            <a:off x="3798888" y="4495800"/>
            <a:ext cx="1397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7002" name="Line 10"/>
          <p:cNvSpPr>
            <a:spLocks noChangeShapeType="1"/>
          </p:cNvSpPr>
          <p:nvPr/>
        </p:nvSpPr>
        <p:spPr bwMode="auto">
          <a:xfrm>
            <a:off x="4291013" y="3733800"/>
            <a:ext cx="350837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7003" name="Rectangle 11"/>
          <p:cNvSpPr>
            <a:spLocks noChangeArrowheads="1"/>
          </p:cNvSpPr>
          <p:nvPr/>
        </p:nvSpPr>
        <p:spPr bwMode="auto">
          <a:xfrm>
            <a:off x="3221038" y="3641725"/>
            <a:ext cx="31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1</a:t>
            </a:r>
          </a:p>
        </p:txBody>
      </p:sp>
      <p:sp>
        <p:nvSpPr>
          <p:cNvPr id="1237004" name="Rectangle 12"/>
          <p:cNvSpPr>
            <a:spLocks noChangeArrowheads="1"/>
          </p:cNvSpPr>
          <p:nvPr/>
        </p:nvSpPr>
        <p:spPr bwMode="auto">
          <a:xfrm>
            <a:off x="1954213" y="3184525"/>
            <a:ext cx="31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2</a:t>
            </a:r>
          </a:p>
        </p:txBody>
      </p:sp>
      <p:sp>
        <p:nvSpPr>
          <p:cNvPr id="1237005" name="Rectangle 13"/>
          <p:cNvSpPr>
            <a:spLocks noChangeArrowheads="1"/>
          </p:cNvSpPr>
          <p:nvPr/>
        </p:nvSpPr>
        <p:spPr bwMode="auto">
          <a:xfrm>
            <a:off x="4276725" y="3413125"/>
            <a:ext cx="309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3</a:t>
            </a:r>
          </a:p>
        </p:txBody>
      </p:sp>
      <p:sp>
        <p:nvSpPr>
          <p:cNvPr id="1237006" name="Rectangle 14"/>
          <p:cNvSpPr>
            <a:spLocks noChangeArrowheads="1"/>
          </p:cNvSpPr>
          <p:nvPr/>
        </p:nvSpPr>
        <p:spPr bwMode="auto">
          <a:xfrm>
            <a:off x="1533525" y="3870325"/>
            <a:ext cx="309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4</a:t>
            </a:r>
          </a:p>
        </p:txBody>
      </p:sp>
      <p:sp>
        <p:nvSpPr>
          <p:cNvPr id="1237007" name="Rectangle 15"/>
          <p:cNvSpPr>
            <a:spLocks noChangeArrowheads="1"/>
          </p:cNvSpPr>
          <p:nvPr/>
        </p:nvSpPr>
        <p:spPr bwMode="auto">
          <a:xfrm>
            <a:off x="3502025" y="4175125"/>
            <a:ext cx="31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5</a:t>
            </a:r>
          </a:p>
        </p:txBody>
      </p:sp>
      <p:sp>
        <p:nvSpPr>
          <p:cNvPr id="1237008" name="Rectangle 16"/>
          <p:cNvSpPr>
            <a:spLocks noChangeArrowheads="1"/>
          </p:cNvSpPr>
          <p:nvPr/>
        </p:nvSpPr>
        <p:spPr bwMode="auto">
          <a:xfrm>
            <a:off x="1392238" y="4403725"/>
            <a:ext cx="31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6</a:t>
            </a:r>
          </a:p>
        </p:txBody>
      </p:sp>
      <p:sp>
        <p:nvSpPr>
          <p:cNvPr id="1237009" name="Oval 17"/>
          <p:cNvSpPr>
            <a:spLocks noChangeArrowheads="1"/>
          </p:cNvSpPr>
          <p:nvPr/>
        </p:nvSpPr>
        <p:spPr bwMode="auto">
          <a:xfrm>
            <a:off x="1552575" y="3511550"/>
            <a:ext cx="269875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7010" name="Oval 18"/>
          <p:cNvSpPr>
            <a:spLocks noChangeArrowheads="1"/>
          </p:cNvSpPr>
          <p:nvPr/>
        </p:nvSpPr>
        <p:spPr bwMode="auto">
          <a:xfrm>
            <a:off x="1482725" y="5187950"/>
            <a:ext cx="269875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7011" name="Oval 19"/>
          <p:cNvSpPr>
            <a:spLocks noChangeArrowheads="1"/>
          </p:cNvSpPr>
          <p:nvPr/>
        </p:nvSpPr>
        <p:spPr bwMode="auto">
          <a:xfrm>
            <a:off x="1624013" y="3587750"/>
            <a:ext cx="128587" cy="635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7012" name="Oval 20"/>
          <p:cNvSpPr>
            <a:spLocks noChangeArrowheads="1"/>
          </p:cNvSpPr>
          <p:nvPr/>
        </p:nvSpPr>
        <p:spPr bwMode="auto">
          <a:xfrm>
            <a:off x="1552575" y="5264150"/>
            <a:ext cx="130175" cy="635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7013" name="Rectangle 21"/>
          <p:cNvSpPr>
            <a:spLocks noChangeArrowheads="1"/>
          </p:cNvSpPr>
          <p:nvPr/>
        </p:nvSpPr>
        <p:spPr bwMode="auto">
          <a:xfrm>
            <a:off x="1111250" y="3260725"/>
            <a:ext cx="51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V1</a:t>
            </a:r>
          </a:p>
        </p:txBody>
      </p:sp>
      <p:sp>
        <p:nvSpPr>
          <p:cNvPr id="1237014" name="Rectangle 22"/>
          <p:cNvSpPr>
            <a:spLocks noChangeArrowheads="1"/>
          </p:cNvSpPr>
          <p:nvPr/>
        </p:nvSpPr>
        <p:spPr bwMode="auto">
          <a:xfrm>
            <a:off x="1111250" y="4860925"/>
            <a:ext cx="51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V2</a:t>
            </a:r>
          </a:p>
        </p:txBody>
      </p:sp>
      <p:sp>
        <p:nvSpPr>
          <p:cNvPr id="1237015" name="Oval 23"/>
          <p:cNvSpPr>
            <a:spLocks noChangeArrowheads="1"/>
          </p:cNvSpPr>
          <p:nvPr/>
        </p:nvSpPr>
        <p:spPr bwMode="auto">
          <a:xfrm>
            <a:off x="7075488" y="3067050"/>
            <a:ext cx="339725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0" hangingPunct="0"/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1</a:t>
            </a:r>
          </a:p>
        </p:txBody>
      </p:sp>
      <p:sp>
        <p:nvSpPr>
          <p:cNvPr id="1237016" name="Oval 24"/>
          <p:cNvSpPr>
            <a:spLocks noChangeArrowheads="1"/>
          </p:cNvSpPr>
          <p:nvPr/>
        </p:nvSpPr>
        <p:spPr bwMode="auto">
          <a:xfrm>
            <a:off x="7743825" y="3829050"/>
            <a:ext cx="339725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0" hangingPunct="0"/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3</a:t>
            </a:r>
          </a:p>
        </p:txBody>
      </p:sp>
      <p:sp>
        <p:nvSpPr>
          <p:cNvPr id="1237017" name="Oval 25"/>
          <p:cNvSpPr>
            <a:spLocks noChangeArrowheads="1"/>
          </p:cNvSpPr>
          <p:nvPr/>
        </p:nvSpPr>
        <p:spPr bwMode="auto">
          <a:xfrm>
            <a:off x="6407150" y="3829050"/>
            <a:ext cx="339725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0" hangingPunct="0"/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2</a:t>
            </a:r>
          </a:p>
        </p:txBody>
      </p:sp>
      <p:sp>
        <p:nvSpPr>
          <p:cNvPr id="1237018" name="Oval 26"/>
          <p:cNvSpPr>
            <a:spLocks noChangeArrowheads="1"/>
          </p:cNvSpPr>
          <p:nvPr/>
        </p:nvSpPr>
        <p:spPr bwMode="auto">
          <a:xfrm>
            <a:off x="6048375" y="4584700"/>
            <a:ext cx="341313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0" hangingPunct="0"/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4a</a:t>
            </a:r>
          </a:p>
        </p:txBody>
      </p:sp>
      <p:sp>
        <p:nvSpPr>
          <p:cNvPr id="1237019" name="Oval 27"/>
          <p:cNvSpPr>
            <a:spLocks noChangeArrowheads="1"/>
          </p:cNvSpPr>
          <p:nvPr/>
        </p:nvSpPr>
        <p:spPr bwMode="auto">
          <a:xfrm>
            <a:off x="6757988" y="4591050"/>
            <a:ext cx="339725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0" hangingPunct="0"/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4b</a:t>
            </a:r>
          </a:p>
        </p:txBody>
      </p:sp>
      <p:sp>
        <p:nvSpPr>
          <p:cNvPr id="1237020" name="Oval 28"/>
          <p:cNvSpPr>
            <a:spLocks noChangeArrowheads="1"/>
          </p:cNvSpPr>
          <p:nvPr/>
        </p:nvSpPr>
        <p:spPr bwMode="auto">
          <a:xfrm>
            <a:off x="5767388" y="5346700"/>
            <a:ext cx="339725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0" hangingPunct="0"/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6</a:t>
            </a:r>
          </a:p>
        </p:txBody>
      </p:sp>
      <p:sp>
        <p:nvSpPr>
          <p:cNvPr id="1237021" name="Oval 29"/>
          <p:cNvSpPr>
            <a:spLocks noChangeArrowheads="1"/>
          </p:cNvSpPr>
          <p:nvPr/>
        </p:nvSpPr>
        <p:spPr bwMode="auto">
          <a:xfrm>
            <a:off x="7456488" y="4584700"/>
            <a:ext cx="339725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0" hangingPunct="0"/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5</a:t>
            </a:r>
          </a:p>
        </p:txBody>
      </p:sp>
      <p:cxnSp>
        <p:nvCxnSpPr>
          <p:cNvPr id="1237022" name="AutoShape 30"/>
          <p:cNvCxnSpPr>
            <a:cxnSpLocks noChangeShapeType="1"/>
          </p:cNvCxnSpPr>
          <p:nvPr/>
        </p:nvCxnSpPr>
        <p:spPr bwMode="auto">
          <a:xfrm flipH="1">
            <a:off x="5861050" y="4876800"/>
            <a:ext cx="304800" cy="469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7023" name="AutoShape 31"/>
          <p:cNvCxnSpPr>
            <a:cxnSpLocks noChangeShapeType="1"/>
          </p:cNvCxnSpPr>
          <p:nvPr/>
        </p:nvCxnSpPr>
        <p:spPr bwMode="auto">
          <a:xfrm flipH="1">
            <a:off x="6165850" y="4121150"/>
            <a:ext cx="387350" cy="463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7024" name="AutoShape 32"/>
          <p:cNvCxnSpPr>
            <a:cxnSpLocks noChangeShapeType="1"/>
          </p:cNvCxnSpPr>
          <p:nvPr/>
        </p:nvCxnSpPr>
        <p:spPr bwMode="auto">
          <a:xfrm>
            <a:off x="6553200" y="4121150"/>
            <a:ext cx="381000" cy="469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7025" name="AutoShape 33"/>
          <p:cNvCxnSpPr>
            <a:cxnSpLocks noChangeShapeType="1"/>
          </p:cNvCxnSpPr>
          <p:nvPr/>
        </p:nvCxnSpPr>
        <p:spPr bwMode="auto">
          <a:xfrm flipH="1">
            <a:off x="6553200" y="3359150"/>
            <a:ext cx="723900" cy="469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7026" name="AutoShape 34"/>
          <p:cNvCxnSpPr>
            <a:cxnSpLocks noChangeShapeType="1"/>
          </p:cNvCxnSpPr>
          <p:nvPr/>
        </p:nvCxnSpPr>
        <p:spPr bwMode="auto">
          <a:xfrm>
            <a:off x="7277100" y="3359150"/>
            <a:ext cx="723900" cy="469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7027" name="AutoShape 35"/>
          <p:cNvCxnSpPr>
            <a:cxnSpLocks noChangeShapeType="1"/>
          </p:cNvCxnSpPr>
          <p:nvPr/>
        </p:nvCxnSpPr>
        <p:spPr bwMode="auto">
          <a:xfrm flipH="1">
            <a:off x="7689850" y="4121150"/>
            <a:ext cx="311150" cy="463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7028" name="Text Box 36"/>
          <p:cNvSpPr txBox="1">
            <a:spLocks noChangeArrowheads="1"/>
          </p:cNvSpPr>
          <p:nvPr/>
        </p:nvSpPr>
        <p:spPr bwMode="auto">
          <a:xfrm>
            <a:off x="6259513" y="3289300"/>
            <a:ext cx="536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rtl="1" eaLnBrk="0" hangingPunct="0"/>
            <a:r>
              <a:rPr lang="en-US" altLang="en-US" sz="16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front</a:t>
            </a:r>
          </a:p>
        </p:txBody>
      </p:sp>
      <p:sp>
        <p:nvSpPr>
          <p:cNvPr id="1237029" name="Text Box 37"/>
          <p:cNvSpPr txBox="1">
            <a:spLocks noChangeArrowheads="1"/>
          </p:cNvSpPr>
          <p:nvPr/>
        </p:nvSpPr>
        <p:spPr bwMode="auto">
          <a:xfrm>
            <a:off x="7667625" y="3289300"/>
            <a:ext cx="523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rtl="1" eaLnBrk="0" hangingPunct="0"/>
            <a:r>
              <a:rPr lang="en-US" altLang="en-US" sz="16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back</a:t>
            </a:r>
          </a:p>
        </p:txBody>
      </p:sp>
      <p:sp>
        <p:nvSpPr>
          <p:cNvPr id="1237030" name="Text Box 38"/>
          <p:cNvSpPr txBox="1">
            <a:spLocks noChangeArrowheads="1"/>
          </p:cNvSpPr>
          <p:nvPr/>
        </p:nvSpPr>
        <p:spPr bwMode="auto">
          <a:xfrm>
            <a:off x="5838825" y="4127500"/>
            <a:ext cx="534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rtl="1" eaLnBrk="0" hangingPunct="0"/>
            <a:r>
              <a:rPr lang="en-US" altLang="en-US" sz="16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front</a:t>
            </a:r>
          </a:p>
        </p:txBody>
      </p:sp>
      <p:sp>
        <p:nvSpPr>
          <p:cNvPr id="1237031" name="Text Box 39"/>
          <p:cNvSpPr txBox="1">
            <a:spLocks noChangeArrowheads="1"/>
          </p:cNvSpPr>
          <p:nvPr/>
        </p:nvSpPr>
        <p:spPr bwMode="auto">
          <a:xfrm>
            <a:off x="6753225" y="4127500"/>
            <a:ext cx="523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rtl="1" eaLnBrk="0" hangingPunct="0"/>
            <a:r>
              <a:rPr lang="en-US" altLang="en-US" sz="16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back</a:t>
            </a:r>
          </a:p>
        </p:txBody>
      </p:sp>
      <p:sp>
        <p:nvSpPr>
          <p:cNvPr id="1237032" name="Text Box 40"/>
          <p:cNvSpPr txBox="1">
            <a:spLocks noChangeArrowheads="1"/>
          </p:cNvSpPr>
          <p:nvPr/>
        </p:nvSpPr>
        <p:spPr bwMode="auto">
          <a:xfrm>
            <a:off x="7245350" y="4127500"/>
            <a:ext cx="536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rtl="1" eaLnBrk="0" hangingPunct="0"/>
            <a:r>
              <a:rPr lang="en-US" altLang="en-US" sz="16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front</a:t>
            </a:r>
          </a:p>
        </p:txBody>
      </p:sp>
      <p:sp>
        <p:nvSpPr>
          <p:cNvPr id="1237033" name="Text Box 41"/>
          <p:cNvSpPr txBox="1">
            <a:spLocks noChangeArrowheads="1"/>
          </p:cNvSpPr>
          <p:nvPr/>
        </p:nvSpPr>
        <p:spPr bwMode="auto">
          <a:xfrm>
            <a:off x="5486400" y="4965700"/>
            <a:ext cx="536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rtl="1" eaLnBrk="0" hangingPunct="0"/>
            <a:r>
              <a:rPr lang="en-US" altLang="en-US" sz="16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31993104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8AE3F-2569-4F48-92EB-14C9DFCD06EF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2390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BSP Tree</a:t>
            </a:r>
          </a:p>
        </p:txBody>
      </p:sp>
      <p:sp>
        <p:nvSpPr>
          <p:cNvPr id="1239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Can place element by doing front/back tests</a:t>
            </a:r>
          </a:p>
        </p:txBody>
      </p:sp>
      <p:sp>
        <p:nvSpPr>
          <p:cNvPr id="1239063" name="Line 23"/>
          <p:cNvSpPr>
            <a:spLocks noChangeShapeType="1"/>
          </p:cNvSpPr>
          <p:nvPr/>
        </p:nvSpPr>
        <p:spPr bwMode="auto">
          <a:xfrm>
            <a:off x="2332038" y="4302125"/>
            <a:ext cx="631825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064" name="Line 24"/>
          <p:cNvSpPr>
            <a:spLocks noChangeShapeType="1"/>
          </p:cNvSpPr>
          <p:nvPr/>
        </p:nvSpPr>
        <p:spPr bwMode="auto">
          <a:xfrm>
            <a:off x="1266825" y="4038600"/>
            <a:ext cx="91440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065" name="Rectangle 25"/>
          <p:cNvSpPr>
            <a:spLocks noChangeArrowheads="1"/>
          </p:cNvSpPr>
          <p:nvPr/>
        </p:nvSpPr>
        <p:spPr bwMode="auto">
          <a:xfrm>
            <a:off x="1208088" y="3136900"/>
            <a:ext cx="3914775" cy="2413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066" name="Line 26"/>
          <p:cNvSpPr>
            <a:spLocks noChangeShapeType="1"/>
          </p:cNvSpPr>
          <p:nvPr/>
        </p:nvSpPr>
        <p:spPr bwMode="auto">
          <a:xfrm>
            <a:off x="2251075" y="34290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067" name="Line 27"/>
          <p:cNvSpPr>
            <a:spLocks noChangeShapeType="1"/>
          </p:cNvSpPr>
          <p:nvPr/>
        </p:nvSpPr>
        <p:spPr bwMode="auto">
          <a:xfrm>
            <a:off x="1828800" y="4191000"/>
            <a:ext cx="98425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068" name="Line 28"/>
          <p:cNvSpPr>
            <a:spLocks noChangeShapeType="1"/>
          </p:cNvSpPr>
          <p:nvPr/>
        </p:nvSpPr>
        <p:spPr bwMode="auto">
          <a:xfrm flipH="1">
            <a:off x="2884488" y="3962400"/>
            <a:ext cx="420687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069" name="Line 29"/>
          <p:cNvSpPr>
            <a:spLocks noChangeShapeType="1"/>
          </p:cNvSpPr>
          <p:nvPr/>
        </p:nvSpPr>
        <p:spPr bwMode="auto">
          <a:xfrm>
            <a:off x="1687513" y="4724400"/>
            <a:ext cx="352425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070" name="Line 30"/>
          <p:cNvSpPr>
            <a:spLocks noChangeShapeType="1"/>
          </p:cNvSpPr>
          <p:nvPr/>
        </p:nvSpPr>
        <p:spPr bwMode="auto">
          <a:xfrm>
            <a:off x="3798888" y="4495800"/>
            <a:ext cx="1397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071" name="Line 31"/>
          <p:cNvSpPr>
            <a:spLocks noChangeShapeType="1"/>
          </p:cNvSpPr>
          <p:nvPr/>
        </p:nvSpPr>
        <p:spPr bwMode="auto">
          <a:xfrm>
            <a:off x="4291013" y="3733800"/>
            <a:ext cx="350837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072" name="Rectangle 32"/>
          <p:cNvSpPr>
            <a:spLocks noChangeArrowheads="1"/>
          </p:cNvSpPr>
          <p:nvPr/>
        </p:nvSpPr>
        <p:spPr bwMode="auto">
          <a:xfrm>
            <a:off x="3221038" y="3641725"/>
            <a:ext cx="31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1</a:t>
            </a:r>
          </a:p>
        </p:txBody>
      </p:sp>
      <p:sp>
        <p:nvSpPr>
          <p:cNvPr id="1239073" name="Rectangle 33"/>
          <p:cNvSpPr>
            <a:spLocks noChangeArrowheads="1"/>
          </p:cNvSpPr>
          <p:nvPr/>
        </p:nvSpPr>
        <p:spPr bwMode="auto">
          <a:xfrm>
            <a:off x="1954213" y="3184525"/>
            <a:ext cx="31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2</a:t>
            </a:r>
          </a:p>
        </p:txBody>
      </p:sp>
      <p:sp>
        <p:nvSpPr>
          <p:cNvPr id="1239074" name="Rectangle 34"/>
          <p:cNvSpPr>
            <a:spLocks noChangeArrowheads="1"/>
          </p:cNvSpPr>
          <p:nvPr/>
        </p:nvSpPr>
        <p:spPr bwMode="auto">
          <a:xfrm>
            <a:off x="4276725" y="3413125"/>
            <a:ext cx="309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3</a:t>
            </a:r>
          </a:p>
        </p:txBody>
      </p:sp>
      <p:sp>
        <p:nvSpPr>
          <p:cNvPr id="1239075" name="Rectangle 35"/>
          <p:cNvSpPr>
            <a:spLocks noChangeArrowheads="1"/>
          </p:cNvSpPr>
          <p:nvPr/>
        </p:nvSpPr>
        <p:spPr bwMode="auto">
          <a:xfrm>
            <a:off x="1533525" y="3794125"/>
            <a:ext cx="43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4a</a:t>
            </a:r>
          </a:p>
        </p:txBody>
      </p:sp>
      <p:sp>
        <p:nvSpPr>
          <p:cNvPr id="1239076" name="Rectangle 36"/>
          <p:cNvSpPr>
            <a:spLocks noChangeArrowheads="1"/>
          </p:cNvSpPr>
          <p:nvPr/>
        </p:nvSpPr>
        <p:spPr bwMode="auto">
          <a:xfrm>
            <a:off x="3502025" y="4175125"/>
            <a:ext cx="31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5</a:t>
            </a:r>
          </a:p>
        </p:txBody>
      </p:sp>
      <p:sp>
        <p:nvSpPr>
          <p:cNvPr id="1239077" name="Rectangle 37"/>
          <p:cNvSpPr>
            <a:spLocks noChangeArrowheads="1"/>
          </p:cNvSpPr>
          <p:nvPr/>
        </p:nvSpPr>
        <p:spPr bwMode="auto">
          <a:xfrm>
            <a:off x="1392238" y="4403725"/>
            <a:ext cx="31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6</a:t>
            </a:r>
          </a:p>
        </p:txBody>
      </p:sp>
      <p:sp>
        <p:nvSpPr>
          <p:cNvPr id="1239078" name="Line 38"/>
          <p:cNvSpPr>
            <a:spLocks noChangeShapeType="1"/>
          </p:cNvSpPr>
          <p:nvPr/>
        </p:nvSpPr>
        <p:spPr bwMode="auto">
          <a:xfrm flipH="1">
            <a:off x="2251075" y="3124200"/>
            <a:ext cx="1617663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079" name="Line 39"/>
          <p:cNvSpPr>
            <a:spLocks noChangeShapeType="1"/>
          </p:cNvSpPr>
          <p:nvPr/>
        </p:nvSpPr>
        <p:spPr bwMode="auto">
          <a:xfrm>
            <a:off x="2251075" y="3124200"/>
            <a:ext cx="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080" name="Rectangle 40"/>
          <p:cNvSpPr>
            <a:spLocks noChangeArrowheads="1"/>
          </p:cNvSpPr>
          <p:nvPr/>
        </p:nvSpPr>
        <p:spPr bwMode="auto">
          <a:xfrm>
            <a:off x="2447925" y="3946525"/>
            <a:ext cx="45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4b</a:t>
            </a:r>
          </a:p>
        </p:txBody>
      </p:sp>
      <p:sp>
        <p:nvSpPr>
          <p:cNvPr id="1239081" name="Line 41"/>
          <p:cNvSpPr>
            <a:spLocks noChangeShapeType="1"/>
          </p:cNvSpPr>
          <p:nvPr/>
        </p:nvSpPr>
        <p:spPr bwMode="auto">
          <a:xfrm>
            <a:off x="1195388" y="4038600"/>
            <a:ext cx="914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082" name="Line 42"/>
          <p:cNvSpPr>
            <a:spLocks noChangeShapeType="1"/>
          </p:cNvSpPr>
          <p:nvPr/>
        </p:nvSpPr>
        <p:spPr bwMode="auto">
          <a:xfrm flipH="1" flipV="1">
            <a:off x="2039938" y="3733800"/>
            <a:ext cx="211137" cy="0"/>
          </a:xfrm>
          <a:prstGeom prst="line">
            <a:avLst/>
          </a:prstGeom>
          <a:noFill/>
          <a:ln w="12700">
            <a:solidFill>
              <a:srgbClr val="FF0066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083" name="Line 43"/>
          <p:cNvSpPr>
            <a:spLocks noChangeShapeType="1"/>
          </p:cNvSpPr>
          <p:nvPr/>
        </p:nvSpPr>
        <p:spPr bwMode="auto">
          <a:xfrm flipH="1" flipV="1">
            <a:off x="3516313" y="3276600"/>
            <a:ext cx="141287" cy="152400"/>
          </a:xfrm>
          <a:prstGeom prst="line">
            <a:avLst/>
          </a:prstGeom>
          <a:noFill/>
          <a:ln w="12700">
            <a:solidFill>
              <a:srgbClr val="FF0066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084" name="Line 44"/>
          <p:cNvSpPr>
            <a:spLocks noChangeShapeType="1"/>
          </p:cNvSpPr>
          <p:nvPr/>
        </p:nvSpPr>
        <p:spPr bwMode="auto">
          <a:xfrm>
            <a:off x="3883025" y="3148013"/>
            <a:ext cx="1250950" cy="1881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085" name="Line 45"/>
          <p:cNvSpPr>
            <a:spLocks noChangeShapeType="1"/>
          </p:cNvSpPr>
          <p:nvPr/>
        </p:nvSpPr>
        <p:spPr bwMode="auto">
          <a:xfrm flipH="1">
            <a:off x="4572000" y="4495800"/>
            <a:ext cx="211138" cy="152400"/>
          </a:xfrm>
          <a:prstGeom prst="line">
            <a:avLst/>
          </a:prstGeom>
          <a:noFill/>
          <a:ln w="12700">
            <a:solidFill>
              <a:srgbClr val="FF0066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086" name="Line 46"/>
          <p:cNvSpPr>
            <a:spLocks noChangeShapeType="1"/>
          </p:cNvSpPr>
          <p:nvPr/>
        </p:nvSpPr>
        <p:spPr bwMode="auto">
          <a:xfrm flipH="1">
            <a:off x="1406525" y="4114800"/>
            <a:ext cx="69850" cy="228600"/>
          </a:xfrm>
          <a:prstGeom prst="line">
            <a:avLst/>
          </a:prstGeom>
          <a:noFill/>
          <a:ln w="12700">
            <a:solidFill>
              <a:srgbClr val="FF0066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087" name="Line 47"/>
          <p:cNvSpPr>
            <a:spLocks noChangeShapeType="1"/>
          </p:cNvSpPr>
          <p:nvPr/>
        </p:nvSpPr>
        <p:spPr bwMode="auto">
          <a:xfrm flipH="1">
            <a:off x="1617663" y="4953000"/>
            <a:ext cx="211137" cy="152400"/>
          </a:xfrm>
          <a:prstGeom prst="line">
            <a:avLst/>
          </a:prstGeom>
          <a:noFill/>
          <a:ln w="12700">
            <a:solidFill>
              <a:srgbClr val="FF0066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088" name="Line 48"/>
          <p:cNvSpPr>
            <a:spLocks noChangeShapeType="1"/>
          </p:cNvSpPr>
          <p:nvPr/>
        </p:nvSpPr>
        <p:spPr bwMode="auto">
          <a:xfrm>
            <a:off x="3587750" y="3581400"/>
            <a:ext cx="422275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089" name="Line 49"/>
          <p:cNvSpPr>
            <a:spLocks noChangeShapeType="1"/>
          </p:cNvSpPr>
          <p:nvPr/>
        </p:nvSpPr>
        <p:spPr bwMode="auto">
          <a:xfrm flipH="1">
            <a:off x="3727450" y="5181600"/>
            <a:ext cx="211138" cy="76200"/>
          </a:xfrm>
          <a:prstGeom prst="line">
            <a:avLst/>
          </a:prstGeom>
          <a:noFill/>
          <a:ln w="12700">
            <a:solidFill>
              <a:srgbClr val="FF0066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Oval 23"/>
          <p:cNvSpPr>
            <a:spLocks noChangeArrowheads="1"/>
          </p:cNvSpPr>
          <p:nvPr/>
        </p:nvSpPr>
        <p:spPr bwMode="auto">
          <a:xfrm>
            <a:off x="7075488" y="3067050"/>
            <a:ext cx="339725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0" hangingPunct="0"/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1</a:t>
            </a:r>
          </a:p>
        </p:txBody>
      </p:sp>
      <p:sp>
        <p:nvSpPr>
          <p:cNvPr id="53" name="Oval 24"/>
          <p:cNvSpPr>
            <a:spLocks noChangeArrowheads="1"/>
          </p:cNvSpPr>
          <p:nvPr/>
        </p:nvSpPr>
        <p:spPr bwMode="auto">
          <a:xfrm>
            <a:off x="7743825" y="3829050"/>
            <a:ext cx="339725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0" hangingPunct="0"/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3</a:t>
            </a:r>
          </a:p>
        </p:txBody>
      </p:sp>
      <p:sp>
        <p:nvSpPr>
          <p:cNvPr id="54" name="Oval 25"/>
          <p:cNvSpPr>
            <a:spLocks noChangeArrowheads="1"/>
          </p:cNvSpPr>
          <p:nvPr/>
        </p:nvSpPr>
        <p:spPr bwMode="auto">
          <a:xfrm>
            <a:off x="6407150" y="3829050"/>
            <a:ext cx="339725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0" hangingPunct="0"/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2</a:t>
            </a:r>
          </a:p>
        </p:txBody>
      </p:sp>
      <p:sp>
        <p:nvSpPr>
          <p:cNvPr id="55" name="Oval 26"/>
          <p:cNvSpPr>
            <a:spLocks noChangeArrowheads="1"/>
          </p:cNvSpPr>
          <p:nvPr/>
        </p:nvSpPr>
        <p:spPr bwMode="auto">
          <a:xfrm>
            <a:off x="6048375" y="4584700"/>
            <a:ext cx="341313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0" hangingPunct="0"/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4a</a:t>
            </a:r>
          </a:p>
        </p:txBody>
      </p:sp>
      <p:sp>
        <p:nvSpPr>
          <p:cNvPr id="56" name="Oval 27"/>
          <p:cNvSpPr>
            <a:spLocks noChangeArrowheads="1"/>
          </p:cNvSpPr>
          <p:nvPr/>
        </p:nvSpPr>
        <p:spPr bwMode="auto">
          <a:xfrm>
            <a:off x="6757988" y="4591050"/>
            <a:ext cx="339725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0" hangingPunct="0"/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4b</a:t>
            </a:r>
          </a:p>
        </p:txBody>
      </p:sp>
      <p:sp>
        <p:nvSpPr>
          <p:cNvPr id="57" name="Oval 28"/>
          <p:cNvSpPr>
            <a:spLocks noChangeArrowheads="1"/>
          </p:cNvSpPr>
          <p:nvPr/>
        </p:nvSpPr>
        <p:spPr bwMode="auto">
          <a:xfrm>
            <a:off x="5767388" y="5346700"/>
            <a:ext cx="339725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0" hangingPunct="0"/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6</a:t>
            </a:r>
          </a:p>
        </p:txBody>
      </p:sp>
      <p:sp>
        <p:nvSpPr>
          <p:cNvPr id="58" name="Oval 29"/>
          <p:cNvSpPr>
            <a:spLocks noChangeArrowheads="1"/>
          </p:cNvSpPr>
          <p:nvPr/>
        </p:nvSpPr>
        <p:spPr bwMode="auto">
          <a:xfrm>
            <a:off x="7456488" y="4584700"/>
            <a:ext cx="339725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0" hangingPunct="0"/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5</a:t>
            </a:r>
          </a:p>
        </p:txBody>
      </p:sp>
      <p:cxnSp>
        <p:nvCxnSpPr>
          <p:cNvPr id="59" name="AutoShape 30"/>
          <p:cNvCxnSpPr>
            <a:cxnSpLocks noChangeShapeType="1"/>
          </p:cNvCxnSpPr>
          <p:nvPr/>
        </p:nvCxnSpPr>
        <p:spPr bwMode="auto">
          <a:xfrm flipH="1">
            <a:off x="5861050" y="4876800"/>
            <a:ext cx="304800" cy="469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31"/>
          <p:cNvCxnSpPr>
            <a:cxnSpLocks noChangeShapeType="1"/>
          </p:cNvCxnSpPr>
          <p:nvPr/>
        </p:nvCxnSpPr>
        <p:spPr bwMode="auto">
          <a:xfrm flipH="1">
            <a:off x="6165850" y="4121150"/>
            <a:ext cx="387350" cy="463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32"/>
          <p:cNvCxnSpPr>
            <a:cxnSpLocks noChangeShapeType="1"/>
          </p:cNvCxnSpPr>
          <p:nvPr/>
        </p:nvCxnSpPr>
        <p:spPr bwMode="auto">
          <a:xfrm>
            <a:off x="6553200" y="4121150"/>
            <a:ext cx="381000" cy="469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33"/>
          <p:cNvCxnSpPr>
            <a:cxnSpLocks noChangeShapeType="1"/>
          </p:cNvCxnSpPr>
          <p:nvPr/>
        </p:nvCxnSpPr>
        <p:spPr bwMode="auto">
          <a:xfrm flipH="1">
            <a:off x="6553200" y="3359150"/>
            <a:ext cx="723900" cy="469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34"/>
          <p:cNvCxnSpPr>
            <a:cxnSpLocks noChangeShapeType="1"/>
          </p:cNvCxnSpPr>
          <p:nvPr/>
        </p:nvCxnSpPr>
        <p:spPr bwMode="auto">
          <a:xfrm>
            <a:off x="7277100" y="3359150"/>
            <a:ext cx="723900" cy="469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35"/>
          <p:cNvCxnSpPr>
            <a:cxnSpLocks noChangeShapeType="1"/>
          </p:cNvCxnSpPr>
          <p:nvPr/>
        </p:nvCxnSpPr>
        <p:spPr bwMode="auto">
          <a:xfrm flipH="1">
            <a:off x="7689850" y="4121150"/>
            <a:ext cx="311150" cy="463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Text Box 36"/>
          <p:cNvSpPr txBox="1">
            <a:spLocks noChangeArrowheads="1"/>
          </p:cNvSpPr>
          <p:nvPr/>
        </p:nvSpPr>
        <p:spPr bwMode="auto">
          <a:xfrm>
            <a:off x="6259513" y="3289300"/>
            <a:ext cx="536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rtl="1" eaLnBrk="0" hangingPunct="0"/>
            <a:r>
              <a:rPr lang="en-US" altLang="en-US" sz="16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front</a:t>
            </a:r>
          </a:p>
        </p:txBody>
      </p:sp>
      <p:sp>
        <p:nvSpPr>
          <p:cNvPr id="66" name="Text Box 37"/>
          <p:cNvSpPr txBox="1">
            <a:spLocks noChangeArrowheads="1"/>
          </p:cNvSpPr>
          <p:nvPr/>
        </p:nvSpPr>
        <p:spPr bwMode="auto">
          <a:xfrm>
            <a:off x="7667625" y="3289300"/>
            <a:ext cx="523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rtl="1" eaLnBrk="0" hangingPunct="0"/>
            <a:r>
              <a:rPr lang="en-US" altLang="en-US" sz="16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back</a:t>
            </a:r>
          </a:p>
        </p:txBody>
      </p:sp>
      <p:sp>
        <p:nvSpPr>
          <p:cNvPr id="67" name="Text Box 38"/>
          <p:cNvSpPr txBox="1">
            <a:spLocks noChangeArrowheads="1"/>
          </p:cNvSpPr>
          <p:nvPr/>
        </p:nvSpPr>
        <p:spPr bwMode="auto">
          <a:xfrm>
            <a:off x="5838825" y="4127500"/>
            <a:ext cx="534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rtl="1" eaLnBrk="0" hangingPunct="0"/>
            <a:r>
              <a:rPr lang="en-US" altLang="en-US" sz="16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front</a:t>
            </a:r>
          </a:p>
        </p:txBody>
      </p:sp>
      <p:sp>
        <p:nvSpPr>
          <p:cNvPr id="68" name="Text Box 39"/>
          <p:cNvSpPr txBox="1">
            <a:spLocks noChangeArrowheads="1"/>
          </p:cNvSpPr>
          <p:nvPr/>
        </p:nvSpPr>
        <p:spPr bwMode="auto">
          <a:xfrm>
            <a:off x="6753225" y="4127500"/>
            <a:ext cx="523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rtl="1" eaLnBrk="0" hangingPunct="0"/>
            <a:r>
              <a:rPr lang="en-US" altLang="en-US" sz="16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back</a:t>
            </a:r>
          </a:p>
        </p:txBody>
      </p:sp>
      <p:sp>
        <p:nvSpPr>
          <p:cNvPr id="69" name="Text Box 40"/>
          <p:cNvSpPr txBox="1">
            <a:spLocks noChangeArrowheads="1"/>
          </p:cNvSpPr>
          <p:nvPr/>
        </p:nvSpPr>
        <p:spPr bwMode="auto">
          <a:xfrm>
            <a:off x="7245350" y="4127500"/>
            <a:ext cx="536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rtl="1" eaLnBrk="0" hangingPunct="0"/>
            <a:r>
              <a:rPr lang="en-US" altLang="en-US" sz="16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front</a:t>
            </a:r>
          </a:p>
        </p:txBody>
      </p:sp>
      <p:sp>
        <p:nvSpPr>
          <p:cNvPr id="70" name="Text Box 41"/>
          <p:cNvSpPr txBox="1">
            <a:spLocks noChangeArrowheads="1"/>
          </p:cNvSpPr>
          <p:nvPr/>
        </p:nvSpPr>
        <p:spPr bwMode="auto">
          <a:xfrm>
            <a:off x="5486400" y="4965700"/>
            <a:ext cx="536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rtl="1" eaLnBrk="0" hangingPunct="0"/>
            <a:r>
              <a:rPr lang="en-US" altLang="en-US" sz="16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2076871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268399-512D-494B-B272-DFB30BB588D5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24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noFill/>
          <a:ln/>
        </p:spPr>
        <p:txBody>
          <a:bodyPr/>
          <a:lstStyle/>
          <a:p>
            <a:r>
              <a:rPr lang="en-US" altLang="en-US"/>
              <a:t>Traditional SP Summary</a:t>
            </a:r>
          </a:p>
        </p:txBody>
      </p:sp>
      <p:sp>
        <p:nvSpPr>
          <p:cNvPr id="124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802063"/>
            <a:ext cx="8839200" cy="1504950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altLang="en-US"/>
              <a:t>(kd-tree is a special case of BSP tree)</a:t>
            </a:r>
          </a:p>
        </p:txBody>
      </p:sp>
      <p:grpSp>
        <p:nvGrpSpPr>
          <p:cNvPr id="1241092" name="Group 4"/>
          <p:cNvGrpSpPr>
            <a:grpSpLocks/>
          </p:cNvGrpSpPr>
          <p:nvPr/>
        </p:nvGrpSpPr>
        <p:grpSpPr bwMode="auto">
          <a:xfrm>
            <a:off x="587375" y="1676400"/>
            <a:ext cx="7923213" cy="1905000"/>
            <a:chOff x="85" y="1196"/>
            <a:chExt cx="5407" cy="1200"/>
          </a:xfrm>
        </p:grpSpPr>
        <p:grpSp>
          <p:nvGrpSpPr>
            <p:cNvPr id="1241093" name="Group 5"/>
            <p:cNvGrpSpPr>
              <a:grpSpLocks/>
            </p:cNvGrpSpPr>
            <p:nvPr/>
          </p:nvGrpSpPr>
          <p:grpSpPr bwMode="auto">
            <a:xfrm>
              <a:off x="85" y="1213"/>
              <a:ext cx="1584" cy="1183"/>
              <a:chOff x="215" y="1202"/>
              <a:chExt cx="1584" cy="1183"/>
            </a:xfrm>
          </p:grpSpPr>
          <p:sp>
            <p:nvSpPr>
              <p:cNvPr id="1241094" name="Rectangle 6"/>
              <p:cNvSpPr>
                <a:spLocks noChangeArrowheads="1"/>
              </p:cNvSpPr>
              <p:nvPr/>
            </p:nvSpPr>
            <p:spPr bwMode="auto">
              <a:xfrm>
                <a:off x="551" y="1202"/>
                <a:ext cx="960" cy="9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095" name="Line 7"/>
              <p:cNvSpPr>
                <a:spLocks noChangeShapeType="1"/>
              </p:cNvSpPr>
              <p:nvPr/>
            </p:nvSpPr>
            <p:spPr bwMode="auto">
              <a:xfrm>
                <a:off x="647" y="120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096" name="Line 8"/>
              <p:cNvSpPr>
                <a:spLocks noChangeShapeType="1"/>
              </p:cNvSpPr>
              <p:nvPr/>
            </p:nvSpPr>
            <p:spPr bwMode="auto">
              <a:xfrm>
                <a:off x="743" y="120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097" name="Line 9"/>
              <p:cNvSpPr>
                <a:spLocks noChangeShapeType="1"/>
              </p:cNvSpPr>
              <p:nvPr/>
            </p:nvSpPr>
            <p:spPr bwMode="auto">
              <a:xfrm>
                <a:off x="839" y="120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098" name="Line 10"/>
              <p:cNvSpPr>
                <a:spLocks noChangeShapeType="1"/>
              </p:cNvSpPr>
              <p:nvPr/>
            </p:nvSpPr>
            <p:spPr bwMode="auto">
              <a:xfrm>
                <a:off x="935" y="120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099" name="Line 11"/>
              <p:cNvSpPr>
                <a:spLocks noChangeShapeType="1"/>
              </p:cNvSpPr>
              <p:nvPr/>
            </p:nvSpPr>
            <p:spPr bwMode="auto">
              <a:xfrm>
                <a:off x="1031" y="120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00" name="Line 12"/>
              <p:cNvSpPr>
                <a:spLocks noChangeShapeType="1"/>
              </p:cNvSpPr>
              <p:nvPr/>
            </p:nvSpPr>
            <p:spPr bwMode="auto">
              <a:xfrm>
                <a:off x="1127" y="120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01" name="Line 13"/>
              <p:cNvSpPr>
                <a:spLocks noChangeShapeType="1"/>
              </p:cNvSpPr>
              <p:nvPr/>
            </p:nvSpPr>
            <p:spPr bwMode="auto">
              <a:xfrm>
                <a:off x="1223" y="120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02" name="Line 14"/>
              <p:cNvSpPr>
                <a:spLocks noChangeShapeType="1"/>
              </p:cNvSpPr>
              <p:nvPr/>
            </p:nvSpPr>
            <p:spPr bwMode="auto">
              <a:xfrm>
                <a:off x="1319" y="120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03" name="Line 15"/>
              <p:cNvSpPr>
                <a:spLocks noChangeShapeType="1"/>
              </p:cNvSpPr>
              <p:nvPr/>
            </p:nvSpPr>
            <p:spPr bwMode="auto">
              <a:xfrm>
                <a:off x="1415" y="120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04" name="Line 16"/>
              <p:cNvSpPr>
                <a:spLocks noChangeShapeType="1"/>
              </p:cNvSpPr>
              <p:nvPr/>
            </p:nvSpPr>
            <p:spPr bwMode="auto">
              <a:xfrm>
                <a:off x="551" y="1298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05" name="Line 17"/>
              <p:cNvSpPr>
                <a:spLocks noChangeShapeType="1"/>
              </p:cNvSpPr>
              <p:nvPr/>
            </p:nvSpPr>
            <p:spPr bwMode="auto">
              <a:xfrm>
                <a:off x="551" y="1394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06" name="Line 18"/>
              <p:cNvSpPr>
                <a:spLocks noChangeShapeType="1"/>
              </p:cNvSpPr>
              <p:nvPr/>
            </p:nvSpPr>
            <p:spPr bwMode="auto">
              <a:xfrm>
                <a:off x="551" y="1490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07" name="Line 19"/>
              <p:cNvSpPr>
                <a:spLocks noChangeShapeType="1"/>
              </p:cNvSpPr>
              <p:nvPr/>
            </p:nvSpPr>
            <p:spPr bwMode="auto">
              <a:xfrm>
                <a:off x="551" y="1586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08" name="Line 20"/>
              <p:cNvSpPr>
                <a:spLocks noChangeShapeType="1"/>
              </p:cNvSpPr>
              <p:nvPr/>
            </p:nvSpPr>
            <p:spPr bwMode="auto">
              <a:xfrm>
                <a:off x="551" y="1682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09" name="Line 21"/>
              <p:cNvSpPr>
                <a:spLocks noChangeShapeType="1"/>
              </p:cNvSpPr>
              <p:nvPr/>
            </p:nvSpPr>
            <p:spPr bwMode="auto">
              <a:xfrm>
                <a:off x="551" y="1778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10" name="Line 22"/>
              <p:cNvSpPr>
                <a:spLocks noChangeShapeType="1"/>
              </p:cNvSpPr>
              <p:nvPr/>
            </p:nvSpPr>
            <p:spPr bwMode="auto">
              <a:xfrm>
                <a:off x="551" y="1874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11" name="Line 23"/>
              <p:cNvSpPr>
                <a:spLocks noChangeShapeType="1"/>
              </p:cNvSpPr>
              <p:nvPr/>
            </p:nvSpPr>
            <p:spPr bwMode="auto">
              <a:xfrm>
                <a:off x="551" y="1970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12" name="Line 24"/>
              <p:cNvSpPr>
                <a:spLocks noChangeShapeType="1"/>
              </p:cNvSpPr>
              <p:nvPr/>
            </p:nvSpPr>
            <p:spPr bwMode="auto">
              <a:xfrm>
                <a:off x="551" y="2066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13" name="Text Box 25"/>
              <p:cNvSpPr txBox="1">
                <a:spLocks noChangeArrowheads="1"/>
              </p:cNvSpPr>
              <p:nvPr/>
            </p:nvSpPr>
            <p:spPr bwMode="auto">
              <a:xfrm>
                <a:off x="215" y="2135"/>
                <a:ext cx="15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TW" sz="20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Uniform Spatial Sub</a:t>
                </a:r>
              </a:p>
            </p:txBody>
          </p:sp>
        </p:grpSp>
        <p:grpSp>
          <p:nvGrpSpPr>
            <p:cNvPr id="1241114" name="Group 26"/>
            <p:cNvGrpSpPr>
              <a:grpSpLocks/>
            </p:cNvGrpSpPr>
            <p:nvPr/>
          </p:nvGrpSpPr>
          <p:grpSpPr bwMode="auto">
            <a:xfrm>
              <a:off x="1629" y="1202"/>
              <a:ext cx="1271" cy="1183"/>
              <a:chOff x="1663" y="1202"/>
              <a:chExt cx="1271" cy="1183"/>
            </a:xfrm>
          </p:grpSpPr>
          <p:sp>
            <p:nvSpPr>
              <p:cNvPr id="1241115" name="Rectangle 27"/>
              <p:cNvSpPr>
                <a:spLocks noChangeArrowheads="1"/>
              </p:cNvSpPr>
              <p:nvPr/>
            </p:nvSpPr>
            <p:spPr bwMode="auto">
              <a:xfrm>
                <a:off x="1799" y="1202"/>
                <a:ext cx="960" cy="9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16" name="Rectangle 28"/>
              <p:cNvSpPr>
                <a:spLocks noChangeArrowheads="1"/>
              </p:cNvSpPr>
              <p:nvPr/>
            </p:nvSpPr>
            <p:spPr bwMode="auto">
              <a:xfrm>
                <a:off x="1799" y="1202"/>
                <a:ext cx="480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17" name="Rectangle 29"/>
              <p:cNvSpPr>
                <a:spLocks noChangeArrowheads="1"/>
              </p:cNvSpPr>
              <p:nvPr/>
            </p:nvSpPr>
            <p:spPr bwMode="auto">
              <a:xfrm>
                <a:off x="2279" y="1682"/>
                <a:ext cx="480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18" name="Rectangle 30"/>
              <p:cNvSpPr>
                <a:spLocks noChangeArrowheads="1"/>
              </p:cNvSpPr>
              <p:nvPr/>
            </p:nvSpPr>
            <p:spPr bwMode="auto">
              <a:xfrm>
                <a:off x="2279" y="1682"/>
                <a:ext cx="24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19" name="Rectangle 31"/>
              <p:cNvSpPr>
                <a:spLocks noChangeArrowheads="1"/>
              </p:cNvSpPr>
              <p:nvPr/>
            </p:nvSpPr>
            <p:spPr bwMode="auto">
              <a:xfrm>
                <a:off x="2519" y="1922"/>
                <a:ext cx="24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20" name="Line 32"/>
              <p:cNvSpPr>
                <a:spLocks noChangeShapeType="1"/>
              </p:cNvSpPr>
              <p:nvPr/>
            </p:nvSpPr>
            <p:spPr bwMode="auto">
              <a:xfrm>
                <a:off x="2639" y="192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21" name="Line 33"/>
              <p:cNvSpPr>
                <a:spLocks noChangeShapeType="1"/>
              </p:cNvSpPr>
              <p:nvPr/>
            </p:nvSpPr>
            <p:spPr bwMode="auto">
              <a:xfrm>
                <a:off x="2519" y="203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22" name="Text Box 34"/>
              <p:cNvSpPr txBox="1">
                <a:spLocks noChangeArrowheads="1"/>
              </p:cNvSpPr>
              <p:nvPr/>
            </p:nvSpPr>
            <p:spPr bwMode="auto">
              <a:xfrm>
                <a:off x="1663" y="2135"/>
                <a:ext cx="127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TW" sz="2000" dirty="0" err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Quadtree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/Octree</a:t>
                </a:r>
              </a:p>
            </p:txBody>
          </p:sp>
        </p:grpSp>
        <p:grpSp>
          <p:nvGrpSpPr>
            <p:cNvPr id="1241123" name="Group 35"/>
            <p:cNvGrpSpPr>
              <a:grpSpLocks/>
            </p:cNvGrpSpPr>
            <p:nvPr/>
          </p:nvGrpSpPr>
          <p:grpSpPr bwMode="auto">
            <a:xfrm>
              <a:off x="3044" y="1207"/>
              <a:ext cx="1152" cy="1183"/>
              <a:chOff x="2999" y="1202"/>
              <a:chExt cx="1152" cy="1183"/>
            </a:xfrm>
          </p:grpSpPr>
          <p:sp>
            <p:nvSpPr>
              <p:cNvPr id="1241124" name="Rectangle 36"/>
              <p:cNvSpPr>
                <a:spLocks noChangeArrowheads="1"/>
              </p:cNvSpPr>
              <p:nvPr/>
            </p:nvSpPr>
            <p:spPr bwMode="auto">
              <a:xfrm>
                <a:off x="3047" y="1202"/>
                <a:ext cx="960" cy="9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25" name="Line 37"/>
              <p:cNvSpPr>
                <a:spLocks noChangeShapeType="1"/>
              </p:cNvSpPr>
              <p:nvPr/>
            </p:nvSpPr>
            <p:spPr bwMode="auto">
              <a:xfrm>
                <a:off x="3335" y="120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26" name="Line 38"/>
              <p:cNvSpPr>
                <a:spLocks noChangeShapeType="1"/>
              </p:cNvSpPr>
              <p:nvPr/>
            </p:nvSpPr>
            <p:spPr bwMode="auto">
              <a:xfrm>
                <a:off x="3335" y="153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27" name="Line 39"/>
              <p:cNvSpPr>
                <a:spLocks noChangeShapeType="1"/>
              </p:cNvSpPr>
              <p:nvPr/>
            </p:nvSpPr>
            <p:spPr bwMode="auto">
              <a:xfrm flipV="1">
                <a:off x="3719" y="120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28" name="Line 40"/>
              <p:cNvSpPr>
                <a:spLocks noChangeShapeType="1"/>
              </p:cNvSpPr>
              <p:nvPr/>
            </p:nvSpPr>
            <p:spPr bwMode="auto">
              <a:xfrm>
                <a:off x="3623" y="1538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29" name="Line 41"/>
              <p:cNvSpPr>
                <a:spLocks noChangeShapeType="1"/>
              </p:cNvSpPr>
              <p:nvPr/>
            </p:nvSpPr>
            <p:spPr bwMode="auto">
              <a:xfrm>
                <a:off x="3623" y="187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30" name="Line 42"/>
              <p:cNvSpPr>
                <a:spLocks noChangeShapeType="1"/>
              </p:cNvSpPr>
              <p:nvPr/>
            </p:nvSpPr>
            <p:spPr bwMode="auto">
              <a:xfrm>
                <a:off x="3911" y="187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31" name="Text Box 43"/>
              <p:cNvSpPr txBox="1">
                <a:spLocks noChangeArrowheads="1"/>
              </p:cNvSpPr>
              <p:nvPr/>
            </p:nvSpPr>
            <p:spPr bwMode="auto">
              <a:xfrm>
                <a:off x="2999" y="2135"/>
                <a:ext cx="115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TW" sz="20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kd-tree</a:t>
                </a:r>
              </a:p>
            </p:txBody>
          </p:sp>
        </p:grpSp>
        <p:grpSp>
          <p:nvGrpSpPr>
            <p:cNvPr id="1241132" name="Group 44"/>
            <p:cNvGrpSpPr>
              <a:grpSpLocks/>
            </p:cNvGrpSpPr>
            <p:nvPr/>
          </p:nvGrpSpPr>
          <p:grpSpPr bwMode="auto">
            <a:xfrm>
              <a:off x="4340" y="1196"/>
              <a:ext cx="1152" cy="1183"/>
              <a:chOff x="4199" y="1202"/>
              <a:chExt cx="1152" cy="1183"/>
            </a:xfrm>
          </p:grpSpPr>
          <p:sp>
            <p:nvSpPr>
              <p:cNvPr id="1241133" name="Rectangle 45"/>
              <p:cNvSpPr>
                <a:spLocks noChangeArrowheads="1"/>
              </p:cNvSpPr>
              <p:nvPr/>
            </p:nvSpPr>
            <p:spPr bwMode="auto">
              <a:xfrm>
                <a:off x="4295" y="1202"/>
                <a:ext cx="960" cy="9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34" name="Line 46"/>
              <p:cNvSpPr>
                <a:spLocks noChangeShapeType="1"/>
              </p:cNvSpPr>
              <p:nvPr/>
            </p:nvSpPr>
            <p:spPr bwMode="auto">
              <a:xfrm flipV="1">
                <a:off x="4295" y="1202"/>
                <a:ext cx="768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35" name="Line 47"/>
              <p:cNvSpPr>
                <a:spLocks noChangeShapeType="1"/>
              </p:cNvSpPr>
              <p:nvPr/>
            </p:nvSpPr>
            <p:spPr bwMode="auto">
              <a:xfrm>
                <a:off x="4727" y="1538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36" name="Line 48"/>
              <p:cNvSpPr>
                <a:spLocks noChangeShapeType="1"/>
              </p:cNvSpPr>
              <p:nvPr/>
            </p:nvSpPr>
            <p:spPr bwMode="auto">
              <a:xfrm flipH="1">
                <a:off x="4679" y="1634"/>
                <a:ext cx="384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37" name="Line 49"/>
              <p:cNvSpPr>
                <a:spLocks noChangeShapeType="1"/>
              </p:cNvSpPr>
              <p:nvPr/>
            </p:nvSpPr>
            <p:spPr bwMode="auto">
              <a:xfrm flipH="1" flipV="1">
                <a:off x="4823" y="197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38" name="Line 50"/>
              <p:cNvSpPr>
                <a:spLocks noChangeShapeType="1"/>
              </p:cNvSpPr>
              <p:nvPr/>
            </p:nvSpPr>
            <p:spPr bwMode="auto">
              <a:xfrm flipV="1">
                <a:off x="5055" y="1922"/>
                <a:ext cx="200" cy="1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39" name="Text Box 51"/>
              <p:cNvSpPr txBox="1">
                <a:spLocks noChangeArrowheads="1"/>
              </p:cNvSpPr>
              <p:nvPr/>
            </p:nvSpPr>
            <p:spPr bwMode="auto">
              <a:xfrm>
                <a:off x="4199" y="2135"/>
                <a:ext cx="115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TW" sz="20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BSP tree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7285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E2CDFC-32CD-487A-BC3D-C107BA2D95BD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2431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BD-Tree</a:t>
            </a:r>
          </a:p>
        </p:txBody>
      </p:sp>
      <p:sp>
        <p:nvSpPr>
          <p:cNvPr id="1243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1600200"/>
            <a:ext cx="8721725" cy="4525963"/>
          </a:xfrm>
          <a:noFill/>
          <a:ln/>
        </p:spPr>
        <p:txBody>
          <a:bodyPr/>
          <a:lstStyle/>
          <a:p>
            <a:r>
              <a:rPr lang="en-US" altLang="en-US"/>
              <a:t>(Parametrized) Bounded Deformation Tree</a:t>
            </a:r>
          </a:p>
          <a:p>
            <a:r>
              <a:rPr lang="pt-BR" altLang="en-US"/>
              <a:t>Features:</a:t>
            </a:r>
            <a:endParaRPr lang="en-US" altLang="en-US"/>
          </a:p>
          <a:p>
            <a:pPr lvl="1"/>
            <a:r>
              <a:rPr lang="en-US" altLang="en-US"/>
              <a:t>Cost independent of geometry complexity</a:t>
            </a:r>
          </a:p>
          <a:p>
            <a:pPr lvl="2"/>
            <a:r>
              <a:rPr lang="en-US" altLang="en-US"/>
              <a:t>Based on linear deformations</a:t>
            </a:r>
          </a:p>
          <a:p>
            <a:pPr lvl="1"/>
            <a:r>
              <a:rPr lang="en-US" altLang="en-US"/>
              <a:t>Efficient, easy to implement</a:t>
            </a:r>
          </a:p>
          <a:p>
            <a:r>
              <a:rPr lang="en-US" altLang="en-US" b="0"/>
              <a:t>Uses a wrapped tree of spheres</a:t>
            </a:r>
          </a:p>
          <a:p>
            <a:r>
              <a:rPr lang="en-US" altLang="en-US"/>
              <a:t>Key: Very fast, conservative bounding hierarchy update</a:t>
            </a:r>
          </a:p>
          <a:p>
            <a:pPr lvl="1"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466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5078F-4F77-4102-8AAE-7B96DD1B8AA6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245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752475"/>
          </a:xfrm>
          <a:ln/>
        </p:spPr>
        <p:txBody>
          <a:bodyPr/>
          <a:lstStyle/>
          <a:p>
            <a:r>
              <a:rPr lang="en-US" altLang="en-US" sz="4000"/>
              <a:t>Sphere hierarchy - testing</a:t>
            </a:r>
          </a:p>
        </p:txBody>
      </p:sp>
      <p:pic>
        <p:nvPicPr>
          <p:cNvPr id="1245187" name="bridgeFrontier_smallFish_divx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642937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35835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video>
              <p:cMediaNode>
                <p:cTn id="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45187"/>
                </p:tgtEl>
              </p:cMediaNode>
            </p:vide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FFF8C2-3A40-4469-804D-A7180CC64189}" type="slidenum">
              <a:rPr lang="en-US" altLang="en-US"/>
              <a:pPr/>
              <a:t>35</a:t>
            </a:fld>
            <a:endParaRPr lang="en-US" altLang="en-US"/>
          </a:p>
        </p:txBody>
      </p:sp>
      <p:pic>
        <p:nvPicPr>
          <p:cNvPr id="12492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47850"/>
            <a:ext cx="3081338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49284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752475"/>
          </a:xfrm>
        </p:spPr>
        <p:txBody>
          <a:bodyPr/>
          <a:lstStyle/>
          <a:p>
            <a:r>
              <a:rPr lang="en-US" altLang="en-US" sz="4000"/>
              <a:t>Bounded deformations - fast update</a:t>
            </a:r>
          </a:p>
        </p:txBody>
      </p:sp>
      <p:sp>
        <p:nvSpPr>
          <p:cNvPr id="1249285" name="Oval 5"/>
          <p:cNvSpPr>
            <a:spLocks noChangeArrowheads="1"/>
          </p:cNvSpPr>
          <p:nvPr/>
        </p:nvSpPr>
        <p:spPr bwMode="auto">
          <a:xfrm>
            <a:off x="76200" y="2152650"/>
            <a:ext cx="3505200" cy="3505200"/>
          </a:xfrm>
          <a:prstGeom prst="ellipse">
            <a:avLst/>
          </a:prstGeom>
          <a:solidFill>
            <a:srgbClr val="3366FF">
              <a:alpha val="75999"/>
            </a:srgbClr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286" name="Oval 6"/>
          <p:cNvSpPr>
            <a:spLocks noChangeArrowheads="1"/>
          </p:cNvSpPr>
          <p:nvPr/>
        </p:nvSpPr>
        <p:spPr bwMode="auto">
          <a:xfrm>
            <a:off x="1676400" y="375285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287" name="Line 7"/>
          <p:cNvSpPr>
            <a:spLocks noChangeShapeType="1"/>
          </p:cNvSpPr>
          <p:nvPr/>
        </p:nvSpPr>
        <p:spPr bwMode="auto">
          <a:xfrm flipV="1">
            <a:off x="1828800" y="2686050"/>
            <a:ext cx="1219200" cy="12192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288" name="Text Box 8"/>
          <p:cNvSpPr txBox="1">
            <a:spLocks noChangeArrowheads="1"/>
          </p:cNvSpPr>
          <p:nvPr/>
        </p:nvSpPr>
        <p:spPr bwMode="auto">
          <a:xfrm>
            <a:off x="1600200" y="3981450"/>
            <a:ext cx="533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400" b="1">
                <a:solidFill>
                  <a:schemeClr val="bg1"/>
                </a:solidFill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1249289" name="Text Box 9"/>
          <p:cNvSpPr txBox="1">
            <a:spLocks noChangeArrowheads="1"/>
          </p:cNvSpPr>
          <p:nvPr/>
        </p:nvSpPr>
        <p:spPr bwMode="auto">
          <a:xfrm>
            <a:off x="2743200" y="2914650"/>
            <a:ext cx="533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400" b="1">
                <a:solidFill>
                  <a:schemeClr val="bg1"/>
                </a:solidFill>
                <a:ea typeface="新細明體" panose="02020500000000000000" pitchFamily="18" charset="-120"/>
              </a:rPr>
              <a:t>R</a:t>
            </a:r>
          </a:p>
        </p:txBody>
      </p:sp>
      <p:pic>
        <p:nvPicPr>
          <p:cNvPr id="124929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219200"/>
            <a:ext cx="2395538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49291" name="Oval 11"/>
          <p:cNvSpPr>
            <a:spLocks noChangeArrowheads="1"/>
          </p:cNvSpPr>
          <p:nvPr/>
        </p:nvSpPr>
        <p:spPr bwMode="auto">
          <a:xfrm>
            <a:off x="4495800" y="1676400"/>
            <a:ext cx="4648200" cy="4648200"/>
          </a:xfrm>
          <a:prstGeom prst="ellipse">
            <a:avLst/>
          </a:prstGeom>
          <a:solidFill>
            <a:srgbClr val="3366FF">
              <a:alpha val="75999"/>
            </a:srgbClr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292" name="Oval 12"/>
          <p:cNvSpPr>
            <a:spLocks noChangeArrowheads="1"/>
          </p:cNvSpPr>
          <p:nvPr/>
        </p:nvSpPr>
        <p:spPr bwMode="auto">
          <a:xfrm>
            <a:off x="6705600" y="3810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293" name="Line 13"/>
          <p:cNvSpPr>
            <a:spLocks noChangeShapeType="1"/>
          </p:cNvSpPr>
          <p:nvPr/>
        </p:nvSpPr>
        <p:spPr bwMode="auto">
          <a:xfrm flipV="1">
            <a:off x="6858000" y="2362200"/>
            <a:ext cx="1600200" cy="16002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294" name="Text Box 14"/>
          <p:cNvSpPr txBox="1">
            <a:spLocks noChangeArrowheads="1"/>
          </p:cNvSpPr>
          <p:nvPr/>
        </p:nvSpPr>
        <p:spPr bwMode="auto">
          <a:xfrm>
            <a:off x="6324600" y="4114800"/>
            <a:ext cx="1752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400" b="1">
                <a:solidFill>
                  <a:schemeClr val="bg1"/>
                </a:solidFill>
                <a:ea typeface="新細明體" panose="02020500000000000000" pitchFamily="18" charset="-120"/>
              </a:rPr>
              <a:t>c’(q)</a:t>
            </a:r>
          </a:p>
        </p:txBody>
      </p:sp>
      <p:sp>
        <p:nvSpPr>
          <p:cNvPr id="1249295" name="Text Box 15"/>
          <p:cNvSpPr txBox="1">
            <a:spLocks noChangeArrowheads="1"/>
          </p:cNvSpPr>
          <p:nvPr/>
        </p:nvSpPr>
        <p:spPr bwMode="auto">
          <a:xfrm>
            <a:off x="7620000" y="2971800"/>
            <a:ext cx="2209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400" b="1">
                <a:solidFill>
                  <a:schemeClr val="bg1"/>
                </a:solidFill>
                <a:ea typeface="新細明體" panose="02020500000000000000" pitchFamily="18" charset="-120"/>
              </a:rPr>
              <a:t>R’(q)</a:t>
            </a:r>
          </a:p>
        </p:txBody>
      </p:sp>
      <p:grpSp>
        <p:nvGrpSpPr>
          <p:cNvPr id="1249296" name="Group 16"/>
          <p:cNvGrpSpPr>
            <a:grpSpLocks/>
          </p:cNvGrpSpPr>
          <p:nvPr/>
        </p:nvGrpSpPr>
        <p:grpSpPr bwMode="auto">
          <a:xfrm>
            <a:off x="2819400" y="1676400"/>
            <a:ext cx="2438400" cy="762000"/>
            <a:chOff x="1776" y="1056"/>
            <a:chExt cx="1536" cy="480"/>
          </a:xfrm>
        </p:grpSpPr>
        <p:sp>
          <p:nvSpPr>
            <p:cNvPr id="1249297" name="AutoShape 17"/>
            <p:cNvSpPr>
              <a:spLocks noChangeArrowheads="1"/>
            </p:cNvSpPr>
            <p:nvPr/>
          </p:nvSpPr>
          <p:spPr bwMode="auto">
            <a:xfrm>
              <a:off x="1776" y="1056"/>
              <a:ext cx="1536" cy="432"/>
            </a:xfrm>
            <a:prstGeom prst="curvedDownArrow">
              <a:avLst>
                <a:gd name="adj1" fmla="val 71111"/>
                <a:gd name="adj2" fmla="val 142222"/>
                <a:gd name="adj3" fmla="val 33333"/>
              </a:avLst>
            </a:prstGeom>
            <a:solidFill>
              <a:schemeClr val="bg2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298" name="Text Box 18"/>
            <p:cNvSpPr txBox="1">
              <a:spLocks noChangeArrowheads="1"/>
            </p:cNvSpPr>
            <p:nvPr/>
          </p:nvSpPr>
          <p:spPr bwMode="auto">
            <a:xfrm>
              <a:off x="2312" y="1056"/>
              <a:ext cx="424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4400" b="1">
                  <a:solidFill>
                    <a:schemeClr val="bg1"/>
                  </a:solidFill>
                  <a:ea typeface="新細明體" panose="02020500000000000000" pitchFamily="18" charset="-120"/>
                </a:rPr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12191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8FE85A-26A2-402B-8E81-05548ECF6113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2533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Show video</a:t>
            </a:r>
          </a:p>
        </p:txBody>
      </p:sp>
      <p:sp>
        <p:nvSpPr>
          <p:cNvPr id="1253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Video:</a:t>
            </a:r>
            <a:br>
              <a:rPr lang="en-US" altLang="en-US" dirty="0"/>
            </a:br>
            <a:r>
              <a:rPr lang="en-US" altLang="en-US" sz="2000" dirty="0"/>
              <a:t>http://graphics.cs.cmu.edu/projects/bdtree/JamesPai_BDTree04_divx.avi</a:t>
            </a:r>
          </a:p>
          <a:p>
            <a:r>
              <a:rPr lang="en-US" altLang="en-US" dirty="0"/>
              <a:t>For details, see:</a:t>
            </a:r>
            <a:br>
              <a:rPr lang="en-US" altLang="en-US" dirty="0"/>
            </a:br>
            <a:r>
              <a:rPr lang="en-US" altLang="en-US" sz="2000" dirty="0"/>
              <a:t>http://www.cs.rutgers.edu/~dpai/papers/JamPai04.pdf</a:t>
            </a:r>
          </a:p>
        </p:txBody>
      </p:sp>
    </p:spTree>
    <p:extLst>
      <p:ext uri="{BB962C8B-B14F-4D97-AF65-F5344CB8AC3E}">
        <p14:creationId xmlns:p14="http://schemas.microsoft.com/office/powerpoint/2010/main" val="11561160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92E80A-EF68-41E5-8746-44B63E6E2513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25542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Collision Detection Summary</a:t>
            </a:r>
          </a:p>
        </p:txBody>
      </p:sp>
      <p:sp>
        <p:nvSpPr>
          <p:cNvPr id="125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4929188"/>
          </a:xfrm>
          <a:ln/>
        </p:spPr>
        <p:txBody>
          <a:bodyPr/>
          <a:lstStyle/>
          <a:p>
            <a:r>
              <a:rPr lang="en-US" altLang="en-US" sz="2800"/>
              <a:t>Testing</a:t>
            </a:r>
          </a:p>
          <a:p>
            <a:pPr lvl="1"/>
            <a:r>
              <a:rPr lang="en-US" altLang="en-US" sz="2400"/>
              <a:t>Overlap</a:t>
            </a:r>
          </a:p>
          <a:p>
            <a:pPr lvl="1"/>
            <a:r>
              <a:rPr lang="en-US" altLang="en-US" sz="2400"/>
              <a:t>Intersection (prediction)</a:t>
            </a:r>
          </a:p>
          <a:p>
            <a:r>
              <a:rPr lang="en-US" altLang="en-US" sz="2800"/>
              <a:t>Control complexity</a:t>
            </a:r>
          </a:p>
          <a:p>
            <a:pPr lvl="1"/>
            <a:r>
              <a:rPr lang="en-US" altLang="en-US" sz="2400"/>
              <a:t>Shape with bounding volume</a:t>
            </a:r>
          </a:p>
          <a:p>
            <a:pPr lvl="2"/>
            <a:r>
              <a:rPr lang="en-US" altLang="en-US" sz="2000"/>
              <a:t>Could be hierarchical</a:t>
            </a:r>
          </a:p>
          <a:p>
            <a:pPr lvl="1"/>
            <a:r>
              <a:rPr lang="en-US" altLang="en-US" sz="2400"/>
              <a:t>Number with cells or sweeping </a:t>
            </a:r>
          </a:p>
          <a:p>
            <a:r>
              <a:rPr lang="en-US" altLang="en-US" sz="2800"/>
              <a:t>Handle collision (before, collision, after)</a:t>
            </a:r>
          </a:p>
          <a:p>
            <a:r>
              <a:rPr lang="en-US" altLang="en-US" sz="2800"/>
              <a:t>Advanced Space Partitioning</a:t>
            </a:r>
          </a:p>
          <a:p>
            <a:endParaRPr lang="en-US" altLang="en-US" sz="2800"/>
          </a:p>
          <a:p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05460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 smtClean="0"/>
              <a:t>GPGPU and Physics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17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18E6FB-AAD5-49DD-87B4-38B2D3BBA3B4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335298" name="Rectangle 2"/>
          <p:cNvSpPr>
            <a:spLocks noChangeArrowheads="1"/>
          </p:cNvSpPr>
          <p:nvPr/>
        </p:nvSpPr>
        <p:spPr bwMode="auto">
          <a:xfrm>
            <a:off x="6553200" y="2571750"/>
            <a:ext cx="1576388" cy="14097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58" tIns="45729" rIns="91458" bIns="45729" anchor="ctr" anchorCtr="1"/>
          <a:lstStyle/>
          <a:p>
            <a:pPr algn="ctr" eaLnBrk="0" hangingPunct="0"/>
            <a:r>
              <a:rPr lang="en-IE" altLang="en-US" sz="2400">
                <a:solidFill>
                  <a:srgbClr val="000000"/>
                </a:solidFill>
                <a:latin typeface="Myriad Web" pitchFamily="34" charset="0"/>
                <a:ea typeface="Geneva" pitchFamily="-28" charset="-128"/>
              </a:rPr>
              <a:t>Solve Collisions</a:t>
            </a:r>
            <a:endParaRPr lang="en-US" altLang="en-US" sz="2400">
              <a:solidFill>
                <a:srgbClr val="000000"/>
              </a:solidFill>
              <a:latin typeface="Myriad Web" pitchFamily="34" charset="0"/>
              <a:ea typeface="Geneva" pitchFamily="-28" charset="-128"/>
            </a:endParaRPr>
          </a:p>
        </p:txBody>
      </p:sp>
      <p:sp>
        <p:nvSpPr>
          <p:cNvPr id="1335299" name="Rectangle 3"/>
          <p:cNvSpPr>
            <a:spLocks noChangeArrowheads="1"/>
          </p:cNvSpPr>
          <p:nvPr/>
        </p:nvSpPr>
        <p:spPr bwMode="auto">
          <a:xfrm>
            <a:off x="1125538" y="2587625"/>
            <a:ext cx="1557337" cy="1376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58" tIns="45729" rIns="91458" bIns="45729" anchor="ctr" anchorCtr="1"/>
          <a:lstStyle/>
          <a:p>
            <a:pPr algn="ctr" eaLnBrk="0" hangingPunct="0"/>
            <a:r>
              <a:rPr lang="en-IE" altLang="en-US" sz="2000" b="1">
                <a:solidFill>
                  <a:srgbClr val="000000"/>
                </a:solidFill>
                <a:latin typeface="Myriad Web" pitchFamily="34" charset="0"/>
                <a:ea typeface="Geneva" pitchFamily="-28" charset="-128"/>
              </a:rPr>
              <a:t>Integrate</a:t>
            </a:r>
            <a:endParaRPr lang="en-US" altLang="en-US" sz="2000" b="1">
              <a:solidFill>
                <a:srgbClr val="000000"/>
              </a:solidFill>
              <a:latin typeface="Myriad Web" pitchFamily="34" charset="0"/>
              <a:ea typeface="Geneva" pitchFamily="-28" charset="-128"/>
            </a:endParaRPr>
          </a:p>
        </p:txBody>
      </p:sp>
      <p:sp>
        <p:nvSpPr>
          <p:cNvPr id="1335300" name="Rectangle 4"/>
          <p:cNvSpPr>
            <a:spLocks noChangeArrowheads="1"/>
          </p:cNvSpPr>
          <p:nvPr/>
        </p:nvSpPr>
        <p:spPr bwMode="auto">
          <a:xfrm>
            <a:off x="3798888" y="2571750"/>
            <a:ext cx="1514475" cy="1409700"/>
          </a:xfrm>
          <a:prstGeom prst="rect">
            <a:avLst/>
          </a:prstGeom>
          <a:solidFill>
            <a:srgbClr val="FFA8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58" tIns="45729" rIns="91458" bIns="45729" anchor="ctr" anchorCtr="1"/>
          <a:lstStyle/>
          <a:p>
            <a:pPr algn="ctr" eaLnBrk="0" hangingPunct="0"/>
            <a:r>
              <a:rPr lang="en-US" altLang="en-US" sz="2000" b="1">
                <a:solidFill>
                  <a:srgbClr val="000000"/>
                </a:solidFill>
                <a:latin typeface="Myriad Web" pitchFamily="34" charset="0"/>
                <a:ea typeface="Geneva" pitchFamily="-28" charset="-128"/>
              </a:rPr>
              <a:t>Collide</a:t>
            </a:r>
          </a:p>
        </p:txBody>
      </p:sp>
      <p:cxnSp>
        <p:nvCxnSpPr>
          <p:cNvPr id="1335301" name="AutoShape 5"/>
          <p:cNvCxnSpPr>
            <a:cxnSpLocks noChangeShapeType="1"/>
          </p:cNvCxnSpPr>
          <p:nvPr/>
        </p:nvCxnSpPr>
        <p:spPr bwMode="auto">
          <a:xfrm flipH="1">
            <a:off x="1260475" y="3276600"/>
            <a:ext cx="6892925" cy="3175"/>
          </a:xfrm>
          <a:prstGeom prst="bentConnector5">
            <a:avLst>
              <a:gd name="adj1" fmla="val -3315"/>
              <a:gd name="adj2" fmla="val -43800000"/>
              <a:gd name="adj3" fmla="val 105894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302" name="AutoShape 6"/>
          <p:cNvCxnSpPr>
            <a:cxnSpLocks noChangeShapeType="1"/>
          </p:cNvCxnSpPr>
          <p:nvPr/>
        </p:nvCxnSpPr>
        <p:spPr bwMode="auto">
          <a:xfrm flipV="1">
            <a:off x="2667000" y="3276600"/>
            <a:ext cx="1208087" cy="3175"/>
          </a:xfrm>
          <a:prstGeom prst="bentConnector3">
            <a:avLst>
              <a:gd name="adj1" fmla="val 49935"/>
            </a:avLst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303" name="AutoShape 7"/>
          <p:cNvCxnSpPr>
            <a:cxnSpLocks noChangeShapeType="1"/>
          </p:cNvCxnSpPr>
          <p:nvPr/>
        </p:nvCxnSpPr>
        <p:spPr bwMode="auto">
          <a:xfrm>
            <a:off x="5334000" y="3276600"/>
            <a:ext cx="1239838" cy="0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5304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Physics is a data parallel task</a:t>
            </a:r>
          </a:p>
        </p:txBody>
      </p:sp>
      <p:sp>
        <p:nvSpPr>
          <p:cNvPr id="1335305" name="Text Box 9"/>
          <p:cNvSpPr txBox="1">
            <a:spLocks noChangeArrowheads="1"/>
          </p:cNvSpPr>
          <p:nvPr/>
        </p:nvSpPr>
        <p:spPr bwMode="auto">
          <a:xfrm>
            <a:off x="993775" y="4191000"/>
            <a:ext cx="18478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IE" altLang="en-US" sz="2400">
                <a:latin typeface="Lucida Grande" pitchFamily="-28" charset="0"/>
                <a:ea typeface="Geneva" pitchFamily="-28" charset="-128"/>
              </a:rPr>
              <a:t>100% </a:t>
            </a:r>
          </a:p>
          <a:p>
            <a:pPr algn="ctr" eaLnBrk="0" hangingPunct="0"/>
            <a:r>
              <a:rPr lang="en-IE" altLang="en-US" sz="2400">
                <a:latin typeface="Lucida Grande" pitchFamily="-28" charset="0"/>
                <a:ea typeface="Geneva" pitchFamily="-28" charset="-128"/>
              </a:rPr>
              <a:t>data parallel</a:t>
            </a:r>
            <a:endParaRPr lang="en-US" altLang="en-US" sz="2400">
              <a:latin typeface="Lucida Grande" pitchFamily="-28" charset="0"/>
              <a:ea typeface="Geneva" pitchFamily="-28" charset="-128"/>
            </a:endParaRPr>
          </a:p>
        </p:txBody>
      </p:sp>
      <p:sp>
        <p:nvSpPr>
          <p:cNvPr id="1335306" name="Text Box 10"/>
          <p:cNvSpPr txBox="1">
            <a:spLocks noChangeArrowheads="1"/>
          </p:cNvSpPr>
          <p:nvPr/>
        </p:nvSpPr>
        <p:spPr bwMode="auto">
          <a:xfrm>
            <a:off x="3581400" y="4191000"/>
            <a:ext cx="19764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IE" altLang="en-US" sz="2400">
                <a:latin typeface="Lucida Grande" pitchFamily="-28" charset="0"/>
                <a:ea typeface="Geneva" pitchFamily="-28" charset="-128"/>
              </a:rPr>
              <a:t>80% </a:t>
            </a:r>
          </a:p>
          <a:p>
            <a:pPr algn="ctr" eaLnBrk="0" hangingPunct="0"/>
            <a:r>
              <a:rPr lang="en-IE" altLang="en-US" sz="2400">
                <a:latin typeface="Lucida Grande" pitchFamily="-28" charset="0"/>
                <a:ea typeface="Geneva" pitchFamily="-28" charset="-128"/>
              </a:rPr>
              <a:t>data parallel</a:t>
            </a:r>
          </a:p>
          <a:p>
            <a:pPr algn="ctr" eaLnBrk="0" hangingPunct="0"/>
            <a:r>
              <a:rPr lang="en-IE" altLang="en-US" sz="2400">
                <a:latin typeface="Lucida Grande" pitchFamily="-28" charset="0"/>
                <a:ea typeface="Geneva" pitchFamily="-28" charset="-128"/>
              </a:rPr>
              <a:t>(coarse + fine)</a:t>
            </a:r>
            <a:endParaRPr lang="en-US" altLang="en-US" sz="2400">
              <a:latin typeface="Lucida Grande" pitchFamily="-28" charset="0"/>
              <a:ea typeface="Geneva" pitchFamily="-28" charset="-128"/>
            </a:endParaRPr>
          </a:p>
        </p:txBody>
      </p:sp>
      <p:sp>
        <p:nvSpPr>
          <p:cNvPr id="1335307" name="Text Box 11"/>
          <p:cNvSpPr txBox="1">
            <a:spLocks noChangeArrowheads="1"/>
          </p:cNvSpPr>
          <p:nvPr/>
        </p:nvSpPr>
        <p:spPr bwMode="auto">
          <a:xfrm>
            <a:off x="6429375" y="4191000"/>
            <a:ext cx="18938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IE" altLang="en-US" sz="2400">
                <a:latin typeface="Lucida Grande" pitchFamily="-28" charset="0"/>
                <a:ea typeface="Geneva" pitchFamily="-28" charset="-128"/>
              </a:rPr>
              <a:t>95% </a:t>
            </a:r>
          </a:p>
          <a:p>
            <a:pPr algn="ctr" eaLnBrk="0" hangingPunct="0"/>
            <a:r>
              <a:rPr lang="en-IE" altLang="en-US" sz="2400">
                <a:latin typeface="Lucida Grande" pitchFamily="-28" charset="0"/>
                <a:ea typeface="Geneva" pitchFamily="-28" charset="-128"/>
              </a:rPr>
              <a:t>data parallel</a:t>
            </a:r>
          </a:p>
          <a:p>
            <a:pPr algn="ctr" eaLnBrk="0" hangingPunct="0"/>
            <a:r>
              <a:rPr lang="en-IE" altLang="en-US" sz="2400">
                <a:latin typeface="Lucida Grande" pitchFamily="-28" charset="0"/>
                <a:ea typeface="Geneva" pitchFamily="-28" charset="-128"/>
              </a:rPr>
              <a:t>(dependency)</a:t>
            </a:r>
            <a:endParaRPr lang="en-US" altLang="en-US" sz="2400">
              <a:latin typeface="Lucida Grande" pitchFamily="-28" charset="0"/>
              <a:ea typeface="Geneva" pitchFamily="-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0823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51D70D-8833-4AEB-B45F-34083BDA0A33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8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ln/>
        </p:spPr>
        <p:txBody>
          <a:bodyPr/>
          <a:lstStyle/>
          <a:p>
            <a:r>
              <a:rPr lang="en-US" altLang="en-US"/>
              <a:t>Collision Detection</a:t>
            </a:r>
          </a:p>
        </p:txBody>
      </p:sp>
      <p:sp>
        <p:nvSpPr>
          <p:cNvPr id="118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495800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80000"/>
              </a:lnSpc>
            </a:pPr>
            <a:r>
              <a:rPr lang="en-US" altLang="en-US" sz="2800"/>
              <a:t>Determining when objects collide not easy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Geometry can be complex (beyond spheres)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Objects can move fast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There can be many objects (say, </a:t>
            </a:r>
            <a:r>
              <a:rPr lang="en-US" altLang="en-US" sz="2400">
                <a:latin typeface="Times New Roman" panose="02020603050405020304" pitchFamily="18" charset="0"/>
              </a:rPr>
              <a:t>n</a:t>
            </a:r>
            <a:r>
              <a:rPr lang="en-US" altLang="en-US" sz="2400"/>
              <a:t>)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Naïve solution is </a:t>
            </a:r>
            <a:r>
              <a:rPr lang="en-US" altLang="en-US" sz="2000">
                <a:latin typeface="Times New Roman" panose="02020603050405020304" pitchFamily="18" charset="0"/>
              </a:rPr>
              <a:t>O(n</a:t>
            </a:r>
            <a:r>
              <a:rPr lang="en-US" altLang="en-US" sz="2000" baseline="30000">
                <a:latin typeface="Times New Roman" panose="02020603050405020304" pitchFamily="18" charset="0"/>
              </a:rPr>
              <a:t>2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/>
              <a:t> time complexity</a:t>
            </a:r>
          </a:p>
          <a:p>
            <a:pPr lvl="2">
              <a:lnSpc>
                <a:spcPct val="80000"/>
              </a:lnSpc>
            </a:pP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n-US" sz="2800"/>
              <a:t>Two basic techniques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/>
              <a:t>Overlap testing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Detects whether a collision has already occurred	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/>
              <a:t>Intersection testing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Predicts whether a collision will occur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039655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6DC686-602F-4D9E-8B2B-65C99F7C1D51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27590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Mapping concepts to GPU</a:t>
            </a:r>
          </a:p>
        </p:txBody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/>
              <a:t>Properties:</a:t>
            </a:r>
          </a:p>
          <a:p>
            <a:pPr lvl="1"/>
            <a:r>
              <a:rPr lang="en-US" altLang="en-US"/>
              <a:t>Algorithm must be data-parallel</a:t>
            </a:r>
          </a:p>
          <a:p>
            <a:pPr lvl="1"/>
            <a:r>
              <a:rPr lang="en-US" altLang="en-US"/>
              <a:t>Computations should ideally be local</a:t>
            </a:r>
          </a:p>
          <a:p>
            <a:endParaRPr lang="en-US" altLang="en-US"/>
          </a:p>
          <a:p>
            <a:r>
              <a:rPr lang="en-US" altLang="en-US"/>
              <a:t>Now, how do we map it?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98728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41E529-0F1A-47CA-B491-50B2B8085551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The Importance of Data Parallelism</a:t>
            </a:r>
          </a:p>
        </p:txBody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 sz="2800"/>
              <a:t>GPUs are designed for graphics</a:t>
            </a:r>
          </a:p>
          <a:p>
            <a:pPr lvl="1"/>
            <a:r>
              <a:rPr lang="en-US" altLang="en-US" sz="2400"/>
              <a:t>Highly parallel tasks</a:t>
            </a:r>
          </a:p>
          <a:p>
            <a:r>
              <a:rPr lang="en-US" altLang="en-US" sz="2800"/>
              <a:t>GPUs process </a:t>
            </a:r>
            <a:r>
              <a:rPr lang="en-US" altLang="en-US" sz="2800" i="1"/>
              <a:t>independent</a:t>
            </a:r>
            <a:r>
              <a:rPr lang="en-US" altLang="en-US" sz="2800"/>
              <a:t> vertices &amp; fragments</a:t>
            </a:r>
          </a:p>
          <a:p>
            <a:pPr lvl="1"/>
            <a:r>
              <a:rPr lang="en-US" altLang="en-US" sz="2400"/>
              <a:t>Temporary registers are zeroed</a:t>
            </a:r>
          </a:p>
          <a:p>
            <a:pPr lvl="1"/>
            <a:r>
              <a:rPr lang="en-US" altLang="en-US" sz="2400"/>
              <a:t>No shared or static data (not in graphics APIs)</a:t>
            </a:r>
          </a:p>
          <a:p>
            <a:pPr lvl="1"/>
            <a:r>
              <a:rPr lang="en-US" altLang="en-US" sz="2400"/>
              <a:t>No read-modify-write buffers</a:t>
            </a:r>
          </a:p>
          <a:p>
            <a:r>
              <a:rPr lang="en-US" altLang="en-US" sz="2800"/>
              <a:t>Data-parallel processing</a:t>
            </a:r>
          </a:p>
          <a:p>
            <a:pPr lvl="1"/>
            <a:r>
              <a:rPr lang="en-US" altLang="en-US" sz="2400"/>
              <a:t>GPUs architecture is ALU-heavy</a:t>
            </a:r>
          </a:p>
          <a:p>
            <a:pPr lvl="2"/>
            <a:r>
              <a:rPr lang="en-US" altLang="en-US" sz="2000"/>
              <a:t>Multiple vertex &amp; pixel pipelines</a:t>
            </a:r>
          </a:p>
          <a:p>
            <a:pPr lvl="1"/>
            <a:r>
              <a:rPr lang="en-US" altLang="en-US" sz="2400"/>
              <a:t>Hide memory latency (with more computation)</a:t>
            </a:r>
          </a:p>
          <a:p>
            <a:pPr>
              <a:buFontTx/>
              <a:buNone/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959241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D59F2E-0119-4ADE-A602-2C251AD326D4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2800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Arithmetic Intensity</a:t>
            </a:r>
          </a:p>
        </p:txBody>
      </p:sp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/>
              <a:t>Arithmetic intensity</a:t>
            </a:r>
          </a:p>
          <a:p>
            <a:pPr lvl="1"/>
            <a:r>
              <a:rPr lang="en-US" altLang="en-US"/>
              <a:t>ops per word transferred</a:t>
            </a:r>
          </a:p>
          <a:p>
            <a:pPr lvl="1"/>
            <a:r>
              <a:rPr lang="en-US" altLang="en-US"/>
              <a:t>Computation / bandwidth</a:t>
            </a:r>
          </a:p>
          <a:p>
            <a:r>
              <a:rPr lang="en-US" altLang="en-US"/>
              <a:t>Best to have </a:t>
            </a:r>
            <a:r>
              <a:rPr lang="en-US" altLang="en-US" i="1"/>
              <a:t>high</a:t>
            </a:r>
            <a:r>
              <a:rPr lang="en-US" altLang="en-US"/>
              <a:t> arithmetic intensity</a:t>
            </a:r>
          </a:p>
          <a:p>
            <a:r>
              <a:rPr lang="en-US" altLang="en-US"/>
              <a:t>Ideal GPGPU apps have</a:t>
            </a:r>
          </a:p>
          <a:p>
            <a:pPr lvl="1"/>
            <a:r>
              <a:rPr lang="en-US" altLang="en-US"/>
              <a:t>Large data sets</a:t>
            </a:r>
          </a:p>
          <a:p>
            <a:pPr lvl="1"/>
            <a:r>
              <a:rPr lang="en-US" altLang="en-US"/>
              <a:t>High parallelism</a:t>
            </a:r>
          </a:p>
          <a:p>
            <a:pPr lvl="1"/>
            <a:r>
              <a:rPr lang="en-US" altLang="en-US"/>
              <a:t>Minimal dependencies between data elements</a:t>
            </a:r>
          </a:p>
        </p:txBody>
      </p:sp>
    </p:spTree>
    <p:extLst>
      <p:ext uri="{BB962C8B-B14F-4D97-AF65-F5344CB8AC3E}">
        <p14:creationId xmlns:p14="http://schemas.microsoft.com/office/powerpoint/2010/main" val="856920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DF72B0-344A-4517-B5B6-A98F307A61B5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2820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Data Streams &amp; Kernels</a:t>
            </a:r>
          </a:p>
        </p:txBody>
      </p:sp>
      <p:sp>
        <p:nvSpPr>
          <p:cNvPr id="12820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en-US"/>
              <a:t>Streams</a:t>
            </a:r>
          </a:p>
          <a:p>
            <a:pPr lvl="1">
              <a:lnSpc>
                <a:spcPct val="105000"/>
              </a:lnSpc>
            </a:pPr>
            <a:r>
              <a:rPr lang="en-US" altLang="en-US"/>
              <a:t>Collection of records requiring similar computation</a:t>
            </a:r>
          </a:p>
          <a:p>
            <a:pPr lvl="2">
              <a:lnSpc>
                <a:spcPct val="105000"/>
              </a:lnSpc>
            </a:pPr>
            <a:r>
              <a:rPr lang="en-US" altLang="en-US"/>
              <a:t>Vertex positions, Voxels, etc.</a:t>
            </a:r>
          </a:p>
          <a:p>
            <a:pPr lvl="1">
              <a:lnSpc>
                <a:spcPct val="105000"/>
              </a:lnSpc>
            </a:pPr>
            <a:r>
              <a:rPr lang="en-US" altLang="en-US"/>
              <a:t>Provide data parallelism</a:t>
            </a:r>
          </a:p>
          <a:p>
            <a:pPr>
              <a:lnSpc>
                <a:spcPct val="105000"/>
              </a:lnSpc>
            </a:pPr>
            <a:r>
              <a:rPr lang="en-US" altLang="en-US"/>
              <a:t>Kernels</a:t>
            </a:r>
          </a:p>
          <a:p>
            <a:pPr lvl="1">
              <a:lnSpc>
                <a:spcPct val="105000"/>
              </a:lnSpc>
            </a:pPr>
            <a:r>
              <a:rPr lang="en-US" altLang="en-US"/>
              <a:t>Functions applied to each element in stream</a:t>
            </a:r>
          </a:p>
          <a:p>
            <a:pPr lvl="2">
              <a:lnSpc>
                <a:spcPct val="105000"/>
              </a:lnSpc>
            </a:pPr>
            <a:r>
              <a:rPr lang="en-US" altLang="en-US"/>
              <a:t>transforms, PDE, …</a:t>
            </a:r>
          </a:p>
          <a:p>
            <a:pPr lvl="1">
              <a:lnSpc>
                <a:spcPct val="105000"/>
              </a:lnSpc>
            </a:pPr>
            <a:r>
              <a:rPr lang="en-US" altLang="en-US"/>
              <a:t>Few dependencies between stream elements</a:t>
            </a:r>
          </a:p>
          <a:p>
            <a:pPr lvl="2">
              <a:lnSpc>
                <a:spcPct val="105000"/>
              </a:lnSpc>
            </a:pPr>
            <a:r>
              <a:rPr lang="en-US" altLang="en-US"/>
              <a:t>Encourage high Arithmetic Intensity</a:t>
            </a:r>
          </a:p>
        </p:txBody>
      </p:sp>
    </p:spTree>
    <p:extLst>
      <p:ext uri="{BB962C8B-B14F-4D97-AF65-F5344CB8AC3E}">
        <p14:creationId xmlns:p14="http://schemas.microsoft.com/office/powerpoint/2010/main" val="13196150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9E55AF-80FD-448C-B9F7-4145C633EA5A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2840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Example: Simulation Grid</a:t>
            </a:r>
          </a:p>
        </p:txBody>
      </p:sp>
      <p:sp>
        <p:nvSpPr>
          <p:cNvPr id="12840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Common GPGPU computation style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Textures represent computational grids = streams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Many computations map to grids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Matrix algebra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Image &amp; Volume processing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Global Illumination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b="0"/>
              <a:t>Physically-based simulation</a:t>
            </a: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800"/>
              <a:t>Non-grid streams can be </a:t>
            </a:r>
            <a:br>
              <a:rPr lang="en-US" altLang="en-US" sz="2800"/>
            </a:br>
            <a:r>
              <a:rPr lang="en-US" altLang="en-US" sz="2800"/>
              <a:t>mapped to grids</a:t>
            </a:r>
          </a:p>
        </p:txBody>
      </p:sp>
      <p:pic>
        <p:nvPicPr>
          <p:cNvPr id="128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028950"/>
            <a:ext cx="3028950" cy="2990850"/>
          </a:xfrm>
          <a:prstGeom prst="rect">
            <a:avLst/>
          </a:prstGeom>
          <a:noFill/>
          <a:ln w="38100">
            <a:solidFill>
              <a:srgbClr val="6699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616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A22BA8-A0F9-4B40-9E6F-BC236A2095EE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2861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Stream Computation</a:t>
            </a:r>
          </a:p>
        </p:txBody>
      </p:sp>
      <p:sp>
        <p:nvSpPr>
          <p:cNvPr id="128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 sz="2800"/>
              <a:t>Grid Simulation algorithm</a:t>
            </a:r>
          </a:p>
          <a:p>
            <a:pPr lvl="1"/>
            <a:r>
              <a:rPr lang="en-US" altLang="en-US" sz="2400"/>
              <a:t>Made up of steps</a:t>
            </a:r>
          </a:p>
          <a:p>
            <a:pPr lvl="1"/>
            <a:r>
              <a:rPr lang="en-US" altLang="en-US" sz="2400"/>
              <a:t>Each step updates entire grid</a:t>
            </a:r>
          </a:p>
          <a:p>
            <a:pPr lvl="1"/>
            <a:r>
              <a:rPr lang="en-US" altLang="en-US" sz="2400"/>
              <a:t>Must complete before next step can begin</a:t>
            </a:r>
          </a:p>
          <a:p>
            <a:endParaRPr lang="en-US" altLang="en-US" sz="2800"/>
          </a:p>
          <a:p>
            <a:r>
              <a:rPr lang="en-US" altLang="en-US" sz="2800"/>
              <a:t>Grid is a stream, steps are kernels</a:t>
            </a:r>
          </a:p>
          <a:p>
            <a:pPr lvl="1"/>
            <a:r>
              <a:rPr lang="en-US" altLang="en-US" sz="2400"/>
              <a:t>Kernel applied to each stream element</a:t>
            </a:r>
          </a:p>
          <a:p>
            <a:pPr lvl="1"/>
            <a:endParaRPr lang="en-US" altLang="en-US" sz="2400"/>
          </a:p>
        </p:txBody>
      </p:sp>
      <p:pic>
        <p:nvPicPr>
          <p:cNvPr id="1286148" name="Picture 4" descr="algorith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638" y="1066800"/>
            <a:ext cx="1419225" cy="4533900"/>
          </a:xfrm>
          <a:prstGeom prst="rect">
            <a:avLst/>
          </a:prstGeom>
          <a:noFill/>
          <a:ln w="38100">
            <a:solidFill>
              <a:srgbClr val="6699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6149" name="Text Box 5"/>
          <p:cNvSpPr txBox="1">
            <a:spLocks noChangeArrowheads="1"/>
          </p:cNvSpPr>
          <p:nvPr/>
        </p:nvSpPr>
        <p:spPr bwMode="auto">
          <a:xfrm>
            <a:off x="7631113" y="5651500"/>
            <a:ext cx="1219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FBF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600">
                <a:solidFill>
                  <a:srgbClr val="FFFBFC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Cloud simulation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4410701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B4AAED-64B3-47C1-9537-8258EA16B3E6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28819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Kernels</a:t>
            </a:r>
          </a:p>
        </p:txBody>
      </p:sp>
      <p:sp>
        <p:nvSpPr>
          <p:cNvPr id="128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686425"/>
            <a:ext cx="8383588" cy="595313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2100" b="0"/>
              <a:t>Kernel / loop body / algorithm step   =   Fragment Program</a:t>
            </a:r>
          </a:p>
        </p:txBody>
      </p:sp>
      <p:pic>
        <p:nvPicPr>
          <p:cNvPr id="128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47950"/>
            <a:ext cx="8178800" cy="2686050"/>
          </a:xfrm>
          <a:prstGeom prst="rect">
            <a:avLst/>
          </a:prstGeom>
          <a:noFill/>
          <a:ln w="38100">
            <a:solidFill>
              <a:srgbClr val="6699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0" y="1447800"/>
            <a:ext cx="2273300" cy="963613"/>
          </a:xfrm>
          <a:prstGeom prst="rect">
            <a:avLst/>
          </a:prstGeom>
          <a:noFill/>
          <a:ln w="38100">
            <a:solidFill>
              <a:srgbClr val="6699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8198" name="Freeform 6"/>
          <p:cNvSpPr>
            <a:spLocks/>
          </p:cNvSpPr>
          <p:nvPr/>
        </p:nvSpPr>
        <p:spPr bwMode="auto">
          <a:xfrm>
            <a:off x="4800600" y="2362200"/>
            <a:ext cx="1447800" cy="381000"/>
          </a:xfrm>
          <a:custGeom>
            <a:avLst/>
            <a:gdLst>
              <a:gd name="T0" fmla="*/ 0 w 496"/>
              <a:gd name="T1" fmla="*/ 0 h 480"/>
              <a:gd name="T2" fmla="*/ 144 w 496"/>
              <a:gd name="T3" fmla="*/ 240 h 480"/>
              <a:gd name="T4" fmla="*/ 384 w 496"/>
              <a:gd name="T5" fmla="*/ 336 h 480"/>
              <a:gd name="T6" fmla="*/ 480 w 496"/>
              <a:gd name="T7" fmla="*/ 432 h 480"/>
              <a:gd name="T8" fmla="*/ 480 w 496"/>
              <a:gd name="T9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6" h="480">
                <a:moveTo>
                  <a:pt x="0" y="0"/>
                </a:moveTo>
                <a:cubicBezTo>
                  <a:pt x="40" y="92"/>
                  <a:pt x="80" y="184"/>
                  <a:pt x="144" y="240"/>
                </a:cubicBezTo>
                <a:cubicBezTo>
                  <a:pt x="208" y="296"/>
                  <a:pt x="328" y="304"/>
                  <a:pt x="384" y="336"/>
                </a:cubicBezTo>
                <a:cubicBezTo>
                  <a:pt x="440" y="368"/>
                  <a:pt x="464" y="408"/>
                  <a:pt x="480" y="432"/>
                </a:cubicBezTo>
                <a:cubicBezTo>
                  <a:pt x="496" y="456"/>
                  <a:pt x="488" y="468"/>
                  <a:pt x="480" y="480"/>
                </a:cubicBezTo>
              </a:path>
            </a:pathLst>
          </a:custGeom>
          <a:noFill/>
          <a:ln w="31750">
            <a:solidFill>
              <a:srgbClr val="FF99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8199" name="Freeform 7"/>
          <p:cNvSpPr>
            <a:spLocks/>
          </p:cNvSpPr>
          <p:nvPr/>
        </p:nvSpPr>
        <p:spPr bwMode="auto">
          <a:xfrm flipH="1">
            <a:off x="2667000" y="2362200"/>
            <a:ext cx="1524000" cy="381000"/>
          </a:xfrm>
          <a:custGeom>
            <a:avLst/>
            <a:gdLst>
              <a:gd name="T0" fmla="*/ 0 w 496"/>
              <a:gd name="T1" fmla="*/ 0 h 480"/>
              <a:gd name="T2" fmla="*/ 144 w 496"/>
              <a:gd name="T3" fmla="*/ 240 h 480"/>
              <a:gd name="T4" fmla="*/ 384 w 496"/>
              <a:gd name="T5" fmla="*/ 336 h 480"/>
              <a:gd name="T6" fmla="*/ 480 w 496"/>
              <a:gd name="T7" fmla="*/ 432 h 480"/>
              <a:gd name="T8" fmla="*/ 480 w 496"/>
              <a:gd name="T9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6" h="480">
                <a:moveTo>
                  <a:pt x="0" y="0"/>
                </a:moveTo>
                <a:cubicBezTo>
                  <a:pt x="40" y="92"/>
                  <a:pt x="80" y="184"/>
                  <a:pt x="144" y="240"/>
                </a:cubicBezTo>
                <a:cubicBezTo>
                  <a:pt x="208" y="296"/>
                  <a:pt x="328" y="304"/>
                  <a:pt x="384" y="336"/>
                </a:cubicBezTo>
                <a:cubicBezTo>
                  <a:pt x="440" y="368"/>
                  <a:pt x="464" y="408"/>
                  <a:pt x="480" y="432"/>
                </a:cubicBezTo>
                <a:cubicBezTo>
                  <a:pt x="496" y="456"/>
                  <a:pt x="488" y="468"/>
                  <a:pt x="480" y="480"/>
                </a:cubicBezTo>
              </a:path>
            </a:pathLst>
          </a:custGeom>
          <a:noFill/>
          <a:ln w="31750">
            <a:solidFill>
              <a:srgbClr val="FF99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8200" name="Rectangle 8"/>
          <p:cNvSpPr>
            <a:spLocks noChangeArrowheads="1"/>
          </p:cNvSpPr>
          <p:nvPr/>
        </p:nvSpPr>
        <p:spPr bwMode="auto">
          <a:xfrm>
            <a:off x="1427163" y="1905000"/>
            <a:ext cx="850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b="1">
                <a:solidFill>
                  <a:srgbClr val="FFFFFF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CPU</a:t>
            </a:r>
            <a:endParaRPr lang="en-US" altLang="en-US" sz="2400" b="1">
              <a:solidFill>
                <a:srgbClr val="FFFFFF"/>
              </a:solidFill>
              <a:latin typeface="Trebuchet MS" panose="020B0603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8201" name="Rectangle 9"/>
          <p:cNvSpPr>
            <a:spLocks noChangeArrowheads="1"/>
          </p:cNvSpPr>
          <p:nvPr/>
        </p:nvSpPr>
        <p:spPr bwMode="auto">
          <a:xfrm>
            <a:off x="6553200" y="1905000"/>
            <a:ext cx="871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b="1">
                <a:solidFill>
                  <a:srgbClr val="FFFFFF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GPU</a:t>
            </a:r>
          </a:p>
        </p:txBody>
      </p:sp>
    </p:spTree>
    <p:extLst>
      <p:ext uri="{BB962C8B-B14F-4D97-AF65-F5344CB8AC3E}">
        <p14:creationId xmlns:p14="http://schemas.microsoft.com/office/powerpoint/2010/main" val="1703066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3F5EC1-E2BD-44DF-B67E-4E267567E9FA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29024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Feedback</a:t>
            </a:r>
          </a:p>
        </p:txBody>
      </p:sp>
      <p:sp>
        <p:nvSpPr>
          <p:cNvPr id="129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6707188" cy="5135563"/>
          </a:xfrm>
          <a:ln/>
        </p:spPr>
        <p:txBody>
          <a:bodyPr/>
          <a:lstStyle/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Each algorithm step depends on the results of previous steps</a:t>
            </a:r>
          </a:p>
          <a:p>
            <a:endParaRPr lang="en-US" altLang="en-US"/>
          </a:p>
          <a:p>
            <a:r>
              <a:rPr lang="en-US" altLang="en-US"/>
              <a:t>Each time step depends on the results of the previous time step</a:t>
            </a:r>
          </a:p>
        </p:txBody>
      </p:sp>
      <p:pic>
        <p:nvPicPr>
          <p:cNvPr id="129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295400"/>
            <a:ext cx="1858963" cy="4648200"/>
          </a:xfrm>
          <a:prstGeom prst="rect">
            <a:avLst/>
          </a:prstGeom>
          <a:noFill/>
          <a:ln w="38100">
            <a:solidFill>
              <a:srgbClr val="6699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356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121439-8009-4CEC-8C80-87643911121A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2922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GPU Simulation</a:t>
            </a:r>
          </a:p>
        </p:txBody>
      </p:sp>
      <p:sp>
        <p:nvSpPr>
          <p:cNvPr id="129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 sz="2800"/>
              <a:t>Algorithm steps are fragment programs</a:t>
            </a:r>
          </a:p>
          <a:p>
            <a:pPr lvl="1"/>
            <a:r>
              <a:rPr lang="en-US" altLang="en-US" sz="2400"/>
              <a:t>Computational </a:t>
            </a:r>
            <a:r>
              <a:rPr lang="en-US" altLang="en-US" sz="2400" i="1"/>
              <a:t>kernels</a:t>
            </a:r>
            <a:endParaRPr lang="en-US" altLang="en-US" sz="2400"/>
          </a:p>
          <a:p>
            <a:r>
              <a:rPr lang="en-US" altLang="en-US" sz="2800"/>
              <a:t>Current state is stored in textures</a:t>
            </a:r>
          </a:p>
          <a:p>
            <a:r>
              <a:rPr lang="en-US" altLang="en-US" sz="2800"/>
              <a:t>Feedback via render to texture</a:t>
            </a:r>
          </a:p>
          <a:p>
            <a:pPr lvl="1"/>
            <a:endParaRPr lang="en-US" altLang="en-US" sz="2400"/>
          </a:p>
          <a:p>
            <a:r>
              <a:rPr lang="en-US" altLang="en-US" sz="2800"/>
              <a:t>One question: how do we invoke </a:t>
            </a:r>
            <a:br>
              <a:rPr lang="en-US" altLang="en-US" sz="2800"/>
            </a:br>
            <a:r>
              <a:rPr lang="en-US" altLang="en-US" sz="2800"/>
              <a:t>computation?</a:t>
            </a:r>
          </a:p>
        </p:txBody>
      </p:sp>
      <p:pic>
        <p:nvPicPr>
          <p:cNvPr id="1292292" name="Picture 4" descr="algorith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447800"/>
            <a:ext cx="1408113" cy="4495800"/>
          </a:xfrm>
          <a:prstGeom prst="rect">
            <a:avLst/>
          </a:prstGeom>
          <a:noFill/>
          <a:ln w="38100">
            <a:solidFill>
              <a:srgbClr val="6699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6663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996799-7148-4575-ADF8-1F5A77F1F140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29433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Invoking Computation</a:t>
            </a:r>
          </a:p>
        </p:txBody>
      </p:sp>
      <p:sp>
        <p:nvSpPr>
          <p:cNvPr id="129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4841875"/>
          </a:xfrm>
          <a:ln/>
        </p:spPr>
        <p:txBody>
          <a:bodyPr/>
          <a:lstStyle/>
          <a:p>
            <a:r>
              <a:rPr lang="en-US" altLang="en-US" dirty="0"/>
              <a:t>Must invoke computation at each pixel</a:t>
            </a:r>
          </a:p>
          <a:p>
            <a:pPr lvl="1"/>
            <a:r>
              <a:rPr lang="en-US" altLang="en-US" dirty="0"/>
              <a:t>Just draw geometry!</a:t>
            </a:r>
          </a:p>
          <a:p>
            <a:pPr lvl="1"/>
            <a:r>
              <a:rPr lang="en-US" altLang="en-US" dirty="0"/>
              <a:t>Most common GPGPU invocation is a full-screen quad</a:t>
            </a:r>
          </a:p>
          <a:p>
            <a:r>
              <a:rPr lang="pt-BR" altLang="en-US" dirty="0"/>
              <a:t>So, rasterization = kernel </a:t>
            </a:r>
            <a:r>
              <a:rPr lang="pt-BR" altLang="en-US" dirty="0" smtClean="0"/>
              <a:t>invocation</a:t>
            </a:r>
          </a:p>
          <a:p>
            <a:endParaRPr lang="pt-BR" altLang="en-US" dirty="0"/>
          </a:p>
          <a:p>
            <a:endParaRPr lang="pt-BR" altLang="en-US" dirty="0" smtClean="0"/>
          </a:p>
          <a:p>
            <a:pPr marL="0" indent="0">
              <a:buNone/>
            </a:pPr>
            <a:r>
              <a:rPr lang="pt-BR" altLang="en-US" dirty="0" smtClean="0"/>
              <a:t>Simple example:</a:t>
            </a:r>
          </a:p>
          <a:p>
            <a:pPr marL="0" indent="0">
              <a:buNone/>
            </a:pPr>
            <a:r>
              <a:rPr lang="pt-BR" altLang="en-US" dirty="0">
                <a:hlinkClick r:id="rId3"/>
              </a:rPr>
              <a:t>https://</a:t>
            </a:r>
            <a:r>
              <a:rPr lang="pt-BR" altLang="en-US" dirty="0" smtClean="0">
                <a:hlinkClick r:id="rId3"/>
              </a:rPr>
              <a:t>www.youtube.com/watch?v=7EOjAdmURY4</a:t>
            </a:r>
            <a:endParaRPr lang="pt-BR" altLang="en-US" dirty="0" smtClean="0"/>
          </a:p>
          <a:p>
            <a:pPr marL="0" indent="0">
              <a:buNone/>
            </a:pPr>
            <a:endParaRPr lang="pt-BR" altLang="en-US" dirty="0"/>
          </a:p>
          <a:p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3661870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856E4D-262C-4A70-8E74-D3E97199F2F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  <a:ln/>
        </p:spPr>
        <p:txBody>
          <a:bodyPr/>
          <a:lstStyle/>
          <a:p>
            <a:r>
              <a:rPr lang="en-US" altLang="en-US"/>
              <a:t>Overlap Testing</a:t>
            </a:r>
          </a:p>
        </p:txBody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Facts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Most common technique used in games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Exhibits more error than intersection testing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Concept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For every simulation step, test every pair of objects to see if overlap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Easy for simple volumes like spheres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Harder for polygonal models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Useful results of detected collision (for physics)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Collision normal vector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Time collision took place</a:t>
            </a:r>
          </a:p>
        </p:txBody>
      </p:sp>
    </p:spTree>
    <p:extLst>
      <p:ext uri="{BB962C8B-B14F-4D97-AF65-F5344CB8AC3E}">
        <p14:creationId xmlns:p14="http://schemas.microsoft.com/office/powerpoint/2010/main" val="26177238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5D9140-D603-42B4-AEF6-CF924677D2BD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29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ln/>
        </p:spPr>
        <p:txBody>
          <a:bodyPr/>
          <a:lstStyle/>
          <a:p>
            <a:r>
              <a:rPr lang="en-US" altLang="en-US" sz="4800" dirty="0"/>
              <a:t>Example: N-Body Simulation</a:t>
            </a:r>
          </a:p>
        </p:txBody>
      </p:sp>
      <p:sp>
        <p:nvSpPr>
          <p:cNvPr id="129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12837"/>
            <a:ext cx="6953250" cy="4525963"/>
          </a:xfrm>
          <a:ln/>
        </p:spPr>
        <p:txBody>
          <a:bodyPr/>
          <a:lstStyle/>
          <a:p>
            <a:r>
              <a:rPr lang="en-US" altLang="en-US" sz="2900" dirty="0"/>
              <a:t>Brute force </a:t>
            </a:r>
            <a:r>
              <a:rPr lang="en-US" altLang="en-US" sz="2900" dirty="0">
                <a:sym typeface="Wingdings" panose="05000000000000000000" pitchFamily="2" charset="2"/>
              </a:rPr>
              <a:t></a:t>
            </a:r>
            <a:endParaRPr lang="en-US" altLang="en-US" sz="2900" dirty="0"/>
          </a:p>
          <a:p>
            <a:r>
              <a:rPr lang="en-US" altLang="en-US" sz="2900" dirty="0"/>
              <a:t>N = 8192 bodies</a:t>
            </a:r>
          </a:p>
          <a:p>
            <a:r>
              <a:rPr lang="en-US" altLang="en-US" sz="2900" dirty="0"/>
              <a:t>N</a:t>
            </a:r>
            <a:r>
              <a:rPr lang="en-US" altLang="en-US" sz="2900" baseline="30000" dirty="0"/>
              <a:t>2 </a:t>
            </a:r>
            <a:r>
              <a:rPr lang="en-US" altLang="en-US" sz="2900" dirty="0"/>
              <a:t>gravity computations</a:t>
            </a:r>
          </a:p>
          <a:p>
            <a:endParaRPr lang="en-US" altLang="en-US" sz="2900" dirty="0"/>
          </a:p>
          <a:p>
            <a:r>
              <a:rPr lang="en-US" altLang="en-US" sz="2900" dirty="0"/>
              <a:t>64M force comps. / frame</a:t>
            </a:r>
          </a:p>
          <a:p>
            <a:r>
              <a:rPr lang="en-US" altLang="en-US" sz="2900" dirty="0"/>
              <a:t>~25 flops per force</a:t>
            </a:r>
          </a:p>
          <a:p>
            <a:r>
              <a:rPr lang="en-US" altLang="en-US" sz="2900" dirty="0"/>
              <a:t>10.5 fps </a:t>
            </a:r>
          </a:p>
          <a:p>
            <a:endParaRPr lang="en-US" altLang="en-US" sz="2900" dirty="0"/>
          </a:p>
          <a:p>
            <a:r>
              <a:rPr lang="en-US" altLang="en-US" sz="2900" dirty="0"/>
              <a:t>17+ GFLOPs sustained</a:t>
            </a:r>
          </a:p>
          <a:p>
            <a:pPr lvl="1"/>
            <a:r>
              <a:rPr lang="en-US" altLang="en-US" sz="2600" dirty="0"/>
              <a:t>GeForce 7800 GTX</a:t>
            </a:r>
          </a:p>
        </p:txBody>
      </p:sp>
      <p:pic>
        <p:nvPicPr>
          <p:cNvPr id="1296388" name="Picture 4" descr="nbod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68450"/>
            <a:ext cx="3589338" cy="3481388"/>
          </a:xfrm>
          <a:prstGeom prst="rect">
            <a:avLst/>
          </a:prstGeom>
          <a:noFill/>
          <a:ln w="38100">
            <a:solidFill>
              <a:srgbClr val="6699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6389" name="Text Box 5"/>
          <p:cNvSpPr txBox="1">
            <a:spLocks noChangeArrowheads="1"/>
          </p:cNvSpPr>
          <p:nvPr/>
        </p:nvSpPr>
        <p:spPr bwMode="auto">
          <a:xfrm>
            <a:off x="6010275" y="5226050"/>
            <a:ext cx="2305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b="1" i="1">
                <a:ea typeface="新細明體" panose="02020500000000000000" pitchFamily="18" charset="-120"/>
              </a:rPr>
              <a:t>Nyland, Harris, Prins,</a:t>
            </a:r>
            <a:br>
              <a:rPr lang="en-US" altLang="en-US" b="1" i="1">
                <a:ea typeface="新細明體" panose="02020500000000000000" pitchFamily="18" charset="-120"/>
              </a:rPr>
            </a:br>
            <a:r>
              <a:rPr lang="en-US" altLang="en-US" b="1" i="1">
                <a:ea typeface="新細明體" panose="02020500000000000000" pitchFamily="18" charset="-120"/>
              </a:rPr>
              <a:t>GP</a:t>
            </a:r>
            <a:r>
              <a:rPr lang="en-US" altLang="en-US" b="1" i="1" baseline="30000">
                <a:ea typeface="新細明體" panose="02020500000000000000" pitchFamily="18" charset="-120"/>
              </a:rPr>
              <a:t>2 </a:t>
            </a:r>
            <a:r>
              <a:rPr lang="en-US" altLang="en-US" b="1" i="1">
                <a:ea typeface="新細明體" panose="02020500000000000000" pitchFamily="18" charset="-120"/>
              </a:rPr>
              <a:t>2004 poster</a:t>
            </a:r>
          </a:p>
        </p:txBody>
      </p:sp>
    </p:spTree>
    <p:extLst>
      <p:ext uri="{BB962C8B-B14F-4D97-AF65-F5344CB8AC3E}">
        <p14:creationId xmlns:p14="http://schemas.microsoft.com/office/powerpoint/2010/main" val="44455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C3332-9459-471E-A414-5E59A585B9A6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29843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sz="4800" dirty="0"/>
              <a:t>Computing Gravitational Forces</a:t>
            </a:r>
          </a:p>
        </p:txBody>
      </p:sp>
      <p:sp>
        <p:nvSpPr>
          <p:cNvPr id="129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/>
              <a:t>Each body attracts all other bodies</a:t>
            </a:r>
          </a:p>
          <a:p>
            <a:pPr lvl="1"/>
            <a:r>
              <a:rPr lang="en-US" altLang="en-US" i="1"/>
              <a:t>N</a:t>
            </a:r>
            <a:r>
              <a:rPr lang="en-US" altLang="en-US"/>
              <a:t> bodies, so </a:t>
            </a:r>
            <a:r>
              <a:rPr lang="en-US" altLang="en-US" i="1"/>
              <a:t>N</a:t>
            </a:r>
            <a:r>
              <a:rPr lang="en-US" altLang="en-US" baseline="30000"/>
              <a:t>2</a:t>
            </a:r>
            <a:r>
              <a:rPr lang="en-US" altLang="en-US"/>
              <a:t> forces</a:t>
            </a:r>
          </a:p>
          <a:p>
            <a:r>
              <a:rPr lang="en-US" altLang="en-US"/>
              <a:t>Draw into an </a:t>
            </a:r>
            <a:r>
              <a:rPr lang="en-US" altLang="en-US" i="1"/>
              <a:t>N</a:t>
            </a:r>
            <a:r>
              <a:rPr lang="en-US" altLang="en-US"/>
              <a:t>x</a:t>
            </a:r>
            <a:r>
              <a:rPr lang="en-US" altLang="en-US" i="1"/>
              <a:t>N</a:t>
            </a:r>
            <a:r>
              <a:rPr lang="en-US" altLang="en-US"/>
              <a:t> buffer</a:t>
            </a:r>
          </a:p>
          <a:p>
            <a:pPr lvl="1"/>
            <a:r>
              <a:rPr lang="en-US" altLang="en-US"/>
              <a:t>Pixel (</a:t>
            </a:r>
            <a:r>
              <a:rPr lang="en-US" altLang="en-US" i="1"/>
              <a:t>i</a:t>
            </a:r>
            <a:r>
              <a:rPr lang="en-US" altLang="en-US"/>
              <a:t>,</a:t>
            </a:r>
            <a:r>
              <a:rPr lang="en-US" altLang="en-US" i="1"/>
              <a:t>j</a:t>
            </a:r>
            <a:r>
              <a:rPr lang="en-US" altLang="en-US"/>
              <a:t>) computes force between </a:t>
            </a:r>
            <a:r>
              <a:rPr lang="en-US" altLang="en-US" i="1"/>
              <a:t>i</a:t>
            </a:r>
            <a:r>
              <a:rPr lang="en-US" altLang="en-US"/>
              <a:t> and </a:t>
            </a:r>
            <a:r>
              <a:rPr lang="en-US" altLang="en-US" i="1"/>
              <a:t>j</a:t>
            </a:r>
            <a:endParaRPr lang="en-US" altLang="en-US"/>
          </a:p>
          <a:p>
            <a:pPr lvl="1"/>
            <a:r>
              <a:rPr lang="en-US" altLang="en-US"/>
              <a:t>Very simple fragment program</a:t>
            </a:r>
          </a:p>
          <a:p>
            <a:pPr lvl="2"/>
            <a:r>
              <a:rPr lang="en-US" altLang="en-US"/>
              <a:t>More than 4096 bodies makes it trickier</a:t>
            </a:r>
          </a:p>
          <a:p>
            <a:pPr lvl="3"/>
            <a:r>
              <a:rPr lang="en-US" altLang="en-US"/>
              <a:t>Limited by max buffer size…</a:t>
            </a:r>
          </a:p>
        </p:txBody>
      </p:sp>
    </p:spTree>
    <p:extLst>
      <p:ext uri="{BB962C8B-B14F-4D97-AF65-F5344CB8AC3E}">
        <p14:creationId xmlns:p14="http://schemas.microsoft.com/office/powerpoint/2010/main" val="32082079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F94DF2-607B-459E-9910-7E8CB4011E2C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30048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sz="4800" dirty="0"/>
              <a:t>Computing Gravitational Forces</a:t>
            </a:r>
          </a:p>
        </p:txBody>
      </p:sp>
      <p:grpSp>
        <p:nvGrpSpPr>
          <p:cNvPr id="1300483" name="Group 3"/>
          <p:cNvGrpSpPr>
            <a:grpSpLocks/>
          </p:cNvGrpSpPr>
          <p:nvPr/>
        </p:nvGrpSpPr>
        <p:grpSpPr bwMode="auto">
          <a:xfrm>
            <a:off x="958850" y="1168400"/>
            <a:ext cx="3917950" cy="4105275"/>
            <a:chOff x="508" y="966"/>
            <a:chExt cx="2468" cy="2586"/>
          </a:xfrm>
        </p:grpSpPr>
        <p:sp>
          <p:nvSpPr>
            <p:cNvPr id="1300484" name="Text Box 4"/>
            <p:cNvSpPr txBox="1">
              <a:spLocks noChangeArrowheads="1"/>
            </p:cNvSpPr>
            <p:nvPr/>
          </p:nvSpPr>
          <p:spPr bwMode="auto">
            <a:xfrm>
              <a:off x="864" y="966"/>
              <a:ext cx="18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Trebuchet MS" panose="020B0603020202020204" pitchFamily="34" charset="0"/>
                  <a:ea typeface="新細明體" panose="02020500000000000000" pitchFamily="18" charset="-120"/>
                </a:rPr>
                <a:t>N-body force Texture</a:t>
              </a:r>
            </a:p>
          </p:txBody>
        </p:sp>
        <p:sp>
          <p:nvSpPr>
            <p:cNvPr id="1300485" name="Rectangle 5"/>
            <p:cNvSpPr>
              <a:spLocks noChangeArrowheads="1"/>
            </p:cNvSpPr>
            <p:nvPr/>
          </p:nvSpPr>
          <p:spPr bwMode="auto">
            <a:xfrm>
              <a:off x="745" y="1289"/>
              <a:ext cx="2039" cy="2039"/>
            </a:xfrm>
            <a:prstGeom prst="rect">
              <a:avLst/>
            </a:prstGeom>
            <a:solidFill>
              <a:srgbClr val="336699"/>
            </a:solidFill>
            <a:ln w="9525">
              <a:solidFill>
                <a:srgbClr val="6699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      force(</a:t>
              </a:r>
              <a:r>
                <a:rPr lang="en-US" alt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i</a:t>
              </a:r>
              <a:r>
                <a: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,</a:t>
              </a:r>
              <a:r>
                <a:rPr lang="en-US" alt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j</a:t>
              </a:r>
              <a:r>
                <a: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)</a:t>
              </a:r>
            </a:p>
          </p:txBody>
        </p:sp>
        <p:sp>
          <p:nvSpPr>
            <p:cNvPr id="1300486" name="Rectangle 6"/>
            <p:cNvSpPr>
              <a:spLocks noChangeArrowheads="1"/>
            </p:cNvSpPr>
            <p:nvPr/>
          </p:nvSpPr>
          <p:spPr bwMode="auto">
            <a:xfrm>
              <a:off x="1141" y="2023"/>
              <a:ext cx="132" cy="13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487" name="Line 7"/>
            <p:cNvSpPr>
              <a:spLocks noChangeShapeType="1"/>
            </p:cNvSpPr>
            <p:nvPr/>
          </p:nvSpPr>
          <p:spPr bwMode="auto">
            <a:xfrm flipH="1">
              <a:off x="779" y="2091"/>
              <a:ext cx="315" cy="1"/>
            </a:xfrm>
            <a:prstGeom prst="line">
              <a:avLst/>
            </a:prstGeom>
            <a:noFill/>
            <a:ln w="38100">
              <a:solidFill>
                <a:srgbClr val="99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488" name="Line 8"/>
            <p:cNvSpPr>
              <a:spLocks noChangeShapeType="1"/>
            </p:cNvSpPr>
            <p:nvPr/>
          </p:nvSpPr>
          <p:spPr bwMode="auto">
            <a:xfrm>
              <a:off x="1203" y="2194"/>
              <a:ext cx="5" cy="1092"/>
            </a:xfrm>
            <a:prstGeom prst="line">
              <a:avLst/>
            </a:prstGeom>
            <a:noFill/>
            <a:ln w="38100">
              <a:solidFill>
                <a:srgbClr val="99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489" name="Text Box 9"/>
            <p:cNvSpPr txBox="1">
              <a:spLocks noChangeArrowheads="1"/>
            </p:cNvSpPr>
            <p:nvPr/>
          </p:nvSpPr>
          <p:spPr bwMode="auto">
            <a:xfrm>
              <a:off x="2764" y="325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1300490" name="Text Box 10"/>
            <p:cNvSpPr txBox="1">
              <a:spLocks noChangeArrowheads="1"/>
            </p:cNvSpPr>
            <p:nvPr/>
          </p:nvSpPr>
          <p:spPr bwMode="auto">
            <a:xfrm>
              <a:off x="1104" y="3264"/>
              <a:ext cx="1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i</a:t>
              </a:r>
            </a:p>
          </p:txBody>
        </p:sp>
        <p:sp>
          <p:nvSpPr>
            <p:cNvPr id="1300491" name="Text Box 11"/>
            <p:cNvSpPr txBox="1">
              <a:spLocks noChangeArrowheads="1"/>
            </p:cNvSpPr>
            <p:nvPr/>
          </p:nvSpPr>
          <p:spPr bwMode="auto">
            <a:xfrm>
              <a:off x="508" y="11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1300492" name="Text Box 12"/>
            <p:cNvSpPr txBox="1">
              <a:spLocks noChangeArrowheads="1"/>
            </p:cNvSpPr>
            <p:nvPr/>
          </p:nvSpPr>
          <p:spPr bwMode="auto">
            <a:xfrm>
              <a:off x="556" y="325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300493" name="Text Box 13"/>
            <p:cNvSpPr txBox="1">
              <a:spLocks noChangeArrowheads="1"/>
            </p:cNvSpPr>
            <p:nvPr/>
          </p:nvSpPr>
          <p:spPr bwMode="auto">
            <a:xfrm>
              <a:off x="551" y="1920"/>
              <a:ext cx="1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j</a:t>
              </a:r>
            </a:p>
          </p:txBody>
        </p:sp>
      </p:grpSp>
      <p:grpSp>
        <p:nvGrpSpPr>
          <p:cNvPr id="1300494" name="Group 14"/>
          <p:cNvGrpSpPr>
            <a:grpSpLocks/>
          </p:cNvGrpSpPr>
          <p:nvPr/>
        </p:nvGrpSpPr>
        <p:grpSpPr bwMode="auto">
          <a:xfrm>
            <a:off x="5257800" y="1157288"/>
            <a:ext cx="2932113" cy="2820987"/>
            <a:chOff x="3024" y="959"/>
            <a:chExt cx="1847" cy="1777"/>
          </a:xfrm>
        </p:grpSpPr>
        <p:sp>
          <p:nvSpPr>
            <p:cNvPr id="1300495" name="Rectangle 15"/>
            <p:cNvSpPr>
              <a:spLocks noChangeArrowheads="1"/>
            </p:cNvSpPr>
            <p:nvPr/>
          </p:nvSpPr>
          <p:spPr bwMode="auto">
            <a:xfrm>
              <a:off x="3168" y="1296"/>
              <a:ext cx="1440" cy="144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300496" name="Rectangle 16"/>
            <p:cNvSpPr>
              <a:spLocks noChangeArrowheads="1"/>
            </p:cNvSpPr>
            <p:nvPr/>
          </p:nvSpPr>
          <p:spPr bwMode="auto">
            <a:xfrm>
              <a:off x="3648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i</a:t>
              </a:r>
            </a:p>
          </p:txBody>
        </p:sp>
        <p:sp>
          <p:nvSpPr>
            <p:cNvPr id="1300497" name="Rectangle 17"/>
            <p:cNvSpPr>
              <a:spLocks noChangeArrowheads="1"/>
            </p:cNvSpPr>
            <p:nvPr/>
          </p:nvSpPr>
          <p:spPr bwMode="auto">
            <a:xfrm>
              <a:off x="3984" y="1632"/>
              <a:ext cx="192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j</a:t>
              </a:r>
            </a:p>
          </p:txBody>
        </p:sp>
        <p:sp>
          <p:nvSpPr>
            <p:cNvPr id="1300498" name="Text Box 18"/>
            <p:cNvSpPr txBox="1">
              <a:spLocks noChangeArrowheads="1"/>
            </p:cNvSpPr>
            <p:nvPr/>
          </p:nvSpPr>
          <p:spPr bwMode="auto">
            <a:xfrm>
              <a:off x="3024" y="959"/>
              <a:ext cx="18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Trebuchet MS" panose="020B0603020202020204" pitchFamily="34" charset="0"/>
                  <a:ea typeface="新細明體" panose="02020500000000000000" pitchFamily="18" charset="-120"/>
                </a:rPr>
                <a:t>Body Position Texture</a:t>
              </a:r>
            </a:p>
          </p:txBody>
        </p:sp>
      </p:grpSp>
      <p:sp>
        <p:nvSpPr>
          <p:cNvPr id="1300499" name="Text Box 19"/>
          <p:cNvSpPr txBox="1">
            <a:spLocks noChangeArrowheads="1"/>
          </p:cNvSpPr>
          <p:nvPr/>
        </p:nvSpPr>
        <p:spPr bwMode="auto">
          <a:xfrm>
            <a:off x="5486400" y="4191000"/>
            <a:ext cx="3068638" cy="1287463"/>
          </a:xfrm>
          <a:prstGeom prst="rect">
            <a:avLst/>
          </a:prstGeom>
          <a:solidFill>
            <a:srgbClr val="FFFFFF"/>
          </a:solidFill>
          <a:ln w="38100">
            <a:solidFill>
              <a:srgbClr val="66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i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</a:t>
            </a: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= </a:t>
            </a:r>
            <a:r>
              <a:rPr lang="en-US" alt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gM</a:t>
            </a:r>
            <a:r>
              <a:rPr lang="en-US" altLang="en-US" sz="24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</a:t>
            </a:r>
            <a:r>
              <a:rPr lang="en-US" altLang="en-US" sz="24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en-US" sz="2400" i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 </a:t>
            </a:r>
            <a:r>
              <a:rPr lang="en-US" altLang="en-US" sz="2400" i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en-US" sz="24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</a:p>
          <a:p>
            <a:endParaRPr lang="en-US" altLang="en-US" sz="24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altLang="en-US" sz="2400" i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= </a:t>
            </a:r>
            <a:r>
              <a:rPr lang="en-US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|</a:t>
            </a:r>
            <a:r>
              <a:rPr lang="en-US" alt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pos</a:t>
            </a: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- </a:t>
            </a:r>
            <a:r>
              <a:rPr lang="en-US" alt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pos</a:t>
            </a: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en-US" sz="2400" i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|</a:t>
            </a:r>
            <a:endParaRPr lang="en-US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1300500" name="Group 20"/>
          <p:cNvGrpSpPr>
            <a:grpSpLocks/>
          </p:cNvGrpSpPr>
          <p:nvPr/>
        </p:nvGrpSpPr>
        <p:grpSpPr bwMode="auto">
          <a:xfrm>
            <a:off x="947738" y="2378075"/>
            <a:ext cx="5834062" cy="2895600"/>
            <a:chOff x="501" y="1728"/>
            <a:chExt cx="3675" cy="1824"/>
          </a:xfrm>
        </p:grpSpPr>
        <p:sp>
          <p:nvSpPr>
            <p:cNvPr id="1300501" name="Oval 21"/>
            <p:cNvSpPr>
              <a:spLocks noChangeArrowheads="1"/>
            </p:cNvSpPr>
            <p:nvPr/>
          </p:nvSpPr>
          <p:spPr bwMode="auto">
            <a:xfrm>
              <a:off x="501" y="1933"/>
              <a:ext cx="288" cy="2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00502" name="Group 22"/>
            <p:cNvGrpSpPr>
              <a:grpSpLocks/>
            </p:cNvGrpSpPr>
            <p:nvPr/>
          </p:nvGrpSpPr>
          <p:grpSpPr bwMode="auto">
            <a:xfrm>
              <a:off x="634" y="1728"/>
              <a:ext cx="3542" cy="1824"/>
              <a:chOff x="634" y="1728"/>
              <a:chExt cx="3542" cy="1824"/>
            </a:xfrm>
          </p:grpSpPr>
          <p:cxnSp>
            <p:nvCxnSpPr>
              <p:cNvPr id="1300503" name="AutoShape 23"/>
              <p:cNvCxnSpPr>
                <a:cxnSpLocks noChangeShapeType="1"/>
                <a:endCxn id="1300497" idx="1"/>
              </p:cNvCxnSpPr>
              <p:nvPr/>
            </p:nvCxnSpPr>
            <p:spPr bwMode="auto">
              <a:xfrm rot="16200000">
                <a:off x="2306" y="56"/>
                <a:ext cx="198" cy="3542"/>
              </a:xfrm>
              <a:prstGeom prst="curvedConnector2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300504" name="Group 24"/>
              <p:cNvGrpSpPr>
                <a:grpSpLocks/>
              </p:cNvGrpSpPr>
              <p:nvPr/>
            </p:nvGrpSpPr>
            <p:grpSpPr bwMode="auto">
              <a:xfrm>
                <a:off x="1076" y="2400"/>
                <a:ext cx="2764" cy="1152"/>
                <a:chOff x="1076" y="2400"/>
                <a:chExt cx="2764" cy="1152"/>
              </a:xfrm>
            </p:grpSpPr>
            <p:cxnSp>
              <p:nvCxnSpPr>
                <p:cNvPr id="1300505" name="AutoShape 25"/>
                <p:cNvCxnSpPr>
                  <a:cxnSpLocks noChangeShapeType="1"/>
                  <a:stCxn id="1300506" idx="6"/>
                  <a:endCxn id="1300496" idx="1"/>
                </p:cNvCxnSpPr>
                <p:nvPr/>
              </p:nvCxnSpPr>
              <p:spPr bwMode="auto">
                <a:xfrm flipV="1">
                  <a:off x="1373" y="2400"/>
                  <a:ext cx="2467" cy="1008"/>
                </a:xfrm>
                <a:prstGeom prst="curvedConnector3">
                  <a:avLst>
                    <a:gd name="adj1" fmla="val 49819"/>
                  </a:avLst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300506" name="Oval 26"/>
                <p:cNvSpPr>
                  <a:spLocks noChangeArrowheads="1"/>
                </p:cNvSpPr>
                <p:nvPr/>
              </p:nvSpPr>
              <p:spPr bwMode="auto">
                <a:xfrm>
                  <a:off x="1076" y="3264"/>
                  <a:ext cx="288" cy="288"/>
                </a:xfrm>
                <a:prstGeom prst="ellips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300507" name="Text Box 27"/>
          <p:cNvSpPr txBox="1">
            <a:spLocks noChangeArrowheads="1"/>
          </p:cNvSpPr>
          <p:nvPr/>
        </p:nvSpPr>
        <p:spPr bwMode="auto">
          <a:xfrm>
            <a:off x="1766888" y="5502275"/>
            <a:ext cx="5915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anose="020B0603020202020204" pitchFamily="34" charset="0"/>
                <a:ea typeface="新細明體" panose="02020500000000000000" pitchFamily="18" charset="-120"/>
              </a:rPr>
              <a:t>Force is proportional to the inverse square </a:t>
            </a:r>
            <a:b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anose="020B0603020202020204" pitchFamily="34" charset="0"/>
                <a:ea typeface="新細明體" panose="02020500000000000000" pitchFamily="18" charset="-120"/>
              </a:rPr>
            </a:br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anose="020B0603020202020204" pitchFamily="34" charset="0"/>
                <a:ea typeface="新細明體" panose="02020500000000000000" pitchFamily="18" charset="-120"/>
              </a:rPr>
              <a:t>of the distance between bodies</a:t>
            </a:r>
          </a:p>
        </p:txBody>
      </p:sp>
    </p:spTree>
    <p:extLst>
      <p:ext uri="{BB962C8B-B14F-4D97-AF65-F5344CB8AC3E}">
        <p14:creationId xmlns:p14="http://schemas.microsoft.com/office/powerpoint/2010/main" val="2187122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6B2CE9-3C79-49D7-ABE8-FB69DF583A78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30253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sz="4000"/>
              <a:t>Computing Gravitational Forces</a:t>
            </a:r>
          </a:p>
        </p:txBody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float4 force(float2 ij      : WPOS,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   uniform sampler2D pos) : COLOR0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// Pos texture is 2D, not 1D, so we need to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// convert body index into 2D coords for pos tex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float4 iCoords = getBodyCoords(ij);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float4 iPosMass = texture2D(pos, iCoords.xy);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float4 jPosMass = texture2D(pos, iCoords.zw);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float3 dir = iPos.xyz - jPos.xyz;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float r2 = dot(dir, dir);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dir = normalize(dir);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return dir * g * iPosMass.w * jPosMass.w / r2;	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94893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BD38BC-5330-404A-BF67-D12DD7997804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304578" name="Rectangle 2"/>
          <p:cNvSpPr>
            <a:spLocks noChangeArrowheads="1"/>
          </p:cNvSpPr>
          <p:nvPr/>
        </p:nvSpPr>
        <p:spPr bwMode="auto">
          <a:xfrm>
            <a:off x="5581650" y="1590675"/>
            <a:ext cx="3200400" cy="3200400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699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Computing Total Force</a:t>
            </a:r>
          </a:p>
        </p:txBody>
      </p:sp>
      <p:sp>
        <p:nvSpPr>
          <p:cNvPr id="130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4800600" cy="5135563"/>
          </a:xfrm>
          <a:ln/>
        </p:spPr>
        <p:txBody>
          <a:bodyPr/>
          <a:lstStyle/>
          <a:p>
            <a:r>
              <a:rPr lang="en-US" altLang="en-US" sz="2800"/>
              <a:t>Have: array of (i,j) forces</a:t>
            </a:r>
          </a:p>
          <a:p>
            <a:r>
              <a:rPr lang="en-US" altLang="en-US" sz="2800"/>
              <a:t>Need: total force on each particle i</a:t>
            </a:r>
          </a:p>
          <a:p>
            <a:pPr lvl="1"/>
            <a:r>
              <a:rPr lang="en-US" altLang="en-US" sz="2400"/>
              <a:t>Sum of each column of the force array</a:t>
            </a:r>
          </a:p>
          <a:p>
            <a:pPr lvl="1"/>
            <a:endParaRPr lang="en-US" altLang="en-US" sz="2400"/>
          </a:p>
          <a:p>
            <a:r>
              <a:rPr lang="en-US" altLang="en-US" sz="2800"/>
              <a:t>Can do all N columns in parallel</a:t>
            </a:r>
          </a:p>
          <a:p>
            <a:endParaRPr lang="en-US" altLang="en-US" sz="2800"/>
          </a:p>
        </p:txBody>
      </p:sp>
      <p:sp>
        <p:nvSpPr>
          <p:cNvPr id="1304581" name="Rectangle 5"/>
          <p:cNvSpPr>
            <a:spLocks noChangeArrowheads="1"/>
          </p:cNvSpPr>
          <p:nvPr/>
        </p:nvSpPr>
        <p:spPr bwMode="auto">
          <a:xfrm>
            <a:off x="2057400" y="5410200"/>
            <a:ext cx="6019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6699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 anchor="ctr"/>
          <a:lstStyle>
            <a:lvl1pPr marL="342900" indent="-34290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ctr">
              <a:buFontTx/>
              <a:buNone/>
            </a:pPr>
            <a:r>
              <a:rPr lang="en-US" altLang="en-US"/>
              <a:t>This is called a </a:t>
            </a:r>
            <a:r>
              <a:rPr lang="en-US" altLang="en-US" i="1"/>
              <a:t>Parallel Reduction</a:t>
            </a:r>
            <a:endParaRPr lang="en-US" altLang="en-US"/>
          </a:p>
        </p:txBody>
      </p:sp>
      <p:grpSp>
        <p:nvGrpSpPr>
          <p:cNvPr id="1304582" name="Group 6"/>
          <p:cNvGrpSpPr>
            <a:grpSpLocks/>
          </p:cNvGrpSpPr>
          <p:nvPr/>
        </p:nvGrpSpPr>
        <p:grpSpPr bwMode="auto">
          <a:xfrm>
            <a:off x="5181600" y="1065213"/>
            <a:ext cx="3917950" cy="4105275"/>
            <a:chOff x="3264" y="671"/>
            <a:chExt cx="2468" cy="2586"/>
          </a:xfrm>
        </p:grpSpPr>
        <p:sp>
          <p:nvSpPr>
            <p:cNvPr id="1304583" name="Rectangle 7"/>
            <p:cNvSpPr>
              <a:spLocks noChangeArrowheads="1"/>
            </p:cNvSpPr>
            <p:nvPr/>
          </p:nvSpPr>
          <p:spPr bwMode="auto">
            <a:xfrm>
              <a:off x="3501" y="994"/>
              <a:ext cx="2039" cy="2039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6699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      force(</a:t>
              </a:r>
              <a:r>
                <a:rPr lang="en-US" altLang="en-US" sz="2400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i</a:t>
              </a:r>
              <a:r>
                <a:rPr lang="en-US" altLang="en-US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,</a:t>
              </a:r>
              <a:r>
                <a:rPr lang="en-US" altLang="en-US" sz="2400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j</a:t>
              </a:r>
              <a:r>
                <a:rPr lang="en-US" altLang="en-US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)</a:t>
              </a:r>
            </a:p>
          </p:txBody>
        </p:sp>
        <p:sp>
          <p:nvSpPr>
            <p:cNvPr id="1304584" name="Text Box 8"/>
            <p:cNvSpPr txBox="1">
              <a:spLocks noChangeArrowheads="1"/>
            </p:cNvSpPr>
            <p:nvPr/>
          </p:nvSpPr>
          <p:spPr bwMode="auto">
            <a:xfrm>
              <a:off x="3620" y="671"/>
              <a:ext cx="18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Trebuchet MS" panose="020B0603020202020204" pitchFamily="34" charset="0"/>
                  <a:ea typeface="新細明體" panose="02020500000000000000" pitchFamily="18" charset="-120"/>
                </a:rPr>
                <a:t>N-body force Texture</a:t>
              </a:r>
            </a:p>
          </p:txBody>
        </p:sp>
        <p:sp>
          <p:nvSpPr>
            <p:cNvPr id="1304585" name="Line 9"/>
            <p:cNvSpPr>
              <a:spLocks noChangeShapeType="1"/>
            </p:cNvSpPr>
            <p:nvPr/>
          </p:nvSpPr>
          <p:spPr bwMode="auto">
            <a:xfrm flipH="1">
              <a:off x="3504" y="1796"/>
              <a:ext cx="315" cy="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CCFF99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4586" name="Text Box 10"/>
            <p:cNvSpPr txBox="1">
              <a:spLocks noChangeArrowheads="1"/>
            </p:cNvSpPr>
            <p:nvPr/>
          </p:nvSpPr>
          <p:spPr bwMode="auto">
            <a:xfrm>
              <a:off x="5520" y="296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1304587" name="Text Box 11"/>
            <p:cNvSpPr txBox="1">
              <a:spLocks noChangeArrowheads="1"/>
            </p:cNvSpPr>
            <p:nvPr/>
          </p:nvSpPr>
          <p:spPr bwMode="auto">
            <a:xfrm>
              <a:off x="3860" y="2969"/>
              <a:ext cx="1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i</a:t>
              </a:r>
            </a:p>
          </p:txBody>
        </p:sp>
        <p:sp>
          <p:nvSpPr>
            <p:cNvPr id="1304588" name="Text Box 12"/>
            <p:cNvSpPr txBox="1">
              <a:spLocks noChangeArrowheads="1"/>
            </p:cNvSpPr>
            <p:nvPr/>
          </p:nvSpPr>
          <p:spPr bwMode="auto">
            <a:xfrm>
              <a:off x="3264" y="80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1304589" name="Text Box 13"/>
            <p:cNvSpPr txBox="1">
              <a:spLocks noChangeArrowheads="1"/>
            </p:cNvSpPr>
            <p:nvPr/>
          </p:nvSpPr>
          <p:spPr bwMode="auto">
            <a:xfrm>
              <a:off x="3312" y="296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0</a:t>
              </a:r>
            </a:p>
          </p:txBody>
        </p:sp>
      </p:grpSp>
      <p:sp>
        <p:nvSpPr>
          <p:cNvPr id="1304590" name="Rectangle 14"/>
          <p:cNvSpPr>
            <a:spLocks noChangeArrowheads="1"/>
          </p:cNvSpPr>
          <p:nvPr/>
        </p:nvSpPr>
        <p:spPr bwMode="auto">
          <a:xfrm>
            <a:off x="6096000" y="1590675"/>
            <a:ext cx="339725" cy="3200400"/>
          </a:xfrm>
          <a:prstGeom prst="rect">
            <a:avLst/>
          </a:prstGeom>
          <a:gradFill rotWithShape="0">
            <a:gsLst>
              <a:gs pos="0">
                <a:srgbClr val="CCFF99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699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04591" name="Group 15"/>
          <p:cNvGrpSpPr>
            <a:grpSpLocks/>
          </p:cNvGrpSpPr>
          <p:nvPr/>
        </p:nvGrpSpPr>
        <p:grpSpPr bwMode="auto">
          <a:xfrm>
            <a:off x="6186488" y="2757488"/>
            <a:ext cx="209550" cy="2005012"/>
            <a:chOff x="3897" y="1737"/>
            <a:chExt cx="132" cy="1263"/>
          </a:xfrm>
        </p:grpSpPr>
        <p:sp>
          <p:nvSpPr>
            <p:cNvPr id="1304592" name="Rectangle 16"/>
            <p:cNvSpPr>
              <a:spLocks noChangeArrowheads="1"/>
            </p:cNvSpPr>
            <p:nvPr/>
          </p:nvSpPr>
          <p:spPr bwMode="auto">
            <a:xfrm>
              <a:off x="3897" y="1737"/>
              <a:ext cx="132" cy="1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4593" name="Line 17"/>
            <p:cNvSpPr>
              <a:spLocks noChangeShapeType="1"/>
            </p:cNvSpPr>
            <p:nvPr/>
          </p:nvSpPr>
          <p:spPr bwMode="auto">
            <a:xfrm>
              <a:off x="3959" y="1908"/>
              <a:ext cx="5" cy="10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CCFF99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67956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C3E2D1-9EEA-422B-8712-0FA491C134B4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30662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Parallel Reductions</a:t>
            </a:r>
          </a:p>
        </p:txBody>
      </p:sp>
      <p:sp>
        <p:nvSpPr>
          <p:cNvPr id="1306627" name="Rectangle 3"/>
          <p:cNvSpPr>
            <a:spLocks noChangeArrowheads="1"/>
          </p:cNvSpPr>
          <p:nvPr/>
        </p:nvSpPr>
        <p:spPr bwMode="auto">
          <a:xfrm>
            <a:off x="838200" y="1676400"/>
            <a:ext cx="7315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1D parallel reduction: </a:t>
            </a:r>
          </a:p>
          <a:p>
            <a:pPr lvl="1"/>
            <a:r>
              <a:rPr lang="en-US" altLang="en-US"/>
              <a:t>sum N columns or rows in parallel</a:t>
            </a:r>
          </a:p>
          <a:p>
            <a:pPr lvl="1"/>
            <a:r>
              <a:rPr lang="en-US" altLang="en-US"/>
              <a:t>add two halves of texture together</a:t>
            </a:r>
          </a:p>
          <a:p>
            <a:pPr lvl="1"/>
            <a:r>
              <a:rPr lang="en-US" altLang="en-US"/>
              <a:t>repeatedly...</a:t>
            </a:r>
          </a:p>
          <a:p>
            <a:pPr lvl="1"/>
            <a:r>
              <a:rPr lang="en-US" altLang="en-US"/>
              <a:t>Until we’re left with a single row of texels</a:t>
            </a:r>
          </a:p>
        </p:txBody>
      </p:sp>
      <p:sp>
        <p:nvSpPr>
          <p:cNvPr id="1306628" name="Rectangle 4"/>
          <p:cNvSpPr>
            <a:spLocks noChangeArrowheads="1"/>
          </p:cNvSpPr>
          <p:nvPr/>
        </p:nvSpPr>
        <p:spPr bwMode="auto">
          <a:xfrm>
            <a:off x="3200400" y="4114800"/>
            <a:ext cx="2741613" cy="1371600"/>
          </a:xfrm>
          <a:prstGeom prst="rect">
            <a:avLst/>
          </a:prstGeom>
          <a:solidFill>
            <a:srgbClr val="23476B"/>
          </a:solidFill>
          <a:ln w="9525">
            <a:solidFill>
              <a:srgbClr val="66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6629" name="Text Box 5"/>
          <p:cNvSpPr txBox="1">
            <a:spLocks noChangeArrowheads="1"/>
          </p:cNvSpPr>
          <p:nvPr/>
        </p:nvSpPr>
        <p:spPr bwMode="auto">
          <a:xfrm>
            <a:off x="6229350" y="4221163"/>
            <a:ext cx="650875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72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anose="02020500000000000000" pitchFamily="18" charset="-120"/>
              </a:rPr>
              <a:t>+</a:t>
            </a:r>
          </a:p>
        </p:txBody>
      </p:sp>
      <p:sp>
        <p:nvSpPr>
          <p:cNvPr id="1306630" name="Rectangle 6"/>
          <p:cNvSpPr>
            <a:spLocks noChangeArrowheads="1"/>
          </p:cNvSpPr>
          <p:nvPr/>
        </p:nvSpPr>
        <p:spPr bwMode="auto">
          <a:xfrm>
            <a:off x="3200400" y="2743200"/>
            <a:ext cx="2741613" cy="1371600"/>
          </a:xfrm>
          <a:prstGeom prst="rect">
            <a:avLst/>
          </a:prstGeom>
          <a:solidFill>
            <a:srgbClr val="23476B"/>
          </a:solidFill>
          <a:ln w="9525">
            <a:solidFill>
              <a:srgbClr val="66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6631" name="Rectangle 7"/>
          <p:cNvSpPr>
            <a:spLocks noChangeArrowheads="1"/>
          </p:cNvSpPr>
          <p:nvPr/>
        </p:nvSpPr>
        <p:spPr bwMode="auto">
          <a:xfrm>
            <a:off x="3200400" y="4800600"/>
            <a:ext cx="2741613" cy="685800"/>
          </a:xfrm>
          <a:prstGeom prst="rect">
            <a:avLst/>
          </a:prstGeom>
          <a:solidFill>
            <a:srgbClr val="6699CC"/>
          </a:solidFill>
          <a:ln w="9525">
            <a:solidFill>
              <a:srgbClr val="66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6632" name="Rectangle 8"/>
          <p:cNvSpPr>
            <a:spLocks noChangeArrowheads="1"/>
          </p:cNvSpPr>
          <p:nvPr/>
        </p:nvSpPr>
        <p:spPr bwMode="auto">
          <a:xfrm>
            <a:off x="3200400" y="4114800"/>
            <a:ext cx="2741613" cy="685800"/>
          </a:xfrm>
          <a:prstGeom prst="rect">
            <a:avLst/>
          </a:prstGeom>
          <a:solidFill>
            <a:srgbClr val="6699CC"/>
          </a:solidFill>
          <a:ln w="9525">
            <a:solidFill>
              <a:srgbClr val="66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6633" name="Rectangle 9"/>
          <p:cNvSpPr>
            <a:spLocks noChangeArrowheads="1"/>
          </p:cNvSpPr>
          <p:nvPr/>
        </p:nvSpPr>
        <p:spPr bwMode="auto">
          <a:xfrm>
            <a:off x="3200400" y="5148263"/>
            <a:ext cx="2741613" cy="338137"/>
          </a:xfrm>
          <a:prstGeom prst="rect">
            <a:avLst/>
          </a:prstGeom>
          <a:solidFill>
            <a:srgbClr val="99CCFF"/>
          </a:solidFill>
          <a:ln w="9525">
            <a:solidFill>
              <a:srgbClr val="66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6634" name="Rectangle 10"/>
          <p:cNvSpPr>
            <a:spLocks noChangeArrowheads="1"/>
          </p:cNvSpPr>
          <p:nvPr/>
        </p:nvSpPr>
        <p:spPr bwMode="auto">
          <a:xfrm>
            <a:off x="3200400" y="4805363"/>
            <a:ext cx="2741613" cy="338137"/>
          </a:xfrm>
          <a:prstGeom prst="rect">
            <a:avLst/>
          </a:prstGeom>
          <a:solidFill>
            <a:srgbClr val="99CCFF"/>
          </a:solidFill>
          <a:ln w="9525">
            <a:solidFill>
              <a:srgbClr val="66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6635" name="Text Box 11"/>
          <p:cNvSpPr txBox="1">
            <a:spLocks noChangeArrowheads="1"/>
          </p:cNvSpPr>
          <p:nvPr/>
        </p:nvSpPr>
        <p:spPr bwMode="auto">
          <a:xfrm>
            <a:off x="1828800" y="3886200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N</a:t>
            </a: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x</a:t>
            </a:r>
            <a:r>
              <a:rPr lang="en-US" altLang="en-US" sz="2400" i="1"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N</a:t>
            </a:r>
          </a:p>
        </p:txBody>
      </p:sp>
      <p:sp>
        <p:nvSpPr>
          <p:cNvPr id="1306636" name="Text Box 12"/>
          <p:cNvSpPr txBox="1">
            <a:spLocks noChangeArrowheads="1"/>
          </p:cNvSpPr>
          <p:nvPr/>
        </p:nvSpPr>
        <p:spPr bwMode="auto">
          <a:xfrm>
            <a:off x="1600200" y="4572000"/>
            <a:ext cx="1139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N</a:t>
            </a: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x(</a:t>
            </a:r>
            <a:r>
              <a:rPr lang="en-US" altLang="en-US" sz="2400" i="1"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N</a:t>
            </a: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/2)</a:t>
            </a:r>
          </a:p>
        </p:txBody>
      </p:sp>
      <p:sp>
        <p:nvSpPr>
          <p:cNvPr id="1306637" name="Text Box 13"/>
          <p:cNvSpPr txBox="1">
            <a:spLocks noChangeArrowheads="1"/>
          </p:cNvSpPr>
          <p:nvPr/>
        </p:nvSpPr>
        <p:spPr bwMode="auto">
          <a:xfrm>
            <a:off x="1584325" y="4876800"/>
            <a:ext cx="1139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N</a:t>
            </a: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x(</a:t>
            </a:r>
            <a:r>
              <a:rPr lang="en-US" altLang="en-US" sz="2400" i="1"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N</a:t>
            </a: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/4)</a:t>
            </a:r>
          </a:p>
        </p:txBody>
      </p:sp>
      <p:sp>
        <p:nvSpPr>
          <p:cNvPr id="1306638" name="Text Box 14"/>
          <p:cNvSpPr txBox="1">
            <a:spLocks noChangeArrowheads="1"/>
          </p:cNvSpPr>
          <p:nvPr/>
        </p:nvSpPr>
        <p:spPr bwMode="auto">
          <a:xfrm>
            <a:off x="1863725" y="5105400"/>
            <a:ext cx="671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N</a:t>
            </a: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x1</a:t>
            </a:r>
          </a:p>
        </p:txBody>
      </p:sp>
      <p:sp>
        <p:nvSpPr>
          <p:cNvPr id="1306639" name="Text Box 15"/>
          <p:cNvSpPr txBox="1">
            <a:spLocks noChangeArrowheads="1"/>
          </p:cNvSpPr>
          <p:nvPr/>
        </p:nvSpPr>
        <p:spPr bwMode="auto">
          <a:xfrm>
            <a:off x="3090863" y="5943600"/>
            <a:ext cx="3028950" cy="495300"/>
          </a:xfrm>
          <a:prstGeom prst="rect">
            <a:avLst/>
          </a:prstGeom>
          <a:solidFill>
            <a:srgbClr val="C0C0C0"/>
          </a:solidFill>
          <a:ln w="38100">
            <a:solidFill>
              <a:srgbClr val="66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  <a:ea typeface="Arial Unicode MS" panose="020B0604020202020204" pitchFamily="34" charset="-128"/>
                <a:cs typeface="Arial Unicode MS" panose="020B0604020202020204" pitchFamily="34" charset="-128"/>
              </a:rPr>
              <a:t>Requires log</a:t>
            </a:r>
            <a:r>
              <a:rPr lang="en-US" altLang="en-US" sz="2400" b="1" baseline="-25000">
                <a:effectLst>
                  <a:outerShdw blurRad="38100" dist="38100" dir="2700000" algn="tl">
                    <a:srgbClr val="000000"/>
                  </a:outerShdw>
                </a:effectLst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2400" b="1" i="1">
                <a:effectLst>
                  <a:outerShdw blurRad="38100" dist="38100" dir="2700000" algn="tl">
                    <a:srgbClr val="000000"/>
                  </a:outerShdw>
                </a:effectLst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  <a:ea typeface="Arial Unicode MS" panose="020B0604020202020204" pitchFamily="34" charset="-128"/>
                <a:cs typeface="Arial Unicode MS" panose="020B0604020202020204" pitchFamily="34" charset="-128"/>
              </a:rPr>
              <a:t> steps</a:t>
            </a:r>
          </a:p>
        </p:txBody>
      </p:sp>
      <p:sp>
        <p:nvSpPr>
          <p:cNvPr id="1306640" name="Text Box 16"/>
          <p:cNvSpPr txBox="1">
            <a:spLocks noChangeArrowheads="1"/>
          </p:cNvSpPr>
          <p:nvPr/>
        </p:nvSpPr>
        <p:spPr bwMode="auto">
          <a:xfrm>
            <a:off x="5165725" y="6137275"/>
            <a:ext cx="16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46746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0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0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0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6.03747E-7 C 0.02795 0.02938 0.05608 0.05899 0.05608 0.0923 C 0.05608 0.12561 0.00938 0.18251 -3.61111E-6 0.20056 " pathEditMode="relative" ptsTypes="aaA">
                                      <p:cBhvr>
                                        <p:cTn id="23" dur="2000" fill="hold"/>
                                        <p:tgtEl>
                                          <p:spTgt spid="13066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30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1306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0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30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13066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CC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3066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3066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0555 C 0.02795 0.00971 0.05607 0.02544 0.05607 0.04279 C 0.05607 0.06037 0.00937 0.09021 3.61111E-6 0.09993 " pathEditMode="relative" rAng="0" ptsTypes="aaA">
                                      <p:cBhvr>
                                        <p:cTn id="52" dur="2000" fill="hold"/>
                                        <p:tgtEl>
                                          <p:spTgt spid="1306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527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30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88619E-6 L -1.66667E-6 0.05343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3066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1306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0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30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13066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3066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13066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0139 C 0.02795 0.00809 0.05607 0.01503 0.05607 0.0229 C 0.05607 0.03053 0.00937 0.04395 3.61111E-6 0.04834 " pathEditMode="relative" rAng="0" ptsTypes="aaA">
                                      <p:cBhvr>
                                        <p:cTn id="81" dur="2000" fill="hold"/>
                                        <p:tgtEl>
                                          <p:spTgt spid="1306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2336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130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5343 L 0.00087 0.07564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3066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11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000"/>
                                        <p:tgtEl>
                                          <p:spTgt spid="1306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0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30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13066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13066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13066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130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6627" grpId="0" build="p"/>
      <p:bldP spid="1306628" grpId="0" animBg="1"/>
      <p:bldP spid="1306628" grpId="1" animBg="1"/>
      <p:bldP spid="1306629" grpId="0"/>
      <p:bldP spid="1306629" grpId="1"/>
      <p:bldP spid="1306629" grpId="2"/>
      <p:bldP spid="1306630" grpId="0" animBg="1"/>
      <p:bldP spid="1306630" grpId="1" animBg="1"/>
      <p:bldP spid="1306630" grpId="2" animBg="1"/>
      <p:bldP spid="1306631" grpId="0" animBg="1"/>
      <p:bldP spid="1306631" grpId="1" animBg="1"/>
      <p:bldP spid="1306632" grpId="0" animBg="1"/>
      <p:bldP spid="1306632" grpId="1" animBg="1"/>
      <p:bldP spid="1306632" grpId="2" animBg="1"/>
      <p:bldP spid="1306633" grpId="0" animBg="1"/>
      <p:bldP spid="1306633" grpId="1" animBg="1"/>
      <p:bldP spid="1306634" grpId="0" animBg="1"/>
      <p:bldP spid="1306634" grpId="1" animBg="1"/>
      <p:bldP spid="1306635" grpId="0"/>
      <p:bldP spid="1306635" grpId="1"/>
      <p:bldP spid="1306636" grpId="0"/>
      <p:bldP spid="1306636" grpId="1"/>
      <p:bldP spid="1306637" grpId="0"/>
      <p:bldP spid="1306637" grpId="1"/>
      <p:bldP spid="1306638" grpId="0"/>
      <p:bldP spid="130663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478AE3-3E44-4FBD-BDDA-C52BE0F27424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3086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sz="4800" dirty="0"/>
              <a:t>Update Positions and Velocities</a:t>
            </a:r>
          </a:p>
        </p:txBody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Now we have a 1-D array of total forces</a:t>
            </a:r>
          </a:p>
          <a:p>
            <a:pPr lvl="1"/>
            <a:r>
              <a:rPr lang="en-US" altLang="en-US" sz="2400"/>
              <a:t>One per body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Update Velocity</a:t>
            </a:r>
          </a:p>
          <a:p>
            <a:pPr lvl="1"/>
            <a:r>
              <a:rPr lang="en-US" altLang="en-US" sz="2400" b="0" i="1"/>
              <a:t>u</a:t>
            </a:r>
            <a:r>
              <a:rPr lang="en-US" altLang="en-US" sz="2400"/>
              <a:t>(</a:t>
            </a:r>
            <a:r>
              <a:rPr lang="en-US" altLang="en-US" sz="2400" i="1"/>
              <a:t>i</a:t>
            </a:r>
            <a:r>
              <a:rPr lang="en-US" altLang="en-US" sz="2400"/>
              <a:t>,</a:t>
            </a:r>
            <a:r>
              <a:rPr lang="en-US" altLang="en-US" sz="2400" i="1"/>
              <a:t>t</a:t>
            </a:r>
            <a:r>
              <a:rPr lang="en-US" altLang="en-US" sz="2400"/>
              <a:t>+</a:t>
            </a:r>
            <a:r>
              <a:rPr lang="en-US" altLang="en-US" sz="2400" i="1"/>
              <a:t>dt</a:t>
            </a:r>
            <a:r>
              <a:rPr lang="en-US" altLang="en-US" sz="2400"/>
              <a:t>) = </a:t>
            </a:r>
            <a:r>
              <a:rPr lang="en-US" altLang="en-US" sz="2400" b="0" i="1"/>
              <a:t>u</a:t>
            </a:r>
            <a:r>
              <a:rPr lang="en-US" altLang="en-US" sz="2400"/>
              <a:t>(</a:t>
            </a:r>
            <a:r>
              <a:rPr lang="en-US" altLang="en-US" sz="2400" i="1"/>
              <a:t>i</a:t>
            </a:r>
            <a:r>
              <a:rPr lang="en-US" altLang="en-US" sz="2400"/>
              <a:t>,</a:t>
            </a:r>
            <a:r>
              <a:rPr lang="en-US" altLang="en-US" sz="2400" i="1"/>
              <a:t>t</a:t>
            </a:r>
            <a:r>
              <a:rPr lang="en-US" altLang="en-US" sz="2400"/>
              <a:t>) + </a:t>
            </a:r>
            <a:r>
              <a:rPr lang="en-US" altLang="en-US" sz="2400" b="0" i="1"/>
              <a:t>F</a:t>
            </a:r>
            <a:r>
              <a:rPr lang="en-US" altLang="en-US" sz="2400" i="1" baseline="-25000"/>
              <a:t>total</a:t>
            </a:r>
            <a:r>
              <a:rPr lang="en-US" altLang="en-US" sz="2400"/>
              <a:t>(</a:t>
            </a:r>
            <a:r>
              <a:rPr lang="en-US" altLang="en-US" sz="2400" i="1"/>
              <a:t>i</a:t>
            </a:r>
            <a:r>
              <a:rPr lang="en-US" altLang="en-US" sz="2400"/>
              <a:t>) * </a:t>
            </a:r>
            <a:r>
              <a:rPr lang="en-US" altLang="en-US" sz="2400" i="1"/>
              <a:t>dt</a:t>
            </a:r>
          </a:p>
          <a:p>
            <a:pPr lvl="1"/>
            <a:r>
              <a:rPr lang="en-US" altLang="en-US" sz="2400"/>
              <a:t>Simple pixel shader reads previous velocity and force textures, creates new velocity texture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Update Position</a:t>
            </a:r>
          </a:p>
          <a:p>
            <a:pPr lvl="1"/>
            <a:r>
              <a:rPr lang="en-US" altLang="en-US" sz="2400" i="1"/>
              <a:t>x</a:t>
            </a:r>
            <a:r>
              <a:rPr lang="en-US" altLang="en-US" sz="2400"/>
              <a:t>(</a:t>
            </a:r>
            <a:r>
              <a:rPr lang="en-US" altLang="en-US" sz="2400" i="1"/>
              <a:t>i</a:t>
            </a:r>
            <a:r>
              <a:rPr lang="en-US" altLang="en-US" sz="2400"/>
              <a:t>, </a:t>
            </a:r>
            <a:r>
              <a:rPr lang="en-US" altLang="en-US" sz="2400" i="1"/>
              <a:t>t</a:t>
            </a:r>
            <a:r>
              <a:rPr lang="en-US" altLang="en-US" sz="2400"/>
              <a:t>+</a:t>
            </a:r>
            <a:r>
              <a:rPr lang="en-US" altLang="en-US" sz="2400" i="1"/>
              <a:t>dt</a:t>
            </a:r>
            <a:r>
              <a:rPr lang="en-US" altLang="en-US" sz="2400"/>
              <a:t>) = </a:t>
            </a:r>
            <a:r>
              <a:rPr lang="en-US" altLang="en-US" sz="2400" b="0" i="1"/>
              <a:t>x</a:t>
            </a:r>
            <a:r>
              <a:rPr lang="en-US" altLang="en-US" sz="2400"/>
              <a:t>(</a:t>
            </a:r>
            <a:r>
              <a:rPr lang="en-US" altLang="en-US" sz="2400" i="1"/>
              <a:t>i</a:t>
            </a:r>
            <a:r>
              <a:rPr lang="en-US" altLang="en-US" sz="2400"/>
              <a:t>,</a:t>
            </a:r>
            <a:r>
              <a:rPr lang="en-US" altLang="en-US" sz="2400" i="1"/>
              <a:t>t</a:t>
            </a:r>
            <a:r>
              <a:rPr lang="en-US" altLang="en-US" sz="2400"/>
              <a:t>) + </a:t>
            </a:r>
            <a:r>
              <a:rPr lang="en-US" altLang="en-US" sz="2400" b="0" i="1"/>
              <a:t>u</a:t>
            </a:r>
            <a:r>
              <a:rPr lang="en-US" altLang="en-US" sz="2400"/>
              <a:t>(</a:t>
            </a:r>
            <a:r>
              <a:rPr lang="en-US" altLang="en-US" sz="2400" i="1"/>
              <a:t>i</a:t>
            </a:r>
            <a:r>
              <a:rPr lang="en-US" altLang="en-US" sz="2400"/>
              <a:t>,</a:t>
            </a:r>
            <a:r>
              <a:rPr lang="en-US" altLang="en-US" sz="2400" i="1"/>
              <a:t>t</a:t>
            </a:r>
            <a:r>
              <a:rPr lang="en-US" altLang="en-US" sz="2400"/>
              <a:t>) * </a:t>
            </a:r>
            <a:r>
              <a:rPr lang="en-US" altLang="en-US" sz="2400" i="1"/>
              <a:t>dt</a:t>
            </a:r>
            <a:endParaRPr lang="en-US" altLang="en-US" sz="2400"/>
          </a:p>
          <a:p>
            <a:pPr lvl="1"/>
            <a:r>
              <a:rPr lang="en-US" altLang="en-US" sz="2400"/>
              <a:t>Simple pixel shader reads previous position and velocity textures, creates new position texture</a:t>
            </a:r>
          </a:p>
        </p:txBody>
      </p:sp>
    </p:spTree>
    <p:extLst>
      <p:ext uri="{BB962C8B-B14F-4D97-AF65-F5344CB8AC3E}">
        <p14:creationId xmlns:p14="http://schemas.microsoft.com/office/powerpoint/2010/main" val="1738418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DA4371-6B70-4873-938A-3E7062955147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33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401762"/>
          </a:xfrm>
          <a:ln/>
        </p:spPr>
        <p:txBody>
          <a:bodyPr/>
          <a:lstStyle/>
          <a:p>
            <a:r>
              <a:rPr lang="en-US" altLang="en-US" sz="4000"/>
              <a:t>Optimize by force:</a:t>
            </a:r>
            <a:br>
              <a:rPr lang="en-US" altLang="en-US" sz="4000"/>
            </a:br>
            <a:r>
              <a:rPr lang="en-US" altLang="en-US" sz="4000"/>
              <a:t>Dual and Triple GPU Physics</a:t>
            </a:r>
          </a:p>
        </p:txBody>
      </p:sp>
      <p:sp>
        <p:nvSpPr>
          <p:cNvPr id="1331203" name="Text Box 3"/>
          <p:cNvSpPr txBox="1">
            <a:spLocks noChangeArrowheads="1"/>
          </p:cNvSpPr>
          <p:nvPr/>
        </p:nvSpPr>
        <p:spPr bwMode="auto">
          <a:xfrm>
            <a:off x="1406525" y="2149475"/>
            <a:ext cx="61801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ea typeface="新細明體" panose="02020500000000000000" pitchFamily="18" charset="-120"/>
              </a:rPr>
              <a:t>Second (or third) GPU can be used for graphics or physics simulation, or share the primary card</a:t>
            </a:r>
          </a:p>
        </p:txBody>
      </p:sp>
      <p:pic>
        <p:nvPicPr>
          <p:cNvPr id="1331204" name="Picture 4" descr="ati_tripplecar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63" y="3355975"/>
            <a:ext cx="23336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205" name="Picture 5" descr="ati_doublecard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3371850"/>
            <a:ext cx="22288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7822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PhysX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www.youtube.com/watch?v=6vipmar3wS4</a:t>
            </a:r>
            <a:endParaRPr lang="en-US" sz="2800" dirty="0" smtClean="0"/>
          </a:p>
          <a:p>
            <a:endParaRPr lang="en-HK" sz="2800" dirty="0"/>
          </a:p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www.youtube.com/watch?v=pEX13W-IuLA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3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1FA4E1-E5AA-41E9-A455-6AE710D0805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8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52400"/>
            <a:ext cx="8369300" cy="990600"/>
          </a:xfrm>
          <a:ln/>
        </p:spPr>
        <p:txBody>
          <a:bodyPr/>
          <a:lstStyle/>
          <a:p>
            <a:r>
              <a:rPr lang="en-US" altLang="en-US" sz="4000"/>
              <a:t>Overlap Testing: Collision Time (1 of 2)</a:t>
            </a:r>
          </a:p>
        </p:txBody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143000"/>
            <a:ext cx="8369300" cy="1447800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Collision time calculated by moving object back in time until right before collision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Move forward or backward ½ step, called </a:t>
            </a:r>
            <a:r>
              <a:rPr lang="en-US" altLang="en-US" i="1"/>
              <a:t>bisection</a:t>
            </a:r>
          </a:p>
        </p:txBody>
      </p:sp>
      <p:pic>
        <p:nvPicPr>
          <p:cNvPr id="1187844" name="Picture 4" descr="bisection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62250"/>
            <a:ext cx="5486400" cy="295275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688212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3D1B14-5BB4-4E83-8F9F-0F277E2C17E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8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52400"/>
            <a:ext cx="8369300" cy="990600"/>
          </a:xfrm>
          <a:ln/>
        </p:spPr>
        <p:txBody>
          <a:bodyPr/>
          <a:lstStyle/>
          <a:p>
            <a:r>
              <a:rPr lang="en-US" altLang="en-US" sz="4000"/>
              <a:t>Overlap Testing: Collision Time (2 of 2)</a:t>
            </a:r>
          </a:p>
        </p:txBody>
      </p:sp>
      <p:pic>
        <p:nvPicPr>
          <p:cNvPr id="1189891" name="Picture 3" descr="bisection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43000"/>
            <a:ext cx="5486400" cy="295275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1189892" name="Rectangle 4"/>
          <p:cNvSpPr>
            <a:spLocks noChangeArrowheads="1"/>
          </p:cNvSpPr>
          <p:nvPr/>
        </p:nvSpPr>
        <p:spPr bwMode="auto">
          <a:xfrm>
            <a:off x="609600" y="4419600"/>
            <a:ext cx="7772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Get within a delta (close enough)</a:t>
            </a:r>
          </a:p>
          <a:p>
            <a:pPr lvl="1"/>
            <a:r>
              <a:rPr lang="en-US" altLang="en-US" sz="2200"/>
              <a:t>With distance moved in first step, can know “how close”</a:t>
            </a:r>
          </a:p>
          <a:p>
            <a:r>
              <a:rPr lang="en-US" altLang="en-US" sz="2400"/>
              <a:t>In practice, usually 5 iterations is pretty close</a:t>
            </a:r>
          </a:p>
        </p:txBody>
      </p:sp>
    </p:spTree>
    <p:extLst>
      <p:ext uri="{BB962C8B-B14F-4D97-AF65-F5344CB8AC3E}">
        <p14:creationId xmlns:p14="http://schemas.microsoft.com/office/powerpoint/2010/main" val="20571115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6CFB2B-4498-46CA-8E36-74547C77FA1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8463" y="177800"/>
            <a:ext cx="8347075" cy="858838"/>
          </a:xfrm>
          <a:ln/>
        </p:spPr>
        <p:txBody>
          <a:bodyPr/>
          <a:lstStyle/>
          <a:p>
            <a:r>
              <a:rPr lang="en-US" altLang="en-US" sz="4000"/>
              <a:t>Overlap Testing: Limitations (1 of 2)</a:t>
            </a:r>
          </a:p>
        </p:txBody>
      </p:sp>
      <p:sp>
        <p:nvSpPr>
          <p:cNvPr id="119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990600"/>
          </a:xfrm>
          <a:ln/>
        </p:spPr>
        <p:txBody>
          <a:bodyPr/>
          <a:lstStyle/>
          <a:p>
            <a:r>
              <a:rPr lang="en-US" altLang="en-US" sz="2800"/>
              <a:t>Fails with objects that move too fast</a:t>
            </a:r>
          </a:p>
          <a:p>
            <a:pPr lvl="1"/>
            <a:r>
              <a:rPr lang="en-US" altLang="en-US" sz="2400"/>
              <a:t>Unlikely to catch time slice during overlap</a:t>
            </a:r>
          </a:p>
        </p:txBody>
      </p:sp>
      <p:pic>
        <p:nvPicPr>
          <p:cNvPr id="1191940" name="Picture 4" descr="bull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947988"/>
            <a:ext cx="4591050" cy="230981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5792414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2867EE-3B52-43F4-AC29-4738FA1927E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9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8463" y="177800"/>
            <a:ext cx="8347075" cy="858838"/>
          </a:xfrm>
          <a:ln/>
        </p:spPr>
        <p:txBody>
          <a:bodyPr/>
          <a:lstStyle/>
          <a:p>
            <a:r>
              <a:rPr lang="en-US" altLang="en-US" sz="4000"/>
              <a:t>Overlap Testing: Limitations (2 of 2)</a:t>
            </a:r>
          </a:p>
        </p:txBody>
      </p:sp>
      <p:pic>
        <p:nvPicPr>
          <p:cNvPr id="1193987" name="Picture 3" descr="bull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66800"/>
            <a:ext cx="4591050" cy="2309813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762000" y="3429000"/>
            <a:ext cx="8001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/>
              <a:t>Possible solutions</a:t>
            </a:r>
          </a:p>
          <a:p>
            <a:pPr lvl="1"/>
            <a:r>
              <a:rPr lang="en-US" altLang="en-US" sz="2200" dirty="0"/>
              <a:t>Design constraint on speed of objects </a:t>
            </a:r>
          </a:p>
          <a:p>
            <a:pPr lvl="2"/>
            <a:r>
              <a:rPr lang="en-US" altLang="en-US" sz="1800" dirty="0"/>
              <a:t>Fastest object moves smaller distance than thinnest object</a:t>
            </a:r>
          </a:p>
          <a:p>
            <a:pPr lvl="2"/>
            <a:r>
              <a:rPr lang="en-US" altLang="en-US" sz="1800" dirty="0"/>
              <a:t>May not be practical for all games</a:t>
            </a:r>
          </a:p>
          <a:p>
            <a:pPr lvl="1"/>
            <a:r>
              <a:rPr lang="en-US" altLang="en-US" sz="2200" dirty="0"/>
              <a:t>Reduce simulation step size</a:t>
            </a:r>
          </a:p>
          <a:p>
            <a:pPr lvl="2"/>
            <a:r>
              <a:rPr lang="en-US" altLang="en-US" sz="1800" dirty="0"/>
              <a:t>Adds overhead since more computation</a:t>
            </a:r>
          </a:p>
          <a:p>
            <a:pPr lvl="2"/>
            <a:r>
              <a:rPr lang="en-US" altLang="en-US" sz="1800" dirty="0"/>
              <a:t>Note, can try different step size for different objects</a:t>
            </a:r>
          </a:p>
        </p:txBody>
      </p:sp>
    </p:spTree>
    <p:extLst>
      <p:ext uri="{BB962C8B-B14F-4D97-AF65-F5344CB8AC3E}">
        <p14:creationId xmlns:p14="http://schemas.microsoft.com/office/powerpoint/2010/main" val="10730634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310"/>
</p:tagLst>
</file>

<file path=ppt/theme/theme1.xml><?xml version="1.0" encoding="utf-8"?>
<a:theme xmlns:a="http://schemas.openxmlformats.org/drawingml/2006/main" name="Default Design">
  <a:themeElements>
    <a:clrScheme name="Custom 1">
      <a:dk1>
        <a:srgbClr val="808080"/>
      </a:dk1>
      <a:lt1>
        <a:srgbClr val="FFFFFF"/>
      </a:lt1>
      <a:dk2>
        <a:srgbClr val="003366"/>
      </a:dk2>
      <a:lt2>
        <a:srgbClr val="FFCC66"/>
      </a:lt2>
      <a:accent1>
        <a:srgbClr val="BBE0E3"/>
      </a:accent1>
      <a:accent2>
        <a:srgbClr val="333399"/>
      </a:accent2>
      <a:accent3>
        <a:srgbClr val="AAADB8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CC"/>
      </a:hlink>
      <a:folHlink>
        <a:srgbClr val="0099CC"/>
      </a:folHlink>
    </a:clrScheme>
    <a:fontScheme name="Default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808080"/>
        </a:dk1>
        <a:lt1>
          <a:srgbClr val="EAEAEA"/>
        </a:lt1>
        <a:dk2>
          <a:srgbClr val="003366"/>
        </a:dk2>
        <a:lt2>
          <a:srgbClr val="FFFFFF"/>
        </a:lt2>
        <a:accent1>
          <a:srgbClr val="BBE0E3"/>
        </a:accent1>
        <a:accent2>
          <a:srgbClr val="333399"/>
        </a:accent2>
        <a:accent3>
          <a:srgbClr val="AAADB8"/>
        </a:accent3>
        <a:accent4>
          <a:srgbClr val="C8C8C8"/>
        </a:accent4>
        <a:accent5>
          <a:srgbClr val="DAEDEF"/>
        </a:accent5>
        <a:accent6>
          <a:srgbClr val="2D2D8A"/>
        </a:accent6>
        <a:hlink>
          <a:srgbClr val="0099CC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808080"/>
        </a:dk1>
        <a:lt1>
          <a:srgbClr val="FFFFFF"/>
        </a:lt1>
        <a:dk2>
          <a:srgbClr val="003366"/>
        </a:dk2>
        <a:lt2>
          <a:srgbClr val="FFCC66"/>
        </a:lt2>
        <a:accent1>
          <a:srgbClr val="BBE0E3"/>
        </a:accent1>
        <a:accent2>
          <a:srgbClr val="333399"/>
        </a:accent2>
        <a:accent3>
          <a:srgbClr val="AAADB8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CC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7393</TotalTime>
  <Words>1991</Words>
  <Application>Microsoft Office PowerPoint</Application>
  <PresentationFormat>On-screen Show (4:3)</PresentationFormat>
  <Paragraphs>566</Paragraphs>
  <Slides>58</Slides>
  <Notes>56</Notes>
  <HiddenSlides>0</HiddenSlides>
  <MMClips>1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1" baseType="lpstr">
      <vt:lpstr>Arial Unicode MS</vt:lpstr>
      <vt:lpstr>新細明體</vt:lpstr>
      <vt:lpstr>Arial</vt:lpstr>
      <vt:lpstr>Calibri</vt:lpstr>
      <vt:lpstr>Courier New</vt:lpstr>
      <vt:lpstr>Geneva</vt:lpstr>
      <vt:lpstr>Lucida Grande</vt:lpstr>
      <vt:lpstr>Myriad Web</vt:lpstr>
      <vt:lpstr>Times New Roman</vt:lpstr>
      <vt:lpstr>Times New Roman (Hebrew)</vt:lpstr>
      <vt:lpstr>Trebuchet MS</vt:lpstr>
      <vt:lpstr>Wingdings</vt:lpstr>
      <vt:lpstr>Default Design</vt:lpstr>
      <vt:lpstr>Game Physics III</vt:lpstr>
      <vt:lpstr>Topics</vt:lpstr>
      <vt:lpstr>Example with many deformable objects</vt:lpstr>
      <vt:lpstr>Collision Detection</vt:lpstr>
      <vt:lpstr>Overlap Testing</vt:lpstr>
      <vt:lpstr>Overlap Testing: Collision Time (1 of 2)</vt:lpstr>
      <vt:lpstr>Overlap Testing: Collision Time (2 of 2)</vt:lpstr>
      <vt:lpstr>Overlap Testing: Limitations (1 of 2)</vt:lpstr>
      <vt:lpstr>Overlap Testing: Limitations (2 of 2)</vt:lpstr>
      <vt:lpstr>Intersection Testing</vt:lpstr>
      <vt:lpstr>Dealing with Complexity</vt:lpstr>
      <vt:lpstr>Bounding Volume (1 of 3)</vt:lpstr>
      <vt:lpstr>Bounding Volume (2 of 3)</vt:lpstr>
      <vt:lpstr>Bounding Volume (3 of 3)</vt:lpstr>
      <vt:lpstr>Volume sweeping (1 of 2)</vt:lpstr>
      <vt:lpstr>Volume sweeping (2 of 2)</vt:lpstr>
      <vt:lpstr>Reduced Collision Tests - Partitioning</vt:lpstr>
      <vt:lpstr>Reduced Collision Tests – Plane Sweep</vt:lpstr>
      <vt:lpstr>Collision Resolution (1 of 3)</vt:lpstr>
      <vt:lpstr>Collision Resolution (2 of 3)</vt:lpstr>
      <vt:lpstr>Collision Resolution (3 of 3)</vt:lpstr>
      <vt:lpstr>Collision Resolution – Collision Step</vt:lpstr>
      <vt:lpstr>Collision Resolution – Collision Normal</vt:lpstr>
      <vt:lpstr>Collision Resolution – Intersection Testing</vt:lpstr>
      <vt:lpstr>Advanced Space Partitioning  for Collision Detection</vt:lpstr>
      <vt:lpstr>Quadtrees</vt:lpstr>
      <vt:lpstr>Quadtree</vt:lpstr>
      <vt:lpstr>Octree</vt:lpstr>
      <vt:lpstr>BSP Tree</vt:lpstr>
      <vt:lpstr>BSP Tree</vt:lpstr>
      <vt:lpstr>BSP Tree</vt:lpstr>
      <vt:lpstr>Traditional SP Summary</vt:lpstr>
      <vt:lpstr>BD-Tree</vt:lpstr>
      <vt:lpstr>Sphere hierarchy - testing</vt:lpstr>
      <vt:lpstr>Bounded deformations - fast update</vt:lpstr>
      <vt:lpstr>Show video</vt:lpstr>
      <vt:lpstr>Collision Detection Summary</vt:lpstr>
      <vt:lpstr>GPGPU and Physics</vt:lpstr>
      <vt:lpstr>Physics is a data parallel task</vt:lpstr>
      <vt:lpstr>Mapping concepts to GPU</vt:lpstr>
      <vt:lpstr>The Importance of Data Parallelism</vt:lpstr>
      <vt:lpstr>Arithmetic Intensity</vt:lpstr>
      <vt:lpstr>Data Streams &amp; Kernels</vt:lpstr>
      <vt:lpstr>Example: Simulation Grid</vt:lpstr>
      <vt:lpstr>Stream Computation</vt:lpstr>
      <vt:lpstr>Kernels</vt:lpstr>
      <vt:lpstr>Feedback</vt:lpstr>
      <vt:lpstr>GPU Simulation</vt:lpstr>
      <vt:lpstr>Invoking Computation</vt:lpstr>
      <vt:lpstr>Example: N-Body Simulation</vt:lpstr>
      <vt:lpstr>Computing Gravitational Forces</vt:lpstr>
      <vt:lpstr>Computing Gravitational Forces</vt:lpstr>
      <vt:lpstr>Computing Gravitational Forces</vt:lpstr>
      <vt:lpstr>Computing Total Force</vt:lpstr>
      <vt:lpstr>Parallel Reductions</vt:lpstr>
      <vt:lpstr>Update Positions and Velocities</vt:lpstr>
      <vt:lpstr>Optimize by force: Dual and Triple GPU Physics</vt:lpstr>
      <vt:lpstr>PhysX examples</vt:lpstr>
    </vt:vector>
  </TitlesOfParts>
  <Company>HKUST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Visual Introduction to Computer Graphics</dc:title>
  <dc:creator>Pedro Sander</dc:creator>
  <cp:lastModifiedBy>Pedro Sander</cp:lastModifiedBy>
  <cp:revision>493</cp:revision>
  <dcterms:created xsi:type="dcterms:W3CDTF">2003-01-21T19:34:39Z</dcterms:created>
  <dcterms:modified xsi:type="dcterms:W3CDTF">2015-04-23T02:47:47Z</dcterms:modified>
</cp:coreProperties>
</file>