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74" r:id="rId2"/>
    <p:sldId id="680" r:id="rId3"/>
    <p:sldId id="681" r:id="rId4"/>
    <p:sldId id="557" r:id="rId5"/>
    <p:sldId id="603" r:id="rId6"/>
    <p:sldId id="527" r:id="rId7"/>
    <p:sldId id="556" r:id="rId8"/>
    <p:sldId id="528" r:id="rId9"/>
    <p:sldId id="598" r:id="rId10"/>
    <p:sldId id="530" r:id="rId11"/>
    <p:sldId id="531" r:id="rId12"/>
    <p:sldId id="532" r:id="rId13"/>
    <p:sldId id="658" r:id="rId14"/>
    <p:sldId id="677" r:id="rId15"/>
    <p:sldId id="678" r:id="rId16"/>
    <p:sldId id="679" r:id="rId17"/>
    <p:sldId id="605" r:id="rId18"/>
    <p:sldId id="604" r:id="rId19"/>
    <p:sldId id="590" r:id="rId20"/>
    <p:sldId id="576" r:id="rId21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2A8487"/>
    <a:srgbClr val="1C5A61"/>
    <a:srgbClr val="0C6D9C"/>
    <a:srgbClr val="FF0000"/>
    <a:srgbClr val="CC3300"/>
    <a:srgbClr val="F5F5F5"/>
    <a:srgbClr val="F4F4F4"/>
    <a:srgbClr val="1C06A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8853" autoAdjust="0"/>
    <p:restoredTop sz="94541" autoAdjust="0"/>
  </p:normalViewPr>
  <p:slideViewPr>
    <p:cSldViewPr>
      <p:cViewPr>
        <p:scale>
          <a:sx n="75" d="100"/>
          <a:sy n="75" d="100"/>
        </p:scale>
        <p:origin x="-850" y="59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2063" y="722313"/>
            <a:ext cx="4795837" cy="3597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60889"/>
            <a:ext cx="5365750" cy="431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998" tIns="47494" rIns="94998" bIns="47494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 Third Level</a:t>
            </a:r>
          </a:p>
        </p:txBody>
      </p:sp>
      <p:grpSp>
        <p:nvGrpSpPr>
          <p:cNvPr id="1040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200"/>
                <a:t>© Tan,Steinbach, Kumar 	    	Introduction to Data Mining        		      4/18/2004               </a:t>
              </a:r>
              <a:fld id="{FBDFABA9-1082-483F-AB84-3F4BD9694B95}" type="slidenum">
                <a:rPr lang="en-US" sz="1200"/>
                <a:pPr>
                  <a:lnSpc>
                    <a:spcPts val="2000"/>
                  </a:lnSpc>
                </a:pPr>
                <a:t>‹#›</a:t>
              </a:fld>
              <a:r>
                <a:rPr lang="en-US" sz="1200"/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Microsoft_Office_Word_97_-_2003_Document18.doc"/><Relationship Id="rId4" Type="http://schemas.openxmlformats.org/officeDocument/2006/relationships/oleObject" Target="../embeddings/Microsoft_Office_Word_97_-_2003_Document17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9.doc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Microsoft_Office_Word_97_-_2003_Document24.doc"/><Relationship Id="rId4" Type="http://schemas.openxmlformats.org/officeDocument/2006/relationships/oleObject" Target="../embeddings/Microsoft_Office_Word_97_-_2003_Document23.doc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unsw.edu.au/~quinlan/c4.5r8.tar.g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7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Office_Word_97_-_2003_Document5.doc"/><Relationship Id="rId5" Type="http://schemas.openxmlformats.org/officeDocument/2006/relationships/oleObject" Target="../embeddings/Microsoft_Office_Word_97_-_2003_Document4.doc"/><Relationship Id="rId4" Type="http://schemas.openxmlformats.org/officeDocument/2006/relationships/oleObject" Target="../embeddings/Microsoft_Office_Word_97_-_2003_Document3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Office_Word_97_-_2003_Document1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Office_Word_97_-_2003_Document9.doc"/><Relationship Id="rId5" Type="http://schemas.openxmlformats.org/officeDocument/2006/relationships/oleObject" Target="../embeddings/Microsoft_Office_Word_97_-_2003_Document8.doc"/><Relationship Id="rId4" Type="http://schemas.openxmlformats.org/officeDocument/2006/relationships/oleObject" Target="../embeddings/Microsoft_Office_Word_97_-_2003_Document7.doc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Microsoft_Office_Word_97_-_2003_Document13.doc"/><Relationship Id="rId4" Type="http://schemas.openxmlformats.org/officeDocument/2006/relationships/oleObject" Target="../embeddings/Microsoft_Office_Word_97_-_2003_Document12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4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Microsoft_Office_Word_97_-_2003_Document15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Data Mining </a:t>
            </a:r>
            <a:br>
              <a:rPr lang="en-US"/>
            </a:br>
            <a:r>
              <a:rPr lang="en-US"/>
              <a:t>Classification: Basic Concepts, Decision Trees, and Model Evaluation</a:t>
            </a:r>
            <a:endParaRPr lang="en-US" sz="2800"/>
          </a:p>
        </p:txBody>
      </p:sp>
      <p:sp>
        <p:nvSpPr>
          <p:cNvPr id="646147" name="Rectangle 1027"/>
          <p:cNvSpPr>
            <a:spLocks noChangeArrowheads="1"/>
          </p:cNvSpPr>
          <p:nvPr/>
        </p:nvSpPr>
        <p:spPr bwMode="auto">
          <a:xfrm>
            <a:off x="381000" y="1949450"/>
            <a:ext cx="81534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dirty="0"/>
              <a:t>Lecture Notes for Chapter </a:t>
            </a:r>
            <a:r>
              <a:rPr lang="en-US" sz="3200" dirty="0" smtClean="0"/>
              <a:t>4</a:t>
            </a:r>
            <a:endParaRPr lang="en-US" sz="320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dirty="0" smtClean="0"/>
              <a:t>Part II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200" dirty="0" smtClean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dirty="0" smtClean="0"/>
              <a:t>Introduction </a:t>
            </a:r>
            <a:r>
              <a:rPr lang="en-US" sz="3200" dirty="0"/>
              <a:t>to Data Mining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dirty="0"/>
              <a:t>Tan, Steinbach, </a:t>
            </a:r>
            <a:r>
              <a:rPr lang="en-US" sz="2800" dirty="0" smtClean="0"/>
              <a:t>Kumar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dirty="0" smtClean="0"/>
              <a:t>Adapted by </a:t>
            </a:r>
            <a:r>
              <a:rPr lang="en-US" sz="1800" dirty="0" err="1" smtClean="0"/>
              <a:t>Qiang</a:t>
            </a:r>
            <a:r>
              <a:rPr lang="en-US" sz="1800" dirty="0" smtClean="0"/>
              <a:t> Yang (2010)</a:t>
            </a:r>
            <a:endParaRPr lang="en-US" sz="18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endParaRPr lang="en-US" sz="2000" dirty="0"/>
          </a:p>
        </p:txBody>
      </p:sp>
      <p:grpSp>
        <p:nvGrpSpPr>
          <p:cNvPr id="2" name="Group 1031"/>
          <p:cNvGrpSpPr>
            <a:grpSpLocks/>
          </p:cNvGrpSpPr>
          <p:nvPr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646152" name="Rectangle 1032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53" name="Rectangle 1033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200"/>
                <a:t>© Tan,Steinbach, Kumar 	    	Introduction to Data Mining        		      4/18/2004               </a:t>
              </a:r>
              <a:fld id="{10AF59B3-39E1-48A9-A0E9-0988D924FAF7}" type="slidenum">
                <a:rPr lang="en-US" sz="1200"/>
                <a:pPr>
                  <a:lnSpc>
                    <a:spcPts val="2000"/>
                  </a:lnSpc>
                </a:pPr>
                <a:t>1</a:t>
              </a:fld>
              <a:r>
                <a:rPr lang="en-US" sz="1200"/>
                <a:t> </a:t>
              </a:r>
            </a:p>
          </p:txBody>
        </p:sp>
      </p:grpSp>
      <p:grpSp>
        <p:nvGrpSpPr>
          <p:cNvPr id="3" name="Group 1034"/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646155" name="Rectangle 1035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56" name="Rectangle 1036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 sz="2800" dirty="0" smtClean="0"/>
              <a:t>Multi-way Splits: </a:t>
            </a:r>
            <a:r>
              <a:rPr lang="en-US" sz="2800" dirty="0"/>
              <a:t>Computing </a:t>
            </a:r>
            <a:r>
              <a:rPr lang="en-US" sz="2800" dirty="0" err="1"/>
              <a:t>Gini</a:t>
            </a:r>
            <a:r>
              <a:rPr lang="en-US" sz="2800" dirty="0"/>
              <a:t> Index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For each distinct value, gather counts for each class in the dataset</a:t>
            </a:r>
          </a:p>
          <a:p>
            <a:r>
              <a:rPr lang="en-US" sz="2400"/>
              <a:t>Use the count matrix to make decisions</a:t>
            </a:r>
          </a:p>
        </p:txBody>
      </p:sp>
      <p:graphicFrame>
        <p:nvGraphicFramePr>
          <p:cNvPr id="819204" name="Object 4"/>
          <p:cNvGraphicFramePr>
            <a:graphicFrameLocks noChangeAspect="1"/>
          </p:cNvGraphicFramePr>
          <p:nvPr/>
        </p:nvGraphicFramePr>
        <p:xfrm>
          <a:off x="3886200" y="3810000"/>
          <a:ext cx="2609850" cy="1768475"/>
        </p:xfrm>
        <a:graphic>
          <a:graphicData uri="http://schemas.openxmlformats.org/presentationml/2006/ole">
            <p:oleObj spid="_x0000_s819204" name="Document" r:id="rId3" imgW="5848560" imgH="4005360" progId="Word.Document.8">
              <p:embed/>
            </p:oleObj>
          </a:graphicData>
        </a:graphic>
      </p:graphicFrame>
      <p:graphicFrame>
        <p:nvGraphicFramePr>
          <p:cNvPr id="819205" name="Object 5"/>
          <p:cNvGraphicFramePr>
            <a:graphicFrameLocks noChangeAspect="1"/>
          </p:cNvGraphicFramePr>
          <p:nvPr/>
        </p:nvGraphicFramePr>
        <p:xfrm>
          <a:off x="6381750" y="3810000"/>
          <a:ext cx="2609850" cy="1768475"/>
        </p:xfrm>
        <a:graphic>
          <a:graphicData uri="http://schemas.openxmlformats.org/presentationml/2006/ole">
            <p:oleObj spid="_x0000_s819205" name="Document" r:id="rId4" imgW="5848560" imgH="4005360" progId="Word.Document.8">
              <p:embed/>
            </p:oleObj>
          </a:graphicData>
        </a:graphic>
      </p:graphicFrame>
      <p:graphicFrame>
        <p:nvGraphicFramePr>
          <p:cNvPr id="819206" name="Object 6"/>
          <p:cNvGraphicFramePr>
            <a:graphicFrameLocks noChangeAspect="1"/>
          </p:cNvGraphicFramePr>
          <p:nvPr/>
        </p:nvGraphicFramePr>
        <p:xfrm>
          <a:off x="304800" y="3810000"/>
          <a:ext cx="2744788" cy="1524000"/>
        </p:xfrm>
        <a:graphic>
          <a:graphicData uri="http://schemas.openxmlformats.org/presentationml/2006/ole">
            <p:oleObj spid="_x0000_s819206" name="Document" r:id="rId5" imgW="6205680" imgH="3191040" progId="Word.Document.8">
              <p:embed/>
            </p:oleObj>
          </a:graphicData>
        </a:graphic>
      </p:graphicFrame>
      <p:sp>
        <p:nvSpPr>
          <p:cNvPr id="819207" name="Line 7"/>
          <p:cNvSpPr>
            <a:spLocks noChangeShapeType="1"/>
          </p:cNvSpPr>
          <p:nvPr/>
        </p:nvSpPr>
        <p:spPr bwMode="auto">
          <a:xfrm flipH="1">
            <a:off x="3581400" y="2971800"/>
            <a:ext cx="1588" cy="24384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08" name="Text Box 8"/>
          <p:cNvSpPr txBox="1">
            <a:spLocks noChangeArrowheads="1"/>
          </p:cNvSpPr>
          <p:nvPr/>
        </p:nvSpPr>
        <p:spPr bwMode="auto">
          <a:xfrm>
            <a:off x="915988" y="2868613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imes New Roman" charset="0"/>
              </a:rPr>
              <a:t>Multi-way split</a:t>
            </a:r>
          </a:p>
        </p:txBody>
      </p:sp>
      <p:sp>
        <p:nvSpPr>
          <p:cNvPr id="819209" name="Text Box 9"/>
          <p:cNvSpPr txBox="1">
            <a:spLocks noChangeArrowheads="1"/>
          </p:cNvSpPr>
          <p:nvPr/>
        </p:nvSpPr>
        <p:spPr bwMode="auto">
          <a:xfrm>
            <a:off x="4719638" y="2868613"/>
            <a:ext cx="31384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Times New Roman" charset="0"/>
              </a:rPr>
              <a:t>Two-way split </a:t>
            </a:r>
          </a:p>
          <a:p>
            <a:pPr algn="ctr"/>
            <a:r>
              <a:rPr lang="en-US" sz="2000">
                <a:latin typeface="Times New Roman" charset="0"/>
              </a:rPr>
              <a:t>(find best partition of values)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Continuous Attributes: Computing Gini Index</a:t>
            </a:r>
          </a:p>
        </p:txBody>
      </p:sp>
      <p:sp>
        <p:nvSpPr>
          <p:cNvPr id="8202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999037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Use Binary Decisions based on one value</a:t>
            </a:r>
          </a:p>
          <a:p>
            <a:pPr>
              <a:lnSpc>
                <a:spcPct val="90000"/>
              </a:lnSpc>
            </a:pPr>
            <a:r>
              <a:rPr lang="en-US" sz="2000"/>
              <a:t>Several Choices for the splitting value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Number of possible splitting values </a:t>
            </a:r>
            <a:br>
              <a:rPr lang="en-US" sz="2000"/>
            </a:br>
            <a:r>
              <a:rPr lang="en-US" sz="2000"/>
              <a:t>= Number of distinct values</a:t>
            </a:r>
          </a:p>
          <a:p>
            <a:pPr>
              <a:lnSpc>
                <a:spcPct val="90000"/>
              </a:lnSpc>
            </a:pPr>
            <a:r>
              <a:rPr lang="en-US" sz="2000"/>
              <a:t>Each splitting value has a count matrix associated with it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Class counts in each of the partitions, A &lt; v and A </a:t>
            </a:r>
            <a:r>
              <a:rPr lang="en-US" sz="2000">
                <a:sym typeface="Symbol" pitchFamily="18" charset="2"/>
              </a:rPr>
              <a:t></a:t>
            </a:r>
            <a:r>
              <a:rPr lang="en-US" sz="2000"/>
              <a:t> v</a:t>
            </a:r>
          </a:p>
          <a:p>
            <a:pPr>
              <a:lnSpc>
                <a:spcPct val="90000"/>
              </a:lnSpc>
            </a:pPr>
            <a:r>
              <a:rPr lang="en-US" sz="2000"/>
              <a:t>Simple method to choose best v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 each v, scan the database to gather count matrix and compute its Gini index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Computationally Inefficient! Repetition of work.</a:t>
            </a:r>
          </a:p>
        </p:txBody>
      </p:sp>
      <p:graphicFrame>
        <p:nvGraphicFramePr>
          <p:cNvPr id="820230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5607050" y="1143000"/>
          <a:ext cx="3213100" cy="3429000"/>
        </p:xfrm>
        <a:graphic>
          <a:graphicData uri="http://schemas.openxmlformats.org/presentationml/2006/ole">
            <p:oleObj spid="_x0000_s820230" name="Document" r:id="rId3" imgW="5415994" imgH="5779818" progId="Word.Document.8">
              <p:embed/>
            </p:oleObj>
          </a:graphicData>
        </a:graphic>
      </p:graphicFrame>
      <p:graphicFrame>
        <p:nvGraphicFramePr>
          <p:cNvPr id="820232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6950075" y="4572000"/>
          <a:ext cx="1050925" cy="1676400"/>
        </p:xfrm>
        <a:graphic>
          <a:graphicData uri="http://schemas.openxmlformats.org/presentationml/2006/ole">
            <p:oleObj spid="_x0000_s820232" name="Visio" r:id="rId4" imgW="1611935" imgH="257075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sz="2800"/>
              <a:t>Continuous Attributes: Computing Gini Index...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  <a:noFill/>
          <a:ln/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000"/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/>
              <a:t>Choose the split position that has the least gini index</a:t>
            </a:r>
          </a:p>
        </p:txBody>
      </p:sp>
      <p:grpSp>
        <p:nvGrpSpPr>
          <p:cNvPr id="821258" name="Group 10"/>
          <p:cNvGrpSpPr>
            <a:grpSpLocks/>
          </p:cNvGrpSpPr>
          <p:nvPr/>
        </p:nvGrpSpPr>
        <p:grpSpPr bwMode="auto">
          <a:xfrm>
            <a:off x="76200" y="3321050"/>
            <a:ext cx="9182100" cy="2622550"/>
            <a:chOff x="144" y="2360"/>
            <a:chExt cx="5784" cy="1652"/>
          </a:xfrm>
        </p:grpSpPr>
        <p:graphicFrame>
          <p:nvGraphicFramePr>
            <p:cNvPr id="821252" name="Object 4"/>
            <p:cNvGraphicFramePr>
              <a:graphicFrameLocks noChangeAspect="1"/>
            </p:cNvGraphicFramePr>
            <p:nvPr/>
          </p:nvGraphicFramePr>
          <p:xfrm>
            <a:off x="956" y="2360"/>
            <a:ext cx="4972" cy="1652"/>
          </p:xfrm>
          <a:graphic>
            <a:graphicData uri="http://schemas.openxmlformats.org/presentationml/2006/ole">
              <p:oleObj spid="_x0000_s821252" name="Document" r:id="rId3" imgW="10585440" imgH="3557880" progId="Word.Document.8">
                <p:embed/>
              </p:oleObj>
            </a:graphicData>
          </a:graphic>
        </p:graphicFrame>
        <p:sp>
          <p:nvSpPr>
            <p:cNvPr id="821253" name="Line 5"/>
            <p:cNvSpPr>
              <a:spLocks noChangeShapeType="1"/>
            </p:cNvSpPr>
            <p:nvPr/>
          </p:nvSpPr>
          <p:spPr bwMode="auto">
            <a:xfrm>
              <a:off x="1152" y="2880"/>
              <a:ext cx="19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1254" name="Group 6"/>
            <p:cNvGrpSpPr>
              <a:grpSpLocks/>
            </p:cNvGrpSpPr>
            <p:nvPr/>
          </p:nvGrpSpPr>
          <p:grpSpPr bwMode="auto">
            <a:xfrm>
              <a:off x="144" y="2928"/>
              <a:ext cx="1200" cy="212"/>
              <a:chOff x="144" y="2832"/>
              <a:chExt cx="1200" cy="212"/>
            </a:xfrm>
          </p:grpSpPr>
          <p:sp>
            <p:nvSpPr>
              <p:cNvPr id="821255" name="Text Box 7"/>
              <p:cNvSpPr txBox="1">
                <a:spLocks noChangeArrowheads="1"/>
              </p:cNvSpPr>
              <p:nvPr/>
            </p:nvSpPr>
            <p:spPr bwMode="auto">
              <a:xfrm>
                <a:off x="144" y="2832"/>
                <a:ext cx="100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92710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kumimoji="1" lang="en-US" sz="1600" b="1"/>
                  <a:t>Split Positions</a:t>
                </a:r>
              </a:p>
            </p:txBody>
          </p:sp>
          <p:sp>
            <p:nvSpPr>
              <p:cNvPr id="821256" name="Line 8"/>
              <p:cNvSpPr>
                <a:spLocks noChangeShapeType="1"/>
              </p:cNvSpPr>
              <p:nvPr/>
            </p:nvSpPr>
            <p:spPr bwMode="auto">
              <a:xfrm>
                <a:off x="1152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1257" name="Text Box 9"/>
            <p:cNvSpPr txBox="1">
              <a:spLocks noChangeArrowheads="1"/>
            </p:cNvSpPr>
            <p:nvPr/>
          </p:nvSpPr>
          <p:spPr bwMode="auto">
            <a:xfrm>
              <a:off x="144" y="2736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Sorted Values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1234" name="Object 2"/>
          <p:cNvGraphicFramePr>
            <a:graphicFrameLocks/>
          </p:cNvGraphicFramePr>
          <p:nvPr/>
        </p:nvGraphicFramePr>
        <p:xfrm>
          <a:off x="2057400" y="1295400"/>
          <a:ext cx="5895975" cy="5146675"/>
        </p:xfrm>
        <a:graphic>
          <a:graphicData uri="http://schemas.openxmlformats.org/presentationml/2006/ole">
            <p:oleObj spid="_x0000_s991234" name="Worksheet" r:id="rId3" imgW="5743575" imgH="5172253" progId="Excel.Sheet.8">
              <p:embed/>
            </p:oleObj>
          </a:graphicData>
        </a:graphic>
      </p:graphicFrame>
      <p:sp>
        <p:nvSpPr>
          <p:cNvPr id="991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Training Set: Build a Decision Tree 1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sz="2800" dirty="0" smtClean="0"/>
              <a:t>Classification </a:t>
            </a:r>
            <a:r>
              <a:rPr lang="en-US" sz="2800" dirty="0"/>
              <a:t>Error</a:t>
            </a:r>
            <a:endParaRPr lang="en-US" dirty="0"/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Classification error at a node t :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sz="2400" dirty="0"/>
              <a:t>Measures misclassification error made by a node. </a:t>
            </a:r>
          </a:p>
          <a:p>
            <a:pPr marL="1085850" lvl="2" indent="-228600"/>
            <a:r>
              <a:rPr lang="en-US" sz="2000" dirty="0"/>
              <a:t>Maximum (1 - 1/</a:t>
            </a:r>
            <a:r>
              <a:rPr lang="en-US" sz="2000" dirty="0" err="1"/>
              <a:t>n</a:t>
            </a:r>
            <a:r>
              <a:rPr lang="en-US" sz="2000" baseline="-25000" dirty="0" err="1"/>
              <a:t>c</a:t>
            </a:r>
            <a:r>
              <a:rPr lang="en-US" sz="2000" dirty="0"/>
              <a:t>) when records are equally distributed among all classes, implying least interesting information</a:t>
            </a:r>
          </a:p>
          <a:p>
            <a:pPr marL="1085850" lvl="2" indent="-228600"/>
            <a:r>
              <a:rPr lang="en-US" sz="2000" dirty="0"/>
              <a:t>Minimum (0.0) when all records belong to one class, implying most interesting information</a:t>
            </a:r>
          </a:p>
        </p:txBody>
      </p:sp>
      <p:graphicFrame>
        <p:nvGraphicFramePr>
          <p:cNvPr id="831492" name="Object 4"/>
          <p:cNvGraphicFramePr>
            <a:graphicFrameLocks noChangeAspect="1"/>
          </p:cNvGraphicFramePr>
          <p:nvPr/>
        </p:nvGraphicFramePr>
        <p:xfrm>
          <a:off x="1752600" y="1981200"/>
          <a:ext cx="4953000" cy="650875"/>
        </p:xfrm>
        <a:graphic>
          <a:graphicData uri="http://schemas.openxmlformats.org/presentationml/2006/ole">
            <p:oleObj spid="_x0000_s1012738" name="Equation" r:id="rId3" imgW="307332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for Computing Error</a:t>
            </a:r>
          </a:p>
        </p:txBody>
      </p:sp>
      <p:graphicFrame>
        <p:nvGraphicFramePr>
          <p:cNvPr id="864259" name="Object 3"/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p:oleObj spid="_x0000_s1013762" name="Document" r:id="rId3" imgW="3239280" imgH="1357560" progId="Word.Document.8">
              <p:embed/>
            </p:oleObj>
          </a:graphicData>
        </a:graphic>
      </p:graphicFrame>
      <p:graphicFrame>
        <p:nvGraphicFramePr>
          <p:cNvPr id="864260" name="Object 4"/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p:oleObj spid="_x0000_s1013763" name="Document" r:id="rId4" imgW="3239280" imgH="1381680" progId="Word.Document.8">
              <p:embed/>
            </p:oleObj>
          </a:graphicData>
        </a:graphic>
      </p:graphicFrame>
      <p:graphicFrame>
        <p:nvGraphicFramePr>
          <p:cNvPr id="864261" name="Object 5"/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p:oleObj spid="_x0000_s1013764" name="Document" r:id="rId5" imgW="3239280" imgH="1357560" progId="Word.Document.8">
              <p:embed/>
            </p:oleObj>
          </a:graphicData>
        </a:graphic>
      </p:graphicFrame>
      <p:sp>
        <p:nvSpPr>
          <p:cNvPr id="864262" name="Text Box 6"/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P(C1) = 0/6 = 0     P(C2) = 6/6 = 1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Error = 1 – max (0, 1) = 1 – 1 = 0 </a:t>
            </a:r>
          </a:p>
        </p:txBody>
      </p:sp>
      <p:sp>
        <p:nvSpPr>
          <p:cNvPr id="864263" name="Text Box 7"/>
          <p:cNvSpPr txBox="1">
            <a:spLocks noChangeArrowheads="1"/>
          </p:cNvSpPr>
          <p:nvPr/>
        </p:nvSpPr>
        <p:spPr bwMode="auto">
          <a:xfrm>
            <a:off x="2971800" y="3733800"/>
            <a:ext cx="51054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P(C1) = 1/6          P(C2) = 5/6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Error = 1 – max (1/6, 5/6) = 1 – 5/6 = 1/6</a:t>
            </a:r>
          </a:p>
        </p:txBody>
      </p:sp>
      <p:sp>
        <p:nvSpPr>
          <p:cNvPr id="864264" name="Text Box 8"/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P(C1) = 2/6          P(C2) = 4/6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Error = 1 – max (2/6, 4/6) = 1 – 4/6 = 1/3</a:t>
            </a:r>
          </a:p>
        </p:txBody>
      </p:sp>
      <p:graphicFrame>
        <p:nvGraphicFramePr>
          <p:cNvPr id="864266" name="Object 10"/>
          <p:cNvGraphicFramePr>
            <a:graphicFrameLocks noChangeAspect="1"/>
          </p:cNvGraphicFramePr>
          <p:nvPr/>
        </p:nvGraphicFramePr>
        <p:xfrm>
          <a:off x="1828800" y="1219200"/>
          <a:ext cx="4953000" cy="650875"/>
        </p:xfrm>
        <a:graphic>
          <a:graphicData uri="http://schemas.openxmlformats.org/presentationml/2006/ole">
            <p:oleObj spid="_x0000_s1013765" name="Equation" r:id="rId6" imgW="307332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among Splitting Criteria</a:t>
            </a:r>
          </a:p>
        </p:txBody>
      </p:sp>
      <p:pic>
        <p:nvPicPr>
          <p:cNvPr id="8325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76400"/>
            <a:ext cx="6248400" cy="468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32516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4724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For a 2-class problem: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Induction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Greedy strategy.</a:t>
            </a:r>
          </a:p>
          <a:p>
            <a:pPr lvl="1"/>
            <a:r>
              <a:rPr lang="en-US"/>
              <a:t>Split the records based on an attribute test that optimizes certain criterion.</a:t>
            </a:r>
          </a:p>
          <a:p>
            <a:endParaRPr lang="en-US"/>
          </a:p>
          <a:p>
            <a:r>
              <a:rPr lang="en-US"/>
              <a:t>Issues</a:t>
            </a:r>
          </a:p>
          <a:p>
            <a:pPr lvl="1"/>
            <a:r>
              <a:rPr lang="en-US"/>
              <a:t>Determine how to split the records</a:t>
            </a:r>
          </a:p>
          <a:p>
            <a:pPr lvl="2"/>
            <a:r>
              <a:rPr lang="en-US"/>
              <a:t>How to specify the attribute test condition?</a:t>
            </a:r>
          </a:p>
          <a:p>
            <a:pPr lvl="2"/>
            <a:r>
              <a:rPr lang="en-US"/>
              <a:t>How to determine the best split?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Determine when to stop splitting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Stopping Criteria for Tree Induction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Stop expanding a node when all the records belong to the same class</a:t>
            </a:r>
          </a:p>
          <a:p>
            <a:endParaRPr lang="en-US"/>
          </a:p>
          <a:p>
            <a:r>
              <a:rPr lang="en-US"/>
              <a:t>Stop expanding a node when all the records have similar attribute values</a:t>
            </a:r>
          </a:p>
          <a:p>
            <a:endParaRPr lang="en-US"/>
          </a:p>
          <a:p>
            <a:r>
              <a:rPr lang="en-US"/>
              <a:t>Early termination (to be discussed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Based Classification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Advantages:</a:t>
            </a:r>
          </a:p>
          <a:p>
            <a:pPr lvl="1"/>
            <a:r>
              <a:rPr lang="en-US"/>
              <a:t>Inexpensive to construct</a:t>
            </a:r>
          </a:p>
          <a:p>
            <a:pPr lvl="1"/>
            <a:r>
              <a:rPr lang="en-US"/>
              <a:t>Extremely fast at classifying unknown records</a:t>
            </a:r>
          </a:p>
          <a:p>
            <a:pPr lvl="1"/>
            <a:r>
              <a:rPr lang="en-US"/>
              <a:t>Easy to interpret for small-sized trees</a:t>
            </a:r>
          </a:p>
          <a:p>
            <a:pPr lvl="1"/>
            <a:r>
              <a:rPr lang="en-US"/>
              <a:t>Accuracy is comparable to other classification techniques for many simple data sets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2258" name="Object 2"/>
          <p:cNvGraphicFramePr>
            <a:graphicFrameLocks/>
          </p:cNvGraphicFramePr>
          <p:nvPr/>
        </p:nvGraphicFramePr>
        <p:xfrm>
          <a:off x="2057400" y="1295400"/>
          <a:ext cx="5895975" cy="5146675"/>
        </p:xfrm>
        <a:graphic>
          <a:graphicData uri="http://schemas.openxmlformats.org/presentationml/2006/ole">
            <p:oleObj spid="_x0000_s1038338" name="Worksheet" r:id="rId3" imgW="5743575" imgH="5172253" progId="Excel.Sheet.8">
              <p:embed/>
            </p:oleObj>
          </a:graphicData>
        </a:graphic>
      </p:graphicFrame>
      <p:sp>
        <p:nvSpPr>
          <p:cNvPr id="9922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80400" cy="5334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Continuous Attribute: </a:t>
            </a:r>
            <a:r>
              <a:rPr lang="en-US" altLang="zh-TW" dirty="0">
                <a:ea typeface="新細明體" charset="-120"/>
              </a:rPr>
              <a:t>Binary Split for Temperature?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C4.5</a:t>
            </a:r>
          </a:p>
        </p:txBody>
      </p:sp>
      <p:sp>
        <p:nvSpPr>
          <p:cNvPr id="881667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 depth-first construction.</a:t>
            </a:r>
          </a:p>
          <a:p>
            <a:r>
              <a:rPr lang="en-US"/>
              <a:t>Uses Information Gain</a:t>
            </a:r>
          </a:p>
          <a:p>
            <a:r>
              <a:rPr lang="en-US"/>
              <a:t>Sorts Continuous Attributes at each node.</a:t>
            </a:r>
          </a:p>
          <a:p>
            <a:r>
              <a:rPr lang="en-US"/>
              <a:t>Needs entire data to fit in memory.</a:t>
            </a:r>
          </a:p>
          <a:p>
            <a:r>
              <a:rPr lang="en-US"/>
              <a:t>Unsuitable for Large Datasets.</a:t>
            </a:r>
          </a:p>
          <a:p>
            <a:pPr lvl="1"/>
            <a:r>
              <a:rPr lang="en-US"/>
              <a:t>Needs out-of-core sorting.</a:t>
            </a:r>
          </a:p>
          <a:p>
            <a:pPr lvl="1"/>
            <a:endParaRPr lang="en-US"/>
          </a:p>
          <a:p>
            <a:r>
              <a:rPr lang="en-US"/>
              <a:t>You can download the software from:</a:t>
            </a:r>
            <a:br>
              <a:rPr lang="en-US"/>
            </a:br>
            <a:r>
              <a:rPr lang="en-US" sz="2400">
                <a:hlinkClick r:id="rId2"/>
              </a:rPr>
              <a:t>http://www.cse.unsw.edu.au/~quinlan/c4.5r8.tar.gz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best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the Temperature attribute</a:t>
            </a:r>
          </a:p>
          <a:p>
            <a:r>
              <a:rPr lang="en-US" dirty="0" smtClean="0"/>
              <a:t>For each possible binary split, calculate the information gain</a:t>
            </a:r>
          </a:p>
          <a:p>
            <a:pPr lvl="1"/>
            <a:r>
              <a:rPr lang="en-US" dirty="0" smtClean="0"/>
              <a:t>That is, calculate the entropy: –p(P)*</a:t>
            </a:r>
            <a:r>
              <a:rPr lang="en-US" dirty="0" err="1" smtClean="0"/>
              <a:t>logp</a:t>
            </a:r>
            <a:r>
              <a:rPr lang="en-US" dirty="0" smtClean="0"/>
              <a:t>(P) – p(N)*</a:t>
            </a:r>
            <a:r>
              <a:rPr lang="en-US" dirty="0" err="1" smtClean="0"/>
              <a:t>logp</a:t>
            </a:r>
            <a:r>
              <a:rPr lang="en-US" dirty="0" smtClean="0"/>
              <a:t>(N)</a:t>
            </a:r>
          </a:p>
          <a:p>
            <a:pPr lvl="1"/>
            <a:r>
              <a:rPr lang="en-US" dirty="0" smtClean="0"/>
              <a:t>Select the smallest one</a:t>
            </a:r>
          </a:p>
          <a:p>
            <a:r>
              <a:rPr lang="en-US" dirty="0" smtClean="0"/>
              <a:t>Let the value be L.  Two branches: Temperature&lt;L, and Temperature &gt;=L.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Node Impurity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Gini</a:t>
            </a:r>
            <a:r>
              <a:rPr lang="en-US" dirty="0"/>
              <a:t> Index</a:t>
            </a:r>
          </a:p>
          <a:p>
            <a:endParaRPr lang="en-US" dirty="0"/>
          </a:p>
          <a:p>
            <a:r>
              <a:rPr lang="en-US" dirty="0" smtClean="0"/>
              <a:t>Entropy (already covered)</a:t>
            </a:r>
            <a:endParaRPr lang="en-US" dirty="0"/>
          </a:p>
          <a:p>
            <a:endParaRPr lang="en-US" dirty="0"/>
          </a:p>
          <a:p>
            <a:r>
              <a:rPr lang="en-US" dirty="0"/>
              <a:t>Misclassification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533400"/>
          </a:xfrm>
        </p:spPr>
        <p:txBody>
          <a:bodyPr/>
          <a:lstStyle/>
          <a:p>
            <a:r>
              <a:rPr lang="en-US"/>
              <a:t>How to Find the Best Split: let M be the measure</a:t>
            </a:r>
          </a:p>
        </p:txBody>
      </p:sp>
      <p:sp>
        <p:nvSpPr>
          <p:cNvPr id="924676" name="Oval 4"/>
          <p:cNvSpPr>
            <a:spLocks noChangeArrowheads="1"/>
          </p:cNvSpPr>
          <p:nvPr/>
        </p:nvSpPr>
        <p:spPr bwMode="auto">
          <a:xfrm>
            <a:off x="6477000" y="18288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charset="0"/>
              </a:rPr>
              <a:t>B?</a:t>
            </a:r>
            <a:endParaRPr lang="en-US" sz="2400">
              <a:latin typeface="Times New Roman" charset="0"/>
            </a:endParaRPr>
          </a:p>
        </p:txBody>
      </p:sp>
      <p:sp>
        <p:nvSpPr>
          <p:cNvPr id="924677" name="Line 5"/>
          <p:cNvSpPr>
            <a:spLocks noChangeShapeType="1"/>
          </p:cNvSpPr>
          <p:nvPr/>
        </p:nvSpPr>
        <p:spPr bwMode="auto">
          <a:xfrm flipH="1">
            <a:off x="5902325" y="22860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78" name="Line 6"/>
          <p:cNvSpPr>
            <a:spLocks noChangeShapeType="1"/>
          </p:cNvSpPr>
          <p:nvPr/>
        </p:nvSpPr>
        <p:spPr bwMode="auto">
          <a:xfrm>
            <a:off x="7010400" y="22860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79" name="Text Box 7"/>
          <p:cNvSpPr txBox="1">
            <a:spLocks noChangeArrowheads="1"/>
          </p:cNvSpPr>
          <p:nvPr/>
        </p:nvSpPr>
        <p:spPr bwMode="auto">
          <a:xfrm>
            <a:off x="5629275" y="240188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Times New Roman" charset="0"/>
              </a:rPr>
              <a:t>Yes</a:t>
            </a:r>
          </a:p>
        </p:txBody>
      </p:sp>
      <p:sp>
        <p:nvSpPr>
          <p:cNvPr id="924680" name="Text Box 8"/>
          <p:cNvSpPr txBox="1">
            <a:spLocks noChangeArrowheads="1"/>
          </p:cNvSpPr>
          <p:nvPr/>
        </p:nvSpPr>
        <p:spPr bwMode="auto">
          <a:xfrm>
            <a:off x="8118475" y="24018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Times New Roman" charset="0"/>
              </a:rPr>
              <a:t>No</a:t>
            </a:r>
          </a:p>
        </p:txBody>
      </p:sp>
      <p:sp>
        <p:nvSpPr>
          <p:cNvPr id="924681" name="Rectangle 9"/>
          <p:cNvSpPr>
            <a:spLocks noChangeArrowheads="1"/>
          </p:cNvSpPr>
          <p:nvPr/>
        </p:nvSpPr>
        <p:spPr bwMode="auto">
          <a:xfrm>
            <a:off x="5486400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Times New Roman" charset="0"/>
              </a:rPr>
              <a:t>Node N3</a:t>
            </a:r>
          </a:p>
        </p:txBody>
      </p:sp>
      <p:sp>
        <p:nvSpPr>
          <p:cNvPr id="924682" name="Rectangle 10"/>
          <p:cNvSpPr>
            <a:spLocks noChangeArrowheads="1"/>
          </p:cNvSpPr>
          <p:nvPr/>
        </p:nvSpPr>
        <p:spPr bwMode="auto">
          <a:xfrm>
            <a:off x="7673975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Times New Roman" charset="0"/>
              </a:rPr>
              <a:t>Node N4</a:t>
            </a:r>
          </a:p>
        </p:txBody>
      </p:sp>
      <p:sp>
        <p:nvSpPr>
          <p:cNvPr id="924683" name="Oval 11"/>
          <p:cNvSpPr>
            <a:spLocks noChangeArrowheads="1"/>
          </p:cNvSpPr>
          <p:nvPr/>
        </p:nvSpPr>
        <p:spPr bwMode="auto">
          <a:xfrm>
            <a:off x="1447800" y="17526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charset="0"/>
              </a:rPr>
              <a:t>A?</a:t>
            </a:r>
            <a:endParaRPr lang="en-US" sz="2400">
              <a:latin typeface="Times New Roman" charset="0"/>
            </a:endParaRPr>
          </a:p>
        </p:txBody>
      </p:sp>
      <p:sp>
        <p:nvSpPr>
          <p:cNvPr id="924684" name="Line 12"/>
          <p:cNvSpPr>
            <a:spLocks noChangeShapeType="1"/>
          </p:cNvSpPr>
          <p:nvPr/>
        </p:nvSpPr>
        <p:spPr bwMode="auto">
          <a:xfrm flipH="1">
            <a:off x="873125" y="22098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85" name="Line 13"/>
          <p:cNvSpPr>
            <a:spLocks noChangeShapeType="1"/>
          </p:cNvSpPr>
          <p:nvPr/>
        </p:nvSpPr>
        <p:spPr bwMode="auto">
          <a:xfrm>
            <a:off x="1981200" y="22098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86" name="Text Box 14"/>
          <p:cNvSpPr txBox="1">
            <a:spLocks noChangeArrowheads="1"/>
          </p:cNvSpPr>
          <p:nvPr/>
        </p:nvSpPr>
        <p:spPr bwMode="auto">
          <a:xfrm>
            <a:off x="600075" y="232568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Times New Roman" charset="0"/>
              </a:rPr>
              <a:t>Yes</a:t>
            </a:r>
          </a:p>
        </p:txBody>
      </p:sp>
      <p:sp>
        <p:nvSpPr>
          <p:cNvPr id="924687" name="Text Box 15"/>
          <p:cNvSpPr txBox="1">
            <a:spLocks noChangeArrowheads="1"/>
          </p:cNvSpPr>
          <p:nvPr/>
        </p:nvSpPr>
        <p:spPr bwMode="auto">
          <a:xfrm>
            <a:off x="3089275" y="23256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Times New Roman" charset="0"/>
              </a:rPr>
              <a:t>No</a:t>
            </a:r>
          </a:p>
        </p:txBody>
      </p:sp>
      <p:sp>
        <p:nvSpPr>
          <p:cNvPr id="924688" name="Rectangle 16"/>
          <p:cNvSpPr>
            <a:spLocks noChangeArrowheads="1"/>
          </p:cNvSpPr>
          <p:nvPr/>
        </p:nvSpPr>
        <p:spPr bwMode="auto">
          <a:xfrm>
            <a:off x="457200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Times New Roman" charset="0"/>
              </a:rPr>
              <a:t>Node N1</a:t>
            </a:r>
          </a:p>
        </p:txBody>
      </p:sp>
      <p:sp>
        <p:nvSpPr>
          <p:cNvPr id="924689" name="Rectangle 17"/>
          <p:cNvSpPr>
            <a:spLocks noChangeArrowheads="1"/>
          </p:cNvSpPr>
          <p:nvPr/>
        </p:nvSpPr>
        <p:spPr bwMode="auto">
          <a:xfrm>
            <a:off x="2644775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Times New Roman" charset="0"/>
              </a:rPr>
              <a:t>Node N2</a:t>
            </a:r>
          </a:p>
        </p:txBody>
      </p:sp>
      <p:sp>
        <p:nvSpPr>
          <p:cNvPr id="924690" name="Text Box 18"/>
          <p:cNvSpPr txBox="1">
            <a:spLocks noChangeArrowheads="1"/>
          </p:cNvSpPr>
          <p:nvPr/>
        </p:nvSpPr>
        <p:spPr bwMode="auto">
          <a:xfrm>
            <a:off x="1905000" y="1066800"/>
            <a:ext cx="1981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Before Splitting:</a:t>
            </a:r>
          </a:p>
        </p:txBody>
      </p:sp>
      <p:graphicFrame>
        <p:nvGraphicFramePr>
          <p:cNvPr id="924692" name="Object 20"/>
          <p:cNvGraphicFramePr>
            <a:graphicFrameLocks noChangeAspect="1"/>
          </p:cNvGraphicFramePr>
          <p:nvPr>
            <p:ph idx="1"/>
          </p:nvPr>
        </p:nvGraphicFramePr>
        <p:xfrm>
          <a:off x="76200" y="3581400"/>
          <a:ext cx="1676400" cy="698500"/>
        </p:xfrm>
        <a:graphic>
          <a:graphicData uri="http://schemas.openxmlformats.org/presentationml/2006/ole">
            <p:oleObj spid="_x0000_s924692" name="Document" r:id="rId3" imgW="3317490" imgH="1395377" progId="Word.Document.8">
              <p:embed/>
            </p:oleObj>
          </a:graphicData>
        </a:graphic>
      </p:graphicFrame>
      <p:graphicFrame>
        <p:nvGraphicFramePr>
          <p:cNvPr id="924699" name="Object 27"/>
          <p:cNvGraphicFramePr>
            <a:graphicFrameLocks noChangeAspect="1"/>
          </p:cNvGraphicFramePr>
          <p:nvPr/>
        </p:nvGraphicFramePr>
        <p:xfrm>
          <a:off x="2366963" y="3586163"/>
          <a:ext cx="1636712" cy="681037"/>
        </p:xfrm>
        <a:graphic>
          <a:graphicData uri="http://schemas.openxmlformats.org/presentationml/2006/ole">
            <p:oleObj spid="_x0000_s924699" name="Document" r:id="rId4" imgW="3325066" imgH="1394657" progId="Word.Document.8">
              <p:embed/>
            </p:oleObj>
          </a:graphicData>
        </a:graphic>
      </p:graphicFrame>
      <p:graphicFrame>
        <p:nvGraphicFramePr>
          <p:cNvPr id="924700" name="Object 28"/>
          <p:cNvGraphicFramePr>
            <a:graphicFrameLocks noChangeAspect="1"/>
          </p:cNvGraphicFramePr>
          <p:nvPr/>
        </p:nvGraphicFramePr>
        <p:xfrm>
          <a:off x="5105400" y="3581400"/>
          <a:ext cx="1676400" cy="698500"/>
        </p:xfrm>
        <a:graphic>
          <a:graphicData uri="http://schemas.openxmlformats.org/presentationml/2006/ole">
            <p:oleObj spid="_x0000_s924700" name="Document" r:id="rId5" imgW="3325066" imgH="1394657" progId="Word.Document.8">
              <p:embed/>
            </p:oleObj>
          </a:graphicData>
        </a:graphic>
      </p:graphicFrame>
      <p:graphicFrame>
        <p:nvGraphicFramePr>
          <p:cNvPr id="924701" name="Object 29"/>
          <p:cNvGraphicFramePr>
            <a:graphicFrameLocks noChangeAspect="1"/>
          </p:cNvGraphicFramePr>
          <p:nvPr/>
        </p:nvGraphicFramePr>
        <p:xfrm>
          <a:off x="7391400" y="3586163"/>
          <a:ext cx="1635125" cy="681037"/>
        </p:xfrm>
        <a:graphic>
          <a:graphicData uri="http://schemas.openxmlformats.org/presentationml/2006/ole">
            <p:oleObj spid="_x0000_s924701" name="Document" r:id="rId6" imgW="3332642" imgH="1394657" progId="Word.Document.8">
              <p:embed/>
            </p:oleObj>
          </a:graphicData>
        </a:graphic>
      </p:graphicFrame>
      <p:graphicFrame>
        <p:nvGraphicFramePr>
          <p:cNvPr id="924705" name="Object 33"/>
          <p:cNvGraphicFramePr>
            <a:graphicFrameLocks noChangeAspect="1"/>
          </p:cNvGraphicFramePr>
          <p:nvPr/>
        </p:nvGraphicFramePr>
        <p:xfrm>
          <a:off x="3962400" y="1066800"/>
          <a:ext cx="1595438" cy="660400"/>
        </p:xfrm>
        <a:graphic>
          <a:graphicData uri="http://schemas.openxmlformats.org/presentationml/2006/ole">
            <p:oleObj spid="_x0000_s924705" name="Document" r:id="rId7" imgW="3332642" imgH="1394657" progId="Word.Document.8">
              <p:embed/>
            </p:oleObj>
          </a:graphicData>
        </a:graphic>
      </p:graphicFrame>
      <p:grpSp>
        <p:nvGrpSpPr>
          <p:cNvPr id="924722" name="Group 50"/>
          <p:cNvGrpSpPr>
            <a:grpSpLocks/>
          </p:cNvGrpSpPr>
          <p:nvPr/>
        </p:nvGrpSpPr>
        <p:grpSpPr bwMode="auto">
          <a:xfrm>
            <a:off x="5715000" y="1066800"/>
            <a:ext cx="1295400" cy="396875"/>
            <a:chOff x="3600" y="768"/>
            <a:chExt cx="816" cy="250"/>
          </a:xfrm>
        </p:grpSpPr>
        <p:sp>
          <p:nvSpPr>
            <p:cNvPr id="924706" name="Line 34"/>
            <p:cNvSpPr>
              <a:spLocks noChangeShapeType="1"/>
            </p:cNvSpPr>
            <p:nvPr/>
          </p:nvSpPr>
          <p:spPr bwMode="auto">
            <a:xfrm>
              <a:off x="3600" y="91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707" name="Text Box 35"/>
            <p:cNvSpPr txBox="1">
              <a:spLocks noChangeArrowheads="1"/>
            </p:cNvSpPr>
            <p:nvPr/>
          </p:nvSpPr>
          <p:spPr bwMode="auto">
            <a:xfrm>
              <a:off x="3984" y="768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M0</a:t>
              </a:r>
            </a:p>
          </p:txBody>
        </p:sp>
      </p:grpSp>
      <p:grpSp>
        <p:nvGrpSpPr>
          <p:cNvPr id="924720" name="Group 48"/>
          <p:cNvGrpSpPr>
            <a:grpSpLocks/>
          </p:cNvGrpSpPr>
          <p:nvPr/>
        </p:nvGrpSpPr>
        <p:grpSpPr bwMode="auto">
          <a:xfrm>
            <a:off x="609600" y="4343400"/>
            <a:ext cx="8001000" cy="854075"/>
            <a:chOff x="384" y="2832"/>
            <a:chExt cx="5040" cy="538"/>
          </a:xfrm>
        </p:grpSpPr>
        <p:sp>
          <p:nvSpPr>
            <p:cNvPr id="924708" name="Text Box 36"/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M1</a:t>
              </a:r>
            </a:p>
          </p:txBody>
        </p:sp>
        <p:sp>
          <p:nvSpPr>
            <p:cNvPr id="924709" name="Text Box 37"/>
            <p:cNvSpPr txBox="1">
              <a:spLocks noChangeArrowheads="1"/>
            </p:cNvSpPr>
            <p:nvPr/>
          </p:nvSpPr>
          <p:spPr bwMode="auto">
            <a:xfrm>
              <a:off x="1824" y="3110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M2</a:t>
              </a:r>
            </a:p>
          </p:txBody>
        </p:sp>
        <p:sp>
          <p:nvSpPr>
            <p:cNvPr id="924710" name="Text Box 38"/>
            <p:cNvSpPr txBox="1">
              <a:spLocks noChangeArrowheads="1"/>
            </p:cNvSpPr>
            <p:nvPr/>
          </p:nvSpPr>
          <p:spPr bwMode="auto">
            <a:xfrm>
              <a:off x="3600" y="3110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M3</a:t>
              </a:r>
            </a:p>
          </p:txBody>
        </p:sp>
        <p:sp>
          <p:nvSpPr>
            <p:cNvPr id="924711" name="Text Box 39"/>
            <p:cNvSpPr txBox="1">
              <a:spLocks noChangeArrowheads="1"/>
            </p:cNvSpPr>
            <p:nvPr/>
          </p:nvSpPr>
          <p:spPr bwMode="auto">
            <a:xfrm>
              <a:off x="4992" y="3110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M4</a:t>
              </a:r>
            </a:p>
          </p:txBody>
        </p:sp>
        <p:sp>
          <p:nvSpPr>
            <p:cNvPr id="924712" name="Line 40"/>
            <p:cNvSpPr>
              <a:spLocks noChangeShapeType="1"/>
            </p:cNvSpPr>
            <p:nvPr/>
          </p:nvSpPr>
          <p:spPr bwMode="auto">
            <a:xfrm>
              <a:off x="528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713" name="Line 41"/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714" name="Line 42"/>
            <p:cNvSpPr>
              <a:spLocks noChangeShapeType="1"/>
            </p:cNvSpPr>
            <p:nvPr/>
          </p:nvSpPr>
          <p:spPr bwMode="auto">
            <a:xfrm>
              <a:off x="374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715" name="Line 43"/>
            <p:cNvSpPr>
              <a:spLocks noChangeShapeType="1"/>
            </p:cNvSpPr>
            <p:nvPr/>
          </p:nvSpPr>
          <p:spPr bwMode="auto">
            <a:xfrm>
              <a:off x="518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4721" name="Group 49"/>
          <p:cNvGrpSpPr>
            <a:grpSpLocks/>
          </p:cNvGrpSpPr>
          <p:nvPr/>
        </p:nvGrpSpPr>
        <p:grpSpPr bwMode="auto">
          <a:xfrm>
            <a:off x="762000" y="5257800"/>
            <a:ext cx="7620000" cy="777875"/>
            <a:chOff x="480" y="3408"/>
            <a:chExt cx="4800" cy="490"/>
          </a:xfrm>
        </p:grpSpPr>
        <p:sp>
          <p:nvSpPr>
            <p:cNvPr id="924716" name="AutoShape 44"/>
            <p:cNvSpPr>
              <a:spLocks/>
            </p:cNvSpPr>
            <p:nvPr/>
          </p:nvSpPr>
          <p:spPr bwMode="auto">
            <a:xfrm rot="16200000">
              <a:off x="1152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17" name="AutoShape 45"/>
            <p:cNvSpPr>
              <a:spLocks/>
            </p:cNvSpPr>
            <p:nvPr/>
          </p:nvSpPr>
          <p:spPr bwMode="auto">
            <a:xfrm rot="16200000">
              <a:off x="4416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18" name="Text Box 46"/>
            <p:cNvSpPr txBox="1">
              <a:spLocks noChangeArrowheads="1"/>
            </p:cNvSpPr>
            <p:nvPr/>
          </p:nvSpPr>
          <p:spPr bwMode="auto">
            <a:xfrm>
              <a:off x="1056" y="3638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M12</a:t>
              </a:r>
            </a:p>
          </p:txBody>
        </p:sp>
        <p:sp>
          <p:nvSpPr>
            <p:cNvPr id="924719" name="Text Box 47"/>
            <p:cNvSpPr txBox="1">
              <a:spLocks noChangeArrowheads="1"/>
            </p:cNvSpPr>
            <p:nvPr/>
          </p:nvSpPr>
          <p:spPr bwMode="auto">
            <a:xfrm>
              <a:off x="4320" y="3648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M34</a:t>
              </a:r>
            </a:p>
          </p:txBody>
        </p:sp>
      </p:grpSp>
      <p:sp>
        <p:nvSpPr>
          <p:cNvPr id="924723" name="Text Box 51"/>
          <p:cNvSpPr txBox="1">
            <a:spLocks noChangeArrowheads="1"/>
          </p:cNvSpPr>
          <p:nvPr/>
        </p:nvSpPr>
        <p:spPr bwMode="auto">
          <a:xfrm>
            <a:off x="2819400" y="5927725"/>
            <a:ext cx="4038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Gain = M0 – M12 vs  M0 – M34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 of Impurity: GINI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Gini Index for a given node t :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200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80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/>
            </a:r>
            <a:br>
              <a:rPr lang="en-US" sz="2000"/>
            </a:br>
            <a:r>
              <a:rPr lang="en-US" sz="2000"/>
              <a:t>(NOTE: </a:t>
            </a:r>
            <a:r>
              <a:rPr lang="en-US" sz="2000" i="1">
                <a:latin typeface="Times New Roman" charset="0"/>
              </a:rPr>
              <a:t>p( j | t) </a:t>
            </a:r>
            <a:r>
              <a:rPr lang="en-US" sz="2000"/>
              <a:t>is the relative frequency of class j at node t).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800"/>
          </a:p>
          <a:p>
            <a:pPr lvl="1">
              <a:lnSpc>
                <a:spcPct val="90000"/>
              </a:lnSpc>
            </a:pPr>
            <a:r>
              <a:rPr lang="en-US" sz="2400"/>
              <a:t>Maximum (1 - 1/n</a:t>
            </a:r>
            <a:r>
              <a:rPr lang="en-US" sz="2400" baseline="-25000"/>
              <a:t>c</a:t>
            </a:r>
            <a:r>
              <a:rPr lang="en-US" sz="2400"/>
              <a:t>) when records are equally distributed among all classes, implying least interesting information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Minimum (0.0) when all records belong to one class, implying most interesting information</a:t>
            </a:r>
            <a:endParaRPr lang="en-US" sz="2400" baseline="-25000"/>
          </a:p>
        </p:txBody>
      </p:sp>
      <p:graphicFrame>
        <p:nvGraphicFramePr>
          <p:cNvPr id="816132" name="Object 4"/>
          <p:cNvGraphicFramePr>
            <a:graphicFrameLocks noChangeAspect="1"/>
          </p:cNvGraphicFramePr>
          <p:nvPr/>
        </p:nvGraphicFramePr>
        <p:xfrm>
          <a:off x="2743200" y="1778000"/>
          <a:ext cx="3352800" cy="736600"/>
        </p:xfrm>
        <a:graphic>
          <a:graphicData uri="http://schemas.openxmlformats.org/presentationml/2006/ole">
            <p:oleObj spid="_x0000_s816132" name="Equation" r:id="rId3" imgW="1612800" imgH="355320" progId="Equation.3">
              <p:embed/>
            </p:oleObj>
          </a:graphicData>
        </a:graphic>
      </p:graphicFrame>
      <p:graphicFrame>
        <p:nvGraphicFramePr>
          <p:cNvPr id="816133" name="Object 5"/>
          <p:cNvGraphicFramePr>
            <a:graphicFrameLocks noChangeAspect="1"/>
          </p:cNvGraphicFramePr>
          <p:nvPr/>
        </p:nvGraphicFramePr>
        <p:xfrm>
          <a:off x="1295400" y="5334000"/>
          <a:ext cx="1371600" cy="808038"/>
        </p:xfrm>
        <a:graphic>
          <a:graphicData uri="http://schemas.openxmlformats.org/presentationml/2006/ole">
            <p:oleObj spid="_x0000_s816133" name="Document" r:id="rId4" imgW="3285000" imgH="1969920" progId="Word.Document.8">
              <p:embed/>
            </p:oleObj>
          </a:graphicData>
        </a:graphic>
      </p:graphicFrame>
      <p:graphicFrame>
        <p:nvGraphicFramePr>
          <p:cNvPr id="816134" name="Object 6"/>
          <p:cNvGraphicFramePr>
            <a:graphicFrameLocks noChangeAspect="1"/>
          </p:cNvGraphicFramePr>
          <p:nvPr/>
        </p:nvGraphicFramePr>
        <p:xfrm>
          <a:off x="4572000" y="5334000"/>
          <a:ext cx="1371600" cy="808038"/>
        </p:xfrm>
        <a:graphic>
          <a:graphicData uri="http://schemas.openxmlformats.org/presentationml/2006/ole">
            <p:oleObj spid="_x0000_s816134" name="Document" r:id="rId5" imgW="3285000" imgH="1969920" progId="Word.Document.8">
              <p:embed/>
            </p:oleObj>
          </a:graphicData>
        </a:graphic>
      </p:graphicFrame>
      <p:graphicFrame>
        <p:nvGraphicFramePr>
          <p:cNvPr id="816135" name="Object 7"/>
          <p:cNvGraphicFramePr>
            <a:graphicFrameLocks noChangeAspect="1"/>
          </p:cNvGraphicFramePr>
          <p:nvPr/>
        </p:nvGraphicFramePr>
        <p:xfrm>
          <a:off x="6248400" y="5334000"/>
          <a:ext cx="1371600" cy="808038"/>
        </p:xfrm>
        <a:graphic>
          <a:graphicData uri="http://schemas.openxmlformats.org/presentationml/2006/ole">
            <p:oleObj spid="_x0000_s816135" name="Document" r:id="rId6" imgW="3285000" imgH="1969920" progId="Word.Document.8">
              <p:embed/>
            </p:oleObj>
          </a:graphicData>
        </a:graphic>
      </p:graphicFrame>
      <p:graphicFrame>
        <p:nvGraphicFramePr>
          <p:cNvPr id="816136" name="Object 8"/>
          <p:cNvGraphicFramePr>
            <a:graphicFrameLocks noChangeAspect="1"/>
          </p:cNvGraphicFramePr>
          <p:nvPr/>
        </p:nvGraphicFramePr>
        <p:xfrm>
          <a:off x="2971800" y="5334000"/>
          <a:ext cx="1371600" cy="808038"/>
        </p:xfrm>
        <a:graphic>
          <a:graphicData uri="http://schemas.openxmlformats.org/presentationml/2006/ole">
            <p:oleObj spid="_x0000_s816136" name="Document" r:id="rId7" imgW="3285000" imgH="19699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for computing GINI</a:t>
            </a:r>
          </a:p>
        </p:txBody>
      </p:sp>
      <p:graphicFrame>
        <p:nvGraphicFramePr>
          <p:cNvPr id="860165" name="Object 5"/>
          <p:cNvGraphicFramePr>
            <a:graphicFrameLocks noChangeAspect="1"/>
          </p:cNvGraphicFramePr>
          <p:nvPr/>
        </p:nvGraphicFramePr>
        <p:xfrm>
          <a:off x="457200" y="2339975"/>
          <a:ext cx="2362200" cy="936625"/>
        </p:xfrm>
        <a:graphic>
          <a:graphicData uri="http://schemas.openxmlformats.org/presentationml/2006/ole">
            <p:oleObj spid="_x0000_s860165" name="Document" r:id="rId3" imgW="3239280" imgH="1357560" progId="Word.Document.8">
              <p:embed/>
            </p:oleObj>
          </a:graphicData>
        </a:graphic>
      </p:graphicFrame>
      <p:graphicFrame>
        <p:nvGraphicFramePr>
          <p:cNvPr id="860166" name="Object 6"/>
          <p:cNvGraphicFramePr>
            <a:graphicFrameLocks noChangeAspect="1"/>
          </p:cNvGraphicFramePr>
          <p:nvPr/>
        </p:nvGraphicFramePr>
        <p:xfrm>
          <a:off x="533400" y="5181600"/>
          <a:ext cx="2286000" cy="938213"/>
        </p:xfrm>
        <a:graphic>
          <a:graphicData uri="http://schemas.openxmlformats.org/presentationml/2006/ole">
            <p:oleObj spid="_x0000_s860166" name="Document" r:id="rId4" imgW="3239280" imgH="1381680" progId="Word.Document.8">
              <p:embed/>
            </p:oleObj>
          </a:graphicData>
        </a:graphic>
      </p:graphicFrame>
      <p:graphicFrame>
        <p:nvGraphicFramePr>
          <p:cNvPr id="860168" name="Object 8"/>
          <p:cNvGraphicFramePr>
            <a:graphicFrameLocks noChangeAspect="1"/>
          </p:cNvGraphicFramePr>
          <p:nvPr/>
        </p:nvGraphicFramePr>
        <p:xfrm>
          <a:off x="533400" y="3817938"/>
          <a:ext cx="2286000" cy="906462"/>
        </p:xfrm>
        <a:graphic>
          <a:graphicData uri="http://schemas.openxmlformats.org/presentationml/2006/ole">
            <p:oleObj spid="_x0000_s860168" name="Document" r:id="rId5" imgW="3239280" imgH="1357560" progId="Word.Document.8">
              <p:embed/>
            </p:oleObj>
          </a:graphicData>
        </a:graphic>
      </p:graphicFrame>
      <p:sp>
        <p:nvSpPr>
          <p:cNvPr id="860170" name="Text Box 10"/>
          <p:cNvSpPr txBox="1">
            <a:spLocks noChangeArrowheads="1"/>
          </p:cNvSpPr>
          <p:nvPr/>
        </p:nvSpPr>
        <p:spPr bwMode="auto">
          <a:xfrm>
            <a:off x="3048000" y="2339975"/>
            <a:ext cx="51816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P(C1) = 0/6 = 0     P(C2) = 6/6 = 1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Gini = 1 – P(C1)</a:t>
            </a:r>
            <a:r>
              <a:rPr lang="en-US" sz="2000" b="1" baseline="30000"/>
              <a:t>2 </a:t>
            </a:r>
            <a:r>
              <a:rPr lang="en-US" sz="2000" b="1"/>
              <a:t>– P(C2)</a:t>
            </a:r>
            <a:r>
              <a:rPr lang="en-US" sz="2000" b="1" baseline="30000"/>
              <a:t>2</a:t>
            </a:r>
            <a:r>
              <a:rPr lang="en-US" sz="2000" b="1"/>
              <a:t> = 1 – 0 – 1 = 0 </a:t>
            </a:r>
          </a:p>
        </p:txBody>
      </p:sp>
      <p:graphicFrame>
        <p:nvGraphicFramePr>
          <p:cNvPr id="860171" name="Object 11"/>
          <p:cNvGraphicFramePr>
            <a:graphicFrameLocks noChangeAspect="1"/>
          </p:cNvGraphicFramePr>
          <p:nvPr/>
        </p:nvGraphicFramePr>
        <p:xfrm>
          <a:off x="2590800" y="1219200"/>
          <a:ext cx="3352800" cy="736600"/>
        </p:xfrm>
        <a:graphic>
          <a:graphicData uri="http://schemas.openxmlformats.org/presentationml/2006/ole">
            <p:oleObj spid="_x0000_s860171" name="Equation" r:id="rId6" imgW="1612800" imgH="355320" progId="Equation.3">
              <p:embed/>
            </p:oleObj>
          </a:graphicData>
        </a:graphic>
      </p:graphicFrame>
      <p:sp>
        <p:nvSpPr>
          <p:cNvPr id="860172" name="Text Box 12"/>
          <p:cNvSpPr txBox="1">
            <a:spLocks noChangeArrowheads="1"/>
          </p:cNvSpPr>
          <p:nvPr/>
        </p:nvSpPr>
        <p:spPr bwMode="auto">
          <a:xfrm>
            <a:off x="3124200" y="3817938"/>
            <a:ext cx="51816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P(C1) = 1/6          P(C2) = 5/6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Gini = 1 – (1/6)</a:t>
            </a:r>
            <a:r>
              <a:rPr lang="en-US" sz="2000" b="1" baseline="30000"/>
              <a:t>2 </a:t>
            </a:r>
            <a:r>
              <a:rPr lang="en-US" sz="2000" b="1"/>
              <a:t>– (5/6)</a:t>
            </a:r>
            <a:r>
              <a:rPr lang="en-US" sz="2000" b="1" baseline="30000"/>
              <a:t>2</a:t>
            </a:r>
            <a:r>
              <a:rPr lang="en-US" sz="2000" b="1"/>
              <a:t> = 0.278</a:t>
            </a:r>
          </a:p>
        </p:txBody>
      </p:sp>
      <p:sp>
        <p:nvSpPr>
          <p:cNvPr id="860173" name="Text Box 13"/>
          <p:cNvSpPr txBox="1">
            <a:spLocks noChangeArrowheads="1"/>
          </p:cNvSpPr>
          <p:nvPr/>
        </p:nvSpPr>
        <p:spPr bwMode="auto">
          <a:xfrm>
            <a:off x="3124200" y="5105400"/>
            <a:ext cx="51816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P(C1) = 2/6          P(C2) = 4/6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Gini = 1 – (2/6)</a:t>
            </a:r>
            <a:r>
              <a:rPr lang="en-US" sz="2000" b="1" baseline="30000"/>
              <a:t>2 </a:t>
            </a:r>
            <a:r>
              <a:rPr lang="en-US" sz="2000" b="1"/>
              <a:t>– (4/6)</a:t>
            </a:r>
            <a:r>
              <a:rPr lang="en-US" sz="2000" b="1" baseline="30000"/>
              <a:t>2</a:t>
            </a:r>
            <a:r>
              <a:rPr lang="en-US" sz="2000" b="1"/>
              <a:t> = 0.444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Based on GINI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82000" cy="4438650"/>
          </a:xfrm>
        </p:spPr>
        <p:txBody>
          <a:bodyPr/>
          <a:lstStyle/>
          <a:p>
            <a:pPr marL="342900" indent="-342900"/>
            <a:r>
              <a:rPr lang="en-US" sz="2400"/>
              <a:t>Used in CART, SLIQ, SPRINT.</a:t>
            </a:r>
          </a:p>
          <a:p>
            <a:pPr marL="342900" indent="-342900"/>
            <a:r>
              <a:rPr lang="en-US" sz="2400"/>
              <a:t>When a node p is split into k partitions (children), the quality of split is computed as,</a:t>
            </a:r>
          </a:p>
          <a:p>
            <a:pPr marL="342900" indent="-342900"/>
            <a:endParaRPr lang="en-US" sz="2400"/>
          </a:p>
          <a:p>
            <a:pPr marL="342900" indent="-342900"/>
            <a:endParaRPr lang="en-US" sz="2400"/>
          </a:p>
          <a:p>
            <a:pPr marL="342900" indent="-342900">
              <a:buFont typeface="Monotype Sorts" pitchFamily="2" charset="2"/>
              <a:buNone/>
            </a:pPr>
            <a:r>
              <a:rPr lang="en-US" sz="2400"/>
              <a:t>	</a:t>
            </a:r>
          </a:p>
          <a:p>
            <a:pPr marL="342900" indent="-342900">
              <a:buFont typeface="Monotype Sorts" pitchFamily="2" charset="2"/>
              <a:buNone/>
            </a:pPr>
            <a:endParaRPr lang="en-US" sz="2400"/>
          </a:p>
          <a:p>
            <a:pPr marL="342900" indent="-342900">
              <a:buFont typeface="Monotype Sorts" pitchFamily="2" charset="2"/>
              <a:buNone/>
            </a:pPr>
            <a:r>
              <a:rPr lang="en-US" sz="2400"/>
              <a:t>	where,	n</a:t>
            </a:r>
            <a:r>
              <a:rPr lang="en-US" sz="2400" baseline="-25000"/>
              <a:t>i</a:t>
            </a:r>
            <a:r>
              <a:rPr lang="en-US" sz="2400"/>
              <a:t> = number of records at child i,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sz="2400"/>
              <a:t>    			n</a:t>
            </a:r>
            <a:r>
              <a:rPr lang="en-US" sz="2400" baseline="-25000"/>
              <a:t> </a:t>
            </a:r>
            <a:r>
              <a:rPr lang="en-US" sz="2400"/>
              <a:t> = number of records at node p.</a:t>
            </a:r>
            <a:endParaRPr lang="en-US" sz="3200"/>
          </a:p>
        </p:txBody>
      </p:sp>
      <p:graphicFrame>
        <p:nvGraphicFramePr>
          <p:cNvPr id="817156" name="Object 4"/>
          <p:cNvGraphicFramePr>
            <a:graphicFrameLocks noChangeAspect="1"/>
          </p:cNvGraphicFramePr>
          <p:nvPr/>
        </p:nvGraphicFramePr>
        <p:xfrm>
          <a:off x="2667000" y="2590800"/>
          <a:ext cx="3886200" cy="1104900"/>
        </p:xfrm>
        <a:graphic>
          <a:graphicData uri="http://schemas.openxmlformats.org/presentationml/2006/ole">
            <p:oleObj spid="_x0000_s817156" name="Equation" r:id="rId3" imgW="15112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610600" cy="533400"/>
          </a:xfrm>
        </p:spPr>
        <p:txBody>
          <a:bodyPr/>
          <a:lstStyle/>
          <a:p>
            <a:r>
              <a:rPr lang="en-US" dirty="0"/>
              <a:t>Binary Attributes: Computing GINI Index</a:t>
            </a:r>
          </a:p>
        </p:txBody>
      </p:sp>
      <p:sp>
        <p:nvSpPr>
          <p:cNvPr id="911363" name="Rectangle 3"/>
          <p:cNvSpPr>
            <a:spLocks noChangeArrowheads="1"/>
          </p:cNvSpPr>
          <p:nvPr/>
        </p:nvSpPr>
        <p:spPr bwMode="auto">
          <a:xfrm>
            <a:off x="304800" y="1143000"/>
            <a:ext cx="81788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/>
              <a:t>Splits into two partitions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/>
              <a:t>Effect of Weighing partitions: 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400"/>
              <a:t>Larger and Purer Partitions are sought for.</a:t>
            </a:r>
          </a:p>
        </p:txBody>
      </p:sp>
      <p:sp>
        <p:nvSpPr>
          <p:cNvPr id="911364" name="Oval 4"/>
          <p:cNvSpPr>
            <a:spLocks noChangeArrowheads="1"/>
          </p:cNvSpPr>
          <p:nvPr/>
        </p:nvSpPr>
        <p:spPr bwMode="auto">
          <a:xfrm>
            <a:off x="3657600" y="2862263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charset="0"/>
              </a:rPr>
              <a:t>B?</a:t>
            </a:r>
            <a:endParaRPr lang="en-US" sz="2400">
              <a:latin typeface="Times New Roman" charset="0"/>
            </a:endParaRPr>
          </a:p>
        </p:txBody>
      </p:sp>
      <p:sp>
        <p:nvSpPr>
          <p:cNvPr id="911365" name="Line 5"/>
          <p:cNvSpPr>
            <a:spLocks noChangeShapeType="1"/>
          </p:cNvSpPr>
          <p:nvPr/>
        </p:nvSpPr>
        <p:spPr bwMode="auto">
          <a:xfrm flipH="1">
            <a:off x="3082925" y="3319463"/>
            <a:ext cx="11080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66" name="Line 6"/>
          <p:cNvSpPr>
            <a:spLocks noChangeShapeType="1"/>
          </p:cNvSpPr>
          <p:nvPr/>
        </p:nvSpPr>
        <p:spPr bwMode="auto">
          <a:xfrm>
            <a:off x="4191000" y="3319463"/>
            <a:ext cx="11842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67" name="Text Box 7"/>
          <p:cNvSpPr txBox="1">
            <a:spLocks noChangeArrowheads="1"/>
          </p:cNvSpPr>
          <p:nvPr/>
        </p:nvSpPr>
        <p:spPr bwMode="auto">
          <a:xfrm>
            <a:off x="2809875" y="3435350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Times New Roman" charset="0"/>
              </a:rPr>
              <a:t>Yes</a:t>
            </a:r>
          </a:p>
        </p:txBody>
      </p:sp>
      <p:sp>
        <p:nvSpPr>
          <p:cNvPr id="911368" name="Text Box 8"/>
          <p:cNvSpPr txBox="1">
            <a:spLocks noChangeArrowheads="1"/>
          </p:cNvSpPr>
          <p:nvPr/>
        </p:nvSpPr>
        <p:spPr bwMode="auto">
          <a:xfrm>
            <a:off x="5299075" y="343535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Times New Roman" charset="0"/>
              </a:rPr>
              <a:t>No</a:t>
            </a:r>
          </a:p>
        </p:txBody>
      </p:sp>
      <p:sp>
        <p:nvSpPr>
          <p:cNvPr id="911369" name="Rectangle 9"/>
          <p:cNvSpPr>
            <a:spLocks noChangeArrowheads="1"/>
          </p:cNvSpPr>
          <p:nvPr/>
        </p:nvSpPr>
        <p:spPr bwMode="auto">
          <a:xfrm>
            <a:off x="2667000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Times New Roman" charset="0"/>
              </a:rPr>
              <a:t>Node N1</a:t>
            </a:r>
          </a:p>
        </p:txBody>
      </p:sp>
      <p:sp>
        <p:nvSpPr>
          <p:cNvPr id="911370" name="Rectangle 10"/>
          <p:cNvSpPr>
            <a:spLocks noChangeArrowheads="1"/>
          </p:cNvSpPr>
          <p:nvPr/>
        </p:nvSpPr>
        <p:spPr bwMode="auto">
          <a:xfrm>
            <a:off x="4854575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Times New Roman" charset="0"/>
              </a:rPr>
              <a:t>Node N2</a:t>
            </a:r>
          </a:p>
        </p:txBody>
      </p:sp>
      <p:graphicFrame>
        <p:nvGraphicFramePr>
          <p:cNvPr id="911371" name="Object 11"/>
          <p:cNvGraphicFramePr>
            <a:graphicFrameLocks noChangeAspect="1"/>
          </p:cNvGraphicFramePr>
          <p:nvPr/>
        </p:nvGraphicFramePr>
        <p:xfrm>
          <a:off x="6553200" y="2590800"/>
          <a:ext cx="1981200" cy="1790700"/>
        </p:xfrm>
        <a:graphic>
          <a:graphicData uri="http://schemas.openxmlformats.org/presentationml/2006/ole">
            <p:oleObj spid="_x0000_s911371" name="Document" r:id="rId3" imgW="3177000" imgH="3053520" progId="Word.Document.8">
              <p:embed/>
            </p:oleObj>
          </a:graphicData>
        </a:graphic>
      </p:graphicFrame>
      <p:graphicFrame>
        <p:nvGraphicFramePr>
          <p:cNvPr id="911372" name="Object 12"/>
          <p:cNvGraphicFramePr>
            <a:graphicFrameLocks noChangeAspect="1"/>
          </p:cNvGraphicFramePr>
          <p:nvPr/>
        </p:nvGraphicFramePr>
        <p:xfrm>
          <a:off x="3276600" y="4648200"/>
          <a:ext cx="1905000" cy="1471613"/>
        </p:xfrm>
        <a:graphic>
          <a:graphicData uri="http://schemas.openxmlformats.org/presentationml/2006/ole">
            <p:oleObj spid="_x0000_s911372" name="Document" r:id="rId4" imgW="3271505" imgH="2543361" progId="Word.Document.8">
              <p:embed/>
            </p:oleObj>
          </a:graphicData>
        </a:graphic>
      </p:graphicFrame>
      <p:sp>
        <p:nvSpPr>
          <p:cNvPr id="911373" name="Text Box 13"/>
          <p:cNvSpPr txBox="1">
            <a:spLocks noChangeArrowheads="1"/>
          </p:cNvSpPr>
          <p:nvPr/>
        </p:nvSpPr>
        <p:spPr bwMode="auto">
          <a:xfrm>
            <a:off x="381000" y="4191000"/>
            <a:ext cx="2438400" cy="207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1C06A2"/>
                </a:solidFill>
              </a:rPr>
              <a:t>Gini(N1) </a:t>
            </a:r>
            <a:br>
              <a:rPr lang="en-US" sz="2000" b="1">
                <a:solidFill>
                  <a:srgbClr val="1C06A2"/>
                </a:solidFill>
              </a:rPr>
            </a:br>
            <a:r>
              <a:rPr lang="en-US" sz="2000" b="1">
                <a:solidFill>
                  <a:srgbClr val="1C06A2"/>
                </a:solidFill>
              </a:rPr>
              <a:t>= 1 – (5/7)</a:t>
            </a:r>
            <a:r>
              <a:rPr lang="en-US" sz="2000" b="1" baseline="30000">
                <a:solidFill>
                  <a:srgbClr val="1C06A2"/>
                </a:solidFill>
              </a:rPr>
              <a:t>2 </a:t>
            </a:r>
            <a:r>
              <a:rPr lang="en-US" sz="2000" b="1">
                <a:solidFill>
                  <a:srgbClr val="1C06A2"/>
                </a:solidFill>
              </a:rPr>
              <a:t>– (2/7)</a:t>
            </a:r>
            <a:r>
              <a:rPr lang="en-US" sz="2000" b="1" baseline="30000">
                <a:solidFill>
                  <a:srgbClr val="1C06A2"/>
                </a:solidFill>
              </a:rPr>
              <a:t>2</a:t>
            </a:r>
            <a:r>
              <a:rPr lang="en-US" sz="2000" b="1">
                <a:solidFill>
                  <a:srgbClr val="1C06A2"/>
                </a:solidFill>
              </a:rPr>
              <a:t> </a:t>
            </a:r>
            <a:br>
              <a:rPr lang="en-US" sz="2000" b="1">
                <a:solidFill>
                  <a:srgbClr val="1C06A2"/>
                </a:solidFill>
              </a:rPr>
            </a:br>
            <a:r>
              <a:rPr lang="en-US" sz="2000" b="1">
                <a:solidFill>
                  <a:srgbClr val="1C06A2"/>
                </a:solidFill>
              </a:rPr>
              <a:t>= 0.194</a:t>
            </a:r>
            <a:r>
              <a:rPr lang="en-US" sz="2000" b="1">
                <a:solidFill>
                  <a:srgbClr val="0C6D9C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Gini(N2) </a:t>
            </a:r>
            <a:br>
              <a:rPr lang="en-US" sz="2000" b="1"/>
            </a:br>
            <a:r>
              <a:rPr lang="en-US" sz="2000" b="1"/>
              <a:t>= 1 – (1/</a:t>
            </a:r>
            <a:r>
              <a:rPr lang="en-US" sz="2000" b="1">
                <a:solidFill>
                  <a:srgbClr val="FF0000"/>
                </a:solidFill>
              </a:rPr>
              <a:t>5</a:t>
            </a:r>
            <a:r>
              <a:rPr lang="en-US" sz="2000" b="1"/>
              <a:t>)</a:t>
            </a:r>
            <a:r>
              <a:rPr lang="en-US" sz="2000" b="1" baseline="30000"/>
              <a:t>2 </a:t>
            </a:r>
            <a:r>
              <a:rPr lang="en-US" sz="2000" b="1"/>
              <a:t>– (4/</a:t>
            </a:r>
            <a:r>
              <a:rPr lang="en-US" sz="2000" b="1">
                <a:solidFill>
                  <a:srgbClr val="FF0000"/>
                </a:solidFill>
              </a:rPr>
              <a:t>5</a:t>
            </a:r>
            <a:r>
              <a:rPr lang="en-US" sz="2000" b="1"/>
              <a:t>)</a:t>
            </a:r>
            <a:r>
              <a:rPr lang="en-US" sz="2000" b="1" baseline="30000"/>
              <a:t>2</a:t>
            </a:r>
            <a:r>
              <a:rPr lang="en-US" sz="2000" b="1"/>
              <a:t> </a:t>
            </a:r>
            <a:br>
              <a:rPr lang="en-US" sz="2000" b="1"/>
            </a:br>
            <a:r>
              <a:rPr lang="en-US" sz="2000" b="1"/>
              <a:t>= 0.528</a:t>
            </a:r>
          </a:p>
        </p:txBody>
      </p:sp>
      <p:sp>
        <p:nvSpPr>
          <p:cNvPr id="911374" name="Text Box 14"/>
          <p:cNvSpPr txBox="1">
            <a:spLocks noChangeArrowheads="1"/>
          </p:cNvSpPr>
          <p:nvPr/>
        </p:nvSpPr>
        <p:spPr bwMode="auto">
          <a:xfrm>
            <a:off x="5943600" y="4648200"/>
            <a:ext cx="2438400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Gini(Children) </a:t>
            </a:r>
            <a:br>
              <a:rPr lang="en-US" sz="2000" b="1"/>
            </a:br>
            <a:r>
              <a:rPr lang="en-US" sz="2000" b="1"/>
              <a:t>= 7/12 * 0.194 + </a:t>
            </a:r>
            <a:br>
              <a:rPr lang="en-US" sz="2000" b="1"/>
            </a:br>
            <a:r>
              <a:rPr lang="en-US" sz="2000" b="1"/>
              <a:t>   5/12 * 0.528</a:t>
            </a:r>
            <a:br>
              <a:rPr lang="en-US" sz="2000" b="1"/>
            </a:br>
            <a:r>
              <a:rPr lang="en-US" sz="2000" b="1"/>
              <a:t>= 0.333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146476639</TotalTime>
  <Pages>3</Pages>
  <Words>718</Words>
  <Application>Microsoft PowerPoint 4.0</Application>
  <PresentationFormat>On-screen Show (4:3)</PresentationFormat>
  <Paragraphs>151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LC.BRev.FY97</vt:lpstr>
      <vt:lpstr>Document</vt:lpstr>
      <vt:lpstr>Equation</vt:lpstr>
      <vt:lpstr>Visio</vt:lpstr>
      <vt:lpstr>Worksheet</vt:lpstr>
      <vt:lpstr>Data Mining  Classification: Basic Concepts, Decision Trees, and Model Evaluation</vt:lpstr>
      <vt:lpstr>Continuous Attribute: Binary Split for Temperature?</vt:lpstr>
      <vt:lpstr>Finding the best split</vt:lpstr>
      <vt:lpstr>Measures of Node Impurity</vt:lpstr>
      <vt:lpstr>How to Find the Best Split: let M be the measure</vt:lpstr>
      <vt:lpstr>Measure of Impurity: GINI</vt:lpstr>
      <vt:lpstr>Examples for computing GINI</vt:lpstr>
      <vt:lpstr>Splitting Based on GINI</vt:lpstr>
      <vt:lpstr>Binary Attributes: Computing GINI Index</vt:lpstr>
      <vt:lpstr>Multi-way Splits: Computing Gini Index</vt:lpstr>
      <vt:lpstr>Continuous Attributes: Computing Gini Index</vt:lpstr>
      <vt:lpstr>Continuous Attributes: Computing Gini Index...</vt:lpstr>
      <vt:lpstr>Training Set: Build a Decision Tree 1</vt:lpstr>
      <vt:lpstr>Classification Error</vt:lpstr>
      <vt:lpstr>Examples for Computing Error</vt:lpstr>
      <vt:lpstr>Comparison among Splitting Criteria</vt:lpstr>
      <vt:lpstr>Tree Induction</vt:lpstr>
      <vt:lpstr>Stopping Criteria for Tree Induction</vt:lpstr>
      <vt:lpstr>Decision Tree Based Classification</vt:lpstr>
      <vt:lpstr>Example: C4.5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subject/>
  <dc:creator>Computations</dc:creator>
  <cp:keywords/>
  <dc:description/>
  <cp:lastModifiedBy>cse</cp:lastModifiedBy>
  <cp:revision>356</cp:revision>
  <cp:lastPrinted>2001-08-28T17:59:37Z</cp:lastPrinted>
  <dcterms:created xsi:type="dcterms:W3CDTF">1998-03-18T13:44:31Z</dcterms:created>
  <dcterms:modified xsi:type="dcterms:W3CDTF">2010-09-07T02:16:30Z</dcterms:modified>
</cp:coreProperties>
</file>