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675" r:id="rId2"/>
    <p:sldId id="676" r:id="rId3"/>
    <p:sldId id="677" r:id="rId4"/>
    <p:sldId id="678" r:id="rId5"/>
    <p:sldId id="679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94" r:id="rId15"/>
    <p:sldId id="697" r:id="rId16"/>
    <p:sldId id="698" r:id="rId17"/>
    <p:sldId id="699" r:id="rId18"/>
    <p:sldId id="700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14" r:id="rId27"/>
    <p:sldId id="715" r:id="rId28"/>
    <p:sldId id="716" r:id="rId29"/>
    <p:sldId id="717" r:id="rId30"/>
    <p:sldId id="709" r:id="rId31"/>
    <p:sldId id="710" r:id="rId32"/>
    <p:sldId id="711" r:id="rId33"/>
    <p:sldId id="712" r:id="rId34"/>
    <p:sldId id="713" r:id="rId35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2A8487"/>
    <a:srgbClr val="1C5A61"/>
    <a:srgbClr val="0C6D9C"/>
    <a:srgbClr val="FF0000"/>
    <a:srgbClr val="CC3300"/>
    <a:srgbClr val="F5F5F5"/>
    <a:srgbClr val="F4F4F4"/>
    <a:srgbClr val="1C06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853" autoAdjust="0"/>
    <p:restoredTop sz="94541" autoAdjust="0"/>
  </p:normalViewPr>
  <p:slideViewPr>
    <p:cSldViewPr>
      <p:cViewPr>
        <p:scale>
          <a:sx n="75" d="100"/>
          <a:sy n="75" d="100"/>
        </p:scale>
        <p:origin x="-1614" y="-76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44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98" tIns="47494" rIns="94998" bIns="47494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grpSp>
        <p:nvGrpSpPr>
          <p:cNvPr id="1029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eaLnBrk="0" hangingPunct="0">
                <a:lnSpc>
                  <a:spcPts val="2000"/>
                </a:lnSpc>
                <a:defRPr/>
              </a:pPr>
              <a:r>
                <a:rPr lang="en-US" sz="1200"/>
                <a:t>© Tan,Steinbach, Kumar 	    	Introduction to Data Mining        		      4/18/2004               </a:t>
              </a:r>
              <a:fld id="{C51B23E5-BA13-4448-9E17-A5E1EFCF8D8C}" type="slidenum">
                <a:rPr lang="en-US" sz="1200"/>
                <a:pPr eaLnBrk="0" hangingPunct="0">
                  <a:lnSpc>
                    <a:spcPts val="2000"/>
                  </a:lnSpc>
                  <a:defRPr/>
                </a:pPr>
                <a:t>‹#›</a:t>
              </a:fld>
              <a:r>
                <a:rPr lang="en-US" sz="120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50" r:id="rId14"/>
    <p:sldLayoutId id="2147483649" r:id="rId15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/>
              <a:t>Data Mining </a:t>
            </a:r>
            <a:br>
              <a:rPr lang="en-US"/>
            </a:br>
            <a:r>
              <a:rPr lang="en-US"/>
              <a:t>Classification: Basic Concepts, Decision Trees, and Model Evaluation</a:t>
            </a:r>
            <a:endParaRPr lang="en-US" sz="2800"/>
          </a:p>
        </p:txBody>
      </p:sp>
      <p:sp>
        <p:nvSpPr>
          <p:cNvPr id="19458" name="Rectangle 1027"/>
          <p:cNvSpPr>
            <a:spLocks noChangeArrowheads="1"/>
          </p:cNvSpPr>
          <p:nvPr/>
        </p:nvSpPr>
        <p:spPr bwMode="auto">
          <a:xfrm>
            <a:off x="381000" y="1949450"/>
            <a:ext cx="81534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/>
              <a:t>Lecture Notes for Chapter 4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/>
              <a:t>Part III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/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/>
              <a:t>Introduction to Data Mining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by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Tan, Steinbach, Kumar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/>
              <a:t>Adapted by Qiang Yang (2010)</a:t>
            </a:r>
          </a:p>
          <a:p>
            <a:pPr algn="ctr" eaLnBrk="0" hangingPunct="0"/>
            <a:endParaRPr lang="en-US" sz="1600"/>
          </a:p>
          <a:p>
            <a:pPr algn="ctr" eaLnBrk="0" hangingPunct="0"/>
            <a:endParaRPr lang="en-US" sz="1600"/>
          </a:p>
          <a:p>
            <a:pPr algn="ctr" eaLnBrk="0" hangingPunct="0"/>
            <a:endParaRPr lang="en-US" sz="1600"/>
          </a:p>
          <a:p>
            <a:pPr eaLnBrk="0" hangingPunct="0"/>
            <a:endParaRPr lang="en-US" sz="2000"/>
          </a:p>
        </p:txBody>
      </p:sp>
      <p:grpSp>
        <p:nvGrpSpPr>
          <p:cNvPr id="19459" name="Group 1031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9463" name="Rectangle 1032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64" name="Rectangle 1033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b">
              <a:spAutoFit/>
            </a:bodyPr>
            <a:lstStyle/>
            <a:p>
              <a:pPr eaLnBrk="0" hangingPunct="0">
                <a:lnSpc>
                  <a:spcPts val="2000"/>
                </a:lnSpc>
              </a:pPr>
              <a:r>
                <a:rPr lang="en-US" sz="1200"/>
                <a:t>© Tan,Steinbach, Kumar 	    	Introduction to Data Mining        		      4/18/2004               </a:t>
              </a:r>
              <a:fld id="{4D4E5806-6AA0-44C3-B161-2B3BCDAD6C08}" type="slidenum">
                <a:rPr lang="en-US" sz="1200"/>
                <a:pPr eaLnBrk="0" hangingPunct="0">
                  <a:lnSpc>
                    <a:spcPts val="2000"/>
                  </a:lnSpc>
                </a:pPr>
                <a:t>1</a:t>
              </a:fld>
              <a:r>
                <a:rPr lang="en-US" sz="1200"/>
                <a:t> </a:t>
              </a:r>
            </a:p>
          </p:txBody>
        </p:sp>
      </p:grpSp>
      <p:grpSp>
        <p:nvGrpSpPr>
          <p:cNvPr id="19460" name="Group 1034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19461" name="Rectangle 103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62" name="Rectangle 103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80400" cy="533400"/>
          </a:xfrm>
        </p:spPr>
        <p:txBody>
          <a:bodyPr/>
          <a:lstStyle/>
          <a:p>
            <a:r>
              <a:rPr lang="en-US" smtClean="0"/>
              <a:t>How to Address Overfitting in Decision Trees</a:t>
            </a:r>
          </a:p>
        </p:txBody>
      </p:sp>
      <p:sp>
        <p:nvSpPr>
          <p:cNvPr id="1051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sz="2400" smtClean="0"/>
              <a:t>Stop the algorithm before it becomes a fully-grown tree</a:t>
            </a:r>
          </a:p>
          <a:p>
            <a:pPr lvl="1"/>
            <a:r>
              <a:rPr lang="en-US" sz="2400" smtClean="0"/>
              <a:t>Typical stopping conditions for a node:</a:t>
            </a:r>
          </a:p>
          <a:p>
            <a:pPr lvl="2"/>
            <a:r>
              <a:rPr lang="en-US" sz="2000" smtClean="0"/>
              <a:t> Stop if all instances belong to the same class</a:t>
            </a:r>
          </a:p>
          <a:p>
            <a:pPr lvl="2"/>
            <a:r>
              <a:rPr lang="en-US" sz="2000" smtClean="0"/>
              <a:t> Stop if all the attribute values are the same</a:t>
            </a:r>
          </a:p>
          <a:p>
            <a:pPr lvl="1"/>
            <a:r>
              <a:rPr lang="en-US" sz="2400" smtClean="0"/>
              <a:t>More restrictive conditions:</a:t>
            </a:r>
          </a:p>
          <a:p>
            <a:pPr lvl="2"/>
            <a:r>
              <a:rPr lang="en-US" sz="2000" smtClean="0"/>
              <a:t> Stop if number of instances is less than some user-specified threshold</a:t>
            </a:r>
          </a:p>
          <a:p>
            <a:pPr lvl="2"/>
            <a:r>
              <a:rPr lang="en-US" sz="2000" smtClean="0"/>
              <a:t> Stop if class distribution of instances are independent of the available features (e.g., using </a:t>
            </a:r>
            <a:r>
              <a:rPr lang="en-US" sz="2000" smtClean="0">
                <a:sym typeface="Symbol" pitchFamily="18" charset="2"/>
              </a:rPr>
              <a:t></a:t>
            </a:r>
            <a:r>
              <a:rPr lang="en-US" sz="2000" baseline="30000" smtClean="0">
                <a:sym typeface="Symbol" pitchFamily="18" charset="2"/>
              </a:rPr>
              <a:t> 2</a:t>
            </a:r>
            <a:r>
              <a:rPr lang="en-US" sz="2000" smtClean="0">
                <a:sym typeface="Symbol" pitchFamily="18" charset="2"/>
              </a:rPr>
              <a:t> test)</a:t>
            </a:r>
            <a:endParaRPr lang="en-US" sz="2000" baseline="30000" smtClean="0"/>
          </a:p>
          <a:p>
            <a:pPr lvl="2"/>
            <a:r>
              <a:rPr lang="en-US" sz="2000" smtClean="0"/>
              <a:t> Stop if expanding the current node does not improve impurity</a:t>
            </a:r>
            <a:br>
              <a:rPr lang="en-US" sz="2000" smtClean="0"/>
            </a:br>
            <a:r>
              <a:rPr lang="en-US" sz="2000" smtClean="0"/>
              <a:t>    measures (e.g., Gini or information gain).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Address Overfitting…</a:t>
            </a:r>
          </a:p>
        </p:txBody>
      </p:sp>
      <p:sp>
        <p:nvSpPr>
          <p:cNvPr id="1049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sz="2400" smtClean="0"/>
              <a:t>Grow decision tree to its entirety</a:t>
            </a:r>
          </a:p>
          <a:p>
            <a:pPr lvl="1"/>
            <a:r>
              <a:rPr lang="en-US" sz="2400" smtClean="0"/>
              <a:t>Trim the nodes of the decision tree in a bottom-up fashion</a:t>
            </a:r>
          </a:p>
          <a:p>
            <a:pPr lvl="1"/>
            <a:r>
              <a:rPr lang="en-US" sz="2400" b="1" smtClean="0">
                <a:solidFill>
                  <a:srgbClr val="1C06A2"/>
                </a:solidFill>
              </a:rPr>
              <a:t>If </a:t>
            </a:r>
            <a:r>
              <a:rPr lang="en-US" sz="2400" b="1" smtClean="0">
                <a:solidFill>
                  <a:srgbClr val="FF0000"/>
                </a:solidFill>
              </a:rPr>
              <a:t>generalization error </a:t>
            </a:r>
            <a:r>
              <a:rPr lang="en-US" sz="2400" b="1" smtClean="0">
                <a:solidFill>
                  <a:srgbClr val="1C06A2"/>
                </a:solidFill>
              </a:rPr>
              <a:t>improves after trimming, replace sub-tree by a leaf node.</a:t>
            </a:r>
          </a:p>
          <a:p>
            <a:pPr lvl="2"/>
            <a:r>
              <a:rPr lang="en-US" sz="2000" smtClean="0"/>
              <a:t>Heuristic: Class label of leaf node is determined from majority class of instances in the sub-tree</a:t>
            </a:r>
          </a:p>
          <a:p>
            <a:pPr lvl="2"/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generalization error count = error count + 0.5*N, where N is the number of leaf nodes, </a:t>
            </a:r>
          </a:p>
          <a:p>
            <a:pPr lvl="2"/>
            <a:r>
              <a:rPr lang="en-US" sz="2000" smtClean="0"/>
              <a:t>This is a heuristic used in some algorithms, but there are other ways using statistics</a:t>
            </a:r>
          </a:p>
          <a:p>
            <a:pPr lvl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533400"/>
          </a:xfrm>
        </p:spPr>
        <p:txBody>
          <a:bodyPr/>
          <a:lstStyle/>
          <a:p>
            <a:r>
              <a:rPr lang="en-US" smtClean="0"/>
              <a:t>Post-Pruning based on |leaves|</a:t>
            </a:r>
          </a:p>
        </p:txBody>
      </p:sp>
      <p:graphicFrame>
        <p:nvGraphicFramePr>
          <p:cNvPr id="1048578" name="Object 2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p:oleObj spid="_x0000_s1048578" name="VISIO" r:id="rId3" imgW="4689360" imgH="2390760" progId="">
              <p:embed/>
            </p:oleObj>
          </a:graphicData>
        </a:graphic>
      </p:graphicFrame>
      <p:graphicFrame>
        <p:nvGraphicFramePr>
          <p:cNvPr id="948228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/>
                <a:gridCol w="457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593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705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Training Error (Before splitting) = 10/30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/>
              <a:t>Pessimistic error </a:t>
            </a:r>
            <a:r>
              <a:rPr lang="en-US" b="1"/>
              <a:t>(Before splitting) </a:t>
            </a:r>
            <a:r>
              <a:rPr lang="en-US" sz="1800" b="1"/>
              <a:t>= (10 + 1X 0.5)/30 = 10.5/30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1C06A2"/>
                </a:solidFill>
              </a:rPr>
              <a:t>Training Error (After splitting) = 9/30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1C06A2"/>
                </a:solidFill>
              </a:rPr>
              <a:t>Pessimistic error (After splitting)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1C06A2"/>
                </a:solidFill>
              </a:rPr>
              <a:t>	= (9 + 4 </a:t>
            </a:r>
            <a:r>
              <a:rPr lang="en-US" sz="1800" b="1">
                <a:solidFill>
                  <a:srgbClr val="1C06A2"/>
                </a:solidFill>
                <a:sym typeface="Symbol" pitchFamily="18" charset="2"/>
              </a:rPr>
              <a:t> 0.5)/30 = 11/30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/>
              <a:t>	Post-pruning decision: </a:t>
            </a:r>
            <a:r>
              <a:rPr lang="en-US" sz="1800" b="1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8242" name="Group 18"/>
          <p:cNvGraphicFramePr>
            <a:graphicFrameLocks noGrp="1"/>
          </p:cNvGraphicFramePr>
          <p:nvPr/>
        </p:nvGraphicFramePr>
        <p:xfrm>
          <a:off x="152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8253" name="Group 29"/>
          <p:cNvGraphicFramePr>
            <a:graphicFrameLocks noGrp="1"/>
          </p:cNvGraphicFramePr>
          <p:nvPr/>
        </p:nvGraphicFramePr>
        <p:xfrm>
          <a:off x="1981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8264" name="Group 40"/>
          <p:cNvGraphicFramePr>
            <a:graphicFrameLocks noGrp="1"/>
          </p:cNvGraphicFramePr>
          <p:nvPr/>
        </p:nvGraphicFramePr>
        <p:xfrm>
          <a:off x="3810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8275" name="Group 51"/>
          <p:cNvGraphicFramePr>
            <a:graphicFrameLocks noGrp="1"/>
          </p:cNvGraphicFramePr>
          <p:nvPr/>
        </p:nvGraphicFramePr>
        <p:xfrm>
          <a:off x="5638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Post-pruning</a:t>
            </a:r>
          </a:p>
        </p:txBody>
      </p:sp>
      <p:sp>
        <p:nvSpPr>
          <p:cNvPr id="1052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618037" cy="5181600"/>
          </a:xfrm>
        </p:spPr>
        <p:txBody>
          <a:bodyPr/>
          <a:lstStyle/>
          <a:p>
            <a:pPr lvl="1"/>
            <a:r>
              <a:rPr lang="en-US" sz="2400" smtClean="0"/>
              <a:t>Optimistic error?</a:t>
            </a:r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Pessimistic error?</a:t>
            </a:r>
          </a:p>
          <a:p>
            <a:pPr lvl="1">
              <a:buFont typeface="Arial" charset="0"/>
              <a:buNone/>
            </a:pPr>
            <a:endParaRPr lang="en-US" sz="2400" smtClean="0"/>
          </a:p>
          <a:p>
            <a:pPr lvl="1">
              <a:buFont typeface="Arial" charset="0"/>
              <a:buNone/>
            </a:pPr>
            <a:endParaRPr lang="en-US" sz="2400" smtClean="0"/>
          </a:p>
        </p:txBody>
      </p:sp>
      <p:grpSp>
        <p:nvGrpSpPr>
          <p:cNvPr id="1052675" name="Group 4"/>
          <p:cNvGrpSpPr>
            <a:grpSpLocks/>
          </p:cNvGrpSpPr>
          <p:nvPr/>
        </p:nvGrpSpPr>
        <p:grpSpPr bwMode="auto">
          <a:xfrm>
            <a:off x="5867400" y="1143000"/>
            <a:ext cx="2743200" cy="1752600"/>
            <a:chOff x="3312" y="720"/>
            <a:chExt cx="2112" cy="1584"/>
          </a:xfrm>
        </p:grpSpPr>
        <p:sp>
          <p:nvSpPr>
            <p:cNvPr id="1052686" name="Oval 5"/>
            <p:cNvSpPr>
              <a:spLocks noChangeArrowheads="1"/>
            </p:cNvSpPr>
            <p:nvPr/>
          </p:nvSpPr>
          <p:spPr bwMode="auto">
            <a:xfrm>
              <a:off x="4176" y="720"/>
              <a:ext cx="384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52687" name="Line 6"/>
            <p:cNvSpPr>
              <a:spLocks noChangeShapeType="1"/>
            </p:cNvSpPr>
            <p:nvPr/>
          </p:nvSpPr>
          <p:spPr bwMode="auto">
            <a:xfrm flipH="1">
              <a:off x="3792" y="1056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688" name="Line 7"/>
            <p:cNvSpPr>
              <a:spLocks noChangeShapeType="1"/>
            </p:cNvSpPr>
            <p:nvPr/>
          </p:nvSpPr>
          <p:spPr bwMode="auto">
            <a:xfrm>
              <a:off x="4368" y="1056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689" name="Rectangle 8"/>
            <p:cNvSpPr>
              <a:spLocks noChangeArrowheads="1"/>
            </p:cNvSpPr>
            <p:nvPr/>
          </p:nvSpPr>
          <p:spPr bwMode="auto">
            <a:xfrm>
              <a:off x="3312" y="1584"/>
              <a:ext cx="912" cy="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b="1"/>
                <a:t>C0: 11</a:t>
              </a:r>
            </a:p>
            <a:p>
              <a:pPr algn="ctr" eaLnBrk="0" hangingPunct="0"/>
              <a:r>
                <a:rPr lang="en-US" sz="1800" b="1"/>
                <a:t>C1: 3</a:t>
              </a:r>
            </a:p>
          </p:txBody>
        </p:sp>
        <p:sp>
          <p:nvSpPr>
            <p:cNvPr id="1052690" name="Rectangle 9"/>
            <p:cNvSpPr>
              <a:spLocks noChangeArrowheads="1"/>
            </p:cNvSpPr>
            <p:nvPr/>
          </p:nvSpPr>
          <p:spPr bwMode="auto">
            <a:xfrm>
              <a:off x="4512" y="1584"/>
              <a:ext cx="912" cy="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/>
                <a:t>C0: 2</a:t>
              </a:r>
            </a:p>
            <a:p>
              <a:pPr algn="ctr" eaLnBrk="0" hangingPunct="0"/>
              <a:r>
                <a:rPr lang="en-US" sz="2000" b="1"/>
                <a:t>C1: 4</a:t>
              </a:r>
            </a:p>
          </p:txBody>
        </p:sp>
      </p:grpSp>
      <p:grpSp>
        <p:nvGrpSpPr>
          <p:cNvPr id="1052676" name="Group 10"/>
          <p:cNvGrpSpPr>
            <a:grpSpLocks/>
          </p:cNvGrpSpPr>
          <p:nvPr/>
        </p:nvGrpSpPr>
        <p:grpSpPr bwMode="auto">
          <a:xfrm>
            <a:off x="5867400" y="4191000"/>
            <a:ext cx="2743200" cy="1752600"/>
            <a:chOff x="3312" y="720"/>
            <a:chExt cx="2112" cy="1584"/>
          </a:xfrm>
        </p:grpSpPr>
        <p:sp>
          <p:nvSpPr>
            <p:cNvPr id="1052681" name="Oval 11"/>
            <p:cNvSpPr>
              <a:spLocks noChangeArrowheads="1"/>
            </p:cNvSpPr>
            <p:nvPr/>
          </p:nvSpPr>
          <p:spPr bwMode="auto">
            <a:xfrm>
              <a:off x="4176" y="720"/>
              <a:ext cx="384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52682" name="Line 12"/>
            <p:cNvSpPr>
              <a:spLocks noChangeShapeType="1"/>
            </p:cNvSpPr>
            <p:nvPr/>
          </p:nvSpPr>
          <p:spPr bwMode="auto">
            <a:xfrm flipH="1">
              <a:off x="3792" y="1056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683" name="Line 13"/>
            <p:cNvSpPr>
              <a:spLocks noChangeShapeType="1"/>
            </p:cNvSpPr>
            <p:nvPr/>
          </p:nvSpPr>
          <p:spPr bwMode="auto">
            <a:xfrm>
              <a:off x="4368" y="1056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684" name="Rectangle 14"/>
            <p:cNvSpPr>
              <a:spLocks noChangeArrowheads="1"/>
            </p:cNvSpPr>
            <p:nvPr/>
          </p:nvSpPr>
          <p:spPr bwMode="auto">
            <a:xfrm>
              <a:off x="3312" y="1584"/>
              <a:ext cx="912" cy="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b="1"/>
                <a:t>C0: 14</a:t>
              </a:r>
            </a:p>
            <a:p>
              <a:pPr algn="ctr" eaLnBrk="0" hangingPunct="0"/>
              <a:r>
                <a:rPr lang="en-US" sz="1800" b="1"/>
                <a:t>C1: 3</a:t>
              </a:r>
            </a:p>
          </p:txBody>
        </p:sp>
        <p:sp>
          <p:nvSpPr>
            <p:cNvPr id="1052685" name="Rectangle 15"/>
            <p:cNvSpPr>
              <a:spLocks noChangeArrowheads="1"/>
            </p:cNvSpPr>
            <p:nvPr/>
          </p:nvSpPr>
          <p:spPr bwMode="auto">
            <a:xfrm>
              <a:off x="4512" y="1584"/>
              <a:ext cx="912" cy="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/>
                <a:t>C0: 2</a:t>
              </a:r>
            </a:p>
            <a:p>
              <a:pPr algn="ctr" eaLnBrk="0" hangingPunct="0"/>
              <a:r>
                <a:rPr lang="en-US" sz="2000" b="1"/>
                <a:t>C1: 2</a:t>
              </a:r>
            </a:p>
          </p:txBody>
        </p:sp>
      </p:grpSp>
      <p:sp>
        <p:nvSpPr>
          <p:cNvPr id="949264" name="Text Box 16"/>
          <p:cNvSpPr txBox="1">
            <a:spLocks noChangeArrowheads="1"/>
          </p:cNvSpPr>
          <p:nvPr/>
        </p:nvSpPr>
        <p:spPr bwMode="auto">
          <a:xfrm>
            <a:off x="1371600" y="1828800"/>
            <a:ext cx="2819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Don’t prune for both cases</a:t>
            </a:r>
          </a:p>
        </p:txBody>
      </p:sp>
      <p:sp>
        <p:nvSpPr>
          <p:cNvPr id="949265" name="Text Box 17"/>
          <p:cNvSpPr txBox="1">
            <a:spLocks noChangeArrowheads="1"/>
          </p:cNvSpPr>
          <p:nvPr/>
        </p:nvSpPr>
        <p:spPr bwMode="auto">
          <a:xfrm>
            <a:off x="1371600" y="3200400"/>
            <a:ext cx="3276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Don’t prune case 1, prune case 2</a:t>
            </a:r>
          </a:p>
        </p:txBody>
      </p:sp>
      <p:sp>
        <p:nvSpPr>
          <p:cNvPr id="1052679" name="Text Box 18"/>
          <p:cNvSpPr txBox="1">
            <a:spLocks noChangeArrowheads="1"/>
          </p:cNvSpPr>
          <p:nvPr/>
        </p:nvSpPr>
        <p:spPr bwMode="auto">
          <a:xfrm>
            <a:off x="5181600" y="11430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Case 1:</a:t>
            </a:r>
          </a:p>
        </p:txBody>
      </p:sp>
      <p:sp>
        <p:nvSpPr>
          <p:cNvPr id="1052680" name="Text Box 19"/>
          <p:cNvSpPr txBox="1">
            <a:spLocks noChangeArrowheads="1"/>
          </p:cNvSpPr>
          <p:nvPr/>
        </p:nvSpPr>
        <p:spPr bwMode="auto">
          <a:xfrm>
            <a:off x="5181600" y="4205288"/>
            <a:ext cx="1219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Case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64" grpId="0" autoUpdateAnimBg="0"/>
      <p:bldP spid="9492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Fragmentation</a:t>
            </a:r>
          </a:p>
        </p:txBody>
      </p:sp>
      <p:sp>
        <p:nvSpPr>
          <p:cNvPr id="1053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Number of instances gets smaller as you traverse down the tree</a:t>
            </a:r>
          </a:p>
          <a:p>
            <a:endParaRPr lang="en-US" smtClean="0"/>
          </a:p>
          <a:p>
            <a:r>
              <a:rPr lang="en-US" smtClean="0"/>
              <a:t>Number of instances at the leaf nodes could be too small to make any statistically significant decision</a:t>
            </a:r>
          </a:p>
          <a:p>
            <a:r>
              <a:rPr lang="en-US" smtClean="0">
                <a:solidFill>
                  <a:srgbClr val="1C06A2"/>
                </a:solidFill>
              </a:rPr>
              <a:t>Solution: limit number of instances per leaf node &gt;= a user given value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Trees: Feature Construction</a:t>
            </a:r>
          </a:p>
        </p:txBody>
      </p:sp>
      <p:pic>
        <p:nvPicPr>
          <p:cNvPr id="1059842" name="Picture 3"/>
          <p:cNvPicPr>
            <a:picLocks noChangeAspect="1" noChangeArrowheads="1"/>
          </p:cNvPicPr>
          <p:nvPr/>
        </p:nvPicPr>
        <p:blipFill>
          <a:blip r:embed="rId2"/>
          <a:srcRect l="7353" t="6654" r="7353" b="5882"/>
          <a:stretch>
            <a:fillRect/>
          </a:stretch>
        </p:blipFill>
        <p:spPr bwMode="auto">
          <a:xfrm>
            <a:off x="228600" y="1066800"/>
            <a:ext cx="49530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1981200"/>
            <a:ext cx="3200400" cy="2286000"/>
            <a:chOff x="3552" y="1248"/>
            <a:chExt cx="2016" cy="1440"/>
          </a:xfrm>
        </p:grpSpPr>
        <p:sp>
          <p:nvSpPr>
            <p:cNvPr id="1059845" name="Oval 5"/>
            <p:cNvSpPr>
              <a:spLocks noChangeArrowheads="1"/>
            </p:cNvSpPr>
            <p:nvPr/>
          </p:nvSpPr>
          <p:spPr bwMode="auto">
            <a:xfrm>
              <a:off x="4080" y="1248"/>
              <a:ext cx="1008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/>
                <a:t>x + y &lt; 1</a:t>
              </a:r>
            </a:p>
          </p:txBody>
        </p:sp>
        <p:sp>
          <p:nvSpPr>
            <p:cNvPr id="1059846" name="Line 6"/>
            <p:cNvSpPr>
              <a:spLocks noChangeShapeType="1"/>
            </p:cNvSpPr>
            <p:nvPr/>
          </p:nvSpPr>
          <p:spPr bwMode="auto">
            <a:xfrm flipH="1">
              <a:off x="4032" y="1728"/>
              <a:ext cx="52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847" name="Line 7"/>
            <p:cNvSpPr>
              <a:spLocks noChangeShapeType="1"/>
            </p:cNvSpPr>
            <p:nvPr/>
          </p:nvSpPr>
          <p:spPr bwMode="auto">
            <a:xfrm>
              <a:off x="4560" y="1728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848" name="Rectangle 8"/>
            <p:cNvSpPr>
              <a:spLocks noChangeArrowheads="1"/>
            </p:cNvSpPr>
            <p:nvPr/>
          </p:nvSpPr>
          <p:spPr bwMode="auto">
            <a:xfrm>
              <a:off x="35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b="1"/>
                <a:t>Class = </a:t>
              </a:r>
              <a:r>
                <a:rPr lang="en-US" sz="2400" b="1">
                  <a:solidFill>
                    <a:srgbClr val="FF0000"/>
                  </a:solidFill>
                </a:rPr>
                <a:t>+</a:t>
              </a:r>
              <a:r>
                <a:rPr lang="en-US" sz="1800" b="1"/>
                <a:t> </a:t>
              </a:r>
            </a:p>
          </p:txBody>
        </p:sp>
        <p:sp>
          <p:nvSpPr>
            <p:cNvPr id="1059849" name="Rectangle 9"/>
            <p:cNvSpPr>
              <a:spLocks noChangeArrowheads="1"/>
            </p:cNvSpPr>
            <p:nvPr/>
          </p:nvSpPr>
          <p:spPr bwMode="auto">
            <a:xfrm>
              <a:off x="47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b="1"/>
                <a:t>Class =     </a:t>
              </a:r>
            </a:p>
          </p:txBody>
        </p:sp>
        <p:sp>
          <p:nvSpPr>
            <p:cNvPr id="1059850" name="Oval 10"/>
            <p:cNvSpPr>
              <a:spLocks noChangeArrowheads="1"/>
            </p:cNvSpPr>
            <p:nvPr/>
          </p:nvSpPr>
          <p:spPr bwMode="auto">
            <a:xfrm>
              <a:off x="5376" y="2400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959499" name="Text Box 11"/>
          <p:cNvSpPr txBox="1">
            <a:spLocks noChangeArrowheads="1"/>
          </p:cNvSpPr>
          <p:nvPr/>
        </p:nvSpPr>
        <p:spPr bwMode="auto">
          <a:xfrm>
            <a:off x="533400" y="5056188"/>
            <a:ext cx="8001000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 b="1"/>
              <a:t> Test condition may involve multiple attributes, but hard to automate!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 b="1"/>
              <a:t> Finding better node test features is a difficult research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Evaluation</a:t>
            </a:r>
          </a:p>
        </p:txBody>
      </p:sp>
      <p:sp>
        <p:nvSpPr>
          <p:cNvPr id="1064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1C06A2"/>
                </a:solidFill>
              </a:rPr>
              <a:t>Metrics</a:t>
            </a:r>
            <a:r>
              <a:rPr lang="en-US" smtClean="0"/>
              <a:t> for Performance Evaluation</a:t>
            </a:r>
          </a:p>
          <a:p>
            <a:pPr lvl="1"/>
            <a:r>
              <a:rPr lang="en-US" smtClean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r>
              <a:rPr lang="en-US" smtClean="0">
                <a:solidFill>
                  <a:srgbClr val="CC3300"/>
                </a:solidFill>
              </a:rPr>
              <a:t>Methods</a:t>
            </a:r>
            <a:r>
              <a:rPr lang="en-US" smtClean="0"/>
              <a:t> for Performance Evaluation</a:t>
            </a:r>
          </a:p>
          <a:p>
            <a:pPr lvl="1"/>
            <a:r>
              <a:rPr lang="en-US" smtClean="0"/>
              <a:t>How to obtain reliable estimates?</a:t>
            </a:r>
          </a:p>
          <a:p>
            <a:pPr lvl="1"/>
            <a:endParaRPr lang="en-US" smtClean="0"/>
          </a:p>
          <a:p>
            <a:r>
              <a:rPr lang="en-US" smtClean="0"/>
              <a:t>Methods for Model </a:t>
            </a:r>
            <a:r>
              <a:rPr lang="en-US" smtClean="0">
                <a:solidFill>
                  <a:schemeClr val="tx2"/>
                </a:solidFill>
              </a:rPr>
              <a:t>Comparison</a:t>
            </a:r>
          </a:p>
          <a:p>
            <a:pPr lvl="1"/>
            <a:r>
              <a:rPr lang="en-US" smtClean="0"/>
              <a:t>How to compare the relative performance among competing models?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Evaluation</a:t>
            </a:r>
          </a:p>
        </p:txBody>
      </p:sp>
      <p:sp>
        <p:nvSpPr>
          <p:cNvPr id="1120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Metrics for Performance Evaluation</a:t>
            </a:r>
          </a:p>
          <a:p>
            <a:pPr lvl="1"/>
            <a:r>
              <a:rPr lang="en-US" smtClean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r>
              <a:rPr lang="en-US" smtClean="0"/>
              <a:t>Methods for Performance Evaluation</a:t>
            </a:r>
          </a:p>
          <a:p>
            <a:pPr lvl="1"/>
            <a:r>
              <a:rPr lang="en-US" smtClean="0"/>
              <a:t>How to obtain reliable estimates?</a:t>
            </a:r>
          </a:p>
          <a:p>
            <a:pPr lvl="1"/>
            <a:endParaRPr lang="en-US" smtClean="0"/>
          </a:p>
          <a:p>
            <a:r>
              <a:rPr lang="en-US" smtClean="0"/>
              <a:t>Methods for Model Comparison</a:t>
            </a:r>
          </a:p>
          <a:p>
            <a:pPr lvl="1"/>
            <a:r>
              <a:rPr lang="en-US" smtClean="0"/>
              <a:t>How to compare the relative performance among competing models?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 for Performance Evaluation</a:t>
            </a:r>
          </a:p>
        </p:txBody>
      </p:sp>
      <p:sp>
        <p:nvSpPr>
          <p:cNvPr id="1057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Focus on the </a:t>
            </a:r>
            <a:r>
              <a:rPr lang="en-US" smtClean="0">
                <a:solidFill>
                  <a:srgbClr val="FF0000"/>
                </a:solidFill>
              </a:rPr>
              <a:t>predictive capability</a:t>
            </a:r>
            <a:r>
              <a:rPr lang="en-US" smtClean="0"/>
              <a:t> of a model</a:t>
            </a:r>
          </a:p>
          <a:p>
            <a:pPr lvl="1"/>
            <a:r>
              <a:rPr lang="en-US" smtClean="0"/>
              <a:t>Rather than how fast it takes to classify or build models, scalability, etc.</a:t>
            </a:r>
          </a:p>
          <a:p>
            <a:r>
              <a:rPr lang="en-US" smtClean="0"/>
              <a:t>Confusion Matrix: count or percentage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7818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a: TP (true positive)</a:t>
            </a:r>
          </a:p>
          <a:p>
            <a:pPr eaLnBrk="0" hangingPunct="0">
              <a:spcBef>
                <a:spcPct val="50000"/>
              </a:spcBef>
            </a:pPr>
            <a:r>
              <a:rPr lang="en-US" b="1"/>
              <a:t>b: FN (false negative)</a:t>
            </a:r>
          </a:p>
          <a:p>
            <a:pPr eaLnBrk="0" hangingPunct="0">
              <a:spcBef>
                <a:spcPct val="50000"/>
              </a:spcBef>
            </a:pPr>
            <a:r>
              <a:rPr lang="en-US" b="1"/>
              <a:t>c: FP (false positive)</a:t>
            </a:r>
          </a:p>
          <a:p>
            <a:pPr eaLnBrk="0" hangingPunct="0">
              <a:spcBef>
                <a:spcPct val="50000"/>
              </a:spcBef>
            </a:pPr>
            <a:r>
              <a:rPr lang="en-US" b="1"/>
              <a:t>d: TN (true negative)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 for Performance Evaluation…</a:t>
            </a:r>
          </a:p>
        </p:txBody>
      </p:sp>
      <p:sp>
        <p:nvSpPr>
          <p:cNvPr id="1054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Most widely-used metric:</a:t>
            </a:r>
          </a:p>
          <a:p>
            <a:endParaRPr lang="en-US" smtClean="0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PREDICTED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4722" name="Object 2"/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p:oleObj spid="_x0000_s1054722" name="Equation" r:id="rId3" imgW="566388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Practical Issues of Classification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Underfitting and Overfitting</a:t>
            </a:r>
          </a:p>
          <a:p>
            <a:endParaRPr lang="en-US" smtClean="0"/>
          </a:p>
          <a:p>
            <a:r>
              <a:rPr lang="en-US" smtClean="0"/>
              <a:t>Missing Values</a:t>
            </a:r>
          </a:p>
          <a:p>
            <a:endParaRPr lang="en-US" smtClean="0"/>
          </a:p>
          <a:p>
            <a:r>
              <a:rPr lang="en-US" smtClean="0"/>
              <a:t>Costs of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 of Accuracy</a:t>
            </a:r>
          </a:p>
        </p:txBody>
      </p:sp>
      <p:sp>
        <p:nvSpPr>
          <p:cNvPr id="1060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a 2-class problem</a:t>
            </a:r>
          </a:p>
          <a:p>
            <a:pPr lvl="1"/>
            <a:r>
              <a:rPr lang="en-US" smtClean="0"/>
              <a:t>Number of Class 0 examples = 9990</a:t>
            </a:r>
          </a:p>
          <a:p>
            <a:pPr lvl="1"/>
            <a:r>
              <a:rPr lang="en-US" smtClean="0"/>
              <a:t>Number of Class 1 examples = 10</a:t>
            </a:r>
          </a:p>
          <a:p>
            <a:pPr lvl="1"/>
            <a:endParaRPr lang="en-US" smtClean="0"/>
          </a:p>
          <a:p>
            <a:r>
              <a:rPr lang="en-US" smtClean="0"/>
              <a:t>If model predicts everything to be class 0, accuracy is 9990/10000 = 99.9 %</a:t>
            </a:r>
          </a:p>
          <a:p>
            <a:pPr lvl="1"/>
            <a:r>
              <a:rPr lang="en-US" smtClean="0">
                <a:solidFill>
                  <a:srgbClr val="CC3300"/>
                </a:solidFill>
              </a:rPr>
              <a:t>Accuracy</a:t>
            </a:r>
            <a:r>
              <a:rPr lang="en-US" smtClean="0"/>
              <a:t> is </a:t>
            </a:r>
            <a:r>
              <a:rPr lang="en-US" smtClean="0">
                <a:solidFill>
                  <a:srgbClr val="CC3300"/>
                </a:solidFill>
              </a:rPr>
              <a:t>misleading</a:t>
            </a:r>
            <a:r>
              <a:rPr lang="en-US" smtClean="0"/>
              <a:t> because model does not detect any class 1 example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1913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eaLnBrk="0" hangingPunct="0">
              <a:spcBef>
                <a:spcPct val="50000"/>
              </a:spcBef>
            </a:pPr>
            <a:r>
              <a:rPr lang="en-US" sz="2400"/>
              <a:t>C(i|j): Cost of misclassifying class j example as class I</a:t>
            </a:r>
          </a:p>
          <a:p>
            <a:pPr marL="292100" indent="-292100" eaLnBrk="0" hangingPunct="0">
              <a:spcBef>
                <a:spcPct val="50000"/>
              </a:spcBef>
            </a:pPr>
            <a:r>
              <a:rPr lang="en-US" sz="2400"/>
              <a:t>	- medical diagnosis, customer 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0388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0388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0388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2983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/>
              <a:t>Accuracy = 80%</a:t>
            </a: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/>
              <a:t>Cost = 3910</a:t>
            </a:r>
          </a:p>
        </p:txBody>
      </p:sp>
      <p:sp>
        <p:nvSpPr>
          <p:cNvPr id="1062984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/>
              <a:t>Accuracy = 90%</a:t>
            </a: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/>
              <a:t>Cost = 4255</a:t>
            </a:r>
          </a:p>
        </p:txBody>
      </p:sp>
      <p:sp>
        <p:nvSpPr>
          <p:cNvPr id="1062985" name="Text Box 1098"/>
          <p:cNvSpPr txBox="1">
            <a:spLocks noChangeArrowheads="1"/>
          </p:cNvSpPr>
          <p:nvPr/>
        </p:nvSpPr>
        <p:spPr bwMode="auto">
          <a:xfrm>
            <a:off x="136525" y="2830513"/>
            <a:ext cx="16414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Confusion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Retrieval Measures</a:t>
            </a:r>
          </a:p>
        </p:txBody>
      </p:sp>
      <p:graphicFrame>
        <p:nvGraphicFramePr>
          <p:cNvPr id="1055746" name="Object 2"/>
          <p:cNvGraphicFramePr>
            <a:graphicFrameLocks noChangeAspect="1"/>
          </p:cNvGraphicFramePr>
          <p:nvPr/>
        </p:nvGraphicFramePr>
        <p:xfrm>
          <a:off x="381000" y="1865313"/>
          <a:ext cx="3552825" cy="2057400"/>
        </p:xfrm>
        <a:graphic>
          <a:graphicData uri="http://schemas.openxmlformats.org/presentationml/2006/ole">
            <p:oleObj spid="_x0000_s1055746" name="Equation" r:id="rId3" imgW="2171520" imgH="1257120" progId="Equation.3">
              <p:embed/>
            </p:oleObj>
          </a:graphicData>
        </a:graphic>
      </p:graphicFrame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152400" y="3962400"/>
            <a:ext cx="88392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Let C be cost (can be count in our example)</a:t>
            </a: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Precision is biased towards C(Yes|Yes) &amp; C(Yes|No)</a:t>
            </a: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Recall is biased towards C(Yes|Yes) &amp; C(No|Yes)</a:t>
            </a: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F-measure is biased towards all except C(No|No)</a:t>
            </a:r>
          </a:p>
        </p:txBody>
      </p:sp>
      <p:graphicFrame>
        <p:nvGraphicFramePr>
          <p:cNvPr id="969767" name="Group 39"/>
          <p:cNvGraphicFramePr>
            <a:graphicFrameLocks noGrp="1"/>
          </p:cNvGraphicFramePr>
          <p:nvPr>
            <p:ph idx="1"/>
          </p:nvPr>
        </p:nvGraphicFramePr>
        <p:xfrm>
          <a:off x="4953000" y="1295400"/>
          <a:ext cx="3886200" cy="163830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Evaluation</a:t>
            </a:r>
          </a:p>
        </p:txBody>
      </p:sp>
      <p:sp>
        <p:nvSpPr>
          <p:cNvPr id="1065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Metrics for Performance Evaluation</a:t>
            </a:r>
          </a:p>
          <a:p>
            <a:pPr lvl="1"/>
            <a:r>
              <a:rPr lang="en-US" smtClean="0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Methods for Performance Evaluation</a:t>
            </a:r>
          </a:p>
          <a:p>
            <a:pPr lvl="1"/>
            <a:r>
              <a:rPr lang="en-US" smtClean="0"/>
              <a:t>How to obtain reliable estimates?</a:t>
            </a:r>
          </a:p>
          <a:p>
            <a:pPr lvl="1"/>
            <a:endParaRPr lang="en-US" smtClean="0"/>
          </a:p>
          <a:p>
            <a:r>
              <a:rPr lang="en-US" smtClean="0"/>
              <a:t>Methods for Model Comparison</a:t>
            </a:r>
          </a:p>
          <a:p>
            <a:pPr lvl="1"/>
            <a:r>
              <a:rPr lang="en-US" smtClean="0"/>
              <a:t>How to compare the relative performance among competing models?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Estimation</a:t>
            </a:r>
          </a:p>
        </p:txBody>
      </p:sp>
      <p:sp>
        <p:nvSpPr>
          <p:cNvPr id="106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Holdout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smtClean="0"/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Leave-one-out:   k=n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r>
              <a:rPr lang="en-US" smtClean="0"/>
              <a:t>Test of Significance (Sections 4.5,4.6 of TSK Book)</a:t>
            </a:r>
          </a:p>
        </p:txBody>
      </p:sp>
      <p:sp>
        <p:nvSpPr>
          <p:cNvPr id="1068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r>
              <a:rPr lang="en-US" smtClean="0"/>
              <a:t>Given two models:</a:t>
            </a:r>
          </a:p>
          <a:p>
            <a:pPr lvl="1"/>
            <a:r>
              <a:rPr lang="en-US" sz="2400" smtClean="0"/>
              <a:t>Model M1: accuracy = 85%, tested on 30 instances</a:t>
            </a:r>
          </a:p>
          <a:p>
            <a:pPr lvl="1"/>
            <a:r>
              <a:rPr lang="en-US" sz="2400" smtClean="0"/>
              <a:t>Model M2: accuracy = 75%, tested on 5000 instances</a:t>
            </a:r>
          </a:p>
          <a:p>
            <a:pPr lvl="4"/>
            <a:endParaRPr lang="en-US" sz="2400" smtClean="0">
              <a:latin typeface="Times New Roman" pitchFamily="18" charset="0"/>
            </a:endParaRPr>
          </a:p>
          <a:p>
            <a:r>
              <a:rPr lang="en-US" smtClean="0"/>
              <a:t>Can we say M1 is better than M2?</a:t>
            </a:r>
          </a:p>
          <a:p>
            <a:pPr lvl="1"/>
            <a:r>
              <a:rPr lang="en-US" sz="2400" smtClean="0"/>
              <a:t>How much </a:t>
            </a:r>
            <a:r>
              <a:rPr lang="en-US" sz="2400" smtClean="0">
                <a:solidFill>
                  <a:srgbClr val="CC3300"/>
                </a:solidFill>
              </a:rPr>
              <a:t>confidence</a:t>
            </a:r>
            <a:r>
              <a:rPr lang="en-US" sz="2400" smtClean="0"/>
              <a:t> can we place on accuracy of M1 and M2?</a:t>
            </a:r>
          </a:p>
          <a:p>
            <a:pPr lvl="1"/>
            <a:r>
              <a:rPr lang="en-US" sz="2400" smtClean="0"/>
              <a:t>Can the difference in performance measure be explained as a result of random fluctuations in the test set?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Confidence Interval for Accuracy</a:t>
            </a:r>
          </a:p>
        </p:txBody>
      </p:sp>
      <p:sp>
        <p:nvSpPr>
          <p:cNvPr id="1069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181600"/>
          </a:xfrm>
        </p:spPr>
        <p:txBody>
          <a:bodyPr/>
          <a:lstStyle/>
          <a:p>
            <a:r>
              <a:rPr lang="en-US" smtClean="0"/>
              <a:t>Prediction can be regarded as a Bernoulli trial</a:t>
            </a:r>
          </a:p>
          <a:p>
            <a:pPr lvl="1"/>
            <a:r>
              <a:rPr lang="en-US" sz="2000" smtClean="0"/>
              <a:t>A Bernoulli trial has 2 possible outcomes</a:t>
            </a:r>
          </a:p>
          <a:p>
            <a:pPr lvl="1"/>
            <a:r>
              <a:rPr lang="en-US" sz="2000" smtClean="0"/>
              <a:t>Possible outcomes for prediction: correct or wrong</a:t>
            </a:r>
          </a:p>
          <a:p>
            <a:pPr lvl="1"/>
            <a:r>
              <a:rPr lang="en-US" sz="2000" smtClean="0"/>
              <a:t>Collection of Bernoulli trials has a Binomial distribution:</a:t>
            </a:r>
          </a:p>
          <a:p>
            <a:pPr lvl="2"/>
            <a:r>
              <a:rPr lang="en-US" sz="2000" smtClean="0"/>
              <a:t> x </a:t>
            </a:r>
            <a:r>
              <a:rPr lang="en-US" sz="2000" smtClean="0">
                <a:sym typeface="Symbol" pitchFamily="18" charset="2"/>
              </a:rPr>
              <a:t> Bin(N, p)      x: number of correct predictions</a:t>
            </a:r>
          </a:p>
          <a:p>
            <a:pPr lvl="2"/>
            <a:r>
              <a:rPr lang="en-US" sz="2000" smtClean="0">
                <a:sym typeface="Symbol" pitchFamily="18" charset="2"/>
              </a:rPr>
              <a:t> e.g:   Toss a fair coin 50 times, how many heads would turn up?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 	   </a:t>
            </a:r>
            <a:r>
              <a:rPr lang="en-US" sz="2000" smtClean="0"/>
              <a:t>Expected number of heads = N</a:t>
            </a:r>
            <a:r>
              <a:rPr lang="en-US" sz="2000" smtClean="0">
                <a:sym typeface="Symbol" pitchFamily="18" charset="2"/>
              </a:rPr>
              <a:t></a:t>
            </a:r>
            <a:r>
              <a:rPr lang="en-US" sz="2000" smtClean="0"/>
              <a:t>p = 50 </a:t>
            </a:r>
            <a:r>
              <a:rPr lang="en-US" sz="2000" smtClean="0">
                <a:sym typeface="Symbol" pitchFamily="18" charset="2"/>
              </a:rPr>
              <a:t> 0.5 = 25</a:t>
            </a:r>
            <a:endParaRPr lang="en-US" sz="2000" smtClean="0"/>
          </a:p>
          <a:p>
            <a:pPr lvl="3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r>
              <a:rPr lang="en-US" smtClean="0"/>
              <a:t>Given x (# of correct predictions) or equivalently, </a:t>
            </a:r>
            <a:r>
              <a:rPr lang="en-US" smtClean="0">
                <a:solidFill>
                  <a:srgbClr val="CC3300"/>
                </a:solidFill>
              </a:rPr>
              <a:t>acc=x/N</a:t>
            </a:r>
            <a:r>
              <a:rPr lang="en-US" smtClean="0"/>
              <a:t>, and N =# of test instances,</a:t>
            </a:r>
          </a:p>
          <a:p>
            <a:pPr lvl="1"/>
            <a:r>
              <a:rPr lang="en-US" smtClean="0"/>
              <a:t>	Can we predict p (true accuracy of model)?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Confidence Interval for Accuracy</a:t>
            </a:r>
          </a:p>
        </p:txBody>
      </p:sp>
      <p:sp>
        <p:nvSpPr>
          <p:cNvPr id="111514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/>
              <a:t>For large N, let        be confidence</a:t>
            </a:r>
          </a:p>
          <a:p>
            <a:pPr lvl="1"/>
            <a:r>
              <a:rPr lang="en-US" sz="2000" i="1" smtClean="0"/>
              <a:t>acc</a:t>
            </a:r>
            <a:r>
              <a:rPr lang="en-US" sz="2000" smtClean="0"/>
              <a:t> has a normal distribution </a:t>
            </a:r>
            <a:br>
              <a:rPr lang="en-US" sz="2000" smtClean="0"/>
            </a:br>
            <a:r>
              <a:rPr lang="en-US" sz="2000" smtClean="0"/>
              <a:t>with mean p and variance </a:t>
            </a:r>
            <a:br>
              <a:rPr lang="en-US" sz="2000" smtClean="0"/>
            </a:br>
            <a:r>
              <a:rPr lang="en-US" sz="2000" smtClean="0"/>
              <a:t>p(1-p)/N</a:t>
            </a:r>
            <a:endParaRPr lang="en-US" sz="2000" smtClean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 sz="2400" smtClean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 sz="2400" smtClean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 sz="2400" smtClean="0">
              <a:sym typeface="Symbol" pitchFamily="18" charset="2"/>
            </a:endParaRPr>
          </a:p>
          <a:p>
            <a:r>
              <a:rPr lang="en-US" sz="2400" smtClean="0">
                <a:sym typeface="Symbol" pitchFamily="18" charset="2"/>
              </a:rPr>
              <a:t>Confidence Interval for p:</a:t>
            </a:r>
            <a:endParaRPr lang="en-US" sz="2400" smtClean="0"/>
          </a:p>
          <a:p>
            <a:pPr lvl="1">
              <a:buFont typeface="Arial" charset="0"/>
              <a:buNone/>
            </a:pPr>
            <a:endParaRPr lang="en-US" sz="2400" smtClean="0">
              <a:sym typeface="Symbol" pitchFamily="18" charset="2"/>
            </a:endParaRPr>
          </a:p>
        </p:txBody>
      </p:sp>
      <p:graphicFrame>
        <p:nvGraphicFramePr>
          <p:cNvPr id="1115138" name="Object 2"/>
          <p:cNvGraphicFramePr>
            <a:graphicFrameLocks noChangeAspect="1"/>
          </p:cNvGraphicFramePr>
          <p:nvPr/>
        </p:nvGraphicFramePr>
        <p:xfrm>
          <a:off x="609600" y="3276600"/>
          <a:ext cx="4110038" cy="1357313"/>
        </p:xfrm>
        <a:graphic>
          <a:graphicData uri="http://schemas.openxmlformats.org/presentationml/2006/ole">
            <p:oleObj spid="_x0000_s1115138" name="Equation" r:id="rId3" imgW="3619440" imgH="1193760" progId="Equation.3">
              <p:embed/>
            </p:oleObj>
          </a:graphicData>
        </a:graphic>
      </p:graphicFrame>
      <p:pic>
        <p:nvPicPr>
          <p:cNvPr id="1115143" name="Picture 5" descr="norm_conf"/>
          <p:cNvPicPr>
            <a:picLocks noChangeAspect="1" noChangeArrowheads="1"/>
          </p:cNvPicPr>
          <p:nvPr/>
        </p:nvPicPr>
        <p:blipFill>
          <a:blip r:embed="rId4"/>
          <a:srcRect l="11978" t="6569" b="12234"/>
          <a:stretch>
            <a:fillRect/>
          </a:stretch>
        </p:blipFill>
        <p:spPr bwMode="auto">
          <a:xfrm>
            <a:off x="5105400" y="1600200"/>
            <a:ext cx="38862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5144" name="Line 6"/>
          <p:cNvSpPr>
            <a:spLocks noChangeShapeType="1"/>
          </p:cNvSpPr>
          <p:nvPr/>
        </p:nvSpPr>
        <p:spPr bwMode="auto">
          <a:xfrm flipH="1">
            <a:off x="7162800" y="1447800"/>
            <a:ext cx="76200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5145" name="Text Box 7"/>
          <p:cNvSpPr txBox="1">
            <a:spLocks noChangeArrowheads="1"/>
          </p:cNvSpPr>
          <p:nvPr/>
        </p:nvSpPr>
        <p:spPr bwMode="auto">
          <a:xfrm>
            <a:off x="6858000" y="1066800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Area = 1 - </a:t>
            </a:r>
            <a:r>
              <a:rPr lang="en-US" sz="2000" b="1">
                <a:sym typeface="Symbol" pitchFamily="18" charset="2"/>
              </a:rPr>
              <a:t></a:t>
            </a:r>
            <a:endParaRPr lang="en-US" sz="2000" b="1"/>
          </a:p>
        </p:txBody>
      </p:sp>
      <p:sp>
        <p:nvSpPr>
          <p:cNvPr id="1115146" name="Line 8"/>
          <p:cNvSpPr>
            <a:spLocks noChangeShapeType="1"/>
          </p:cNvSpPr>
          <p:nvPr/>
        </p:nvSpPr>
        <p:spPr bwMode="auto">
          <a:xfrm flipV="1">
            <a:off x="6172200" y="3505200"/>
            <a:ext cx="2286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5147" name="Text Box 9"/>
          <p:cNvSpPr txBox="1">
            <a:spLocks noChangeArrowheads="1"/>
          </p:cNvSpPr>
          <p:nvPr/>
        </p:nvSpPr>
        <p:spPr bwMode="auto">
          <a:xfrm>
            <a:off x="5791200" y="3962400"/>
            <a:ext cx="762000" cy="603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2400" b="1"/>
              <a:t>Z</a:t>
            </a:r>
            <a:r>
              <a:rPr lang="en-US" sz="2400" b="1" baseline="-25000">
                <a:sym typeface="Symbol" pitchFamily="18" charset="2"/>
              </a:rPr>
              <a:t>/2</a:t>
            </a:r>
            <a:endParaRPr lang="en-US" sz="2400" b="1"/>
          </a:p>
        </p:txBody>
      </p:sp>
      <p:sp>
        <p:nvSpPr>
          <p:cNvPr id="1115148" name="Text Box 10"/>
          <p:cNvSpPr txBox="1">
            <a:spLocks noChangeArrowheads="1"/>
          </p:cNvSpPr>
          <p:nvPr/>
        </p:nvSpPr>
        <p:spPr bwMode="auto">
          <a:xfrm>
            <a:off x="7848600" y="3962400"/>
            <a:ext cx="1066800" cy="603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sz="2400" b="1"/>
              <a:t>Z</a:t>
            </a:r>
            <a:r>
              <a:rPr lang="en-US" sz="2400" b="1" baseline="-25000">
                <a:sym typeface="Symbol" pitchFamily="18" charset="2"/>
              </a:rPr>
              <a:t>1-  /2</a:t>
            </a:r>
          </a:p>
        </p:txBody>
      </p:sp>
      <p:sp>
        <p:nvSpPr>
          <p:cNvPr id="1115149" name="Line 11"/>
          <p:cNvSpPr>
            <a:spLocks noChangeShapeType="1"/>
          </p:cNvSpPr>
          <p:nvPr/>
        </p:nvSpPr>
        <p:spPr bwMode="auto">
          <a:xfrm flipH="1" flipV="1">
            <a:off x="7772400" y="3505200"/>
            <a:ext cx="152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15139" name="Object 3"/>
          <p:cNvGraphicFramePr>
            <a:graphicFrameLocks noChangeAspect="1"/>
          </p:cNvGraphicFramePr>
          <p:nvPr/>
        </p:nvGraphicFramePr>
        <p:xfrm>
          <a:off x="766763" y="5149850"/>
          <a:ext cx="7386637" cy="960438"/>
        </p:xfrm>
        <a:graphic>
          <a:graphicData uri="http://schemas.openxmlformats.org/presentationml/2006/ole">
            <p:oleObj spid="_x0000_s1115139" name="Equation" r:id="rId5" imgW="3809880" imgH="495000" progId="Equation.3">
              <p:embed/>
            </p:oleObj>
          </a:graphicData>
        </a:graphic>
      </p:graphicFrame>
      <p:graphicFrame>
        <p:nvGraphicFramePr>
          <p:cNvPr id="111514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971800" y="1279525"/>
          <a:ext cx="457200" cy="246063"/>
        </p:xfrm>
        <a:graphic>
          <a:graphicData uri="http://schemas.openxmlformats.org/presentationml/2006/ole">
            <p:oleObj spid="_x0000_s1115140" name="Equation" r:id="rId6" imgW="330120" imgH="177480" progId="Equation.3">
              <p:embed/>
            </p:oleObj>
          </a:graphicData>
        </a:graphic>
      </p:graphicFrame>
      <p:sp>
        <p:nvSpPr>
          <p:cNvPr id="1115150" name="Line 15"/>
          <p:cNvSpPr>
            <a:spLocks noChangeShapeType="1"/>
          </p:cNvSpPr>
          <p:nvPr/>
        </p:nvSpPr>
        <p:spPr bwMode="auto">
          <a:xfrm flipV="1">
            <a:off x="3886200" y="1295400"/>
            <a:ext cx="2895600" cy="7620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Confidence Interval for Accuracy</a:t>
            </a:r>
          </a:p>
        </p:txBody>
      </p:sp>
      <p:sp>
        <p:nvSpPr>
          <p:cNvPr id="1116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Consider a model that produces an accuracy of 80% when evaluated on 100 test instances:</a:t>
            </a:r>
          </a:p>
          <a:p>
            <a:pPr lvl="1"/>
            <a:r>
              <a:rPr lang="en-US" sz="2400" smtClean="0"/>
              <a:t>N=100, acc = 0.8</a:t>
            </a:r>
          </a:p>
          <a:p>
            <a:pPr lvl="1"/>
            <a:r>
              <a:rPr lang="en-US" sz="2400" smtClean="0"/>
              <a:t>Let 1-</a:t>
            </a:r>
            <a:r>
              <a:rPr lang="en-US" sz="2400" smtClean="0">
                <a:sym typeface="Symbol" pitchFamily="18" charset="2"/>
              </a:rPr>
              <a:t> = 0.95 (95% confidence)</a:t>
            </a:r>
          </a:p>
          <a:p>
            <a:pPr lvl="1"/>
            <a:r>
              <a:rPr lang="en-US" sz="2400" smtClean="0">
                <a:sym typeface="Symbol" pitchFamily="18" charset="2"/>
              </a:rPr>
              <a:t>From probability table, Z</a:t>
            </a:r>
            <a:r>
              <a:rPr lang="en-US" sz="2400" baseline="-25000" smtClean="0">
                <a:sym typeface="Symbol" pitchFamily="18" charset="2"/>
              </a:rPr>
              <a:t>/2</a:t>
            </a:r>
            <a:r>
              <a:rPr lang="en-US" sz="2400" smtClean="0">
                <a:sym typeface="Symbol" pitchFamily="18" charset="2"/>
              </a:rPr>
              <a:t>=1.96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lvl="1"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985092" name="Group 4"/>
          <p:cNvGraphicFramePr>
            <a:graphicFrameLocks noGrp="1"/>
          </p:cNvGraphicFramePr>
          <p:nvPr/>
        </p:nvGraphicFramePr>
        <p:xfrm>
          <a:off x="6934200" y="2209800"/>
          <a:ext cx="1600200" cy="26670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1.96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183" name="Line 24"/>
          <p:cNvSpPr>
            <a:spLocks noChangeShapeType="1"/>
          </p:cNvSpPr>
          <p:nvPr/>
        </p:nvSpPr>
        <p:spPr bwMode="auto">
          <a:xfrm>
            <a:off x="5791200" y="3276600"/>
            <a:ext cx="10668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85113" name="Group 25"/>
          <p:cNvGraphicFramePr>
            <a:graphicFrameLocks noGrp="1"/>
          </p:cNvGraphicFramePr>
          <p:nvPr/>
        </p:nvGraphicFramePr>
        <p:xfrm>
          <a:off x="381000" y="3810000"/>
          <a:ext cx="5791200" cy="2019300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914400"/>
                <a:gridCol w="914400"/>
                <a:gridCol w="914400"/>
                <a:gridCol w="914400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p(lower)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0.711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p(upper)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0.866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Underfitting and Overfitting (Example)</a:t>
            </a:r>
          </a:p>
        </p:txBody>
      </p:sp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/>
          <a:srcRect l="8139" t="5307" r="5814" b="5804"/>
          <a:stretch>
            <a:fillRect/>
          </a:stretch>
        </p:blipFill>
        <p:spPr bwMode="auto">
          <a:xfrm>
            <a:off x="304800" y="1143000"/>
            <a:ext cx="56388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172200" y="1905000"/>
            <a:ext cx="2743200" cy="353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500 circular and 500 triangular data points.</a:t>
            </a:r>
          </a:p>
          <a:p>
            <a:pPr eaLnBrk="0" hangingPunct="0">
              <a:spcBef>
                <a:spcPct val="50000"/>
              </a:spcBef>
            </a:pPr>
            <a:endParaRPr lang="en-US" sz="1800" b="1"/>
          </a:p>
          <a:p>
            <a:pPr eaLnBrk="0" hangingPunct="0">
              <a:spcBef>
                <a:spcPct val="50000"/>
              </a:spcBef>
            </a:pPr>
            <a:r>
              <a:rPr lang="en-US" sz="1800" b="1"/>
              <a:t>Circular points: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/>
              <a:t>0.5 </a:t>
            </a:r>
            <a:r>
              <a:rPr lang="en-US" sz="1800" b="1">
                <a:sym typeface="Symbol" pitchFamily="18" charset="2"/>
              </a:rPr>
              <a:t> sqrt(x</a:t>
            </a:r>
            <a:r>
              <a:rPr lang="en-US" sz="1800" b="1" baseline="-25000">
                <a:sym typeface="Symbol" pitchFamily="18" charset="2"/>
              </a:rPr>
              <a:t>1</a:t>
            </a:r>
            <a:r>
              <a:rPr lang="en-US" sz="1800" b="1" baseline="30000">
                <a:sym typeface="Symbol" pitchFamily="18" charset="2"/>
              </a:rPr>
              <a:t>2</a:t>
            </a:r>
            <a:r>
              <a:rPr lang="en-US" sz="1800" b="1">
                <a:sym typeface="Symbol" pitchFamily="18" charset="2"/>
              </a:rPr>
              <a:t>+x</a:t>
            </a:r>
            <a:r>
              <a:rPr lang="en-US" sz="1800" b="1" baseline="-25000">
                <a:sym typeface="Symbol" pitchFamily="18" charset="2"/>
              </a:rPr>
              <a:t>2</a:t>
            </a:r>
            <a:r>
              <a:rPr lang="en-US" sz="1800" b="1" baseline="30000">
                <a:sym typeface="Symbol" pitchFamily="18" charset="2"/>
              </a:rPr>
              <a:t>2</a:t>
            </a:r>
            <a:r>
              <a:rPr lang="en-US" sz="1800" b="1">
                <a:sym typeface="Symbol" pitchFamily="18" charset="2"/>
              </a:rPr>
              <a:t>)  1</a:t>
            </a:r>
            <a:endParaRPr lang="en-US" sz="1800" b="1"/>
          </a:p>
          <a:p>
            <a:pPr eaLnBrk="0" hangingPunct="0">
              <a:spcBef>
                <a:spcPct val="50000"/>
              </a:spcBef>
            </a:pPr>
            <a:endParaRPr lang="en-US" sz="1800" b="1"/>
          </a:p>
          <a:p>
            <a:pPr eaLnBrk="0" hangingPunct="0">
              <a:spcBef>
                <a:spcPct val="50000"/>
              </a:spcBef>
            </a:pPr>
            <a:r>
              <a:rPr lang="en-US" sz="1800" b="1"/>
              <a:t>Triangular points: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>
                <a:sym typeface="Symbol" pitchFamily="18" charset="2"/>
              </a:rPr>
              <a:t>sqrt(x</a:t>
            </a:r>
            <a:r>
              <a:rPr lang="en-US" sz="1800" b="1" baseline="-25000">
                <a:sym typeface="Symbol" pitchFamily="18" charset="2"/>
              </a:rPr>
              <a:t>1</a:t>
            </a:r>
            <a:r>
              <a:rPr lang="en-US" sz="1800" b="1" baseline="30000">
                <a:sym typeface="Symbol" pitchFamily="18" charset="2"/>
              </a:rPr>
              <a:t>2</a:t>
            </a:r>
            <a:r>
              <a:rPr lang="en-US" sz="1800" b="1">
                <a:sym typeface="Symbol" pitchFamily="18" charset="2"/>
              </a:rPr>
              <a:t>+x</a:t>
            </a:r>
            <a:r>
              <a:rPr lang="en-US" sz="1800" b="1" baseline="-25000">
                <a:sym typeface="Symbol" pitchFamily="18" charset="2"/>
              </a:rPr>
              <a:t>2</a:t>
            </a:r>
            <a:r>
              <a:rPr lang="en-US" sz="1800" b="1" baseline="30000">
                <a:sym typeface="Symbol" pitchFamily="18" charset="2"/>
              </a:rPr>
              <a:t>2</a:t>
            </a:r>
            <a:r>
              <a:rPr lang="en-US" sz="1800" b="1">
                <a:sym typeface="Symbol" pitchFamily="18" charset="2"/>
              </a:rPr>
              <a:t>) &gt; 0.5 or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>
                <a:sym typeface="Symbol" pitchFamily="18" charset="2"/>
              </a:rPr>
              <a:t>sqrt(x</a:t>
            </a:r>
            <a:r>
              <a:rPr lang="en-US" sz="1800" b="1" baseline="-25000">
                <a:sym typeface="Symbol" pitchFamily="18" charset="2"/>
              </a:rPr>
              <a:t>1</a:t>
            </a:r>
            <a:r>
              <a:rPr lang="en-US" sz="1800" b="1" baseline="30000">
                <a:sym typeface="Symbol" pitchFamily="18" charset="2"/>
              </a:rPr>
              <a:t>2</a:t>
            </a:r>
            <a:r>
              <a:rPr lang="en-US" sz="1800" b="1">
                <a:sym typeface="Symbol" pitchFamily="18" charset="2"/>
              </a:rPr>
              <a:t>+x</a:t>
            </a:r>
            <a:r>
              <a:rPr lang="en-US" sz="1800" b="1" baseline="-25000">
                <a:sym typeface="Symbol" pitchFamily="18" charset="2"/>
              </a:rPr>
              <a:t>2</a:t>
            </a:r>
            <a:r>
              <a:rPr lang="en-US" sz="1800" b="1" baseline="30000">
                <a:sym typeface="Symbol" pitchFamily="18" charset="2"/>
              </a:rPr>
              <a:t>2</a:t>
            </a:r>
            <a:r>
              <a:rPr lang="en-US" sz="1800" b="1">
                <a:sym typeface="Symbol" pitchFamily="18" charset="2"/>
              </a:rPr>
              <a:t>) &lt;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mtClean="0"/>
              <a:t>ROC (Receiver Operating Characteristic)</a:t>
            </a:r>
          </a:p>
        </p:txBody>
      </p:sp>
      <p:sp>
        <p:nvSpPr>
          <p:cNvPr id="1117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Page 298 of TSK book.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CC3300"/>
                </a:solidFill>
              </a:rPr>
              <a:t>Many applications care about ranking (give a queue from the most likely to the least likely)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CC3300"/>
                </a:solidFill>
              </a:rPr>
              <a:t>Examples…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rgbClr val="CC3300"/>
                </a:solidFill>
              </a:rPr>
              <a:t>Which ranking order is better?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ROC: 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Characterize the trade-off between positive hits and false alarms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8260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38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/>
              <a:t> Use classifier that produces posterior probability for each test instance P(+|A) for instance A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/>
              <a:t> Sort the instances according to P(+|A) in decreasing order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/>
              <a:t> Apply threshold at each unique value of P(+|A)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/>
              <a:t> Count the number of TP, FP, </a:t>
            </a:r>
            <a:br>
              <a:rPr lang="en-US" sz="2400"/>
            </a:br>
            <a:r>
              <a:rPr lang="en-US" sz="2400"/>
              <a:t>  TN, FN at each threshold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/>
              <a:t> TP rate, TPR = TP/(TP+FN)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400"/>
              <a:t> FP rate, FPR = FP/(FP + TN)</a:t>
            </a:r>
          </a:p>
        </p:txBody>
      </p:sp>
      <p:sp>
        <p:nvSpPr>
          <p:cNvPr id="1118261" name="Line 54"/>
          <p:cNvSpPr>
            <a:spLocks noChangeShapeType="1"/>
          </p:cNvSpPr>
          <p:nvPr/>
        </p:nvSpPr>
        <p:spPr bwMode="auto">
          <a:xfrm flipV="1">
            <a:off x="2743200" y="51816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8262" name="Text Box 55"/>
          <p:cNvSpPr txBox="1">
            <a:spLocks noChangeArrowheads="1"/>
          </p:cNvSpPr>
          <p:nvPr/>
        </p:nvSpPr>
        <p:spPr bwMode="auto">
          <a:xfrm>
            <a:off x="2133600" y="5867400"/>
            <a:ext cx="21701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This is the ground truth</a:t>
            </a:r>
          </a:p>
        </p:txBody>
      </p:sp>
      <p:sp>
        <p:nvSpPr>
          <p:cNvPr id="1118263" name="Line 56"/>
          <p:cNvSpPr>
            <a:spLocks noChangeShapeType="1"/>
          </p:cNvSpPr>
          <p:nvPr/>
        </p:nvSpPr>
        <p:spPr bwMode="auto">
          <a:xfrm flipV="1">
            <a:off x="1143000" y="52578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8264" name="Text Box 57"/>
          <p:cNvSpPr txBox="1">
            <a:spLocks noChangeArrowheads="1"/>
          </p:cNvSpPr>
          <p:nvPr/>
        </p:nvSpPr>
        <p:spPr bwMode="auto">
          <a:xfrm>
            <a:off x="0" y="5715000"/>
            <a:ext cx="20653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Predicted by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construct an ROC curve</a:t>
            </a:r>
          </a:p>
        </p:txBody>
      </p:sp>
      <p:graphicFrame>
        <p:nvGraphicFramePr>
          <p:cNvPr id="1056770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p:oleObj spid="_x0000_s1056770" name="Document" r:id="rId3" imgW="10594440" imgH="3913200" progId="Word.Document.8">
              <p:embed/>
            </p:oleObj>
          </a:graphicData>
        </a:graphic>
      </p:graphicFrame>
      <p:pic>
        <p:nvPicPr>
          <p:cNvPr id="1056772" name="Picture 4"/>
          <p:cNvPicPr>
            <a:picLocks noChangeAspect="1" noChangeArrowheads="1"/>
          </p:cNvPicPr>
          <p:nvPr/>
        </p:nvPicPr>
        <p:blipFill>
          <a:blip r:embed="rId4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5677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Threshold &gt;= </a:t>
            </a:r>
          </a:p>
        </p:txBody>
      </p:sp>
      <p:sp>
        <p:nvSpPr>
          <p:cNvPr id="105677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ROC Curve:</a:t>
            </a:r>
          </a:p>
        </p:txBody>
      </p:sp>
      <p:sp>
        <p:nvSpPr>
          <p:cNvPr id="105677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677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ROC for Model Comparison</a:t>
            </a:r>
          </a:p>
        </p:txBody>
      </p:sp>
      <p:pic>
        <p:nvPicPr>
          <p:cNvPr id="1121282" name="Picture 3"/>
          <p:cNvPicPr>
            <a:picLocks noChangeAspect="1" noChangeArrowheads="1"/>
          </p:cNvPicPr>
          <p:nvPr/>
        </p:nvPicPr>
        <p:blipFill>
          <a:blip r:embed="rId2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21283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No model consistently outperform the other</a:t>
            </a:r>
          </a:p>
          <a:p>
            <a:pPr marL="800100" lvl="1" indent="-3429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M</a:t>
            </a:r>
            <a:r>
              <a:rPr lang="en-US" sz="2400" baseline="-25000"/>
              <a:t>1</a:t>
            </a:r>
            <a:r>
              <a:rPr lang="en-US" sz="2400"/>
              <a:t> is better for small FPR</a:t>
            </a:r>
          </a:p>
          <a:p>
            <a:pPr marL="800100" lvl="1" indent="-3429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M</a:t>
            </a:r>
            <a:r>
              <a:rPr lang="en-US" sz="2400" baseline="-25000"/>
              <a:t>2</a:t>
            </a:r>
            <a:r>
              <a:rPr lang="en-US" sz="2400"/>
              <a:t> is better for large FPR</a:t>
            </a:r>
          </a:p>
          <a:p>
            <a:pPr marL="800100" lvl="1" indent="-3429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1000"/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/>
              <a:t>Area Under the ROC curve: AUC</a:t>
            </a:r>
          </a:p>
          <a:p>
            <a:pPr marL="800100" lvl="1" indent="-3429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/>
              <a:t>Ideal: </a:t>
            </a:r>
          </a:p>
          <a:p>
            <a:pPr lvl="2" eaLnBrk="0" hangingPunct="0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1800"/>
              <a:t> Area = 1</a:t>
            </a:r>
          </a:p>
          <a:p>
            <a:pPr marL="800100" lvl="1" indent="-3429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/>
              <a:t>Random guess:</a:t>
            </a:r>
          </a:p>
          <a:p>
            <a:pPr lvl="2" eaLnBrk="0" hangingPunct="0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1800"/>
              <a:t> Area = 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ROC Curve</a:t>
            </a:r>
          </a:p>
        </p:txBody>
      </p:sp>
      <p:sp>
        <p:nvSpPr>
          <p:cNvPr id="1122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smtClean="0"/>
              <a:t>(TP,FP):</a:t>
            </a:r>
          </a:p>
          <a:p>
            <a:r>
              <a:rPr lang="en-US" sz="2400" smtClean="0"/>
              <a:t>(0,0): declare everything</a:t>
            </a:r>
            <a:br>
              <a:rPr lang="en-US" sz="2400" smtClean="0"/>
            </a:br>
            <a:r>
              <a:rPr lang="en-US" sz="2400" smtClean="0"/>
              <a:t>          to be negative class</a:t>
            </a:r>
          </a:p>
          <a:p>
            <a:r>
              <a:rPr lang="en-US" sz="2400" smtClean="0"/>
              <a:t>(1,1): declare everything</a:t>
            </a:r>
            <a:br>
              <a:rPr lang="en-US" sz="2400" smtClean="0"/>
            </a:br>
            <a:r>
              <a:rPr lang="en-US" sz="2400" smtClean="0"/>
              <a:t>         to be positive class</a:t>
            </a:r>
          </a:p>
          <a:p>
            <a:r>
              <a:rPr lang="en-US" sz="2400" smtClean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sz="2400" smtClean="0"/>
          </a:p>
          <a:p>
            <a:r>
              <a:rPr lang="en-US" sz="2400" smtClean="0"/>
              <a:t>Diagonal line:</a:t>
            </a:r>
          </a:p>
          <a:p>
            <a:pPr lvl="1"/>
            <a:r>
              <a:rPr lang="en-US" sz="2400" smtClean="0"/>
              <a:t>Random guessing</a:t>
            </a:r>
          </a:p>
          <a:p>
            <a:pPr lvl="1"/>
            <a:r>
              <a:rPr lang="en-US" sz="2400" smtClean="0"/>
              <a:t>Below diagonal line:</a:t>
            </a:r>
          </a:p>
          <a:p>
            <a:pPr lvl="2"/>
            <a:r>
              <a:rPr lang="en-US" sz="2000" smtClean="0"/>
              <a:t> prediction is opposite of the true class</a:t>
            </a:r>
          </a:p>
        </p:txBody>
      </p:sp>
      <p:pic>
        <p:nvPicPr>
          <p:cNvPr id="1122307" name="Picture 4"/>
          <p:cNvPicPr>
            <a:picLocks noChangeAspect="1" noChangeArrowheads="1"/>
          </p:cNvPicPr>
          <p:nvPr/>
        </p:nvPicPr>
        <p:blipFill>
          <a:blip r:embed="rId2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Underfitting and Overfitting</a:t>
            </a:r>
          </a:p>
        </p:txBody>
      </p:sp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60960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4267200" y="1219200"/>
            <a:ext cx="0" cy="4114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343400" y="1447800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Overfitting</a:t>
            </a:r>
            <a:endParaRPr lang="en-US" sz="1800" b="1">
              <a:sym typeface="Symbol" pitchFamily="18" charset="2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57200" y="5881688"/>
            <a:ext cx="8458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Underfitting</a:t>
            </a:r>
            <a:r>
              <a:rPr lang="en-US" sz="1800"/>
              <a:t>: when model is too simple, both training and test errors are large </a:t>
            </a:r>
            <a:endParaRPr lang="en-US" sz="1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Overfitting due to Noise </a:t>
            </a:r>
          </a:p>
        </p:txBody>
      </p:sp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/>
          <a:srcRect t="4819" b="3615"/>
          <a:stretch>
            <a:fillRect/>
          </a:stretch>
        </p:blipFill>
        <p:spPr bwMode="auto">
          <a:xfrm>
            <a:off x="1295400" y="1066800"/>
            <a:ext cx="63246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76400" y="5715000"/>
            <a:ext cx="5791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/>
              <a:t>Decision boundary is distorted by noise point</a:t>
            </a:r>
            <a:endParaRPr lang="en-US" sz="1800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 on Overfitting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Overfitting results in decision trees that are more complex than necessary</a:t>
            </a:r>
          </a:p>
          <a:p>
            <a:endParaRPr lang="en-US" smtClean="0"/>
          </a:p>
          <a:p>
            <a:r>
              <a:rPr lang="en-US" smtClean="0"/>
              <a:t>Training error no longer provides a good estimate of how well the tree will perform on previously unseen records</a:t>
            </a:r>
          </a:p>
          <a:p>
            <a:endParaRPr lang="en-US" smtClean="0"/>
          </a:p>
          <a:p>
            <a:r>
              <a:rPr lang="en-US" smtClean="0"/>
              <a:t>Need new ways for estimating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Generalization Errors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</a:rPr>
              <a:t>Re-substitution errors:</a:t>
            </a:r>
            <a:r>
              <a:rPr lang="en-US" sz="2400" smtClean="0"/>
              <a:t> error on training (</a:t>
            </a:r>
            <a:r>
              <a:rPr lang="en-US" sz="2400" smtClean="0">
                <a:sym typeface="Symbol" pitchFamily="18" charset="2"/>
              </a:rPr>
              <a:t> </a:t>
            </a:r>
            <a:r>
              <a:rPr lang="en-US" sz="2400" smtClean="0"/>
              <a:t>e(t) )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</a:rPr>
              <a:t>Generalization errors:</a:t>
            </a:r>
            <a:r>
              <a:rPr lang="en-US" sz="2400" smtClean="0"/>
              <a:t> error on testing (</a:t>
            </a:r>
            <a:r>
              <a:rPr lang="en-US" sz="2400" smtClean="0">
                <a:sym typeface="Symbol" pitchFamily="18" charset="2"/>
              </a:rPr>
              <a:t></a:t>
            </a:r>
            <a:r>
              <a:rPr lang="en-US" sz="2400" smtClean="0"/>
              <a:t> e’(t))</a:t>
            </a:r>
          </a:p>
          <a:p>
            <a:pPr lvl="4">
              <a:lnSpc>
                <a:spcPct val="80000"/>
              </a:lnSpc>
            </a:pPr>
            <a:endParaRPr lang="en-US" sz="6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smtClean="0"/>
              <a:t>Methods for estimating generalization errors: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</a:rPr>
              <a:t>Optimistic approach:</a:t>
            </a:r>
            <a:r>
              <a:rPr lang="en-US" sz="2400" smtClean="0"/>
              <a:t>  e’(t) = e(t)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</a:rPr>
              <a:t>Pessimistic approach:</a:t>
            </a:r>
            <a:r>
              <a:rPr lang="en-US" sz="240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  For each leaf node: e’(t) = (e(t)+0.5) 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  Total error counts: e’(T) = </a:t>
            </a:r>
            <a:r>
              <a:rPr lang="en-US" sz="2000" smtClean="0">
                <a:sym typeface="Symbol" pitchFamily="18" charset="2"/>
              </a:rPr>
              <a:t>e(T) + N  0.5 (N: number of leaf nodes)</a:t>
            </a:r>
          </a:p>
          <a:p>
            <a:pPr lvl="2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  For a tree with 30 leaf nodes and 10 errors on training 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   (out of 1000 instances):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         Training error = 10/1000 = 1%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          </a:t>
            </a:r>
            <a:r>
              <a:rPr lang="en-US" sz="2000" b="1" smtClean="0">
                <a:sym typeface="Symbol" pitchFamily="18" charset="2"/>
              </a:rPr>
              <a:t>Generalization error </a:t>
            </a:r>
            <a:r>
              <a:rPr lang="en-US" sz="2000" smtClean="0">
                <a:sym typeface="Symbol" pitchFamily="18" charset="2"/>
              </a:rPr>
              <a:t>= (10 + 300.5)/1000 = 2.5%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  <a:sym typeface="Symbol" pitchFamily="18" charset="2"/>
              </a:rPr>
              <a:t>Reduced error pruning (REP):</a:t>
            </a:r>
          </a:p>
          <a:p>
            <a:pPr lvl="2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 uses validation data set to estimate generalization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  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Occam’s Razor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Given two models of similar generalization errors,  one should prefer the </a:t>
            </a:r>
            <a:r>
              <a:rPr lang="en-US" smtClean="0">
                <a:solidFill>
                  <a:srgbClr val="FF0000"/>
                </a:solidFill>
              </a:rPr>
              <a:t>simpler</a:t>
            </a:r>
            <a:r>
              <a:rPr lang="en-US" smtClean="0"/>
              <a:t> model over the more complex model</a:t>
            </a:r>
          </a:p>
          <a:p>
            <a:pPr lvl="1"/>
            <a:r>
              <a:rPr lang="en-US" smtClean="0"/>
              <a:t>For complex models, there is a greater chance that it was fitted accidentally by errors in data</a:t>
            </a:r>
          </a:p>
          <a:p>
            <a:pPr lvl="1"/>
            <a:r>
              <a:rPr lang="en-US" smtClean="0"/>
              <a:t>Therefore, one should include </a:t>
            </a:r>
            <a:r>
              <a:rPr lang="en-US" smtClean="0">
                <a:solidFill>
                  <a:srgbClr val="FF0000"/>
                </a:solidFill>
              </a:rPr>
              <a:t>model complexity</a:t>
            </a:r>
            <a:r>
              <a:rPr lang="en-US" smtClean="0"/>
              <a:t> when evaluating 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Description Length (MDL)</a:t>
            </a:r>
          </a:p>
        </p:txBody>
      </p:sp>
      <p:sp>
        <p:nvSpPr>
          <p:cNvPr id="1047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14750"/>
            <a:ext cx="8229600" cy="25336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Cost(Model,Data) = Cost(Data|Model) +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smtClean="0"/>
              <a:t>Cost is the </a:t>
            </a:r>
            <a:r>
              <a:rPr lang="en-US" sz="2400" smtClean="0">
                <a:solidFill>
                  <a:srgbClr val="FF0000"/>
                </a:solidFill>
              </a:rPr>
              <a:t>number of bits</a:t>
            </a:r>
            <a:r>
              <a:rPr lang="en-US" sz="2400" smtClean="0"/>
              <a:t>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smtClean="0"/>
              <a:t>We should 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smtClean="0"/>
              <a:t>Cost(Data|Model) encodes the errors on training data.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smtClean="0"/>
              <a:t>Cost(Model) estimates model complexity, or future error…</a:t>
            </a:r>
          </a:p>
        </p:txBody>
      </p:sp>
      <p:graphicFrame>
        <p:nvGraphicFramePr>
          <p:cNvPr id="1047554" name="Object 2"/>
          <p:cNvGraphicFramePr>
            <a:graphicFrameLocks noChangeAspect="1"/>
          </p:cNvGraphicFramePr>
          <p:nvPr/>
        </p:nvGraphicFramePr>
        <p:xfrm>
          <a:off x="2209800" y="1143000"/>
          <a:ext cx="4392613" cy="2406650"/>
        </p:xfrm>
        <a:graphic>
          <a:graphicData uri="http://schemas.openxmlformats.org/presentationml/2006/ole">
            <p:oleObj spid="_x0000_s1047554" name="VISIO" r:id="rId3" imgW="6346800" imgH="3477960" progId="">
              <p:embed/>
            </p:oleObj>
          </a:graphicData>
        </a:graphic>
      </p:graphicFrame>
      <p:graphicFrame>
        <p:nvGraphicFramePr>
          <p:cNvPr id="1047555" name="Object 3"/>
          <p:cNvGraphicFramePr>
            <a:graphicFrameLocks noChangeAspect="1"/>
          </p:cNvGraphicFramePr>
          <p:nvPr/>
        </p:nvGraphicFramePr>
        <p:xfrm>
          <a:off x="685800" y="1219200"/>
          <a:ext cx="1131888" cy="2133600"/>
        </p:xfrm>
        <a:graphic>
          <a:graphicData uri="http://schemas.openxmlformats.org/presentationml/2006/ole">
            <p:oleObj spid="_x0000_s1047555" name="Worksheet" r:id="rId4" imgW="1161000" imgH="2050200" progId="Excel.Sheet.8">
              <p:embed/>
            </p:oleObj>
          </a:graphicData>
        </a:graphic>
      </p:graphicFrame>
      <p:graphicFrame>
        <p:nvGraphicFramePr>
          <p:cNvPr id="1047556" name="Object 4"/>
          <p:cNvGraphicFramePr>
            <a:graphicFrameLocks noChangeAspect="1"/>
          </p:cNvGraphicFramePr>
          <p:nvPr/>
        </p:nvGraphicFramePr>
        <p:xfrm>
          <a:off x="7239000" y="1371600"/>
          <a:ext cx="1131888" cy="2133600"/>
        </p:xfrm>
        <a:graphic>
          <a:graphicData uri="http://schemas.openxmlformats.org/presentationml/2006/ole">
            <p:oleObj spid="_x0000_s1047556" name="Worksheet" r:id="rId5" imgW="1161000" imgH="20502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146476681</TotalTime>
  <Pages>3</Pages>
  <Words>1549</Words>
  <Application>Microsoft PowerPoint 4.0</Application>
  <PresentationFormat>On-screen Show (4:3)</PresentationFormat>
  <Paragraphs>420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Tahoma</vt:lpstr>
      <vt:lpstr>Monotype Sorts</vt:lpstr>
      <vt:lpstr>Wingdings</vt:lpstr>
      <vt:lpstr>Times New Roman</vt:lpstr>
      <vt:lpstr>Symbol</vt:lpstr>
      <vt:lpstr>LC.BRev.FY97</vt:lpstr>
      <vt:lpstr>VISIO</vt:lpstr>
      <vt:lpstr>Worksheet</vt:lpstr>
      <vt:lpstr>Equation</vt:lpstr>
      <vt:lpstr>Microsoft Equation 3.0</vt:lpstr>
      <vt:lpstr>Document</vt:lpstr>
      <vt:lpstr>Data Mining  Classification: Basic Concepts, Decision Trees, and Model Evaluation</vt:lpstr>
      <vt:lpstr>Practical Issues of Classification</vt:lpstr>
      <vt:lpstr>Underfitting and Overfitting (Example)</vt:lpstr>
      <vt:lpstr>Underfitting and Overfitting</vt:lpstr>
      <vt:lpstr>Overfitting due to Noise </vt:lpstr>
      <vt:lpstr>Notes on Overfitting</vt:lpstr>
      <vt:lpstr>Estimating Generalization Errors</vt:lpstr>
      <vt:lpstr>Occam’s Razor</vt:lpstr>
      <vt:lpstr>Minimum Description Length (MDL)</vt:lpstr>
      <vt:lpstr>How to Address Overfitting in Decision Trees</vt:lpstr>
      <vt:lpstr>How to Address Overfitting…</vt:lpstr>
      <vt:lpstr>Post-Pruning based on |leaves|</vt:lpstr>
      <vt:lpstr>Examples of Post-pruning</vt:lpstr>
      <vt:lpstr>Data Fragmentation</vt:lpstr>
      <vt:lpstr>Decision Trees: Feature Construction</vt:lpstr>
      <vt:lpstr>Model Evaluation</vt:lpstr>
      <vt:lpstr>Model Evaluation</vt:lpstr>
      <vt:lpstr>Metrics for Performance Evaluation</vt:lpstr>
      <vt:lpstr>Metrics for Performance Evaluation…</vt:lpstr>
      <vt:lpstr>Limitation of Accuracy</vt:lpstr>
      <vt:lpstr>Cost Matrix</vt:lpstr>
      <vt:lpstr>Computing Cost of Classification</vt:lpstr>
      <vt:lpstr>Information Retrieval Measures</vt:lpstr>
      <vt:lpstr>Model Evaluation</vt:lpstr>
      <vt:lpstr>Methods of Estimation</vt:lpstr>
      <vt:lpstr>Test of Significance (Sections 4.5,4.6 of TSK Book)</vt:lpstr>
      <vt:lpstr>Confidence Interval for Accuracy</vt:lpstr>
      <vt:lpstr>Confidence Interval for Accuracy</vt:lpstr>
      <vt:lpstr>Confidence Interval for Accuracy</vt:lpstr>
      <vt:lpstr>ROC (Receiver Operating Characteristic)</vt:lpstr>
      <vt:lpstr>How to Construct an ROC curve</vt:lpstr>
      <vt:lpstr>How to construct an ROC curve</vt:lpstr>
      <vt:lpstr>Using ROC for Model Comparison</vt:lpstr>
      <vt:lpstr>ROC Curve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qyang</cp:lastModifiedBy>
  <cp:revision>361</cp:revision>
  <cp:lastPrinted>2001-08-28T17:59:37Z</cp:lastPrinted>
  <dcterms:created xsi:type="dcterms:W3CDTF">1998-03-18T13:44:31Z</dcterms:created>
  <dcterms:modified xsi:type="dcterms:W3CDTF">2010-09-23T08:30:15Z</dcterms:modified>
</cp:coreProperties>
</file>