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8A427-3494-4D29-87F3-4D2F239A000B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0C8BB-1D00-46E3-AFDD-555DE758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80B6-771D-4970-A428-058FC3134B15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AFA4-85B8-4459-9D37-C1EE2E359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C893-D359-4E08-8A2C-8AA7A4705AC5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2374-1AA1-4B2E-A79C-FECA1205B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DBCC-51E0-4728-BFCF-45C9D02FD3EC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6912C-0C4B-4E8E-9CB2-C6E20271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0F35F-07EB-4E98-B8CA-C7213A0B799D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D64EC-5061-499C-BA1A-8DF163B52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4CAA-AF38-4E21-A225-6CF7312E6DA8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7925A-EB66-4426-B280-2DC285A0C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99DC-8C87-4CC7-841D-A6B5E9D133C1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A36B-36D9-4E5B-8406-62D4E9A8C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6D893-CF00-4ED2-8D8E-230EDD207868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C2D9C-3E17-4D6B-AF7D-39A0339E0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357C-8C0F-476C-BC58-E0DD8FA84D68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69D68-54F7-4248-B5E7-5C95AAA4B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8010C-E474-4FE6-9CD1-7B2C4844ED63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794CD-A551-4CD4-B985-6C0322644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C77B0-17F2-4F2E-A3E6-46BE8C62A895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798BF-99F4-4038-81F1-673D82279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F723A2-C6B1-4B1C-80F1-4CC807197B9D}" type="datetimeFigureOut">
              <a:rPr lang="en-US"/>
              <a:pPr>
                <a:defRPr/>
              </a:pPr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FF0C2F-4A28-4E97-8C1E-EAF18C6F2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Computing the Margin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Appendix to the SVM Lecture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5175" y="5180013"/>
            <a:ext cx="5988050" cy="5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98488" y="3744913"/>
            <a:ext cx="28717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2850" y="3232150"/>
            <a:ext cx="3810000" cy="323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2938" y="2605088"/>
            <a:ext cx="3810000" cy="323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2" name="TextBox 10"/>
          <p:cNvSpPr txBox="1">
            <a:spLocks noChangeArrowheads="1"/>
          </p:cNvSpPr>
          <p:nvPr/>
        </p:nvSpPr>
        <p:spPr bwMode="auto">
          <a:xfrm>
            <a:off x="2900363" y="3232150"/>
            <a:ext cx="1611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 dot X + b = 1</a:t>
            </a:r>
          </a:p>
        </p:txBody>
      </p:sp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484188" y="2879725"/>
            <a:ext cx="1611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 dot X + b = 0</a:t>
            </a:r>
          </a:p>
        </p:txBody>
      </p:sp>
      <p:sp>
        <p:nvSpPr>
          <p:cNvPr id="14344" name="TextBox 12"/>
          <p:cNvSpPr txBox="1">
            <a:spLocks noChangeArrowheads="1"/>
          </p:cNvSpPr>
          <p:nvPr/>
        </p:nvSpPr>
        <p:spPr bwMode="auto">
          <a:xfrm>
            <a:off x="3189288" y="5454650"/>
            <a:ext cx="671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a1</a:t>
            </a:r>
          </a:p>
        </p:txBody>
      </p: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4741863" y="5462588"/>
            <a:ext cx="411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63925" y="5094288"/>
            <a:ext cx="15144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7" name="TextBox 16"/>
          <p:cNvSpPr txBox="1">
            <a:spLocks noChangeArrowheads="1"/>
          </p:cNvSpPr>
          <p:nvPr/>
        </p:nvSpPr>
        <p:spPr bwMode="auto">
          <a:xfrm>
            <a:off x="4978400" y="4862513"/>
            <a:ext cx="108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(a2-a1)</a:t>
            </a:r>
            <a:r>
              <a:rPr lang="en-US" b="1">
                <a:latin typeface="Calibri" pitchFamily="34" charset="0"/>
              </a:rPr>
              <a:t>X1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463925" y="4459288"/>
            <a:ext cx="635000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9" name="TextBox 19"/>
          <p:cNvSpPr txBox="1">
            <a:spLocks noChangeArrowheads="1"/>
          </p:cNvSpPr>
          <p:nvPr/>
        </p:nvSpPr>
        <p:spPr bwMode="auto">
          <a:xfrm>
            <a:off x="4098925" y="4213225"/>
            <a:ext cx="896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W/|W|</a:t>
            </a:r>
          </a:p>
        </p:txBody>
      </p:sp>
      <p:sp>
        <p:nvSpPr>
          <p:cNvPr id="14350" name="TextBox 20"/>
          <p:cNvSpPr txBox="1">
            <a:spLocks noChangeArrowheads="1"/>
          </p:cNvSpPr>
          <p:nvPr/>
        </p:nvSpPr>
        <p:spPr bwMode="auto">
          <a:xfrm>
            <a:off x="2035175" y="21209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X2</a:t>
            </a:r>
          </a:p>
        </p:txBody>
      </p:sp>
      <p:sp>
        <p:nvSpPr>
          <p:cNvPr id="14351" name="TextBox 21"/>
          <p:cNvSpPr txBox="1">
            <a:spLocks noChangeArrowheads="1"/>
          </p:cNvSpPr>
          <p:nvPr/>
        </p:nvSpPr>
        <p:spPr bwMode="auto">
          <a:xfrm>
            <a:off x="8023225" y="5094288"/>
            <a:ext cx="42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X1</a:t>
            </a:r>
          </a:p>
        </p:txBody>
      </p:sp>
      <p:sp>
        <p:nvSpPr>
          <p:cNvPr id="14352" name="TextBox 22"/>
          <p:cNvSpPr txBox="1">
            <a:spLocks noChangeArrowheads="1"/>
          </p:cNvSpPr>
          <p:nvPr/>
        </p:nvSpPr>
        <p:spPr bwMode="auto">
          <a:xfrm>
            <a:off x="5334000" y="3602038"/>
            <a:ext cx="3090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Margin = W/|W| dot (a2-a1)X1</a:t>
            </a:r>
          </a:p>
          <a:p>
            <a:r>
              <a:rPr lang="en-US">
                <a:latin typeface="Calibri" pitchFamily="34" charset="0"/>
              </a:rPr>
              <a:t>Thus, </a:t>
            </a:r>
            <a:r>
              <a:rPr lang="en-US" b="1">
                <a:latin typeface="Calibri" pitchFamily="34" charset="0"/>
              </a:rPr>
              <a:t>Margin = 2/|W|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Computing the Margin</vt:lpstr>
      <vt:lpstr>Slide 2</vt:lpstr>
    </vt:vector>
  </TitlesOfParts>
  <Company>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the Margin</dc:title>
  <dc:creator>Qiang Yang</dc:creator>
  <cp:lastModifiedBy>qyang</cp:lastModifiedBy>
  <cp:revision>2</cp:revision>
  <dcterms:created xsi:type="dcterms:W3CDTF">2010-10-10T14:32:43Z</dcterms:created>
  <dcterms:modified xsi:type="dcterms:W3CDTF">2010-11-11T10:40:36Z</dcterms:modified>
</cp:coreProperties>
</file>