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0"/>
  </p:notesMasterIdLst>
  <p:handoutMasterIdLst>
    <p:handoutMasterId r:id="rId21"/>
  </p:handoutMasterIdLst>
  <p:sldIdLst>
    <p:sldId id="331" r:id="rId2"/>
    <p:sldId id="257" r:id="rId3"/>
    <p:sldId id="280" r:id="rId4"/>
    <p:sldId id="357" r:id="rId5"/>
    <p:sldId id="282" r:id="rId6"/>
    <p:sldId id="288" r:id="rId7"/>
    <p:sldId id="369" r:id="rId8"/>
    <p:sldId id="422" r:id="rId9"/>
    <p:sldId id="570" r:id="rId10"/>
    <p:sldId id="373" r:id="rId11"/>
    <p:sldId id="571" r:id="rId12"/>
    <p:sldId id="289" r:id="rId13"/>
    <p:sldId id="290" r:id="rId14"/>
    <p:sldId id="291" r:id="rId15"/>
    <p:sldId id="292" r:id="rId16"/>
    <p:sldId id="293" r:id="rId17"/>
    <p:sldId id="294" r:id="rId18"/>
    <p:sldId id="566" r:id="rId19"/>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69" autoAdjust="0"/>
    <p:restoredTop sz="94664"/>
  </p:normalViewPr>
  <p:slideViewPr>
    <p:cSldViewPr snapToGrid="0">
      <p:cViewPr varScale="1">
        <p:scale>
          <a:sx n="63" d="100"/>
          <a:sy n="63" d="100"/>
        </p:scale>
        <p:origin x="1356" y="4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816"/>
    </p:cViewPr>
  </p:sorterViewPr>
  <p:notesViewPr>
    <p:cSldViewPr snapToGrid="0">
      <p:cViewPr varScale="1">
        <p:scale>
          <a:sx n="73" d="100"/>
          <a:sy n="73" d="100"/>
        </p:scale>
        <p:origin x="-1626"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pPr>
              <a:defRPr/>
            </a:pPr>
            <a:endParaRPr lang="en-US" altLang="en-US"/>
          </a:p>
        </p:txBody>
      </p:sp>
      <p:sp>
        <p:nvSpPr>
          <p:cNvPr id="46083" name="Rectangle 3"/>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pPr>
              <a:defRPr/>
            </a:pPr>
            <a:endParaRPr lang="en-US" altLang="en-US"/>
          </a:p>
        </p:txBody>
      </p:sp>
      <p:sp>
        <p:nvSpPr>
          <p:cNvPr id="46084" name="Rectangle 4"/>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pPr>
              <a:defRPr/>
            </a:pPr>
            <a:endParaRPr lang="en-US" altLang="en-US"/>
          </a:p>
        </p:txBody>
      </p:sp>
      <p:sp>
        <p:nvSpPr>
          <p:cNvPr id="46085" name="Rectangle 5"/>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smtClean="0">
                <a:latin typeface="Helvetica" panose="020B0604020202020204" pitchFamily="34" charset="0"/>
              </a:defRPr>
            </a:lvl1pPr>
          </a:lstStyle>
          <a:p>
            <a:pPr>
              <a:defRPr/>
            </a:pPr>
            <a:fld id="{2880409A-2B82-4B1F-9506-61CCD4BB9C1C}" type="slidenum">
              <a:rPr lang="en-US" altLang="en-US"/>
              <a:pPr>
                <a:defRPr/>
              </a:pPr>
              <a:t>‹#›</a:t>
            </a:fld>
            <a:endParaRPr lang="en-US" altLang="en-US"/>
          </a:p>
        </p:txBody>
      </p:sp>
    </p:spTree>
    <p:extLst>
      <p:ext uri="{BB962C8B-B14F-4D97-AF65-F5344CB8AC3E}">
        <p14:creationId xmlns:p14="http://schemas.microsoft.com/office/powerpoint/2010/main" val="2543059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pPr>
              <a:defRPr/>
            </a:pPr>
            <a:endParaRPr lang="en-US" altLang="en-US"/>
          </a:p>
        </p:txBody>
      </p:sp>
      <p:sp>
        <p:nvSpPr>
          <p:cNvPr id="6147" name="Rectangle 3"/>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82688" y="698500"/>
            <a:ext cx="4646612"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pPr>
              <a:defRPr/>
            </a:pPr>
            <a:endParaRPr lang="en-US" altLang="en-US"/>
          </a:p>
        </p:txBody>
      </p:sp>
      <p:sp>
        <p:nvSpPr>
          <p:cNvPr id="6151" name="Rectangle 7"/>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smtClean="0">
                <a:latin typeface="Times New Roman" panose="02020603050405020304" pitchFamily="18" charset="0"/>
              </a:defRPr>
            </a:lvl1pPr>
          </a:lstStyle>
          <a:p>
            <a:pPr>
              <a:defRPr/>
            </a:pPr>
            <a:fld id="{12F8B05C-3C0D-4305-A44B-80B6DBCCA633}" type="slidenum">
              <a:rPr lang="en-US" altLang="en-US"/>
              <a:pPr>
                <a:defRPr/>
              </a:pPr>
              <a:t>‹#›</a:t>
            </a:fld>
            <a:endParaRPr lang="en-US" altLang="en-US"/>
          </a:p>
        </p:txBody>
      </p:sp>
    </p:spTree>
    <p:extLst>
      <p:ext uri="{BB962C8B-B14F-4D97-AF65-F5344CB8AC3E}">
        <p14:creationId xmlns:p14="http://schemas.microsoft.com/office/powerpoint/2010/main" val="8463232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14D6DD7-81B8-4B4D-B9A7-515B6F6F9373}" type="slidenum">
              <a:rPr lang="en-US" altLang="en-US">
                <a:latin typeface="Helvetica" panose="020B0604020202020204" pitchFamily="34" charset="0"/>
              </a:rPr>
              <a:pPr/>
              <a:t>1</a:t>
            </a:fld>
            <a:endParaRPr lang="en-US" altLang="en-US">
              <a:latin typeface="Helvetica"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94425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28: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12</a:t>
            </a:fld>
            <a:endParaRPr sz="1200" b="0" i="0" u="none" strike="noStrike" cap="none">
              <a:solidFill>
                <a:srgbClr val="000000"/>
              </a:solidFill>
              <a:latin typeface="Times New Roman"/>
              <a:ea typeface="Times New Roman"/>
              <a:cs typeface="Times New Roman"/>
              <a:sym typeface="Times New Roman"/>
            </a:endParaRPr>
          </a:p>
        </p:txBody>
      </p:sp>
      <p:sp>
        <p:nvSpPr>
          <p:cNvPr id="754" name="Google Shape;754;p28: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5" name="Google Shape;755;p28: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29: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13</a:t>
            </a:fld>
            <a:endParaRPr sz="1200" b="0" i="0" u="none" strike="noStrike" cap="none">
              <a:solidFill>
                <a:srgbClr val="000000"/>
              </a:solidFill>
              <a:latin typeface="Times New Roman"/>
              <a:ea typeface="Times New Roman"/>
              <a:cs typeface="Times New Roman"/>
              <a:sym typeface="Times New Roman"/>
            </a:endParaRPr>
          </a:p>
        </p:txBody>
      </p:sp>
      <p:sp>
        <p:nvSpPr>
          <p:cNvPr id="761" name="Google Shape;761;p29: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2" name="Google Shape;762;p29: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30: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14</a:t>
            </a:fld>
            <a:endParaRPr sz="1400" b="0" i="0" u="none" strike="noStrike" cap="none">
              <a:solidFill>
                <a:srgbClr val="000000"/>
              </a:solidFill>
              <a:latin typeface="Times New Roman"/>
              <a:ea typeface="Times New Roman"/>
              <a:cs typeface="Times New Roman"/>
              <a:sym typeface="Times New Roman"/>
            </a:endParaRPr>
          </a:p>
        </p:txBody>
      </p:sp>
      <p:sp>
        <p:nvSpPr>
          <p:cNvPr id="768" name="Google Shape;768;p30: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9" name="Google Shape;769;p30: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31: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15</a:t>
            </a:fld>
            <a:endParaRPr sz="1400" b="0" i="0" u="none" strike="noStrike" cap="none">
              <a:solidFill>
                <a:srgbClr val="000000"/>
              </a:solidFill>
              <a:latin typeface="Times New Roman"/>
              <a:ea typeface="Times New Roman"/>
              <a:cs typeface="Times New Roman"/>
              <a:sym typeface="Times New Roman"/>
            </a:endParaRPr>
          </a:p>
        </p:txBody>
      </p:sp>
      <p:sp>
        <p:nvSpPr>
          <p:cNvPr id="775" name="Google Shape;775;p31: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6" name="Google Shape;776;p31: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32: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16</a:t>
            </a:fld>
            <a:endParaRPr sz="1400" b="0" i="0" u="none" strike="noStrike" cap="none">
              <a:solidFill>
                <a:srgbClr val="000000"/>
              </a:solidFill>
              <a:latin typeface="Times New Roman"/>
              <a:ea typeface="Times New Roman"/>
              <a:cs typeface="Times New Roman"/>
              <a:sym typeface="Times New Roman"/>
            </a:endParaRPr>
          </a:p>
        </p:txBody>
      </p:sp>
      <p:sp>
        <p:nvSpPr>
          <p:cNvPr id="788" name="Google Shape;788;p32: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9" name="Google Shape;789;p32: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33: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17</a:t>
            </a:fld>
            <a:endParaRPr sz="1400" b="0" i="0" u="none" strike="noStrike" cap="none">
              <a:solidFill>
                <a:srgbClr val="000000"/>
              </a:solidFill>
              <a:latin typeface="Times New Roman"/>
              <a:ea typeface="Times New Roman"/>
              <a:cs typeface="Times New Roman"/>
              <a:sym typeface="Times New Roman"/>
            </a:endParaRPr>
          </a:p>
        </p:txBody>
      </p:sp>
      <p:sp>
        <p:nvSpPr>
          <p:cNvPr id="795" name="Google Shape;795;p33: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6" name="Google Shape;796;p33: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txBox="1">
            <a:spLocks noGrp="1"/>
          </p:cNvSpPr>
          <p:nvPr>
            <p:ph type="sldNum" idx="12"/>
          </p:nvPr>
        </p:nvSpPr>
        <p:spPr>
          <a:xfrm>
            <a:off x="3973513" y="8832850"/>
            <a:ext cx="3036887" cy="46355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Helvetica Neue"/>
                <a:ea typeface="Helvetica Neue"/>
                <a:cs typeface="Helvetica Neue"/>
                <a:sym typeface="Helvetica Neue"/>
              </a:rPr>
              <a:t>2</a:t>
            </a:fld>
            <a:endParaRPr sz="1200" b="0" i="0" u="none" strike="noStrike" cap="none">
              <a:solidFill>
                <a:schemeClr val="dk1"/>
              </a:solidFill>
              <a:latin typeface="Helvetica Neue"/>
              <a:ea typeface="Helvetica Neue"/>
              <a:cs typeface="Helvetica Neue"/>
              <a:sym typeface="Helvetica Neue"/>
            </a:endParaRPr>
          </a:p>
        </p:txBody>
      </p:sp>
      <p:sp>
        <p:nvSpPr>
          <p:cNvPr id="127" name="Google Shape;127;p2: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2:notes"/>
          <p:cNvSpPr txBox="1">
            <a:spLocks noGrp="1"/>
          </p:cNvSpPr>
          <p:nvPr>
            <p:ph type="body" idx="1"/>
          </p:nvPr>
        </p:nvSpPr>
        <p:spPr>
          <a:xfrm>
            <a:off x="935038" y="4416425"/>
            <a:ext cx="5140325" cy="4181475"/>
          </a:xfrm>
          <a:prstGeom prst="rect">
            <a:avLst/>
          </a:prstGeom>
          <a:noFill/>
          <a:ln>
            <a:noFill/>
          </a:ln>
        </p:spPr>
        <p:txBody>
          <a:bodyPr spcFirstLastPara="1" wrap="square" lIns="93150" tIns="46575" rIns="93150" bIns="4657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25: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690" name="Google Shape;690;p25: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lstStyle/>
          <a:p>
            <a:pPr lvl="0" algn="r" defTabSz="939800"/>
            <a:fld id="{9A0DB2DC-4C9A-4742-B13C-FB6460FD3503}" type="slidenum">
              <a:rPr lang="en-US" altLang="en-US" sz="1200" dirty="0">
                <a:latin typeface="Times New Roman" panose="02020603050405020304" pitchFamily="18" charset="0"/>
              </a:rPr>
              <a:t>4</a:t>
            </a:fld>
            <a:endParaRPr lang="en-US" altLang="en-US" sz="1200" dirty="0">
              <a:latin typeface="Times New Roman" panose="02020603050405020304" pitchFamily="18" charset="0"/>
            </a:endParaRPr>
          </a:p>
        </p:txBody>
      </p:sp>
      <p:sp>
        <p:nvSpPr>
          <p:cNvPr id="63491" name="Rectangle 2"/>
          <p:cNvSpPr>
            <a:spLocks noGrp="1" noRot="1" noChangeAspect="1" noTextEdit="1"/>
          </p:cNvSpPr>
          <p:nvPr>
            <p:ph type="sldImg"/>
          </p:nvPr>
        </p:nvSpPr>
        <p:spPr/>
      </p:sp>
      <p:sp>
        <p:nvSpPr>
          <p:cNvPr id="63492" name="Rectangle 3"/>
          <p:cNvSpPr>
            <a:spLocks noGrp="1"/>
          </p:cNvSpPr>
          <p:nvPr>
            <p:ph type="body" idx="1"/>
          </p:nvPr>
        </p:nvSpPr>
        <p:spPr>
          <a:xfrm>
            <a:off x="944563" y="4452938"/>
            <a:ext cx="5197475" cy="4214812"/>
          </a:xfrm>
        </p:spPr>
        <p:txBody>
          <a:bodyPr wrap="none" lIns="94035" tIns="47017" rIns="94035" bIns="47017" anchor="ctr" anchorCtr="0"/>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27:notes"/>
          <p:cNvSpPr txBox="1">
            <a:spLocks noGrp="1"/>
          </p:cNvSpPr>
          <p:nvPr>
            <p:ph type="body" idx="1"/>
          </p:nvPr>
        </p:nvSpPr>
        <p:spPr>
          <a:xfrm>
            <a:off x="935038" y="4416425"/>
            <a:ext cx="5140325" cy="4181475"/>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704" name="Google Shape;704;p27: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f3664bb2a5_0_32:notes"/>
          <p:cNvSpPr txBox="1">
            <a:spLocks noGrp="1"/>
          </p:cNvSpPr>
          <p:nvPr>
            <p:ph type="body" idx="1"/>
          </p:nvPr>
        </p:nvSpPr>
        <p:spPr>
          <a:xfrm>
            <a:off x="935038" y="4416425"/>
            <a:ext cx="5140200" cy="4181400"/>
          </a:xfrm>
          <a:prstGeom prst="rect">
            <a:avLst/>
          </a:prstGeom>
        </p:spPr>
        <p:txBody>
          <a:bodyPr spcFirstLastPara="1" wrap="square" lIns="93150" tIns="46575" rIns="93150" bIns="46575" anchor="ctr" anchorCtr="0">
            <a:noAutofit/>
          </a:bodyPr>
          <a:lstStyle/>
          <a:p>
            <a:pPr marL="0" lvl="0" indent="0" algn="l" rtl="0">
              <a:spcBef>
                <a:spcPts val="360"/>
              </a:spcBef>
              <a:spcAft>
                <a:spcPts val="0"/>
              </a:spcAft>
              <a:buNone/>
            </a:pPr>
            <a:endParaRPr/>
          </a:p>
        </p:txBody>
      </p:sp>
      <p:sp>
        <p:nvSpPr>
          <p:cNvPr id="746" name="Google Shape;746;gf3664bb2a5_0_32:notes"/>
          <p:cNvSpPr>
            <a:spLocks noGrp="1" noRot="1" noChangeAspect="1"/>
          </p:cNvSpPr>
          <p:nvPr>
            <p:ph type="sldImg" idx="2"/>
          </p:nvPr>
        </p:nvSpPr>
        <p:spPr>
          <a:xfrm>
            <a:off x="1182688" y="698500"/>
            <a:ext cx="46466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p:sp>
      <p:sp>
        <p:nvSpPr>
          <p:cNvPr id="93187" name="Rectangle 3"/>
          <p:cNvSpPr>
            <a:spLocks noGrp="1"/>
          </p:cNvSpPr>
          <p:nvPr>
            <p:ph type="body" idx="1"/>
          </p:nvPr>
        </p:nvSpPr>
        <p:spPr>
          <a:xfrm>
            <a:off x="944563" y="4452938"/>
            <a:ext cx="5197475" cy="4214812"/>
          </a:xfrm>
        </p:spPr>
        <p:txBody>
          <a:bodyPr wrap="none" lIns="94035" tIns="47017" rIns="94035" bIns="47017" anchor="ctr"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lstStyle/>
          <a:p>
            <a:pPr lvl="0" algn="r" defTabSz="939800"/>
            <a:fld id="{9A0DB2DC-4C9A-4742-B13C-FB6460FD3503}" type="slidenum">
              <a:rPr lang="en-US" altLang="en-US" sz="1200" dirty="0">
                <a:latin typeface="Times New Roman" panose="02020603050405020304" pitchFamily="18" charset="0"/>
              </a:rPr>
              <a:t>8</a:t>
            </a:fld>
            <a:endParaRPr lang="en-US" altLang="en-US" sz="1200" dirty="0">
              <a:latin typeface="Times New Roman" panose="02020603050405020304" pitchFamily="18" charset="0"/>
            </a:endParaRPr>
          </a:p>
        </p:txBody>
      </p:sp>
      <p:sp>
        <p:nvSpPr>
          <p:cNvPr id="95235" name="Rectangle 2"/>
          <p:cNvSpPr>
            <a:spLocks noGrp="1" noRot="1" noChangeAspect="1" noTextEdit="1"/>
          </p:cNvSpPr>
          <p:nvPr>
            <p:ph type="sldImg"/>
          </p:nvPr>
        </p:nvSpPr>
        <p:spPr/>
      </p:sp>
      <p:sp>
        <p:nvSpPr>
          <p:cNvPr id="95236" name="Rectangle 3"/>
          <p:cNvSpPr>
            <a:spLocks noGrp="1"/>
          </p:cNvSpPr>
          <p:nvPr>
            <p:ph type="body" idx="1"/>
          </p:nvPr>
        </p:nvSpPr>
        <p:spPr>
          <a:xfrm>
            <a:off x="944563" y="4452938"/>
            <a:ext cx="5197475" cy="4214812"/>
          </a:xfrm>
        </p:spPr>
        <p:txBody>
          <a:bodyPr wrap="none" lIns="94035" tIns="47017" rIns="94035" bIns="47017" anchor="ctr" anchorCtr="0"/>
          <a:lstStyle/>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lstStyle/>
          <a:p>
            <a:pPr lvl="0" algn="r" defTabSz="939800"/>
            <a:fld id="{9A0DB2DC-4C9A-4742-B13C-FB6460FD3503}" type="slidenum">
              <a:rPr lang="en-US" altLang="en-US" sz="1200" dirty="0">
                <a:latin typeface="Times New Roman" panose="02020603050405020304" pitchFamily="18" charset="0"/>
              </a:rPr>
              <a:t>10</a:t>
            </a:fld>
            <a:endParaRPr lang="en-US" altLang="en-US" sz="1200" dirty="0">
              <a:latin typeface="Times New Roman" panose="02020603050405020304" pitchFamily="18" charset="0"/>
            </a:endParaRPr>
          </a:p>
        </p:txBody>
      </p:sp>
      <p:sp>
        <p:nvSpPr>
          <p:cNvPr id="99331" name="Rectangle 2"/>
          <p:cNvSpPr>
            <a:spLocks noGrp="1" noRot="1" noChangeAspect="1" noTextEdit="1"/>
          </p:cNvSpPr>
          <p:nvPr>
            <p:ph type="sldImg"/>
          </p:nvPr>
        </p:nvSpPr>
        <p:spPr/>
      </p:sp>
      <p:sp>
        <p:nvSpPr>
          <p:cNvPr id="99332" name="Rectangle 3"/>
          <p:cNvSpPr>
            <a:spLocks noGrp="1"/>
          </p:cNvSpPr>
          <p:nvPr>
            <p:ph type="body" idx="1"/>
          </p:nvPr>
        </p:nvSpPr>
        <p:spPr>
          <a:xfrm>
            <a:off x="944563" y="4452938"/>
            <a:ext cx="5197475" cy="4214812"/>
          </a:xfrm>
        </p:spPr>
        <p:txBody>
          <a:bodyPr wrap="none" lIns="94035" tIns="47017" rIns="94035" bIns="47017" anchor="ctr" anchorCtr="0"/>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pic>
        <p:nvPicPr>
          <p:cNvPr id="7"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39037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46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2427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9"/>
        <p:cNvGrpSpPr/>
        <p:nvPr/>
      </p:nvGrpSpPr>
      <p:grpSpPr>
        <a:xfrm>
          <a:off x="0" y="0"/>
          <a:ext cx="0" cy="0"/>
          <a:chOff x="0" y="0"/>
          <a:chExt cx="0" cy="0"/>
        </a:xfrm>
      </p:grpSpPr>
      <p:sp>
        <p:nvSpPr>
          <p:cNvPr id="30" name="Google Shape;30;p38"/>
          <p:cNvSpPr txBox="1">
            <a:spLocks noGrp="1"/>
          </p:cNvSpPr>
          <p:nvPr>
            <p:ph type="body" idx="1"/>
          </p:nvPr>
        </p:nvSpPr>
        <p:spPr>
          <a:xfrm>
            <a:off x="518719" y="1163836"/>
            <a:ext cx="8035189" cy="4530329"/>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14325" algn="l">
              <a:spcBef>
                <a:spcPts val="630"/>
              </a:spcBef>
              <a:spcAft>
                <a:spcPts val="0"/>
              </a:spcAft>
              <a:buSzPts val="1350"/>
              <a:buChar char="–"/>
              <a:defRPr/>
            </a:lvl4pPr>
            <a:lvl5pPr marL="2286000" lvl="4" indent="-314325" algn="l">
              <a:spcBef>
                <a:spcPts val="630"/>
              </a:spcBef>
              <a:spcAft>
                <a:spcPts val="0"/>
              </a:spcAft>
              <a:buSzPts val="1350"/>
              <a:buChar char="»"/>
              <a:defRPr/>
            </a:lvl5pPr>
            <a:lvl6pPr marL="2743200" lvl="5" indent="-314325" algn="l">
              <a:spcBef>
                <a:spcPts val="630"/>
              </a:spcBef>
              <a:spcAft>
                <a:spcPts val="0"/>
              </a:spcAft>
              <a:buSzPts val="1350"/>
              <a:buChar char="»"/>
              <a:defRPr/>
            </a:lvl6pPr>
            <a:lvl7pPr marL="3200400" lvl="6" indent="-314325" algn="l">
              <a:spcBef>
                <a:spcPts val="630"/>
              </a:spcBef>
              <a:spcAft>
                <a:spcPts val="0"/>
              </a:spcAft>
              <a:buSzPts val="1350"/>
              <a:buChar char="»"/>
              <a:defRPr/>
            </a:lvl7pPr>
            <a:lvl8pPr marL="3657600" lvl="7" indent="-314325" algn="l">
              <a:spcBef>
                <a:spcPts val="630"/>
              </a:spcBef>
              <a:spcAft>
                <a:spcPts val="0"/>
              </a:spcAft>
              <a:buSzPts val="1350"/>
              <a:buChar char="»"/>
              <a:defRPr/>
            </a:lvl8pPr>
            <a:lvl9pPr marL="4114800" lvl="8" indent="-314325" algn="l">
              <a:spcBef>
                <a:spcPts val="630"/>
              </a:spcBef>
              <a:spcAft>
                <a:spcPts val="0"/>
              </a:spcAft>
              <a:buSzPts val="1350"/>
              <a:buChar char="»"/>
              <a:defRPr/>
            </a:lvl9pPr>
          </a:lstStyle>
          <a:p>
            <a:endParaRPr/>
          </a:p>
        </p:txBody>
      </p:sp>
    </p:spTree>
    <p:extLst>
      <p:ext uri="{BB962C8B-B14F-4D97-AF65-F5344CB8AC3E}">
        <p14:creationId xmlns:p14="http://schemas.microsoft.com/office/powerpoint/2010/main" val="182295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085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4822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353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165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065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74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023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248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pic>
        <p:nvPicPr>
          <p:cNvPr id="1033" name="Picture 12" descr="dino_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51" r:id="rId1"/>
    <p:sldLayoutId id="2147484541" r:id="rId2"/>
    <p:sldLayoutId id="2147484542" r:id="rId3"/>
    <p:sldLayoutId id="2147484543" r:id="rId4"/>
    <p:sldLayoutId id="2147484544" r:id="rId5"/>
    <p:sldLayoutId id="2147484545" r:id="rId6"/>
    <p:sldLayoutId id="2147484546" r:id="rId7"/>
    <p:sldLayoutId id="2147484547" r:id="rId8"/>
    <p:sldLayoutId id="2147484548" r:id="rId9"/>
    <p:sldLayoutId id="2147484549" r:id="rId10"/>
    <p:sldLayoutId id="2147484550" r:id="rId11"/>
    <p:sldLayoutId id="2147484552" r:id="rId12"/>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782638"/>
            <a:ext cx="7772400" cy="2127250"/>
          </a:xfrm>
        </p:spPr>
        <p:txBody>
          <a:bodyPr/>
          <a:lstStyle/>
          <a:p>
            <a:pPr eaLnBrk="1" hangingPunct="1"/>
            <a:r>
              <a:rPr lang="en-US" altLang="zh-CN" sz="4000" dirty="0"/>
              <a:t>Spring</a:t>
            </a:r>
            <a:r>
              <a:rPr lang="en-US" altLang="en-US" sz="4000" dirty="0"/>
              <a:t> 2022 COMP 3511</a:t>
            </a:r>
            <a:br>
              <a:rPr lang="en-US" altLang="en-US" sz="4000" dirty="0"/>
            </a:br>
            <a:r>
              <a:rPr lang="en-US" altLang="en-US" sz="4000" dirty="0"/>
              <a:t>Review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a:xfrm>
            <a:off x="1081088" y="163513"/>
            <a:ext cx="7694612" cy="576262"/>
          </a:xfrm>
        </p:spPr>
        <p:txBody>
          <a:bodyPr vert="horz" wrap="square" lIns="91440" tIns="45720" rIns="91440" bIns="45720" anchor="b" anchorCtr="0"/>
          <a:lstStyle/>
          <a:p>
            <a:pPr eaLnBrk="1" hangingPunct="1"/>
            <a:r>
              <a:rPr lang="en-US" altLang="en-US" sz="2800" dirty="0"/>
              <a:t>Earliest Deadline First Scheduling (EDF)</a:t>
            </a:r>
          </a:p>
        </p:txBody>
      </p:sp>
      <p:sp>
        <p:nvSpPr>
          <p:cNvPr id="88067" name="Rectangle 3"/>
          <p:cNvSpPr>
            <a:spLocks noGrp="1" noChangeArrowheads="1"/>
          </p:cNvSpPr>
          <p:nvPr>
            <p:ph idx="1"/>
          </p:nvPr>
        </p:nvSpPr>
        <p:spPr>
          <a:xfrm>
            <a:off x="439738" y="996950"/>
            <a:ext cx="8043863" cy="21526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r>
              <a:rPr kumimoji="1" lang="en-US" altLang="en-US" sz="1800" b="0"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Earliest-deadline-first </a:t>
            </a:r>
            <a:r>
              <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a:t>
            </a:r>
            <a:r>
              <a:rPr kumimoji="1" lang="en-US" altLang="en-US" sz="1800" b="0"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EDF</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scheduling assigns priorities </a:t>
            </a:r>
            <a:r>
              <a:rPr kumimoji="1" lang="en-US" sz="1800" b="0" i="0" u="none" strike="noStrike" kern="0" cap="none" spc="0" normalizeH="0" baseline="0" noProof="0" dirty="0">
                <a:ln>
                  <a:noFill/>
                </a:ln>
                <a:solidFill>
                  <a:srgbClr val="FF0000"/>
                </a:solidFill>
                <a:effectLst/>
                <a:uLnTx/>
                <a:uFillTx/>
                <a:latin typeface="+mn-lt"/>
                <a:ea typeface="MS PGothic" panose="020B0600070205080204" pitchFamily="34" charset="-128"/>
                <a:cs typeface="MS PGothic" panose="020B0600070205080204" pitchFamily="34" charset="-128"/>
              </a:rPr>
              <a:t>dynamically</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according to the deadline</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defRPr/>
            </a:pPr>
            <a:r>
              <a:rPr kumimoji="1" lang="en-US" sz="1600" b="0" i="0" u="none" strike="noStrike" kern="0" cap="none" spc="0" normalizeH="0" baseline="0" noProof="0" dirty="0">
                <a:ln>
                  <a:noFill/>
                </a:ln>
                <a:solidFill>
                  <a:schemeClr val="tx1"/>
                </a:solidFill>
                <a:effectLst/>
                <a:uLnTx/>
                <a:uFillTx/>
                <a:latin typeface="+mn-lt"/>
                <a:ea typeface="MS PGothic" panose="020B0600070205080204" pitchFamily="34" charset="-128"/>
              </a:rPr>
              <a:t>the earlier (later) the deadline, the higher (lower) the priority</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br>
              <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br>
            <a:br>
              <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b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t>EDF Scheduling: Example</a:t>
            </a:r>
            <a:endParaRPr lang="zh-CN" altLang="en-US" dirty="0"/>
          </a:p>
        </p:txBody>
      </p:sp>
      <p:sp>
        <p:nvSpPr>
          <p:cNvPr id="22531" name="内容占位符 2"/>
          <p:cNvSpPr>
            <a:spLocks noGrp="1"/>
          </p:cNvSpPr>
          <p:nvPr>
            <p:ph idx="1"/>
          </p:nvPr>
        </p:nvSpPr>
        <p:spPr>
          <a:xfrm>
            <a:off x="806450" y="4589463"/>
            <a:ext cx="8229600" cy="1174750"/>
          </a:xfrm>
        </p:spPr>
        <p:txBody>
          <a:bodyPr/>
          <a:lstStyle/>
          <a:p>
            <a:r>
              <a:rPr lang="en-US" altLang="zh-CN" dirty="0"/>
              <a:t>Misses no deadlines</a:t>
            </a:r>
            <a:endParaRPr lang="zh-CN" altLang="en-US" dirty="0"/>
          </a:p>
        </p:txBody>
      </p:sp>
      <p:graphicFrame>
        <p:nvGraphicFramePr>
          <p:cNvPr id="4" name="Group 58"/>
          <p:cNvGraphicFramePr>
            <a:graphicFrameLocks/>
          </p:cNvGraphicFramePr>
          <p:nvPr/>
        </p:nvGraphicFramePr>
        <p:xfrm>
          <a:off x="612622" y="1412875"/>
          <a:ext cx="7788995" cy="1463040"/>
        </p:xfrm>
        <a:graphic>
          <a:graphicData uri="http://schemas.openxmlformats.org/drawingml/2006/table">
            <a:tbl>
              <a:tblPr/>
              <a:tblGrid>
                <a:gridCol w="1992479">
                  <a:extLst>
                    <a:ext uri="{9D8B030D-6E8A-4147-A177-3AD203B41FA5}">
                      <a16:colId xmlns:a16="http://schemas.microsoft.com/office/drawing/2014/main" val="20000"/>
                    </a:ext>
                  </a:extLst>
                </a:gridCol>
                <a:gridCol w="1932172">
                  <a:extLst>
                    <a:ext uri="{9D8B030D-6E8A-4147-A177-3AD203B41FA5}">
                      <a16:colId xmlns:a16="http://schemas.microsoft.com/office/drawing/2014/main" val="20001"/>
                    </a:ext>
                  </a:extLst>
                </a:gridCol>
                <a:gridCol w="1932172">
                  <a:extLst>
                    <a:ext uri="{9D8B030D-6E8A-4147-A177-3AD203B41FA5}">
                      <a16:colId xmlns:a16="http://schemas.microsoft.com/office/drawing/2014/main" val="20002"/>
                    </a:ext>
                  </a:extLst>
                </a:gridCol>
                <a:gridCol w="1932172">
                  <a:extLst>
                    <a:ext uri="{9D8B030D-6E8A-4147-A177-3AD203B41FA5}">
                      <a16:colId xmlns:a16="http://schemas.microsoft.com/office/drawing/2014/main" val="20003"/>
                    </a:ext>
                  </a:extLst>
                </a:gridCol>
              </a:tblGrid>
              <a:tr h="3657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Process</a:t>
                      </a:r>
                    </a:p>
                  </a:txBody>
                  <a:tcPr marL="91457" marR="91457"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Processing Time</a:t>
                      </a:r>
                    </a:p>
                  </a:txBody>
                  <a:tcPr marL="91457" marR="91457"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Deadline</a:t>
                      </a:r>
                    </a:p>
                  </a:txBody>
                  <a:tcPr marL="91457" marR="91457"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Period</a:t>
                      </a:r>
                    </a:p>
                  </a:txBody>
                  <a:tcPr marL="91457" marR="91457"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P1</a:t>
                      </a:r>
                    </a:p>
                  </a:txBody>
                  <a:tcPr marL="91457" marR="91457"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1</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2</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4</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P2</a:t>
                      </a:r>
                    </a:p>
                  </a:txBody>
                  <a:tcPr marL="91457" marR="91457"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2</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5</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6</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P3</a:t>
                      </a:r>
                    </a:p>
                  </a:txBody>
                  <a:tcPr marL="91457" marR="91457"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3</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7</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9</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0" name="组合 5"/>
          <p:cNvGrpSpPr>
            <a:grpSpLocks/>
          </p:cNvGrpSpPr>
          <p:nvPr/>
        </p:nvGrpSpPr>
        <p:grpSpPr bwMode="auto">
          <a:xfrm>
            <a:off x="1517653" y="3305174"/>
            <a:ext cx="677143" cy="915487"/>
            <a:chOff x="1517968" y="3305694"/>
            <a:chExt cx="1205501" cy="914248"/>
          </a:xfrm>
        </p:grpSpPr>
        <p:sp>
          <p:nvSpPr>
            <p:cNvPr id="31" name="Rectangle 59"/>
            <p:cNvSpPr>
              <a:spLocks noChangeArrowheads="1"/>
            </p:cNvSpPr>
            <p:nvPr/>
          </p:nvSpPr>
          <p:spPr bwMode="auto">
            <a:xfrm>
              <a:off x="1656080" y="3691385"/>
              <a:ext cx="719678" cy="144000"/>
            </a:xfrm>
            <a:prstGeom prst="rect">
              <a:avLst/>
            </a:prstGeom>
            <a:solidFill>
              <a:srgbClr val="FF0066"/>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en-US">
                <a:solidFill>
                  <a:srgbClr val="000000"/>
                </a:solidFill>
                <a:latin typeface="Arial" panose="020B0604020202020204" pitchFamily="34" charset="0"/>
                <a:ea typeface="PMingLiU" panose="02020500000000000000" pitchFamily="18" charset="-120"/>
              </a:endParaRPr>
            </a:p>
          </p:txBody>
        </p:sp>
        <p:sp>
          <p:nvSpPr>
            <p:cNvPr id="32" name="Text Box 65"/>
            <p:cNvSpPr txBox="1">
              <a:spLocks noChangeArrowheads="1"/>
            </p:cNvSpPr>
            <p:nvPr/>
          </p:nvSpPr>
          <p:spPr bwMode="auto">
            <a:xfrm>
              <a:off x="1517968" y="385111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0</a:t>
              </a:r>
            </a:p>
          </p:txBody>
        </p:sp>
        <p:sp>
          <p:nvSpPr>
            <p:cNvPr id="33" name="Text Box 69"/>
            <p:cNvSpPr txBox="1">
              <a:spLocks noChangeArrowheads="1"/>
            </p:cNvSpPr>
            <p:nvPr/>
          </p:nvSpPr>
          <p:spPr bwMode="auto">
            <a:xfrm>
              <a:off x="2166410" y="3851110"/>
              <a:ext cx="557059" cy="3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1</a:t>
              </a:r>
            </a:p>
          </p:txBody>
        </p:sp>
        <p:sp>
          <p:nvSpPr>
            <p:cNvPr id="34" name="Text Box 72"/>
            <p:cNvSpPr txBox="1">
              <a:spLocks noChangeArrowheads="1"/>
            </p:cNvSpPr>
            <p:nvPr/>
          </p:nvSpPr>
          <p:spPr bwMode="auto">
            <a:xfrm>
              <a:off x="1816609" y="3305694"/>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P1</a:t>
              </a:r>
            </a:p>
          </p:txBody>
        </p:sp>
      </p:grpSp>
      <p:grpSp>
        <p:nvGrpSpPr>
          <p:cNvPr id="35" name="组合 34"/>
          <p:cNvGrpSpPr/>
          <p:nvPr/>
        </p:nvGrpSpPr>
        <p:grpSpPr>
          <a:xfrm>
            <a:off x="1999483" y="3307078"/>
            <a:ext cx="1080000" cy="912813"/>
            <a:chOff x="3100388" y="3305175"/>
            <a:chExt cx="1017257" cy="912813"/>
          </a:xfrm>
        </p:grpSpPr>
        <p:sp>
          <p:nvSpPr>
            <p:cNvPr id="36" name="Rectangle 62"/>
            <p:cNvSpPr>
              <a:spLocks noChangeArrowheads="1"/>
            </p:cNvSpPr>
            <p:nvPr/>
          </p:nvSpPr>
          <p:spPr bwMode="auto">
            <a:xfrm>
              <a:off x="3100388" y="3690938"/>
              <a:ext cx="720000" cy="144462"/>
            </a:xfrm>
            <a:prstGeom prst="rect">
              <a:avLst/>
            </a:prstGeom>
            <a:solidFill>
              <a:srgbClr val="FF6600"/>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en-US" dirty="0">
                <a:solidFill>
                  <a:srgbClr val="000000"/>
                </a:solidFill>
                <a:latin typeface="Arial" panose="020B0604020202020204" pitchFamily="34" charset="0"/>
                <a:ea typeface="PMingLiU" panose="02020500000000000000" pitchFamily="18" charset="-120"/>
              </a:endParaRPr>
            </a:p>
          </p:txBody>
        </p:sp>
        <p:sp>
          <p:nvSpPr>
            <p:cNvPr id="37" name="Text Box 70"/>
            <p:cNvSpPr txBox="1">
              <a:spLocks noChangeArrowheads="1"/>
            </p:cNvSpPr>
            <p:nvPr/>
          </p:nvSpPr>
          <p:spPr bwMode="auto">
            <a:xfrm>
              <a:off x="3612820" y="3851275"/>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3</a:t>
              </a:r>
            </a:p>
          </p:txBody>
        </p:sp>
        <p:sp>
          <p:nvSpPr>
            <p:cNvPr id="38" name="Text Box 74"/>
            <p:cNvSpPr txBox="1">
              <a:spLocks noChangeArrowheads="1"/>
            </p:cNvSpPr>
            <p:nvPr/>
          </p:nvSpPr>
          <p:spPr bwMode="auto">
            <a:xfrm>
              <a:off x="3221150" y="33051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P2</a:t>
              </a:r>
            </a:p>
          </p:txBody>
        </p:sp>
      </p:grpSp>
      <p:grpSp>
        <p:nvGrpSpPr>
          <p:cNvPr id="39" name="组合 38"/>
          <p:cNvGrpSpPr/>
          <p:nvPr/>
        </p:nvGrpSpPr>
        <p:grpSpPr>
          <a:xfrm>
            <a:off x="2748905" y="3306467"/>
            <a:ext cx="761956" cy="912813"/>
            <a:chOff x="3097102" y="3305175"/>
            <a:chExt cx="668295" cy="912813"/>
          </a:xfrm>
        </p:grpSpPr>
        <p:sp>
          <p:nvSpPr>
            <p:cNvPr id="40" name="Rectangle 61"/>
            <p:cNvSpPr>
              <a:spLocks noChangeArrowheads="1"/>
            </p:cNvSpPr>
            <p:nvPr/>
          </p:nvSpPr>
          <p:spPr bwMode="auto">
            <a:xfrm>
              <a:off x="3109802" y="3690938"/>
              <a:ext cx="360363" cy="144462"/>
            </a:xfrm>
            <a:prstGeom prst="rect">
              <a:avLst/>
            </a:prstGeom>
            <a:solidFill>
              <a:schemeClr val="bg1">
                <a:lumMod val="50000"/>
              </a:schemeClr>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ClrTx/>
                <a:buSzTx/>
                <a:buFontTx/>
                <a:buNone/>
                <a:defRPr/>
              </a:pPr>
              <a:endParaRPr kumimoji="0" lang="zh-CN" altLang="en-US" sz="1800">
                <a:solidFill>
                  <a:srgbClr val="000000"/>
                </a:solidFill>
              </a:endParaRPr>
            </a:p>
          </p:txBody>
        </p:sp>
        <p:sp>
          <p:nvSpPr>
            <p:cNvPr id="41" name="Text Box 76"/>
            <p:cNvSpPr txBox="1">
              <a:spLocks noChangeArrowheads="1"/>
            </p:cNvSpPr>
            <p:nvPr/>
          </p:nvSpPr>
          <p:spPr bwMode="auto">
            <a:xfrm>
              <a:off x="3097102" y="33051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P3</a:t>
              </a:r>
            </a:p>
          </p:txBody>
        </p:sp>
        <p:sp>
          <p:nvSpPr>
            <p:cNvPr id="42" name="Text Box 70"/>
            <p:cNvSpPr txBox="1">
              <a:spLocks noChangeArrowheads="1"/>
            </p:cNvSpPr>
            <p:nvPr/>
          </p:nvSpPr>
          <p:spPr bwMode="auto">
            <a:xfrm>
              <a:off x="3295316" y="3848155"/>
              <a:ext cx="470081" cy="36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4</a:t>
              </a:r>
            </a:p>
          </p:txBody>
        </p:sp>
      </p:grpSp>
      <p:grpSp>
        <p:nvGrpSpPr>
          <p:cNvPr id="51" name="组合 5">
            <a:extLst>
              <a:ext uri="{FF2B5EF4-FFF2-40B4-BE49-F238E27FC236}">
                <a16:creationId xmlns:a16="http://schemas.microsoft.com/office/drawing/2014/main" id="{6EDC7BE4-8C21-4265-89E1-6D5D84889891}"/>
              </a:ext>
            </a:extLst>
          </p:cNvPr>
          <p:cNvGrpSpPr>
            <a:grpSpLocks/>
          </p:cNvGrpSpPr>
          <p:nvPr/>
        </p:nvGrpSpPr>
        <p:grpSpPr bwMode="auto">
          <a:xfrm>
            <a:off x="3156560" y="3305491"/>
            <a:ext cx="599565" cy="915487"/>
            <a:chOff x="1656080" y="3305694"/>
            <a:chExt cx="1067387" cy="914248"/>
          </a:xfrm>
        </p:grpSpPr>
        <p:sp>
          <p:nvSpPr>
            <p:cNvPr id="52" name="Rectangle 59">
              <a:extLst>
                <a:ext uri="{FF2B5EF4-FFF2-40B4-BE49-F238E27FC236}">
                  <a16:creationId xmlns:a16="http://schemas.microsoft.com/office/drawing/2014/main" id="{26A183A8-E20B-4DF3-8579-8EAEF1003DB3}"/>
                </a:ext>
              </a:extLst>
            </p:cNvPr>
            <p:cNvSpPr>
              <a:spLocks noChangeArrowheads="1"/>
            </p:cNvSpPr>
            <p:nvPr/>
          </p:nvSpPr>
          <p:spPr bwMode="auto">
            <a:xfrm>
              <a:off x="1656080" y="3691385"/>
              <a:ext cx="719678" cy="144000"/>
            </a:xfrm>
            <a:prstGeom prst="rect">
              <a:avLst/>
            </a:prstGeom>
            <a:solidFill>
              <a:srgbClr val="FF0066"/>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en-US">
                <a:solidFill>
                  <a:srgbClr val="000000"/>
                </a:solidFill>
                <a:latin typeface="Arial" panose="020B0604020202020204" pitchFamily="34" charset="0"/>
                <a:ea typeface="PMingLiU" panose="02020500000000000000" pitchFamily="18" charset="-120"/>
              </a:endParaRPr>
            </a:p>
          </p:txBody>
        </p:sp>
        <p:sp>
          <p:nvSpPr>
            <p:cNvPr id="54" name="Text Box 69">
              <a:extLst>
                <a:ext uri="{FF2B5EF4-FFF2-40B4-BE49-F238E27FC236}">
                  <a16:creationId xmlns:a16="http://schemas.microsoft.com/office/drawing/2014/main" id="{0AB8D56E-7441-40FE-88B6-DB2BD0E1BDA5}"/>
                </a:ext>
              </a:extLst>
            </p:cNvPr>
            <p:cNvSpPr txBox="1">
              <a:spLocks noChangeArrowheads="1"/>
            </p:cNvSpPr>
            <p:nvPr/>
          </p:nvSpPr>
          <p:spPr bwMode="auto">
            <a:xfrm>
              <a:off x="2166410" y="3851110"/>
              <a:ext cx="557057" cy="3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5</a:t>
              </a:r>
            </a:p>
          </p:txBody>
        </p:sp>
        <p:sp>
          <p:nvSpPr>
            <p:cNvPr id="55" name="Text Box 72">
              <a:extLst>
                <a:ext uri="{FF2B5EF4-FFF2-40B4-BE49-F238E27FC236}">
                  <a16:creationId xmlns:a16="http://schemas.microsoft.com/office/drawing/2014/main" id="{8EE135F8-97A1-48CD-A6DA-09ED362A4AD2}"/>
                </a:ext>
              </a:extLst>
            </p:cNvPr>
            <p:cNvSpPr txBox="1">
              <a:spLocks noChangeArrowheads="1"/>
            </p:cNvSpPr>
            <p:nvPr/>
          </p:nvSpPr>
          <p:spPr bwMode="auto">
            <a:xfrm>
              <a:off x="1816609" y="3305694"/>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P1</a:t>
              </a:r>
            </a:p>
          </p:txBody>
        </p:sp>
      </p:grpSp>
      <p:grpSp>
        <p:nvGrpSpPr>
          <p:cNvPr id="60" name="组合 59">
            <a:extLst>
              <a:ext uri="{FF2B5EF4-FFF2-40B4-BE49-F238E27FC236}">
                <a16:creationId xmlns:a16="http://schemas.microsoft.com/office/drawing/2014/main" id="{34571B06-9803-4399-AF75-1D8A613A7C2D}"/>
              </a:ext>
            </a:extLst>
          </p:cNvPr>
          <p:cNvGrpSpPr/>
          <p:nvPr/>
        </p:nvGrpSpPr>
        <p:grpSpPr>
          <a:xfrm>
            <a:off x="3540861" y="3307078"/>
            <a:ext cx="1440691" cy="912813"/>
            <a:chOff x="3097102" y="3305175"/>
            <a:chExt cx="668295" cy="912813"/>
          </a:xfrm>
        </p:grpSpPr>
        <p:sp>
          <p:nvSpPr>
            <p:cNvPr id="61" name="Rectangle 61">
              <a:extLst>
                <a:ext uri="{FF2B5EF4-FFF2-40B4-BE49-F238E27FC236}">
                  <a16:creationId xmlns:a16="http://schemas.microsoft.com/office/drawing/2014/main" id="{9B9899C2-EFDC-4CFA-82B9-39FCCC425506}"/>
                </a:ext>
              </a:extLst>
            </p:cNvPr>
            <p:cNvSpPr>
              <a:spLocks noChangeArrowheads="1"/>
            </p:cNvSpPr>
            <p:nvPr/>
          </p:nvSpPr>
          <p:spPr bwMode="auto">
            <a:xfrm>
              <a:off x="3109802" y="3690938"/>
              <a:ext cx="360363" cy="144462"/>
            </a:xfrm>
            <a:prstGeom prst="rect">
              <a:avLst/>
            </a:prstGeom>
            <a:solidFill>
              <a:schemeClr val="bg1">
                <a:lumMod val="50000"/>
              </a:schemeClr>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ClrTx/>
                <a:buSzTx/>
                <a:buFontTx/>
                <a:buNone/>
                <a:defRPr/>
              </a:pPr>
              <a:endParaRPr kumimoji="0" lang="zh-CN" altLang="en-US" sz="1800">
                <a:solidFill>
                  <a:srgbClr val="000000"/>
                </a:solidFill>
              </a:endParaRPr>
            </a:p>
          </p:txBody>
        </p:sp>
        <p:sp>
          <p:nvSpPr>
            <p:cNvPr id="62" name="Text Box 76">
              <a:extLst>
                <a:ext uri="{FF2B5EF4-FFF2-40B4-BE49-F238E27FC236}">
                  <a16:creationId xmlns:a16="http://schemas.microsoft.com/office/drawing/2014/main" id="{E60085A0-746B-4B00-9B8A-450E0856DCD8}"/>
                </a:ext>
              </a:extLst>
            </p:cNvPr>
            <p:cNvSpPr txBox="1">
              <a:spLocks noChangeArrowheads="1"/>
            </p:cNvSpPr>
            <p:nvPr/>
          </p:nvSpPr>
          <p:spPr bwMode="auto">
            <a:xfrm>
              <a:off x="3097102" y="3305175"/>
              <a:ext cx="305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   P3</a:t>
              </a:r>
            </a:p>
          </p:txBody>
        </p:sp>
        <p:sp>
          <p:nvSpPr>
            <p:cNvPr id="63" name="Text Box 70">
              <a:extLst>
                <a:ext uri="{FF2B5EF4-FFF2-40B4-BE49-F238E27FC236}">
                  <a16:creationId xmlns:a16="http://schemas.microsoft.com/office/drawing/2014/main" id="{9A621428-38C8-435B-B7FA-7DBF59FE3727}"/>
                </a:ext>
              </a:extLst>
            </p:cNvPr>
            <p:cNvSpPr txBox="1">
              <a:spLocks noChangeArrowheads="1"/>
            </p:cNvSpPr>
            <p:nvPr/>
          </p:nvSpPr>
          <p:spPr bwMode="auto">
            <a:xfrm>
              <a:off x="3295316" y="3848155"/>
              <a:ext cx="470081" cy="36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   7</a:t>
              </a:r>
            </a:p>
          </p:txBody>
        </p:sp>
      </p:grpSp>
      <p:grpSp>
        <p:nvGrpSpPr>
          <p:cNvPr id="64" name="组合 63">
            <a:extLst>
              <a:ext uri="{FF2B5EF4-FFF2-40B4-BE49-F238E27FC236}">
                <a16:creationId xmlns:a16="http://schemas.microsoft.com/office/drawing/2014/main" id="{7F7157AC-4582-4443-A881-35E29CC1645A}"/>
              </a:ext>
            </a:extLst>
          </p:cNvPr>
          <p:cNvGrpSpPr/>
          <p:nvPr/>
        </p:nvGrpSpPr>
        <p:grpSpPr>
          <a:xfrm>
            <a:off x="4310868" y="3260463"/>
            <a:ext cx="892673" cy="944453"/>
            <a:chOff x="3057443" y="3258560"/>
            <a:chExt cx="1287926" cy="944453"/>
          </a:xfrm>
        </p:grpSpPr>
        <p:sp>
          <p:nvSpPr>
            <p:cNvPr id="69" name="Rectangle 62">
              <a:extLst>
                <a:ext uri="{FF2B5EF4-FFF2-40B4-BE49-F238E27FC236}">
                  <a16:creationId xmlns:a16="http://schemas.microsoft.com/office/drawing/2014/main" id="{AEAAFDC1-0385-4555-BE73-CC990DE6C41D}"/>
                </a:ext>
              </a:extLst>
            </p:cNvPr>
            <p:cNvSpPr>
              <a:spLocks noChangeArrowheads="1"/>
            </p:cNvSpPr>
            <p:nvPr/>
          </p:nvSpPr>
          <p:spPr bwMode="auto">
            <a:xfrm>
              <a:off x="3100388" y="3690938"/>
              <a:ext cx="720000" cy="144462"/>
            </a:xfrm>
            <a:prstGeom prst="rect">
              <a:avLst/>
            </a:prstGeom>
            <a:solidFill>
              <a:srgbClr val="FF6600"/>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en-US" dirty="0">
                <a:solidFill>
                  <a:srgbClr val="000000"/>
                </a:solidFill>
                <a:latin typeface="Arial" panose="020B0604020202020204" pitchFamily="34" charset="0"/>
                <a:ea typeface="PMingLiU" panose="02020500000000000000" pitchFamily="18" charset="-120"/>
              </a:endParaRPr>
            </a:p>
          </p:txBody>
        </p:sp>
        <p:sp>
          <p:nvSpPr>
            <p:cNvPr id="70" name="Text Box 70">
              <a:extLst>
                <a:ext uri="{FF2B5EF4-FFF2-40B4-BE49-F238E27FC236}">
                  <a16:creationId xmlns:a16="http://schemas.microsoft.com/office/drawing/2014/main" id="{81562DFB-6DF2-493F-923E-0EDF58FC8499}"/>
                </a:ext>
              </a:extLst>
            </p:cNvPr>
            <p:cNvSpPr txBox="1">
              <a:spLocks noChangeArrowheads="1"/>
            </p:cNvSpPr>
            <p:nvPr/>
          </p:nvSpPr>
          <p:spPr bwMode="auto">
            <a:xfrm>
              <a:off x="3446592" y="3833681"/>
              <a:ext cx="6710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8</a:t>
              </a:r>
            </a:p>
          </p:txBody>
        </p:sp>
        <p:sp>
          <p:nvSpPr>
            <p:cNvPr id="71" name="Text Box 74">
              <a:extLst>
                <a:ext uri="{FF2B5EF4-FFF2-40B4-BE49-F238E27FC236}">
                  <a16:creationId xmlns:a16="http://schemas.microsoft.com/office/drawing/2014/main" id="{758911EA-5782-4223-B1DB-46E780ECB958}"/>
                </a:ext>
              </a:extLst>
            </p:cNvPr>
            <p:cNvSpPr txBox="1">
              <a:spLocks noChangeArrowheads="1"/>
            </p:cNvSpPr>
            <p:nvPr/>
          </p:nvSpPr>
          <p:spPr bwMode="auto">
            <a:xfrm>
              <a:off x="3057443" y="3258560"/>
              <a:ext cx="12879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P2</a:t>
              </a:r>
            </a:p>
          </p:txBody>
        </p:sp>
      </p:grpSp>
      <p:grpSp>
        <p:nvGrpSpPr>
          <p:cNvPr id="72" name="组合 5">
            <a:extLst>
              <a:ext uri="{FF2B5EF4-FFF2-40B4-BE49-F238E27FC236}">
                <a16:creationId xmlns:a16="http://schemas.microsoft.com/office/drawing/2014/main" id="{A235B41A-455C-4527-BE85-90B8E583851C}"/>
              </a:ext>
            </a:extLst>
          </p:cNvPr>
          <p:cNvGrpSpPr>
            <a:grpSpLocks/>
          </p:cNvGrpSpPr>
          <p:nvPr/>
        </p:nvGrpSpPr>
        <p:grpSpPr bwMode="auto">
          <a:xfrm>
            <a:off x="4651834" y="3244154"/>
            <a:ext cx="706257" cy="977073"/>
            <a:chOff x="1517968" y="3244191"/>
            <a:chExt cx="1257332" cy="975751"/>
          </a:xfrm>
        </p:grpSpPr>
        <p:sp>
          <p:nvSpPr>
            <p:cNvPr id="73" name="Rectangle 59">
              <a:extLst>
                <a:ext uri="{FF2B5EF4-FFF2-40B4-BE49-F238E27FC236}">
                  <a16:creationId xmlns:a16="http://schemas.microsoft.com/office/drawing/2014/main" id="{0C33F379-80C5-4851-B3FF-99570982CD0A}"/>
                </a:ext>
              </a:extLst>
            </p:cNvPr>
            <p:cNvSpPr>
              <a:spLocks noChangeArrowheads="1"/>
            </p:cNvSpPr>
            <p:nvPr/>
          </p:nvSpPr>
          <p:spPr bwMode="auto">
            <a:xfrm>
              <a:off x="1656080" y="3691385"/>
              <a:ext cx="719678" cy="144000"/>
            </a:xfrm>
            <a:prstGeom prst="rect">
              <a:avLst/>
            </a:prstGeom>
            <a:solidFill>
              <a:srgbClr val="FF0066"/>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en-US">
                <a:solidFill>
                  <a:srgbClr val="000000"/>
                </a:solidFill>
                <a:latin typeface="Arial" panose="020B0604020202020204" pitchFamily="34" charset="0"/>
                <a:ea typeface="PMingLiU" panose="02020500000000000000" pitchFamily="18" charset="-120"/>
              </a:endParaRPr>
            </a:p>
          </p:txBody>
        </p:sp>
        <p:sp>
          <p:nvSpPr>
            <p:cNvPr id="74" name="Text Box 65">
              <a:extLst>
                <a:ext uri="{FF2B5EF4-FFF2-40B4-BE49-F238E27FC236}">
                  <a16:creationId xmlns:a16="http://schemas.microsoft.com/office/drawing/2014/main" id="{3AA5FFFB-6FBB-40B4-BC21-B2EBF871AE53}"/>
                </a:ext>
              </a:extLst>
            </p:cNvPr>
            <p:cNvSpPr txBox="1">
              <a:spLocks noChangeArrowheads="1"/>
            </p:cNvSpPr>
            <p:nvPr/>
          </p:nvSpPr>
          <p:spPr bwMode="auto">
            <a:xfrm>
              <a:off x="1517968" y="3851110"/>
              <a:ext cx="328872" cy="3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zh-CN" dirty="0">
                <a:solidFill>
                  <a:srgbClr val="000000"/>
                </a:solidFill>
                <a:latin typeface="Arial" panose="020B0604020202020204" pitchFamily="34" charset="0"/>
                <a:ea typeface="PMingLiU" panose="02020500000000000000" pitchFamily="18" charset="-120"/>
              </a:endParaRPr>
            </a:p>
          </p:txBody>
        </p:sp>
        <p:sp>
          <p:nvSpPr>
            <p:cNvPr id="75" name="Text Box 69">
              <a:extLst>
                <a:ext uri="{FF2B5EF4-FFF2-40B4-BE49-F238E27FC236}">
                  <a16:creationId xmlns:a16="http://schemas.microsoft.com/office/drawing/2014/main" id="{B4963A65-5053-4E8A-B03E-014E151132E7}"/>
                </a:ext>
              </a:extLst>
            </p:cNvPr>
            <p:cNvSpPr txBox="1">
              <a:spLocks noChangeArrowheads="1"/>
            </p:cNvSpPr>
            <p:nvPr/>
          </p:nvSpPr>
          <p:spPr bwMode="auto">
            <a:xfrm>
              <a:off x="2166410" y="3851110"/>
              <a:ext cx="557059" cy="3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9</a:t>
              </a:r>
            </a:p>
          </p:txBody>
        </p:sp>
        <p:sp>
          <p:nvSpPr>
            <p:cNvPr id="76" name="Text Box 72">
              <a:extLst>
                <a:ext uri="{FF2B5EF4-FFF2-40B4-BE49-F238E27FC236}">
                  <a16:creationId xmlns:a16="http://schemas.microsoft.com/office/drawing/2014/main" id="{040876CE-9A96-4688-9E40-70644ED2D9AE}"/>
                </a:ext>
              </a:extLst>
            </p:cNvPr>
            <p:cNvSpPr txBox="1">
              <a:spLocks noChangeArrowheads="1"/>
            </p:cNvSpPr>
            <p:nvPr/>
          </p:nvSpPr>
          <p:spPr bwMode="auto">
            <a:xfrm>
              <a:off x="1609588" y="3244191"/>
              <a:ext cx="1165712" cy="3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P1</a:t>
              </a:r>
            </a:p>
          </p:txBody>
        </p:sp>
      </p:grpSp>
      <p:grpSp>
        <p:nvGrpSpPr>
          <p:cNvPr id="77" name="组合 76">
            <a:extLst>
              <a:ext uri="{FF2B5EF4-FFF2-40B4-BE49-F238E27FC236}">
                <a16:creationId xmlns:a16="http://schemas.microsoft.com/office/drawing/2014/main" id="{D8980360-1521-4F78-91EC-BA88D6F548CA}"/>
              </a:ext>
            </a:extLst>
          </p:cNvPr>
          <p:cNvGrpSpPr/>
          <p:nvPr/>
        </p:nvGrpSpPr>
        <p:grpSpPr>
          <a:xfrm>
            <a:off x="5506915" y="3307078"/>
            <a:ext cx="2119433" cy="897838"/>
            <a:chOff x="3097102" y="3305175"/>
            <a:chExt cx="776817" cy="897838"/>
          </a:xfrm>
        </p:grpSpPr>
        <p:sp>
          <p:nvSpPr>
            <p:cNvPr id="78" name="Rectangle 61">
              <a:extLst>
                <a:ext uri="{FF2B5EF4-FFF2-40B4-BE49-F238E27FC236}">
                  <a16:creationId xmlns:a16="http://schemas.microsoft.com/office/drawing/2014/main" id="{49015121-0C1F-4735-A237-1EBF04987B7C}"/>
                </a:ext>
              </a:extLst>
            </p:cNvPr>
            <p:cNvSpPr>
              <a:spLocks noChangeArrowheads="1"/>
            </p:cNvSpPr>
            <p:nvPr/>
          </p:nvSpPr>
          <p:spPr bwMode="auto">
            <a:xfrm>
              <a:off x="3109802" y="3690938"/>
              <a:ext cx="360363" cy="144462"/>
            </a:xfrm>
            <a:prstGeom prst="rect">
              <a:avLst/>
            </a:prstGeom>
            <a:solidFill>
              <a:schemeClr val="bg1">
                <a:lumMod val="50000"/>
              </a:schemeClr>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ClrTx/>
                <a:buSzTx/>
                <a:buFontTx/>
                <a:buNone/>
                <a:defRPr/>
              </a:pPr>
              <a:endParaRPr kumimoji="0" lang="zh-CN" altLang="en-US" sz="1800">
                <a:solidFill>
                  <a:srgbClr val="000000"/>
                </a:solidFill>
              </a:endParaRPr>
            </a:p>
          </p:txBody>
        </p:sp>
        <p:sp>
          <p:nvSpPr>
            <p:cNvPr id="79" name="Text Box 76">
              <a:extLst>
                <a:ext uri="{FF2B5EF4-FFF2-40B4-BE49-F238E27FC236}">
                  <a16:creationId xmlns:a16="http://schemas.microsoft.com/office/drawing/2014/main" id="{074F9359-FA33-4C57-8D97-FAA56E858B48}"/>
                </a:ext>
              </a:extLst>
            </p:cNvPr>
            <p:cNvSpPr txBox="1">
              <a:spLocks noChangeArrowheads="1"/>
            </p:cNvSpPr>
            <p:nvPr/>
          </p:nvSpPr>
          <p:spPr bwMode="auto">
            <a:xfrm>
              <a:off x="3097102" y="3305175"/>
              <a:ext cx="2415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   P3</a:t>
              </a:r>
            </a:p>
          </p:txBody>
        </p:sp>
        <p:sp>
          <p:nvSpPr>
            <p:cNvPr id="80" name="Text Box 70">
              <a:extLst>
                <a:ext uri="{FF2B5EF4-FFF2-40B4-BE49-F238E27FC236}">
                  <a16:creationId xmlns:a16="http://schemas.microsoft.com/office/drawing/2014/main" id="{A1822DF4-0977-4DD0-8FE1-C6B72999EF15}"/>
                </a:ext>
              </a:extLst>
            </p:cNvPr>
            <p:cNvSpPr txBox="1">
              <a:spLocks noChangeArrowheads="1"/>
            </p:cNvSpPr>
            <p:nvPr/>
          </p:nvSpPr>
          <p:spPr bwMode="auto">
            <a:xfrm>
              <a:off x="3308382" y="3833681"/>
              <a:ext cx="565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12</a:t>
              </a:r>
            </a:p>
          </p:txBody>
        </p:sp>
      </p:grpSp>
      <p:grpSp>
        <p:nvGrpSpPr>
          <p:cNvPr id="81" name="组合 5">
            <a:extLst>
              <a:ext uri="{FF2B5EF4-FFF2-40B4-BE49-F238E27FC236}">
                <a16:creationId xmlns:a16="http://schemas.microsoft.com/office/drawing/2014/main" id="{FCF93152-68E3-428C-8FB9-F4CFFFF2EE51}"/>
              </a:ext>
            </a:extLst>
          </p:cNvPr>
          <p:cNvGrpSpPr>
            <a:grpSpLocks/>
          </p:cNvGrpSpPr>
          <p:nvPr/>
        </p:nvGrpSpPr>
        <p:grpSpPr bwMode="auto">
          <a:xfrm>
            <a:off x="6229781" y="3305175"/>
            <a:ext cx="805383" cy="920511"/>
            <a:chOff x="1517968" y="3305694"/>
            <a:chExt cx="1433803" cy="919265"/>
          </a:xfrm>
        </p:grpSpPr>
        <p:sp>
          <p:nvSpPr>
            <p:cNvPr id="82" name="Rectangle 59">
              <a:extLst>
                <a:ext uri="{FF2B5EF4-FFF2-40B4-BE49-F238E27FC236}">
                  <a16:creationId xmlns:a16="http://schemas.microsoft.com/office/drawing/2014/main" id="{6F104554-9DA0-47FF-ABF1-56F813496815}"/>
                </a:ext>
              </a:extLst>
            </p:cNvPr>
            <p:cNvSpPr>
              <a:spLocks noChangeArrowheads="1"/>
            </p:cNvSpPr>
            <p:nvPr/>
          </p:nvSpPr>
          <p:spPr bwMode="auto">
            <a:xfrm>
              <a:off x="1656080" y="3691385"/>
              <a:ext cx="719678" cy="144000"/>
            </a:xfrm>
            <a:prstGeom prst="rect">
              <a:avLst/>
            </a:prstGeom>
            <a:solidFill>
              <a:srgbClr val="FF0066"/>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en-US">
                <a:solidFill>
                  <a:srgbClr val="000000"/>
                </a:solidFill>
                <a:latin typeface="Arial" panose="020B0604020202020204" pitchFamily="34" charset="0"/>
                <a:ea typeface="PMingLiU" panose="02020500000000000000" pitchFamily="18" charset="-120"/>
              </a:endParaRPr>
            </a:p>
          </p:txBody>
        </p:sp>
        <p:sp>
          <p:nvSpPr>
            <p:cNvPr id="83" name="Text Box 65">
              <a:extLst>
                <a:ext uri="{FF2B5EF4-FFF2-40B4-BE49-F238E27FC236}">
                  <a16:creationId xmlns:a16="http://schemas.microsoft.com/office/drawing/2014/main" id="{91E5B7FC-3308-4E46-82FD-9C9F1FF7A32B}"/>
                </a:ext>
              </a:extLst>
            </p:cNvPr>
            <p:cNvSpPr txBox="1">
              <a:spLocks noChangeArrowheads="1"/>
            </p:cNvSpPr>
            <p:nvPr/>
          </p:nvSpPr>
          <p:spPr bwMode="auto">
            <a:xfrm>
              <a:off x="1517968" y="3851110"/>
              <a:ext cx="328872" cy="3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zh-CN" dirty="0">
                <a:solidFill>
                  <a:srgbClr val="000000"/>
                </a:solidFill>
                <a:latin typeface="Arial" panose="020B0604020202020204" pitchFamily="34" charset="0"/>
                <a:ea typeface="PMingLiU" panose="02020500000000000000" pitchFamily="18" charset="-120"/>
              </a:endParaRPr>
            </a:p>
          </p:txBody>
        </p:sp>
        <p:sp>
          <p:nvSpPr>
            <p:cNvPr id="84" name="Text Box 69">
              <a:extLst>
                <a:ext uri="{FF2B5EF4-FFF2-40B4-BE49-F238E27FC236}">
                  <a16:creationId xmlns:a16="http://schemas.microsoft.com/office/drawing/2014/main" id="{32D70FB4-D05C-45B2-83C7-D17008F912E0}"/>
                </a:ext>
              </a:extLst>
            </p:cNvPr>
            <p:cNvSpPr txBox="1">
              <a:spLocks noChangeArrowheads="1"/>
            </p:cNvSpPr>
            <p:nvPr/>
          </p:nvSpPr>
          <p:spPr bwMode="auto">
            <a:xfrm>
              <a:off x="1968162" y="3856127"/>
              <a:ext cx="983609" cy="3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13</a:t>
              </a:r>
            </a:p>
          </p:txBody>
        </p:sp>
        <p:sp>
          <p:nvSpPr>
            <p:cNvPr id="85" name="Text Box 72">
              <a:extLst>
                <a:ext uri="{FF2B5EF4-FFF2-40B4-BE49-F238E27FC236}">
                  <a16:creationId xmlns:a16="http://schemas.microsoft.com/office/drawing/2014/main" id="{CA282729-F547-4D7B-9094-EC975BDE0A4D}"/>
                </a:ext>
              </a:extLst>
            </p:cNvPr>
            <p:cNvSpPr txBox="1">
              <a:spLocks noChangeArrowheads="1"/>
            </p:cNvSpPr>
            <p:nvPr/>
          </p:nvSpPr>
          <p:spPr bwMode="auto">
            <a:xfrm>
              <a:off x="1816609" y="3305694"/>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P1</a:t>
              </a:r>
            </a:p>
          </p:txBody>
        </p:sp>
      </p:grpSp>
      <p:grpSp>
        <p:nvGrpSpPr>
          <p:cNvPr id="86" name="组合 85">
            <a:extLst>
              <a:ext uri="{FF2B5EF4-FFF2-40B4-BE49-F238E27FC236}">
                <a16:creationId xmlns:a16="http://schemas.microsoft.com/office/drawing/2014/main" id="{42CBA6DB-27D4-411C-BA7D-8B0A3AED6E13}"/>
              </a:ext>
            </a:extLst>
          </p:cNvPr>
          <p:cNvGrpSpPr/>
          <p:nvPr/>
        </p:nvGrpSpPr>
        <p:grpSpPr>
          <a:xfrm>
            <a:off x="7111964" y="3307078"/>
            <a:ext cx="1080000" cy="912813"/>
            <a:chOff x="3100388" y="3305175"/>
            <a:chExt cx="1017257" cy="912813"/>
          </a:xfrm>
        </p:grpSpPr>
        <p:sp>
          <p:nvSpPr>
            <p:cNvPr id="87" name="Rectangle 62">
              <a:extLst>
                <a:ext uri="{FF2B5EF4-FFF2-40B4-BE49-F238E27FC236}">
                  <a16:creationId xmlns:a16="http://schemas.microsoft.com/office/drawing/2014/main" id="{7CF616AB-3041-47FF-964B-C458E746DF5B}"/>
                </a:ext>
              </a:extLst>
            </p:cNvPr>
            <p:cNvSpPr>
              <a:spLocks noChangeArrowheads="1"/>
            </p:cNvSpPr>
            <p:nvPr/>
          </p:nvSpPr>
          <p:spPr bwMode="auto">
            <a:xfrm>
              <a:off x="3100388" y="3690938"/>
              <a:ext cx="720000" cy="144462"/>
            </a:xfrm>
            <a:prstGeom prst="rect">
              <a:avLst/>
            </a:prstGeom>
            <a:solidFill>
              <a:srgbClr val="FF6600"/>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en-US" dirty="0">
                <a:solidFill>
                  <a:srgbClr val="000000"/>
                </a:solidFill>
                <a:latin typeface="Arial" panose="020B0604020202020204" pitchFamily="34" charset="0"/>
                <a:ea typeface="PMingLiU" panose="02020500000000000000" pitchFamily="18" charset="-120"/>
              </a:endParaRPr>
            </a:p>
          </p:txBody>
        </p:sp>
        <p:sp>
          <p:nvSpPr>
            <p:cNvPr id="88" name="Text Box 70">
              <a:extLst>
                <a:ext uri="{FF2B5EF4-FFF2-40B4-BE49-F238E27FC236}">
                  <a16:creationId xmlns:a16="http://schemas.microsoft.com/office/drawing/2014/main" id="{4E68B35F-CF00-4AD4-86F2-CBAFE9852344}"/>
                </a:ext>
              </a:extLst>
            </p:cNvPr>
            <p:cNvSpPr txBox="1">
              <a:spLocks noChangeArrowheads="1"/>
            </p:cNvSpPr>
            <p:nvPr/>
          </p:nvSpPr>
          <p:spPr bwMode="auto">
            <a:xfrm>
              <a:off x="3612820" y="3851275"/>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16</a:t>
              </a:r>
            </a:p>
          </p:txBody>
        </p:sp>
        <p:sp>
          <p:nvSpPr>
            <p:cNvPr id="89" name="Text Box 74">
              <a:extLst>
                <a:ext uri="{FF2B5EF4-FFF2-40B4-BE49-F238E27FC236}">
                  <a16:creationId xmlns:a16="http://schemas.microsoft.com/office/drawing/2014/main" id="{FD1C5D04-B882-42A9-A94F-15A09E9ECCF3}"/>
                </a:ext>
              </a:extLst>
            </p:cNvPr>
            <p:cNvSpPr txBox="1">
              <a:spLocks noChangeArrowheads="1"/>
            </p:cNvSpPr>
            <p:nvPr/>
          </p:nvSpPr>
          <p:spPr bwMode="auto">
            <a:xfrm>
              <a:off x="3221150" y="33051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P2</a:t>
              </a:r>
            </a:p>
          </p:txBody>
        </p:sp>
      </p:grpSp>
      <p:grpSp>
        <p:nvGrpSpPr>
          <p:cNvPr id="90" name="组合 89">
            <a:extLst>
              <a:ext uri="{FF2B5EF4-FFF2-40B4-BE49-F238E27FC236}">
                <a16:creationId xmlns:a16="http://schemas.microsoft.com/office/drawing/2014/main" id="{5B1DE77B-4417-43CA-83EB-3E9C2EAF2882}"/>
              </a:ext>
            </a:extLst>
          </p:cNvPr>
          <p:cNvGrpSpPr/>
          <p:nvPr/>
        </p:nvGrpSpPr>
        <p:grpSpPr>
          <a:xfrm>
            <a:off x="6690057" y="3307078"/>
            <a:ext cx="761956" cy="912813"/>
            <a:chOff x="3097102" y="3305175"/>
            <a:chExt cx="668295" cy="912813"/>
          </a:xfrm>
        </p:grpSpPr>
        <p:sp>
          <p:nvSpPr>
            <p:cNvPr id="91" name="Rectangle 61">
              <a:extLst>
                <a:ext uri="{FF2B5EF4-FFF2-40B4-BE49-F238E27FC236}">
                  <a16:creationId xmlns:a16="http://schemas.microsoft.com/office/drawing/2014/main" id="{568377BF-4798-4E6B-A764-CAD55DE2B5F1}"/>
                </a:ext>
              </a:extLst>
            </p:cNvPr>
            <p:cNvSpPr>
              <a:spLocks noChangeArrowheads="1"/>
            </p:cNvSpPr>
            <p:nvPr/>
          </p:nvSpPr>
          <p:spPr bwMode="auto">
            <a:xfrm>
              <a:off x="3109802" y="3690938"/>
              <a:ext cx="360363" cy="144462"/>
            </a:xfrm>
            <a:prstGeom prst="rect">
              <a:avLst/>
            </a:prstGeom>
            <a:solidFill>
              <a:schemeClr val="bg1">
                <a:lumMod val="50000"/>
              </a:schemeClr>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ClrTx/>
                <a:buSzTx/>
                <a:buFontTx/>
                <a:buNone/>
                <a:defRPr/>
              </a:pPr>
              <a:endParaRPr kumimoji="0" lang="zh-CN" altLang="en-US" sz="1800">
                <a:solidFill>
                  <a:srgbClr val="000000"/>
                </a:solidFill>
              </a:endParaRPr>
            </a:p>
          </p:txBody>
        </p:sp>
        <p:sp>
          <p:nvSpPr>
            <p:cNvPr id="92" name="Text Box 76">
              <a:extLst>
                <a:ext uri="{FF2B5EF4-FFF2-40B4-BE49-F238E27FC236}">
                  <a16:creationId xmlns:a16="http://schemas.microsoft.com/office/drawing/2014/main" id="{0B412A4E-6A3E-4EAD-A978-83FBF2A13D27}"/>
                </a:ext>
              </a:extLst>
            </p:cNvPr>
            <p:cNvSpPr txBox="1">
              <a:spLocks noChangeArrowheads="1"/>
            </p:cNvSpPr>
            <p:nvPr/>
          </p:nvSpPr>
          <p:spPr bwMode="auto">
            <a:xfrm>
              <a:off x="3097102" y="33051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P3</a:t>
              </a:r>
            </a:p>
          </p:txBody>
        </p:sp>
        <p:sp>
          <p:nvSpPr>
            <p:cNvPr id="93" name="Text Box 70">
              <a:extLst>
                <a:ext uri="{FF2B5EF4-FFF2-40B4-BE49-F238E27FC236}">
                  <a16:creationId xmlns:a16="http://schemas.microsoft.com/office/drawing/2014/main" id="{EAF21FD9-0DDA-4E14-88E1-E8906A0A07DB}"/>
                </a:ext>
              </a:extLst>
            </p:cNvPr>
            <p:cNvSpPr txBox="1">
              <a:spLocks noChangeArrowheads="1"/>
            </p:cNvSpPr>
            <p:nvPr/>
          </p:nvSpPr>
          <p:spPr bwMode="auto">
            <a:xfrm>
              <a:off x="3295316" y="3848155"/>
              <a:ext cx="470081" cy="36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14</a:t>
              </a:r>
            </a:p>
          </p:txBody>
        </p:sp>
      </p:grpSp>
      <p:grpSp>
        <p:nvGrpSpPr>
          <p:cNvPr id="56" name="组合 55">
            <a:extLst>
              <a:ext uri="{FF2B5EF4-FFF2-40B4-BE49-F238E27FC236}">
                <a16:creationId xmlns:a16="http://schemas.microsoft.com/office/drawing/2014/main" id="{F099A843-8110-420F-AF91-5863F83911CD}"/>
              </a:ext>
            </a:extLst>
          </p:cNvPr>
          <p:cNvGrpSpPr/>
          <p:nvPr/>
        </p:nvGrpSpPr>
        <p:grpSpPr>
          <a:xfrm>
            <a:off x="5093468" y="3260463"/>
            <a:ext cx="749392" cy="944453"/>
            <a:chOff x="3057443" y="3258560"/>
            <a:chExt cx="1287926" cy="944453"/>
          </a:xfrm>
        </p:grpSpPr>
        <p:sp>
          <p:nvSpPr>
            <p:cNvPr id="57" name="Rectangle 62">
              <a:extLst>
                <a:ext uri="{FF2B5EF4-FFF2-40B4-BE49-F238E27FC236}">
                  <a16:creationId xmlns:a16="http://schemas.microsoft.com/office/drawing/2014/main" id="{48FD4E09-DDCA-4AAD-A10D-A92BF2CA39F0}"/>
                </a:ext>
              </a:extLst>
            </p:cNvPr>
            <p:cNvSpPr>
              <a:spLocks noChangeArrowheads="1"/>
            </p:cNvSpPr>
            <p:nvPr/>
          </p:nvSpPr>
          <p:spPr bwMode="auto">
            <a:xfrm>
              <a:off x="3100388" y="3690938"/>
              <a:ext cx="720000" cy="144462"/>
            </a:xfrm>
            <a:prstGeom prst="rect">
              <a:avLst/>
            </a:prstGeom>
            <a:solidFill>
              <a:srgbClr val="FF6600"/>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en-US" dirty="0">
                <a:solidFill>
                  <a:srgbClr val="000000"/>
                </a:solidFill>
                <a:latin typeface="Arial" panose="020B0604020202020204" pitchFamily="34" charset="0"/>
                <a:ea typeface="PMingLiU" panose="02020500000000000000" pitchFamily="18" charset="-120"/>
              </a:endParaRPr>
            </a:p>
          </p:txBody>
        </p:sp>
        <p:sp>
          <p:nvSpPr>
            <p:cNvPr id="58" name="Text Box 70">
              <a:extLst>
                <a:ext uri="{FF2B5EF4-FFF2-40B4-BE49-F238E27FC236}">
                  <a16:creationId xmlns:a16="http://schemas.microsoft.com/office/drawing/2014/main" id="{BE55A28B-578A-44FA-9D6D-1E9E5C893D8E}"/>
                </a:ext>
              </a:extLst>
            </p:cNvPr>
            <p:cNvSpPr txBox="1">
              <a:spLocks noChangeArrowheads="1"/>
            </p:cNvSpPr>
            <p:nvPr/>
          </p:nvSpPr>
          <p:spPr bwMode="auto">
            <a:xfrm>
              <a:off x="3446592" y="3833681"/>
              <a:ext cx="898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10</a:t>
              </a:r>
            </a:p>
          </p:txBody>
        </p:sp>
        <p:sp>
          <p:nvSpPr>
            <p:cNvPr id="59" name="Text Box 74">
              <a:extLst>
                <a:ext uri="{FF2B5EF4-FFF2-40B4-BE49-F238E27FC236}">
                  <a16:creationId xmlns:a16="http://schemas.microsoft.com/office/drawing/2014/main" id="{2740DACA-E552-4F78-806B-27AADB99CF92}"/>
                </a:ext>
              </a:extLst>
            </p:cNvPr>
            <p:cNvSpPr txBox="1">
              <a:spLocks noChangeArrowheads="1"/>
            </p:cNvSpPr>
            <p:nvPr/>
          </p:nvSpPr>
          <p:spPr bwMode="auto">
            <a:xfrm>
              <a:off x="3057443" y="3258560"/>
              <a:ext cx="12879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P2</a:t>
              </a:r>
            </a:p>
          </p:txBody>
        </p:sp>
      </p:grpSp>
    </p:spTree>
    <p:extLst>
      <p:ext uri="{BB962C8B-B14F-4D97-AF65-F5344CB8AC3E}">
        <p14:creationId xmlns:p14="http://schemas.microsoft.com/office/powerpoint/2010/main" val="82618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28"/>
          <p:cNvSpPr txBox="1">
            <a:spLocks noGrp="1"/>
          </p:cNvSpPr>
          <p:nvPr>
            <p:ph type="title"/>
          </p:nvPr>
        </p:nvSpPr>
        <p:spPr>
          <a:xfrm>
            <a:off x="838200" y="201613"/>
            <a:ext cx="7848600"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Critical Section Problem</a:t>
            </a:r>
            <a:endParaRPr/>
          </a:p>
        </p:txBody>
      </p:sp>
      <p:sp>
        <p:nvSpPr>
          <p:cNvPr id="758" name="Google Shape;758;p28"/>
          <p:cNvSpPr txBox="1">
            <a:spLocks noGrp="1"/>
          </p:cNvSpPr>
          <p:nvPr>
            <p:ph type="body" idx="1"/>
          </p:nvPr>
        </p:nvSpPr>
        <p:spPr>
          <a:xfrm>
            <a:off x="474663" y="1014413"/>
            <a:ext cx="8042275" cy="5340350"/>
          </a:xfrm>
          <a:prstGeom prst="rect">
            <a:avLst/>
          </a:prstGeom>
          <a:noFill/>
          <a:ln>
            <a:noFill/>
          </a:ln>
        </p:spPr>
        <p:txBody>
          <a:bodyPr spcFirstLastPara="1" wrap="square" lIns="91425" tIns="45700" rIns="91425" bIns="45700" anchor="t" anchorCtr="0">
            <a:noAutofit/>
          </a:bodyPr>
          <a:lstStyle/>
          <a:p>
            <a:pPr marL="341313" lvl="0" indent="-341313" algn="l" rtl="0">
              <a:spcBef>
                <a:spcPts val="0"/>
              </a:spcBef>
              <a:spcAft>
                <a:spcPts val="0"/>
              </a:spcAft>
              <a:buSzPts val="1620"/>
              <a:buChar char="●"/>
            </a:pPr>
            <a:r>
              <a:rPr lang="en-US"/>
              <a:t>The</a:t>
            </a:r>
            <a:r>
              <a:rPr lang="en-US" b="1">
                <a:solidFill>
                  <a:srgbClr val="3366FF"/>
                </a:solidFill>
              </a:rPr>
              <a:t> </a:t>
            </a:r>
            <a:r>
              <a:rPr lang="en-US">
                <a:solidFill>
                  <a:srgbClr val="FF0000"/>
                </a:solidFill>
              </a:rPr>
              <a:t>race condition </a:t>
            </a:r>
            <a:r>
              <a:rPr lang="en-US"/>
              <a:t> - the results depend on the timing execution of the code. With some bad luck, i.e., context switches that occur at untimely points during the execution, the result could be wrong. In fact, we may get an </a:t>
            </a:r>
            <a:r>
              <a:rPr lang="en-US" i="1"/>
              <a:t>indeterminate</a:t>
            </a:r>
            <a:r>
              <a:rPr lang="en-US"/>
              <a:t> </a:t>
            </a:r>
            <a:r>
              <a:rPr lang="en-US" i="1"/>
              <a:t>result</a:t>
            </a:r>
            <a:r>
              <a:rPr lang="en-US"/>
              <a:t> , where it is not known what the output will be and it is indeed likely to be different across runs</a:t>
            </a:r>
            <a:endParaRPr/>
          </a:p>
          <a:p>
            <a:pPr marL="341313" lvl="0" indent="-341313" algn="l" rtl="0">
              <a:spcBef>
                <a:spcPts val="630"/>
              </a:spcBef>
              <a:spcAft>
                <a:spcPts val="0"/>
              </a:spcAft>
              <a:buSzPts val="1620"/>
              <a:buChar char="●"/>
            </a:pPr>
            <a:r>
              <a:rPr lang="en-US"/>
              <a:t>A  </a:t>
            </a:r>
            <a:r>
              <a:rPr lang="en-US">
                <a:solidFill>
                  <a:srgbClr val="FF0000"/>
                </a:solidFill>
              </a:rPr>
              <a:t>Critical Section </a:t>
            </a:r>
            <a:r>
              <a:rPr lang="en-US"/>
              <a:t>is a piece of code that accesses a shared variable or a shared resource, thus race condition might occur and needs to be avoided </a:t>
            </a:r>
            <a:endParaRPr/>
          </a:p>
          <a:p>
            <a:pPr marL="341313" lvl="0" indent="-341313" algn="l" rtl="0">
              <a:spcBef>
                <a:spcPts val="630"/>
              </a:spcBef>
              <a:spcAft>
                <a:spcPts val="0"/>
              </a:spcAft>
              <a:buSzPts val="1620"/>
              <a:buChar char="●"/>
            </a:pPr>
            <a:r>
              <a:rPr lang="en-US"/>
              <a:t>A critical section must </a:t>
            </a:r>
            <a:r>
              <a:rPr lang="en-US" b="1"/>
              <a:t>NOT</a:t>
            </a:r>
            <a:r>
              <a:rPr lang="en-US"/>
              <a:t> be concurrently executed by more than one thread – </a:t>
            </a:r>
            <a:r>
              <a:rPr lang="en-US">
                <a:solidFill>
                  <a:srgbClr val="FF0000"/>
                </a:solidFill>
              </a:rPr>
              <a:t>mutual exclusion</a:t>
            </a:r>
            <a:r>
              <a:rPr lang="en-US"/>
              <a:t>. This guarantees that if one thread is executing within a critical section, the others will be prevented from doing so</a:t>
            </a:r>
            <a:endParaRPr/>
          </a:p>
          <a:p>
            <a:pPr marL="341313" lvl="0" indent="-341313" algn="l" rtl="0">
              <a:spcBef>
                <a:spcPts val="630"/>
              </a:spcBef>
              <a:spcAft>
                <a:spcPts val="0"/>
              </a:spcAft>
              <a:buSzPts val="1620"/>
              <a:buChar char="●"/>
            </a:pPr>
            <a:r>
              <a:rPr lang="en-US"/>
              <a:t>The idea behind making a series </a:t>
            </a:r>
            <a:r>
              <a:rPr lang="en-US">
                <a:solidFill>
                  <a:srgbClr val="FF0000"/>
                </a:solidFill>
              </a:rPr>
              <a:t>atomic </a:t>
            </a:r>
            <a:r>
              <a:rPr lang="en-US"/>
              <a:t> actions - “all or nothing”; it should either appear as if all of the actions be executed at once, or that none of them occurred. This prevents race condition</a:t>
            </a:r>
            <a:endParaRPr/>
          </a:p>
          <a:p>
            <a:pPr marL="341313" lvl="0" indent="-341313" algn="l" rtl="0">
              <a:spcBef>
                <a:spcPts val="630"/>
              </a:spcBef>
              <a:spcAft>
                <a:spcPts val="0"/>
              </a:spcAft>
              <a:buSzPts val="1620"/>
              <a:buChar char="●"/>
            </a:pPr>
            <a:r>
              <a:rPr lang="en-US"/>
              <a:t>However, it is not of advantage to design “atomic update” of complex data structure, a matrix, for instance. Instead, a general set of </a:t>
            </a:r>
            <a:r>
              <a:rPr lang="en-US">
                <a:solidFill>
                  <a:srgbClr val="FF0000"/>
                </a:solidFill>
              </a:rPr>
              <a:t>synchronization primitives </a:t>
            </a:r>
            <a:r>
              <a:rPr lang="en-US"/>
              <a:t>are designed, some with hardware support, in combination the operating system assistance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29"/>
          <p:cNvSpPr txBox="1">
            <a:spLocks noGrp="1"/>
          </p:cNvSpPr>
          <p:nvPr>
            <p:ph type="title" idx="4294967295"/>
          </p:nvPr>
        </p:nvSpPr>
        <p:spPr>
          <a:xfrm>
            <a:off x="865135" y="264255"/>
            <a:ext cx="7724775" cy="512233"/>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Solution to Critical-Section Problem</a:t>
            </a:r>
            <a:endParaRPr/>
          </a:p>
        </p:txBody>
      </p:sp>
      <p:sp>
        <p:nvSpPr>
          <p:cNvPr id="765" name="Google Shape;765;p29"/>
          <p:cNvSpPr txBox="1">
            <a:spLocks noGrp="1"/>
          </p:cNvSpPr>
          <p:nvPr>
            <p:ph type="body" idx="1"/>
          </p:nvPr>
        </p:nvSpPr>
        <p:spPr>
          <a:xfrm>
            <a:off x="382831" y="1035955"/>
            <a:ext cx="8018991" cy="448521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Font typeface="Arial"/>
              <a:buNone/>
            </a:pPr>
            <a:r>
              <a:rPr lang="en-US">
                <a:solidFill>
                  <a:srgbClr val="000000"/>
                </a:solidFill>
              </a:rPr>
              <a:t>1. </a:t>
            </a:r>
            <a:r>
              <a:rPr lang="en-US" b="1">
                <a:solidFill>
                  <a:srgbClr val="FF0000"/>
                </a:solidFill>
              </a:rPr>
              <a:t>Mutual exclusion</a:t>
            </a:r>
            <a:r>
              <a:rPr lang="en-US" b="1">
                <a:solidFill>
                  <a:srgbClr val="3366FF"/>
                </a:solidFill>
              </a:rPr>
              <a:t> </a:t>
            </a:r>
            <a:r>
              <a:rPr lang="en-US"/>
              <a:t>- If process </a:t>
            </a:r>
            <a:r>
              <a:rPr lang="en-US" b="1" i="1"/>
              <a:t>P</a:t>
            </a:r>
            <a:r>
              <a:rPr lang="en-US" b="1" i="1" baseline="-25000"/>
              <a:t>i</a:t>
            </a:r>
            <a:r>
              <a:rPr lang="en-US" b="1"/>
              <a:t> </a:t>
            </a:r>
            <a:r>
              <a:rPr lang="en-US"/>
              <a:t>is executing in its critical section, no other processes can be executing in their critical sections</a:t>
            </a:r>
            <a:endParaRPr/>
          </a:p>
          <a:p>
            <a:pPr marL="0" lvl="0" indent="0" algn="l" rtl="0">
              <a:spcBef>
                <a:spcPts val="630"/>
              </a:spcBef>
              <a:spcAft>
                <a:spcPts val="0"/>
              </a:spcAft>
              <a:buSzPts val="1620"/>
              <a:buNone/>
            </a:pPr>
            <a:endParaRPr/>
          </a:p>
          <a:p>
            <a:pPr marL="342900" lvl="0" indent="-342900" algn="l" rtl="0">
              <a:spcBef>
                <a:spcPts val="630"/>
              </a:spcBef>
              <a:spcAft>
                <a:spcPts val="0"/>
              </a:spcAft>
              <a:buSzPts val="1620"/>
              <a:buFont typeface="Arial"/>
              <a:buNone/>
            </a:pPr>
            <a:r>
              <a:rPr lang="en-US">
                <a:solidFill>
                  <a:srgbClr val="000000"/>
                </a:solidFill>
              </a:rPr>
              <a:t>2. </a:t>
            </a:r>
            <a:r>
              <a:rPr lang="en-US" b="1">
                <a:solidFill>
                  <a:srgbClr val="FF0000"/>
                </a:solidFill>
              </a:rPr>
              <a:t>Progress</a:t>
            </a:r>
            <a:r>
              <a:rPr lang="en-US">
                <a:solidFill>
                  <a:srgbClr val="3366FF"/>
                </a:solidFill>
              </a:rPr>
              <a:t> </a:t>
            </a:r>
            <a:r>
              <a:rPr lang="en-US"/>
              <a:t>- If no process is executing in its critical section and there exist some processes that wish to enter their critical sections, the selection of a process that will enter the critical section next </a:t>
            </a:r>
            <a:r>
              <a:rPr lang="en-US" i="1"/>
              <a:t>cannot</a:t>
            </a:r>
            <a:r>
              <a:rPr lang="en-US"/>
              <a:t> be postponed </a:t>
            </a:r>
            <a:r>
              <a:rPr lang="en-US" i="1"/>
              <a:t>indefinitely</a:t>
            </a:r>
            <a:r>
              <a:rPr lang="en-US"/>
              <a:t> – selection of one process entering</a:t>
            </a:r>
            <a:endParaRPr/>
          </a:p>
          <a:p>
            <a:pPr marL="342900" lvl="0" indent="-240030" algn="l" rtl="0">
              <a:spcBef>
                <a:spcPts val="630"/>
              </a:spcBef>
              <a:spcAft>
                <a:spcPts val="0"/>
              </a:spcAft>
              <a:buSzPts val="1620"/>
              <a:buFont typeface="Arial"/>
              <a:buNone/>
            </a:pPr>
            <a:endParaRPr/>
          </a:p>
          <a:p>
            <a:pPr marL="342900" lvl="0" indent="-342900" algn="l" rtl="0">
              <a:spcBef>
                <a:spcPts val="630"/>
              </a:spcBef>
              <a:spcAft>
                <a:spcPts val="0"/>
              </a:spcAft>
              <a:buSzPts val="1620"/>
              <a:buFont typeface="Arial"/>
              <a:buNone/>
            </a:pPr>
            <a:r>
              <a:rPr lang="en-US"/>
              <a:t>3. </a:t>
            </a:r>
            <a:r>
              <a:rPr lang="en-US" b="1">
                <a:solidFill>
                  <a:srgbClr val="FF0000"/>
                </a:solidFill>
              </a:rPr>
              <a:t>Bounded Waiting</a:t>
            </a:r>
            <a:r>
              <a:rPr lang="en-US">
                <a:solidFill>
                  <a:srgbClr val="3366FF"/>
                </a:solidFill>
              </a:rPr>
              <a:t> </a:t>
            </a:r>
            <a:r>
              <a:rPr lang="en-US"/>
              <a:t>-  A bound must exist on the number of times that other processes are allowed to enter their critical sections after a process has made a request to enter its critical section and before that request is granted – any waiting process</a:t>
            </a:r>
            <a:endParaRPr/>
          </a:p>
          <a:p>
            <a:pPr marL="434995" lvl="1" indent="0" algn="l" rtl="0">
              <a:spcBef>
                <a:spcPts val="630"/>
              </a:spcBef>
              <a:spcAft>
                <a:spcPts val="0"/>
              </a:spcAft>
              <a:buSzPts val="2250"/>
              <a:buNone/>
            </a:pPr>
            <a:endParaRPr/>
          </a:p>
          <a:p>
            <a:pPr marL="434995" lvl="1" indent="0" algn="l" rtl="0">
              <a:spcBef>
                <a:spcPts val="630"/>
              </a:spcBef>
              <a:spcAft>
                <a:spcPts val="0"/>
              </a:spcAft>
              <a:buSzPts val="225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0"/>
          <p:cNvSpPr txBox="1">
            <a:spLocks noGrp="1"/>
          </p:cNvSpPr>
          <p:nvPr>
            <p:ph type="title" idx="4294967295"/>
          </p:nvPr>
        </p:nvSpPr>
        <p:spPr>
          <a:xfrm>
            <a:off x="820209" y="270310"/>
            <a:ext cx="7687733" cy="512233"/>
          </a:xfrm>
          <a:prstGeom prst="rect">
            <a:avLst/>
          </a:prstGeom>
          <a:noFill/>
          <a:ln>
            <a:noFill/>
          </a:ln>
        </p:spPr>
        <p:txBody>
          <a:bodyPr spcFirstLastPara="1" wrap="square" lIns="130600" tIns="65300" rIns="130600" bIns="65300" anchor="b" anchorCtr="0">
            <a:noAutofit/>
          </a:bodyPr>
          <a:lstStyle/>
          <a:p>
            <a:pPr marL="0" lvl="0" indent="0" algn="ctr" rtl="0">
              <a:spcBef>
                <a:spcPts val="0"/>
              </a:spcBef>
              <a:spcAft>
                <a:spcPts val="0"/>
              </a:spcAft>
              <a:buNone/>
            </a:pPr>
            <a:r>
              <a:rPr lang="en-US" sz="3200"/>
              <a:t>Peterson’s Solution</a:t>
            </a:r>
            <a:endParaRPr sz="3200"/>
          </a:p>
        </p:txBody>
      </p:sp>
      <p:sp>
        <p:nvSpPr>
          <p:cNvPr id="772" name="Google Shape;772;p30"/>
          <p:cNvSpPr txBox="1">
            <a:spLocks noGrp="1"/>
          </p:cNvSpPr>
          <p:nvPr>
            <p:ph type="body" idx="1"/>
          </p:nvPr>
        </p:nvSpPr>
        <p:spPr>
          <a:xfrm>
            <a:off x="459028" y="1018018"/>
            <a:ext cx="8048913" cy="5509949"/>
          </a:xfrm>
          <a:prstGeom prst="rect">
            <a:avLst/>
          </a:prstGeom>
          <a:noFill/>
          <a:ln>
            <a:noFill/>
          </a:ln>
        </p:spPr>
        <p:txBody>
          <a:bodyPr spcFirstLastPara="1" wrap="square" lIns="130600" tIns="65300" rIns="130600" bIns="65300" anchor="t" anchorCtr="0">
            <a:noAutofit/>
          </a:bodyPr>
          <a:lstStyle/>
          <a:p>
            <a:pPr marL="324925" lvl="0" indent="-324925" algn="l" rtl="0">
              <a:lnSpc>
                <a:spcPct val="90000"/>
              </a:lnSpc>
              <a:spcBef>
                <a:spcPts val="0"/>
              </a:spcBef>
              <a:spcAft>
                <a:spcPts val="0"/>
              </a:spcAft>
              <a:buSzPts val="1620"/>
              <a:buChar char="●"/>
            </a:pPr>
            <a:r>
              <a:rPr lang="en-US"/>
              <a:t>A classical software-based solution-  this provides a good algorithmic  description of solving the critical-section (CS) problem</a:t>
            </a:r>
            <a:endParaRPr/>
          </a:p>
          <a:p>
            <a:pPr marL="324925" lvl="0" indent="-222055" algn="l" rtl="0">
              <a:lnSpc>
                <a:spcPct val="90000"/>
              </a:lnSpc>
              <a:spcBef>
                <a:spcPts val="630"/>
              </a:spcBef>
              <a:spcAft>
                <a:spcPts val="0"/>
              </a:spcAft>
              <a:buSzPts val="1620"/>
              <a:buNone/>
            </a:pPr>
            <a:endParaRPr/>
          </a:p>
          <a:p>
            <a:pPr marL="324925" lvl="0" indent="-324925" algn="l" rtl="0">
              <a:lnSpc>
                <a:spcPct val="90000"/>
              </a:lnSpc>
              <a:spcBef>
                <a:spcPts val="630"/>
              </a:spcBef>
              <a:spcAft>
                <a:spcPts val="0"/>
              </a:spcAft>
              <a:buSzPts val="1620"/>
              <a:buChar char="●"/>
            </a:pPr>
            <a:r>
              <a:rPr lang="en-US"/>
              <a:t>Two-process solution</a:t>
            </a:r>
            <a:endParaRPr/>
          </a:p>
          <a:p>
            <a:pPr marL="324925" lvl="0" indent="-324925" algn="l" rtl="0">
              <a:lnSpc>
                <a:spcPct val="90000"/>
              </a:lnSpc>
              <a:spcBef>
                <a:spcPts val="630"/>
              </a:spcBef>
              <a:spcAft>
                <a:spcPts val="0"/>
              </a:spcAft>
              <a:buSzPts val="1620"/>
              <a:buChar char="●"/>
            </a:pPr>
            <a:r>
              <a:rPr lang="en-US"/>
              <a:t>Assume that the </a:t>
            </a:r>
            <a:r>
              <a:rPr lang="en-US" b="1">
                <a:latin typeface="Courier New"/>
                <a:ea typeface="Courier New"/>
                <a:cs typeface="Courier New"/>
                <a:sym typeface="Courier New"/>
              </a:rPr>
              <a:t>load</a:t>
            </a:r>
            <a:r>
              <a:rPr lang="en-US">
                <a:latin typeface="Courier New"/>
                <a:ea typeface="Courier New"/>
                <a:cs typeface="Courier New"/>
                <a:sym typeface="Courier New"/>
              </a:rPr>
              <a:t> </a:t>
            </a:r>
            <a:r>
              <a:rPr lang="en-US"/>
              <a:t>and </a:t>
            </a:r>
            <a:r>
              <a:rPr lang="en-US" b="1">
                <a:latin typeface="Courier New"/>
                <a:ea typeface="Courier New"/>
                <a:cs typeface="Courier New"/>
                <a:sym typeface="Courier New"/>
              </a:rPr>
              <a:t>store</a:t>
            </a:r>
            <a:r>
              <a:rPr lang="en-US"/>
              <a:t> instructions are </a:t>
            </a:r>
            <a:r>
              <a:rPr lang="en-US">
                <a:solidFill>
                  <a:srgbClr val="FF0000"/>
                </a:solidFill>
              </a:rPr>
              <a:t>atomic</a:t>
            </a:r>
            <a:r>
              <a:rPr lang="en-US"/>
              <a:t>; that is, cannot be interrupted</a:t>
            </a:r>
            <a:endParaRPr/>
          </a:p>
          <a:p>
            <a:pPr marL="324925" lvl="0" indent="-222055" algn="l" rtl="0">
              <a:lnSpc>
                <a:spcPct val="90000"/>
              </a:lnSpc>
              <a:spcBef>
                <a:spcPts val="630"/>
              </a:spcBef>
              <a:spcAft>
                <a:spcPts val="0"/>
              </a:spcAft>
              <a:buSzPts val="1620"/>
              <a:buNone/>
            </a:pPr>
            <a:endParaRPr/>
          </a:p>
          <a:p>
            <a:pPr marL="324925" lvl="0" indent="-324925" algn="l" rtl="0">
              <a:lnSpc>
                <a:spcPct val="90000"/>
              </a:lnSpc>
              <a:spcBef>
                <a:spcPts val="630"/>
              </a:spcBef>
              <a:spcAft>
                <a:spcPts val="0"/>
              </a:spcAft>
              <a:buSzPts val="1620"/>
              <a:buChar char="●"/>
            </a:pPr>
            <a:r>
              <a:rPr lang="en-US">
                <a:solidFill>
                  <a:srgbClr val="000000"/>
                </a:solidFill>
              </a:rPr>
              <a:t>The two processes share two variables:</a:t>
            </a:r>
            <a:endParaRPr/>
          </a:p>
          <a:p>
            <a:pPr marL="705944" lvl="1" indent="-270947" algn="l" rtl="0">
              <a:lnSpc>
                <a:spcPct val="90000"/>
              </a:lnSpc>
              <a:spcBef>
                <a:spcPts val="560"/>
              </a:spcBef>
              <a:spcAft>
                <a:spcPts val="0"/>
              </a:spcAft>
              <a:buSzPts val="1280"/>
              <a:buChar char="●"/>
            </a:pPr>
            <a:r>
              <a:rPr lang="en-US" sz="1600" b="1">
                <a:latin typeface="Courier New"/>
                <a:ea typeface="Courier New"/>
                <a:cs typeface="Courier New"/>
                <a:sym typeface="Courier New"/>
              </a:rPr>
              <a:t>int turn; </a:t>
            </a:r>
            <a:endParaRPr/>
          </a:p>
          <a:p>
            <a:pPr marL="705944" lvl="1" indent="-270947" algn="l" rtl="0">
              <a:lnSpc>
                <a:spcPct val="90000"/>
              </a:lnSpc>
              <a:spcBef>
                <a:spcPts val="560"/>
              </a:spcBef>
              <a:spcAft>
                <a:spcPts val="0"/>
              </a:spcAft>
              <a:buSzPts val="1280"/>
              <a:buChar char="●"/>
            </a:pPr>
            <a:r>
              <a:rPr lang="en-US" sz="1600" b="1">
                <a:latin typeface="Courier New"/>
                <a:ea typeface="Courier New"/>
                <a:cs typeface="Courier New"/>
                <a:sym typeface="Courier New"/>
              </a:rPr>
              <a:t>Boolean flag[2]</a:t>
            </a:r>
            <a:endParaRPr/>
          </a:p>
          <a:p>
            <a:pPr marL="705944" lvl="1" indent="-179507" algn="l" rtl="0">
              <a:lnSpc>
                <a:spcPct val="90000"/>
              </a:lnSpc>
              <a:spcBef>
                <a:spcPts val="630"/>
              </a:spcBef>
              <a:spcAft>
                <a:spcPts val="0"/>
              </a:spcAft>
              <a:buSzPts val="1440"/>
              <a:buNone/>
            </a:pPr>
            <a:endParaRPr b="1">
              <a:solidFill>
                <a:srgbClr val="000000"/>
              </a:solidFill>
            </a:endParaRPr>
          </a:p>
          <a:p>
            <a:pPr marL="324925" lvl="0" indent="-324925" algn="l" rtl="0">
              <a:lnSpc>
                <a:spcPct val="90000"/>
              </a:lnSpc>
              <a:spcBef>
                <a:spcPts val="630"/>
              </a:spcBef>
              <a:spcAft>
                <a:spcPts val="0"/>
              </a:spcAft>
              <a:buSzPts val="1620"/>
              <a:buChar char="●"/>
            </a:pPr>
            <a:r>
              <a:rPr lang="en-US">
                <a:solidFill>
                  <a:srgbClr val="000000"/>
                </a:solidFill>
              </a:rPr>
              <a:t>The variable </a:t>
            </a:r>
            <a:r>
              <a:rPr lang="en-US" b="1">
                <a:latin typeface="Courier New"/>
                <a:ea typeface="Courier New"/>
                <a:cs typeface="Courier New"/>
                <a:sym typeface="Courier New"/>
              </a:rPr>
              <a:t>turn</a:t>
            </a:r>
            <a:r>
              <a:rPr lang="en-US">
                <a:solidFill>
                  <a:srgbClr val="000000"/>
                </a:solidFill>
              </a:rPr>
              <a:t> indicates whose turn (which process) it is to enter the critical section</a:t>
            </a:r>
            <a:endParaRPr/>
          </a:p>
          <a:p>
            <a:pPr marL="324925" lvl="0" indent="-222055" algn="l" rtl="0">
              <a:lnSpc>
                <a:spcPct val="90000"/>
              </a:lnSpc>
              <a:spcBef>
                <a:spcPts val="630"/>
              </a:spcBef>
              <a:spcAft>
                <a:spcPts val="0"/>
              </a:spcAft>
              <a:buSzPts val="1620"/>
              <a:buNone/>
            </a:pPr>
            <a:endParaRPr>
              <a:solidFill>
                <a:srgbClr val="000000"/>
              </a:solidFill>
            </a:endParaRPr>
          </a:p>
          <a:p>
            <a:pPr marL="324925" lvl="0" indent="-324925" algn="l" rtl="0">
              <a:lnSpc>
                <a:spcPct val="90000"/>
              </a:lnSpc>
              <a:spcBef>
                <a:spcPts val="630"/>
              </a:spcBef>
              <a:spcAft>
                <a:spcPts val="0"/>
              </a:spcAft>
              <a:buSzPts val="1620"/>
              <a:buChar char="●"/>
            </a:pPr>
            <a:r>
              <a:rPr lang="en-US">
                <a:solidFill>
                  <a:srgbClr val="000000"/>
                </a:solidFill>
              </a:rPr>
              <a:t>The </a:t>
            </a:r>
            <a:r>
              <a:rPr lang="en-US" b="1">
                <a:latin typeface="Courier New"/>
                <a:ea typeface="Courier New"/>
                <a:cs typeface="Courier New"/>
                <a:sym typeface="Courier New"/>
              </a:rPr>
              <a:t>flag </a:t>
            </a:r>
            <a:r>
              <a:rPr lang="en-US">
                <a:solidFill>
                  <a:srgbClr val="000000"/>
                </a:solidFill>
              </a:rPr>
              <a:t>array is used to indicate if a process is ready to enter the critical section. </a:t>
            </a:r>
            <a:r>
              <a:rPr lang="en-US" b="1">
                <a:latin typeface="Courier New"/>
                <a:ea typeface="Courier New"/>
                <a:cs typeface="Courier New"/>
                <a:sym typeface="Courier New"/>
              </a:rPr>
              <a:t>flag[i] = true</a:t>
            </a:r>
            <a:r>
              <a:rPr lang="en-US">
                <a:solidFill>
                  <a:srgbClr val="000000"/>
                </a:solidFill>
              </a:rPr>
              <a:t> implies that process </a:t>
            </a:r>
            <a:r>
              <a:rPr lang="en-US" b="1">
                <a:solidFill>
                  <a:srgbClr val="000000"/>
                </a:solidFill>
                <a:latin typeface="Courier New"/>
                <a:ea typeface="Courier New"/>
                <a:cs typeface="Courier New"/>
                <a:sym typeface="Courier New"/>
              </a:rPr>
              <a:t>P</a:t>
            </a:r>
            <a:r>
              <a:rPr lang="en-US" b="1" baseline="-25000">
                <a:solidFill>
                  <a:srgbClr val="000000"/>
                </a:solidFill>
                <a:latin typeface="Courier New"/>
                <a:ea typeface="Courier New"/>
                <a:cs typeface="Courier New"/>
                <a:sym typeface="Courier New"/>
              </a:rPr>
              <a:t>i</a:t>
            </a:r>
            <a:r>
              <a:rPr lang="en-US">
                <a:solidFill>
                  <a:srgbClr val="000000"/>
                </a:solidFill>
              </a:rPr>
              <a:t> is ready and requests to enter the 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31"/>
          <p:cNvSpPr/>
          <p:nvPr/>
        </p:nvSpPr>
        <p:spPr>
          <a:xfrm>
            <a:off x="3194050" y="1518271"/>
            <a:ext cx="2817283" cy="769409"/>
          </a:xfrm>
          <a:prstGeom prst="rect">
            <a:avLst/>
          </a:prstGeom>
          <a:solidFill>
            <a:schemeClr val="accent3"/>
          </a:solidFill>
          <a:ln w="25400" cap="flat" cmpd="sng">
            <a:solidFill>
              <a:srgbClr val="BABABA"/>
            </a:solidFill>
            <a:prstDash val="solid"/>
            <a:round/>
            <a:headEnd type="none" w="sm" len="sm"/>
            <a:tailEnd type="none" w="sm" len="sm"/>
          </a:ln>
        </p:spPr>
        <p:txBody>
          <a:bodyPr spcFirstLastPara="1" wrap="square" lIns="60950" tIns="30475" rIns="60950" bIns="30475" anchor="t" anchorCtr="0">
            <a:noAutofit/>
          </a:bodyPr>
          <a:lstStyle/>
          <a:p>
            <a:pPr marL="0" marR="0" lvl="0" indent="0" algn="l" rtl="0">
              <a:lnSpc>
                <a:spcPct val="100000"/>
              </a:lnSpc>
              <a:spcBef>
                <a:spcPts val="0"/>
              </a:spcBef>
              <a:spcAft>
                <a:spcPts val="0"/>
              </a:spcAft>
              <a:buClr>
                <a:schemeClr val="lt1"/>
              </a:buClr>
              <a:buSzPts val="1200"/>
              <a:buFont typeface="Verdana"/>
              <a:buNone/>
            </a:pPr>
            <a:endParaRPr sz="1200" b="0" i="0" u="none" strike="noStrike" cap="none">
              <a:solidFill>
                <a:srgbClr val="000000"/>
              </a:solidFill>
              <a:latin typeface="Verdana"/>
              <a:ea typeface="Verdana"/>
              <a:cs typeface="Verdana"/>
              <a:sym typeface="Verdana"/>
            </a:endParaRPr>
          </a:p>
        </p:txBody>
      </p:sp>
      <p:sp>
        <p:nvSpPr>
          <p:cNvPr id="779" name="Google Shape;779;p31"/>
          <p:cNvSpPr/>
          <p:nvPr/>
        </p:nvSpPr>
        <p:spPr>
          <a:xfrm>
            <a:off x="3194050" y="2607734"/>
            <a:ext cx="1700742" cy="251883"/>
          </a:xfrm>
          <a:prstGeom prst="rect">
            <a:avLst/>
          </a:prstGeom>
          <a:solidFill>
            <a:schemeClr val="accent3"/>
          </a:solidFill>
          <a:ln w="25400" cap="flat" cmpd="sng">
            <a:solidFill>
              <a:srgbClr val="BABABA"/>
            </a:solidFill>
            <a:prstDash val="solid"/>
            <a:round/>
            <a:headEnd type="none" w="sm" len="sm"/>
            <a:tailEnd type="none" w="sm" len="sm"/>
          </a:ln>
        </p:spPr>
        <p:txBody>
          <a:bodyPr spcFirstLastPara="1" wrap="square" lIns="60950" tIns="30475" rIns="60950" bIns="30475" anchor="t" anchorCtr="0">
            <a:noAutofit/>
          </a:bodyPr>
          <a:lstStyle/>
          <a:p>
            <a:pPr marL="0" marR="0" lvl="0" indent="0" algn="l" rtl="0">
              <a:lnSpc>
                <a:spcPct val="100000"/>
              </a:lnSpc>
              <a:spcBef>
                <a:spcPts val="0"/>
              </a:spcBef>
              <a:spcAft>
                <a:spcPts val="0"/>
              </a:spcAft>
              <a:buClr>
                <a:schemeClr val="lt1"/>
              </a:buClr>
              <a:buSzPts val="1200"/>
              <a:buFont typeface="Verdana"/>
              <a:buNone/>
            </a:pPr>
            <a:endParaRPr sz="1200" b="0" i="0" u="none" strike="noStrike" cap="none">
              <a:solidFill>
                <a:srgbClr val="000000"/>
              </a:solidFill>
              <a:latin typeface="Verdana"/>
              <a:ea typeface="Verdana"/>
              <a:cs typeface="Verdana"/>
              <a:sym typeface="Verdana"/>
            </a:endParaRPr>
          </a:p>
        </p:txBody>
      </p:sp>
      <p:sp>
        <p:nvSpPr>
          <p:cNvPr id="780" name="Google Shape;780;p31"/>
          <p:cNvSpPr txBox="1">
            <a:spLocks noGrp="1"/>
          </p:cNvSpPr>
          <p:nvPr>
            <p:ph type="title" idx="4294967295"/>
          </p:nvPr>
        </p:nvSpPr>
        <p:spPr>
          <a:xfrm>
            <a:off x="339196" y="194735"/>
            <a:ext cx="8292042" cy="512233"/>
          </a:xfrm>
          <a:prstGeom prst="rect">
            <a:avLst/>
          </a:prstGeom>
          <a:noFill/>
          <a:ln>
            <a:noFill/>
          </a:ln>
        </p:spPr>
        <p:txBody>
          <a:bodyPr spcFirstLastPara="1" wrap="square" lIns="130600" tIns="65300" rIns="130600" bIns="65300" anchor="b" anchorCtr="0">
            <a:noAutofit/>
          </a:bodyPr>
          <a:lstStyle/>
          <a:p>
            <a:pPr marL="0" lvl="0" indent="0" algn="ctr" rtl="0">
              <a:spcBef>
                <a:spcPts val="0"/>
              </a:spcBef>
              <a:spcAft>
                <a:spcPts val="0"/>
              </a:spcAft>
              <a:buNone/>
            </a:pPr>
            <a:r>
              <a:rPr lang="en-US" sz="3200"/>
              <a:t>Algorithm for Process </a:t>
            </a:r>
            <a:r>
              <a:rPr lang="en-US" sz="3200">
                <a:solidFill>
                  <a:srgbClr val="0000FF"/>
                </a:solidFill>
              </a:rPr>
              <a:t>P</a:t>
            </a:r>
            <a:r>
              <a:rPr lang="en-US" sz="3200" baseline="-25000">
                <a:solidFill>
                  <a:srgbClr val="0000FF"/>
                </a:solidFill>
              </a:rPr>
              <a:t>i</a:t>
            </a:r>
            <a:endParaRPr/>
          </a:p>
        </p:txBody>
      </p:sp>
      <p:sp>
        <p:nvSpPr>
          <p:cNvPr id="781" name="Google Shape;781;p31"/>
          <p:cNvSpPr/>
          <p:nvPr/>
        </p:nvSpPr>
        <p:spPr>
          <a:xfrm>
            <a:off x="4602692" y="4121150"/>
            <a:ext cx="4010025"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nsolas"/>
                <a:ea typeface="Consolas"/>
                <a:cs typeface="Consolas"/>
                <a:sym typeface="Consolas"/>
              </a:rPr>
              <a:t>do { </a:t>
            </a:r>
            <a:endParaRPr dirty="0"/>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nsolas"/>
                <a:ea typeface="Consolas"/>
                <a:cs typeface="Consolas"/>
                <a:sym typeface="Consolas"/>
              </a:rPr>
              <a:t>	flag[1] = true; </a:t>
            </a:r>
            <a:endParaRPr dirty="0"/>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nsolas"/>
                <a:ea typeface="Consolas"/>
                <a:cs typeface="Consolas"/>
                <a:sym typeface="Consolas"/>
              </a:rPr>
              <a:t>	turn = 0; </a:t>
            </a:r>
            <a:endParaRPr dirty="0"/>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nsolas"/>
                <a:ea typeface="Consolas"/>
                <a:cs typeface="Consolas"/>
                <a:sym typeface="Consolas"/>
              </a:rPr>
              <a:t>	while (flag[0] &amp;&amp; turn == 0); </a:t>
            </a:r>
            <a:endParaRPr dirty="0"/>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nsolas"/>
                <a:ea typeface="Consolas"/>
                <a:cs typeface="Consolas"/>
                <a:sym typeface="Consolas"/>
              </a:rPr>
              <a:t>		critical section </a:t>
            </a:r>
            <a:endParaRPr dirty="0"/>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nsolas"/>
                <a:ea typeface="Consolas"/>
                <a:cs typeface="Consolas"/>
                <a:sym typeface="Consolas"/>
              </a:rPr>
              <a:t>	flag[1] = false; </a:t>
            </a:r>
            <a:endParaRPr dirty="0"/>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nsolas"/>
                <a:ea typeface="Consolas"/>
                <a:cs typeface="Consolas"/>
                <a:sym typeface="Consolas"/>
              </a:rPr>
              <a:t>		remainder section </a:t>
            </a:r>
            <a:endParaRPr dirty="0"/>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nsolas"/>
                <a:ea typeface="Consolas"/>
                <a:cs typeface="Consolas"/>
                <a:sym typeface="Consolas"/>
              </a:rPr>
              <a:t>	} while (true); </a:t>
            </a:r>
            <a:endParaRPr dirty="0"/>
          </a:p>
        </p:txBody>
      </p:sp>
      <p:sp>
        <p:nvSpPr>
          <p:cNvPr id="782" name="Google Shape;782;p31"/>
          <p:cNvSpPr/>
          <p:nvPr/>
        </p:nvSpPr>
        <p:spPr>
          <a:xfrm>
            <a:off x="426509" y="4137025"/>
            <a:ext cx="4114800"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nsolas"/>
                <a:ea typeface="Consolas"/>
                <a:cs typeface="Consolas"/>
                <a:sym typeface="Consolas"/>
              </a:rPr>
              <a:t>do { </a:t>
            </a:r>
            <a:endParaRPr dirty="0"/>
          </a:p>
          <a:p>
            <a:pPr marL="0" marR="0" lvl="0" indent="0" algn="l" rtl="0">
              <a:lnSpc>
                <a:spcPct val="100000"/>
              </a:lnSpc>
              <a:spcBef>
                <a:spcPts val="0"/>
              </a:spcBef>
              <a:spcAft>
                <a:spcPts val="0"/>
              </a:spcAft>
              <a:buClr>
                <a:srgbClr val="000000"/>
              </a:buClr>
              <a:buSzPts val="1200"/>
              <a:buFont typeface="Consolas"/>
              <a:buNone/>
            </a:pPr>
            <a:r>
              <a:rPr lang="en-US" sz="1200" dirty="0">
                <a:solidFill>
                  <a:srgbClr val="000000"/>
                </a:solidFill>
                <a:latin typeface="Consolas"/>
                <a:ea typeface="Consolas"/>
                <a:cs typeface="Consolas"/>
                <a:sym typeface="Consolas"/>
              </a:rPr>
              <a:t>	</a:t>
            </a:r>
            <a:r>
              <a:rPr lang="en-US" sz="1200" b="0" i="0" u="none" strike="noStrike" cap="none" dirty="0">
                <a:solidFill>
                  <a:srgbClr val="000000"/>
                </a:solidFill>
                <a:latin typeface="Consolas"/>
                <a:ea typeface="Consolas"/>
                <a:cs typeface="Consolas"/>
                <a:sym typeface="Consolas"/>
              </a:rPr>
              <a:t>flag[0] = true; </a:t>
            </a:r>
            <a:endParaRPr dirty="0"/>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nsolas"/>
                <a:ea typeface="Consolas"/>
                <a:cs typeface="Consolas"/>
                <a:sym typeface="Consolas"/>
              </a:rPr>
              <a:t>	turn = 1; </a:t>
            </a:r>
            <a:endParaRPr dirty="0"/>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nsolas"/>
                <a:ea typeface="Consolas"/>
                <a:cs typeface="Consolas"/>
                <a:sym typeface="Consolas"/>
              </a:rPr>
              <a:t>	while (flag[1] &amp;&amp; turn == 1); </a:t>
            </a:r>
            <a:endParaRPr dirty="0"/>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nsolas"/>
                <a:ea typeface="Consolas"/>
                <a:cs typeface="Consolas"/>
                <a:sym typeface="Consolas"/>
              </a:rPr>
              <a:t>		critical section </a:t>
            </a:r>
            <a:endParaRPr dirty="0"/>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nsolas"/>
                <a:ea typeface="Consolas"/>
                <a:cs typeface="Consolas"/>
                <a:sym typeface="Consolas"/>
              </a:rPr>
              <a:t>	flag[0] = false; </a:t>
            </a:r>
            <a:endParaRPr dirty="0"/>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nsolas"/>
                <a:ea typeface="Consolas"/>
                <a:cs typeface="Consolas"/>
                <a:sym typeface="Consolas"/>
              </a:rPr>
              <a:t>		remainder section </a:t>
            </a:r>
            <a:endParaRPr dirty="0"/>
          </a:p>
          <a:p>
            <a:pPr marL="0" marR="0" lvl="0" indent="0" algn="l" rtl="0">
              <a:lnSpc>
                <a:spcPct val="100000"/>
              </a:lnSpc>
              <a:spcBef>
                <a:spcPts val="0"/>
              </a:spcBef>
              <a:spcAft>
                <a:spcPts val="0"/>
              </a:spcAft>
              <a:buClr>
                <a:srgbClr val="000000"/>
              </a:buClr>
              <a:buSzPts val="1200"/>
              <a:buFont typeface="Consolas"/>
              <a:buNone/>
            </a:pPr>
            <a:r>
              <a:rPr lang="en-US" sz="1200" b="0" i="0" u="none" strike="noStrike" cap="none" dirty="0">
                <a:solidFill>
                  <a:srgbClr val="000000"/>
                </a:solidFill>
                <a:latin typeface="Consolas"/>
                <a:ea typeface="Consolas"/>
                <a:cs typeface="Consolas"/>
                <a:sym typeface="Consolas"/>
              </a:rPr>
              <a:t>	} while (true); </a:t>
            </a:r>
            <a:endParaRPr dirty="0"/>
          </a:p>
        </p:txBody>
      </p:sp>
      <p:sp>
        <p:nvSpPr>
          <p:cNvPr id="783" name="Google Shape;783;p31"/>
          <p:cNvSpPr txBox="1"/>
          <p:nvPr/>
        </p:nvSpPr>
        <p:spPr>
          <a:xfrm>
            <a:off x="810683" y="3771900"/>
            <a:ext cx="1219200" cy="379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1867"/>
              <a:buFont typeface="Helvetica Neue"/>
              <a:buNone/>
            </a:pPr>
            <a:r>
              <a:rPr lang="en-US" sz="1867" b="0" i="0" u="none" strike="noStrike" cap="none" dirty="0">
                <a:solidFill>
                  <a:srgbClr val="0070C0"/>
                </a:solidFill>
                <a:latin typeface="Helvetica Neue"/>
                <a:ea typeface="Helvetica Neue"/>
                <a:cs typeface="Helvetica Neue"/>
                <a:sym typeface="Helvetica Neue"/>
              </a:rPr>
              <a:t>P</a:t>
            </a:r>
            <a:r>
              <a:rPr lang="en-US" sz="1867" b="0" i="0" u="none" strike="noStrike" cap="none" baseline="-25000" dirty="0">
                <a:solidFill>
                  <a:srgbClr val="0070C0"/>
                </a:solidFill>
                <a:latin typeface="Helvetica Neue"/>
                <a:ea typeface="Helvetica Neue"/>
                <a:cs typeface="Helvetica Neue"/>
                <a:sym typeface="Helvetica Neue"/>
              </a:rPr>
              <a:t>0</a:t>
            </a:r>
            <a:endParaRPr sz="1867" b="0" i="0" u="none" strike="noStrike" cap="none" baseline="-25000" dirty="0">
              <a:solidFill>
                <a:srgbClr val="0070C0"/>
              </a:solidFill>
              <a:latin typeface="Helvetica Neue"/>
              <a:ea typeface="Helvetica Neue"/>
              <a:cs typeface="Helvetica Neue"/>
              <a:sym typeface="Helvetica Neue"/>
            </a:endParaRPr>
          </a:p>
        </p:txBody>
      </p:sp>
      <p:sp>
        <p:nvSpPr>
          <p:cNvPr id="784" name="Google Shape;784;p31"/>
          <p:cNvSpPr txBox="1"/>
          <p:nvPr/>
        </p:nvSpPr>
        <p:spPr>
          <a:xfrm>
            <a:off x="5023909" y="3799417"/>
            <a:ext cx="1219200" cy="379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1867"/>
              <a:buFont typeface="Helvetica Neue"/>
              <a:buNone/>
            </a:pPr>
            <a:r>
              <a:rPr lang="en-US" sz="1867" b="0" i="0" u="none" strike="noStrike" cap="none">
                <a:solidFill>
                  <a:srgbClr val="0070C0"/>
                </a:solidFill>
                <a:latin typeface="Helvetica Neue"/>
                <a:ea typeface="Helvetica Neue"/>
                <a:cs typeface="Helvetica Neue"/>
                <a:sym typeface="Helvetica Neue"/>
              </a:rPr>
              <a:t>P</a:t>
            </a:r>
            <a:r>
              <a:rPr lang="en-US" sz="1867" b="0" i="0" u="none" strike="noStrike" cap="none" baseline="-25000">
                <a:solidFill>
                  <a:srgbClr val="0070C0"/>
                </a:solidFill>
                <a:latin typeface="Helvetica Neue"/>
                <a:ea typeface="Helvetica Neue"/>
                <a:cs typeface="Helvetica Neue"/>
                <a:sym typeface="Helvetica Neue"/>
              </a:rPr>
              <a:t>1</a:t>
            </a:r>
            <a:endParaRPr sz="1867" b="0" i="0" u="none" strike="noStrike" cap="none" baseline="-25000">
              <a:solidFill>
                <a:srgbClr val="0070C0"/>
              </a:solidFill>
              <a:latin typeface="Helvetica Neue"/>
              <a:ea typeface="Helvetica Neue"/>
              <a:cs typeface="Helvetica Neue"/>
              <a:sym typeface="Helvetica Neue"/>
            </a:endParaRPr>
          </a:p>
        </p:txBody>
      </p:sp>
      <p:pic>
        <p:nvPicPr>
          <p:cNvPr id="785" name="Google Shape;785;p31"/>
          <p:cNvPicPr preferRelativeResize="0">
            <a:picLocks noGrp="1"/>
          </p:cNvPicPr>
          <p:nvPr>
            <p:ph type="body" idx="1"/>
          </p:nvPr>
        </p:nvPicPr>
        <p:blipFill rotWithShape="1">
          <a:blip r:embed="rId3">
            <a:alphaModFix/>
          </a:blip>
          <a:srcRect/>
          <a:stretch/>
        </p:blipFill>
        <p:spPr>
          <a:xfrm>
            <a:off x="2470848" y="1201449"/>
            <a:ext cx="4263685" cy="24660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2"/>
          <p:cNvSpPr txBox="1">
            <a:spLocks noGrp="1"/>
          </p:cNvSpPr>
          <p:nvPr>
            <p:ph type="title" idx="4294967295"/>
          </p:nvPr>
        </p:nvSpPr>
        <p:spPr>
          <a:xfrm>
            <a:off x="823453" y="371474"/>
            <a:ext cx="7687733" cy="512233"/>
          </a:xfrm>
          <a:prstGeom prst="rect">
            <a:avLst/>
          </a:prstGeom>
          <a:noFill/>
          <a:ln>
            <a:noFill/>
          </a:ln>
        </p:spPr>
        <p:txBody>
          <a:bodyPr spcFirstLastPara="1" wrap="square" lIns="130600" tIns="65300" rIns="130600" bIns="65300" anchor="b" anchorCtr="0">
            <a:noAutofit/>
          </a:bodyPr>
          <a:lstStyle/>
          <a:p>
            <a:pPr marL="0" lvl="0" indent="0" algn="ctr" rtl="0">
              <a:spcBef>
                <a:spcPts val="0"/>
              </a:spcBef>
              <a:spcAft>
                <a:spcPts val="0"/>
              </a:spcAft>
              <a:buNone/>
            </a:pPr>
            <a:r>
              <a:rPr lang="en-US" sz="3200"/>
              <a:t>Peterson’s Solution – Proof </a:t>
            </a:r>
            <a:endParaRPr sz="3200"/>
          </a:p>
        </p:txBody>
      </p:sp>
      <p:sp>
        <p:nvSpPr>
          <p:cNvPr id="792" name="Google Shape;792;p32"/>
          <p:cNvSpPr txBox="1">
            <a:spLocks noGrp="1"/>
          </p:cNvSpPr>
          <p:nvPr>
            <p:ph type="body" idx="1"/>
          </p:nvPr>
        </p:nvSpPr>
        <p:spPr>
          <a:xfrm>
            <a:off x="389173" y="1040362"/>
            <a:ext cx="8122013" cy="5446163"/>
          </a:xfrm>
          <a:prstGeom prst="rect">
            <a:avLst/>
          </a:prstGeom>
          <a:noFill/>
          <a:ln>
            <a:noFill/>
          </a:ln>
        </p:spPr>
        <p:txBody>
          <a:bodyPr spcFirstLastPara="1" wrap="square" lIns="130600" tIns="65300" rIns="130600" bIns="65300" anchor="t" anchorCtr="0">
            <a:noAutofit/>
          </a:bodyPr>
          <a:lstStyle/>
          <a:p>
            <a:pPr marL="324925" lvl="0" indent="-324925" algn="l" rtl="0">
              <a:spcBef>
                <a:spcPts val="0"/>
              </a:spcBef>
              <a:spcAft>
                <a:spcPts val="0"/>
              </a:spcAft>
              <a:buSzPts val="1620"/>
              <a:buChar char="●"/>
            </a:pPr>
            <a:r>
              <a:rPr lang="en-US" b="1">
                <a:solidFill>
                  <a:srgbClr val="0070C0"/>
                </a:solidFill>
              </a:rPr>
              <a:t>Mutual exclusion</a:t>
            </a:r>
            <a:r>
              <a:rPr lang="en-US">
                <a:solidFill>
                  <a:srgbClr val="0070C0"/>
                </a:solidFill>
              </a:rPr>
              <a:t>:</a:t>
            </a:r>
            <a:r>
              <a:rPr lang="en-US">
                <a:solidFill>
                  <a:srgbClr val="000000"/>
                </a:solidFill>
              </a:rPr>
              <a:t> </a:t>
            </a:r>
            <a:r>
              <a:rPr lang="en-US">
                <a:solidFill>
                  <a:srgbClr val="000000"/>
                </a:solidFill>
                <a:latin typeface="Courier New"/>
                <a:ea typeface="Courier New"/>
                <a:cs typeface="Courier New"/>
                <a:sym typeface="Courier New"/>
              </a:rPr>
              <a:t>P</a:t>
            </a:r>
            <a:r>
              <a:rPr lang="en-US" baseline="-25000">
                <a:solidFill>
                  <a:srgbClr val="000000"/>
                </a:solidFill>
                <a:latin typeface="Courier New"/>
                <a:ea typeface="Courier New"/>
                <a:cs typeface="Courier New"/>
                <a:sym typeface="Courier New"/>
              </a:rPr>
              <a:t>i</a:t>
            </a:r>
            <a:r>
              <a:rPr lang="en-US">
                <a:solidFill>
                  <a:srgbClr val="000000"/>
                </a:solidFill>
              </a:rPr>
              <a:t> enters its critical section only if either </a:t>
            </a:r>
            <a:r>
              <a:rPr lang="en-US">
                <a:latin typeface="Courier New"/>
                <a:ea typeface="Courier New"/>
                <a:cs typeface="Courier New"/>
                <a:sym typeface="Courier New"/>
              </a:rPr>
              <a:t>flag[j] == false </a:t>
            </a:r>
            <a:r>
              <a:rPr lang="en-US"/>
              <a:t>or</a:t>
            </a:r>
            <a:r>
              <a:rPr lang="en-US" b="1">
                <a:latin typeface="Courier New"/>
                <a:ea typeface="Courier New"/>
                <a:cs typeface="Courier New"/>
                <a:sym typeface="Courier New"/>
              </a:rPr>
              <a:t> </a:t>
            </a:r>
            <a:r>
              <a:rPr lang="en-US">
                <a:latin typeface="Courier New"/>
                <a:ea typeface="Courier New"/>
                <a:cs typeface="Courier New"/>
                <a:sym typeface="Courier New"/>
              </a:rPr>
              <a:t>turn ==i</a:t>
            </a:r>
            <a:r>
              <a:rPr lang="en-US" b="1">
                <a:latin typeface="Courier New"/>
                <a:ea typeface="Courier New"/>
                <a:cs typeface="Courier New"/>
                <a:sym typeface="Courier New"/>
              </a:rPr>
              <a:t>. </a:t>
            </a:r>
            <a:r>
              <a:rPr lang="en-US">
                <a:solidFill>
                  <a:srgbClr val="000000"/>
                </a:solidFill>
              </a:rPr>
              <a:t>If both processes are trying to enter the critical section </a:t>
            </a:r>
            <a:r>
              <a:rPr lang="en-US">
                <a:latin typeface="Courier New"/>
                <a:ea typeface="Courier New"/>
                <a:cs typeface="Courier New"/>
                <a:sym typeface="Courier New"/>
              </a:rPr>
              <a:t>flag[0]==flag[1] == true</a:t>
            </a:r>
            <a:r>
              <a:rPr lang="en-US">
                <a:solidFill>
                  <a:srgbClr val="000000"/>
                </a:solidFill>
              </a:rPr>
              <a:t>, the value of </a:t>
            </a:r>
            <a:r>
              <a:rPr lang="en-US">
                <a:latin typeface="Courier New"/>
                <a:ea typeface="Courier New"/>
                <a:cs typeface="Courier New"/>
                <a:sym typeface="Courier New"/>
              </a:rPr>
              <a:t>turn</a:t>
            </a:r>
            <a:r>
              <a:rPr lang="en-US" b="1">
                <a:latin typeface="Courier New"/>
                <a:ea typeface="Courier New"/>
                <a:cs typeface="Courier New"/>
                <a:sym typeface="Courier New"/>
              </a:rPr>
              <a:t> </a:t>
            </a:r>
            <a:r>
              <a:rPr lang="en-US"/>
              <a:t>can be either </a:t>
            </a:r>
            <a:r>
              <a:rPr lang="en-US">
                <a:latin typeface="Courier New"/>
                <a:ea typeface="Courier New"/>
                <a:cs typeface="Courier New"/>
                <a:sym typeface="Courier New"/>
              </a:rPr>
              <a:t>0</a:t>
            </a:r>
            <a:r>
              <a:rPr lang="en-US" b="1">
                <a:latin typeface="Courier New"/>
                <a:ea typeface="Courier New"/>
                <a:cs typeface="Courier New"/>
                <a:sym typeface="Courier New"/>
              </a:rPr>
              <a:t> </a:t>
            </a:r>
            <a:r>
              <a:rPr lang="en-US"/>
              <a:t>or</a:t>
            </a:r>
            <a:r>
              <a:rPr lang="en-US" b="1">
                <a:latin typeface="Courier New"/>
                <a:ea typeface="Courier New"/>
                <a:cs typeface="Courier New"/>
                <a:sym typeface="Courier New"/>
              </a:rPr>
              <a:t> </a:t>
            </a:r>
            <a:r>
              <a:rPr lang="en-US">
                <a:latin typeface="Courier New"/>
                <a:ea typeface="Courier New"/>
                <a:cs typeface="Courier New"/>
                <a:sym typeface="Courier New"/>
              </a:rPr>
              <a:t>1</a:t>
            </a:r>
            <a:r>
              <a:rPr lang="en-US" b="1">
                <a:latin typeface="Courier New"/>
                <a:ea typeface="Courier New"/>
                <a:cs typeface="Courier New"/>
                <a:sym typeface="Courier New"/>
              </a:rPr>
              <a:t> </a:t>
            </a:r>
            <a:r>
              <a:rPr lang="en-US"/>
              <a:t>but not both</a:t>
            </a:r>
            <a:endParaRPr>
              <a:solidFill>
                <a:srgbClr val="000000"/>
              </a:solidFill>
            </a:endParaRPr>
          </a:p>
          <a:p>
            <a:pPr marL="434997" lvl="1" indent="0" algn="l" rtl="0">
              <a:spcBef>
                <a:spcPts val="630"/>
              </a:spcBef>
              <a:spcAft>
                <a:spcPts val="0"/>
              </a:spcAft>
              <a:buSzPts val="1440"/>
              <a:buNone/>
            </a:pPr>
            <a:endParaRPr>
              <a:solidFill>
                <a:srgbClr val="000000"/>
              </a:solidFill>
            </a:endParaRPr>
          </a:p>
          <a:p>
            <a:pPr marL="324925" lvl="0" indent="-324925" algn="l" rtl="0">
              <a:spcBef>
                <a:spcPts val="630"/>
              </a:spcBef>
              <a:spcAft>
                <a:spcPts val="0"/>
              </a:spcAft>
              <a:buSzPts val="1620"/>
              <a:buChar char="●"/>
            </a:pPr>
            <a:r>
              <a:rPr lang="en-US">
                <a:solidFill>
                  <a:srgbClr val="000000"/>
                </a:solidFill>
                <a:latin typeface="Courier New"/>
                <a:ea typeface="Courier New"/>
                <a:cs typeface="Courier New"/>
                <a:sym typeface="Courier New"/>
              </a:rPr>
              <a:t>P</a:t>
            </a:r>
            <a:r>
              <a:rPr lang="en-US" baseline="-25000">
                <a:solidFill>
                  <a:srgbClr val="000000"/>
                </a:solidFill>
                <a:latin typeface="Courier New"/>
                <a:ea typeface="Courier New"/>
                <a:cs typeface="Courier New"/>
                <a:sym typeface="Courier New"/>
              </a:rPr>
              <a:t>i</a:t>
            </a:r>
            <a:r>
              <a:rPr lang="en-US">
                <a:solidFill>
                  <a:srgbClr val="000000"/>
                </a:solidFill>
              </a:rPr>
              <a:t> can be prevented from entering its critical section only if it is stuck in the </a:t>
            </a:r>
            <a:r>
              <a:rPr lang="en-US">
                <a:solidFill>
                  <a:srgbClr val="000000"/>
                </a:solidFill>
                <a:latin typeface="Courier New"/>
                <a:ea typeface="Courier New"/>
                <a:cs typeface="Courier New"/>
                <a:sym typeface="Courier New"/>
              </a:rPr>
              <a:t>while loop</a:t>
            </a:r>
            <a:r>
              <a:rPr lang="en-US">
                <a:solidFill>
                  <a:srgbClr val="000000"/>
                </a:solidFill>
              </a:rPr>
              <a:t> with the condition </a:t>
            </a:r>
            <a:r>
              <a:rPr lang="en-US">
                <a:latin typeface="Courier New"/>
                <a:ea typeface="Courier New"/>
                <a:cs typeface="Courier New"/>
                <a:sym typeface="Courier New"/>
              </a:rPr>
              <a:t>flag[j]==true </a:t>
            </a:r>
            <a:r>
              <a:rPr lang="en-US"/>
              <a:t>and</a:t>
            </a:r>
            <a:r>
              <a:rPr lang="en-US" b="1">
                <a:latin typeface="Courier New"/>
                <a:ea typeface="Courier New"/>
                <a:cs typeface="Courier New"/>
                <a:sym typeface="Courier New"/>
              </a:rPr>
              <a:t> </a:t>
            </a:r>
            <a:r>
              <a:rPr lang="en-US">
                <a:latin typeface="Courier New"/>
                <a:ea typeface="Courier New"/>
                <a:cs typeface="Courier New"/>
                <a:sym typeface="Courier New"/>
              </a:rPr>
              <a:t>turn==j</a:t>
            </a:r>
            <a:r>
              <a:rPr lang="en-US" b="1">
                <a:latin typeface="Courier New"/>
                <a:ea typeface="Courier New"/>
                <a:cs typeface="Courier New"/>
                <a:sym typeface="Courier New"/>
              </a:rPr>
              <a:t>;</a:t>
            </a:r>
            <a:endParaRPr/>
          </a:p>
          <a:p>
            <a:pPr marL="0" lvl="0" indent="0" algn="l" rtl="0">
              <a:spcBef>
                <a:spcPts val="630"/>
              </a:spcBef>
              <a:spcAft>
                <a:spcPts val="0"/>
              </a:spcAft>
              <a:buSzPts val="1620"/>
              <a:buNone/>
            </a:pPr>
            <a:endParaRPr>
              <a:solidFill>
                <a:srgbClr val="000000"/>
              </a:solidFill>
            </a:endParaRPr>
          </a:p>
          <a:p>
            <a:pPr marL="324925" lvl="0" indent="-324925" algn="l" rtl="0">
              <a:spcBef>
                <a:spcPts val="630"/>
              </a:spcBef>
              <a:spcAft>
                <a:spcPts val="0"/>
              </a:spcAft>
              <a:buSzPts val="1620"/>
              <a:buChar char="●"/>
            </a:pPr>
            <a:r>
              <a:rPr lang="en-US">
                <a:solidFill>
                  <a:srgbClr val="000000"/>
                </a:solidFill>
              </a:rPr>
              <a:t>If </a:t>
            </a:r>
            <a:r>
              <a:rPr lang="en-US">
                <a:solidFill>
                  <a:srgbClr val="000000"/>
                </a:solidFill>
                <a:latin typeface="Courier New"/>
                <a:ea typeface="Courier New"/>
                <a:cs typeface="Courier New"/>
                <a:sym typeface="Courier New"/>
              </a:rPr>
              <a:t>P</a:t>
            </a:r>
            <a:r>
              <a:rPr lang="en-US" baseline="-25000">
                <a:solidFill>
                  <a:srgbClr val="000000"/>
                </a:solidFill>
                <a:latin typeface="Courier New"/>
                <a:ea typeface="Courier New"/>
                <a:cs typeface="Courier New"/>
                <a:sym typeface="Courier New"/>
              </a:rPr>
              <a:t>j</a:t>
            </a:r>
            <a:r>
              <a:rPr lang="en-US">
                <a:solidFill>
                  <a:srgbClr val="000000"/>
                </a:solidFill>
              </a:rPr>
              <a:t> is not ready to enter the critical section, then </a:t>
            </a:r>
            <a:r>
              <a:rPr lang="en-US">
                <a:latin typeface="Courier New"/>
                <a:ea typeface="Courier New"/>
                <a:cs typeface="Courier New"/>
                <a:sym typeface="Courier New"/>
              </a:rPr>
              <a:t>flag[j]==false </a:t>
            </a:r>
            <a:r>
              <a:rPr lang="en-US"/>
              <a:t>and</a:t>
            </a:r>
            <a:r>
              <a:rPr lang="en-US" b="1">
                <a:latin typeface="Courier New"/>
                <a:ea typeface="Courier New"/>
                <a:cs typeface="Courier New"/>
                <a:sym typeface="Courier New"/>
              </a:rPr>
              <a:t> </a:t>
            </a:r>
            <a:r>
              <a:rPr lang="en-US">
                <a:solidFill>
                  <a:srgbClr val="000000"/>
                </a:solidFill>
                <a:latin typeface="Courier New"/>
                <a:ea typeface="Courier New"/>
                <a:cs typeface="Courier New"/>
                <a:sym typeface="Courier New"/>
              </a:rPr>
              <a:t>P</a:t>
            </a:r>
            <a:r>
              <a:rPr lang="en-US" baseline="-25000">
                <a:solidFill>
                  <a:srgbClr val="000000"/>
                </a:solidFill>
                <a:latin typeface="Courier New"/>
                <a:ea typeface="Courier New"/>
                <a:cs typeface="Courier New"/>
                <a:sym typeface="Courier New"/>
              </a:rPr>
              <a:t>i</a:t>
            </a:r>
            <a:r>
              <a:rPr lang="en-US">
                <a:solidFill>
                  <a:srgbClr val="000000"/>
                </a:solidFill>
              </a:rPr>
              <a:t> can enter its critical section. </a:t>
            </a:r>
            <a:endParaRPr/>
          </a:p>
          <a:p>
            <a:pPr marL="0" lvl="0" indent="0" algn="l" rtl="0">
              <a:spcBef>
                <a:spcPts val="630"/>
              </a:spcBef>
              <a:spcAft>
                <a:spcPts val="0"/>
              </a:spcAft>
              <a:buSzPts val="1620"/>
              <a:buNone/>
            </a:pPr>
            <a:endParaRPr>
              <a:solidFill>
                <a:srgbClr val="000000"/>
              </a:solidFill>
            </a:endParaRPr>
          </a:p>
          <a:p>
            <a:pPr marL="324925" lvl="0" indent="-324925" algn="l" rtl="0">
              <a:spcBef>
                <a:spcPts val="630"/>
              </a:spcBef>
              <a:spcAft>
                <a:spcPts val="0"/>
              </a:spcAft>
              <a:buSzPts val="1620"/>
              <a:buChar char="●"/>
            </a:pPr>
            <a:r>
              <a:rPr lang="en-US">
                <a:solidFill>
                  <a:srgbClr val="000000"/>
                </a:solidFill>
              </a:rPr>
              <a:t>If </a:t>
            </a:r>
            <a:r>
              <a:rPr lang="en-US">
                <a:solidFill>
                  <a:srgbClr val="000000"/>
                </a:solidFill>
                <a:latin typeface="Courier New"/>
                <a:ea typeface="Courier New"/>
                <a:cs typeface="Courier New"/>
                <a:sym typeface="Courier New"/>
              </a:rPr>
              <a:t>P</a:t>
            </a:r>
            <a:r>
              <a:rPr lang="en-US" baseline="-25000">
                <a:solidFill>
                  <a:srgbClr val="000000"/>
                </a:solidFill>
                <a:latin typeface="Courier New"/>
                <a:ea typeface="Courier New"/>
                <a:cs typeface="Courier New"/>
                <a:sym typeface="Courier New"/>
              </a:rPr>
              <a:t>j</a:t>
            </a:r>
            <a:r>
              <a:rPr lang="en-US">
                <a:solidFill>
                  <a:srgbClr val="000000"/>
                </a:solidFill>
              </a:rPr>
              <a:t> is inside the critical section, once </a:t>
            </a:r>
            <a:r>
              <a:rPr lang="en-US">
                <a:solidFill>
                  <a:srgbClr val="000000"/>
                </a:solidFill>
                <a:latin typeface="Courier New"/>
                <a:ea typeface="Courier New"/>
                <a:cs typeface="Courier New"/>
                <a:sym typeface="Courier New"/>
              </a:rPr>
              <a:t>P</a:t>
            </a:r>
            <a:r>
              <a:rPr lang="en-US" baseline="-25000">
                <a:solidFill>
                  <a:srgbClr val="000000"/>
                </a:solidFill>
                <a:latin typeface="Courier New"/>
                <a:ea typeface="Courier New"/>
                <a:cs typeface="Courier New"/>
                <a:sym typeface="Courier New"/>
              </a:rPr>
              <a:t>j</a:t>
            </a:r>
            <a:r>
              <a:rPr lang="en-US">
                <a:solidFill>
                  <a:srgbClr val="000000"/>
                </a:solidFill>
              </a:rPr>
              <a:t> exits its critical section, it will reset </a:t>
            </a:r>
            <a:r>
              <a:rPr lang="en-US">
                <a:latin typeface="Courier New"/>
                <a:ea typeface="Courier New"/>
                <a:cs typeface="Courier New"/>
                <a:sym typeface="Courier New"/>
              </a:rPr>
              <a:t>flag[j]</a:t>
            </a:r>
            <a:r>
              <a:rPr lang="en-US"/>
              <a:t>to</a:t>
            </a:r>
            <a:r>
              <a:rPr lang="en-US">
                <a:latin typeface="Courier New"/>
                <a:ea typeface="Courier New"/>
                <a:cs typeface="Courier New"/>
                <a:sym typeface="Courier New"/>
              </a:rPr>
              <a:t> false, </a:t>
            </a:r>
            <a:r>
              <a:rPr lang="en-US"/>
              <a:t>allowing</a:t>
            </a:r>
            <a:r>
              <a:rPr lang="en-US">
                <a:latin typeface="Courier New"/>
                <a:ea typeface="Courier New"/>
                <a:cs typeface="Courier New"/>
                <a:sym typeface="Courier New"/>
              </a:rPr>
              <a:t> </a:t>
            </a:r>
            <a:r>
              <a:rPr lang="en-US">
                <a:solidFill>
                  <a:srgbClr val="000000"/>
                </a:solidFill>
                <a:latin typeface="Courier New"/>
                <a:ea typeface="Courier New"/>
                <a:cs typeface="Courier New"/>
                <a:sym typeface="Courier New"/>
              </a:rPr>
              <a:t>P</a:t>
            </a:r>
            <a:r>
              <a:rPr lang="en-US" baseline="-25000">
                <a:solidFill>
                  <a:srgbClr val="000000"/>
                </a:solidFill>
                <a:latin typeface="Courier New"/>
                <a:ea typeface="Courier New"/>
                <a:cs typeface="Courier New"/>
                <a:sym typeface="Courier New"/>
              </a:rPr>
              <a:t>i</a:t>
            </a:r>
            <a:r>
              <a:rPr lang="en-US">
                <a:solidFill>
                  <a:srgbClr val="000000"/>
                </a:solidFill>
              </a:rPr>
              <a:t> can to enter its critical section. If </a:t>
            </a:r>
            <a:r>
              <a:rPr lang="en-US">
                <a:solidFill>
                  <a:srgbClr val="000000"/>
                </a:solidFill>
                <a:latin typeface="Courier New"/>
                <a:ea typeface="Courier New"/>
                <a:cs typeface="Courier New"/>
                <a:sym typeface="Courier New"/>
              </a:rPr>
              <a:t>P</a:t>
            </a:r>
            <a:r>
              <a:rPr lang="en-US" baseline="-25000">
                <a:solidFill>
                  <a:srgbClr val="000000"/>
                </a:solidFill>
                <a:latin typeface="Courier New"/>
                <a:ea typeface="Courier New"/>
                <a:cs typeface="Courier New"/>
                <a:sym typeface="Courier New"/>
              </a:rPr>
              <a:t>j</a:t>
            </a:r>
            <a:r>
              <a:rPr lang="en-US">
                <a:solidFill>
                  <a:srgbClr val="000000"/>
                </a:solidFill>
              </a:rPr>
              <a:t> resets </a:t>
            </a:r>
            <a:r>
              <a:rPr lang="en-US">
                <a:latin typeface="Courier New"/>
                <a:ea typeface="Courier New"/>
                <a:cs typeface="Courier New"/>
                <a:sym typeface="Courier New"/>
              </a:rPr>
              <a:t>flag[j] </a:t>
            </a:r>
            <a:r>
              <a:rPr lang="en-US"/>
              <a:t>to</a:t>
            </a:r>
            <a:r>
              <a:rPr lang="en-US">
                <a:latin typeface="Courier New"/>
                <a:ea typeface="Courier New"/>
                <a:cs typeface="Courier New"/>
                <a:sym typeface="Courier New"/>
              </a:rPr>
              <a:t> true, </a:t>
            </a:r>
            <a:r>
              <a:rPr lang="en-US"/>
              <a:t>it must also set </a:t>
            </a:r>
            <a:r>
              <a:rPr lang="en-US">
                <a:latin typeface="Courier New"/>
                <a:ea typeface="Courier New"/>
                <a:cs typeface="Courier New"/>
                <a:sym typeface="Courier New"/>
              </a:rPr>
              <a:t>turn </a:t>
            </a:r>
            <a:r>
              <a:rPr lang="en-US"/>
              <a:t>to</a:t>
            </a:r>
            <a:r>
              <a:rPr lang="en-US">
                <a:latin typeface="Courier New"/>
                <a:ea typeface="Courier New"/>
                <a:cs typeface="Courier New"/>
                <a:sym typeface="Courier New"/>
              </a:rPr>
              <a:t> i. </a:t>
            </a:r>
            <a:r>
              <a:rPr lang="en-US"/>
              <a:t>Thus since </a:t>
            </a:r>
            <a:r>
              <a:rPr lang="en-US">
                <a:solidFill>
                  <a:srgbClr val="000000"/>
                </a:solidFill>
                <a:latin typeface="Courier New"/>
                <a:ea typeface="Courier New"/>
                <a:cs typeface="Courier New"/>
                <a:sym typeface="Courier New"/>
              </a:rPr>
              <a:t>P</a:t>
            </a:r>
            <a:r>
              <a:rPr lang="en-US" baseline="-25000">
                <a:solidFill>
                  <a:srgbClr val="000000"/>
                </a:solidFill>
                <a:latin typeface="Courier New"/>
                <a:ea typeface="Courier New"/>
                <a:cs typeface="Courier New"/>
                <a:sym typeface="Courier New"/>
              </a:rPr>
              <a:t>i</a:t>
            </a:r>
            <a:r>
              <a:rPr lang="en-US">
                <a:solidFill>
                  <a:srgbClr val="000000"/>
                </a:solidFill>
              </a:rPr>
              <a:t> does not change the value of the variable </a:t>
            </a:r>
            <a:r>
              <a:rPr lang="en-US">
                <a:solidFill>
                  <a:srgbClr val="000000"/>
                </a:solidFill>
                <a:latin typeface="Courier New"/>
                <a:ea typeface="Courier New"/>
                <a:cs typeface="Courier New"/>
                <a:sym typeface="Courier New"/>
              </a:rPr>
              <a:t>turn</a:t>
            </a:r>
            <a:r>
              <a:rPr lang="en-US">
                <a:solidFill>
                  <a:srgbClr val="000000"/>
                </a:solidFill>
              </a:rPr>
              <a:t> while executing the </a:t>
            </a:r>
            <a:r>
              <a:rPr lang="en-US">
                <a:solidFill>
                  <a:srgbClr val="000000"/>
                </a:solidFill>
                <a:latin typeface="Courier New"/>
                <a:ea typeface="Courier New"/>
                <a:cs typeface="Courier New"/>
                <a:sym typeface="Courier New"/>
              </a:rPr>
              <a:t>while</a:t>
            </a:r>
            <a:r>
              <a:rPr lang="en-US">
                <a:solidFill>
                  <a:srgbClr val="000000"/>
                </a:solidFill>
              </a:rPr>
              <a:t> statement, </a:t>
            </a:r>
            <a:r>
              <a:rPr lang="en-US">
                <a:solidFill>
                  <a:srgbClr val="000000"/>
                </a:solidFill>
                <a:latin typeface="Courier New"/>
                <a:ea typeface="Courier New"/>
                <a:cs typeface="Courier New"/>
                <a:sym typeface="Courier New"/>
              </a:rPr>
              <a:t>P</a:t>
            </a:r>
            <a:r>
              <a:rPr lang="en-US" baseline="-25000">
                <a:solidFill>
                  <a:srgbClr val="000000"/>
                </a:solidFill>
                <a:latin typeface="Courier New"/>
                <a:ea typeface="Courier New"/>
                <a:cs typeface="Courier New"/>
                <a:sym typeface="Courier New"/>
              </a:rPr>
              <a:t>i</a:t>
            </a:r>
            <a:r>
              <a:rPr lang="en-US">
                <a:solidFill>
                  <a:srgbClr val="000000"/>
                </a:solidFill>
              </a:rPr>
              <a:t> can will enter its critical section (</a:t>
            </a:r>
            <a:r>
              <a:rPr lang="en-US" b="1">
                <a:solidFill>
                  <a:srgbClr val="0070C0"/>
                </a:solidFill>
              </a:rPr>
              <a:t>progress</a:t>
            </a:r>
            <a:r>
              <a:rPr lang="en-US">
                <a:solidFill>
                  <a:srgbClr val="000000"/>
                </a:solidFill>
              </a:rPr>
              <a:t>) after at most one entry (</a:t>
            </a:r>
            <a:r>
              <a:rPr lang="en-US" b="1">
                <a:solidFill>
                  <a:srgbClr val="0070C0"/>
                </a:solidFill>
              </a:rPr>
              <a:t>bounded waiting</a:t>
            </a:r>
            <a:r>
              <a:rPr lang="en-US">
                <a:solidFill>
                  <a:srgbClr val="000000"/>
                </a:solidFill>
              </a:rPr>
              <a:t>)</a:t>
            </a:r>
            <a:endParaRPr/>
          </a:p>
          <a:p>
            <a:pPr marL="0" lvl="0" indent="0" algn="l" rtl="0">
              <a:lnSpc>
                <a:spcPct val="90000"/>
              </a:lnSpc>
              <a:spcBef>
                <a:spcPts val="513"/>
              </a:spcBef>
              <a:spcAft>
                <a:spcPts val="0"/>
              </a:spcAft>
              <a:buSzPts val="1320"/>
              <a:buNone/>
            </a:pPr>
            <a:endParaRPr sz="1467"/>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33"/>
          <p:cNvSpPr txBox="1">
            <a:spLocks noGrp="1"/>
          </p:cNvSpPr>
          <p:nvPr>
            <p:ph type="title" idx="4294967295"/>
          </p:nvPr>
        </p:nvSpPr>
        <p:spPr>
          <a:xfrm>
            <a:off x="944567" y="270309"/>
            <a:ext cx="7687733" cy="512233"/>
          </a:xfrm>
          <a:prstGeom prst="rect">
            <a:avLst/>
          </a:prstGeom>
          <a:noFill/>
          <a:ln>
            <a:noFill/>
          </a:ln>
        </p:spPr>
        <p:txBody>
          <a:bodyPr spcFirstLastPara="1" wrap="square" lIns="130600" tIns="65300" rIns="130600" bIns="65300" anchor="b" anchorCtr="0">
            <a:noAutofit/>
          </a:bodyPr>
          <a:lstStyle/>
          <a:p>
            <a:pPr marL="0" lvl="0" indent="0" algn="ctr" rtl="0">
              <a:spcBef>
                <a:spcPts val="0"/>
              </a:spcBef>
              <a:spcAft>
                <a:spcPts val="0"/>
              </a:spcAft>
              <a:buNone/>
            </a:pPr>
            <a:r>
              <a:rPr lang="en-US" sz="3200"/>
              <a:t>Peterson’s Solution – Discussion </a:t>
            </a:r>
            <a:endParaRPr sz="3200"/>
          </a:p>
        </p:txBody>
      </p:sp>
      <p:sp>
        <p:nvSpPr>
          <p:cNvPr id="799" name="Google Shape;799;p33"/>
          <p:cNvSpPr txBox="1">
            <a:spLocks noGrp="1"/>
          </p:cNvSpPr>
          <p:nvPr>
            <p:ph type="body" idx="1"/>
          </p:nvPr>
        </p:nvSpPr>
        <p:spPr>
          <a:xfrm>
            <a:off x="401284" y="997479"/>
            <a:ext cx="8082652" cy="4863042"/>
          </a:xfrm>
          <a:prstGeom prst="rect">
            <a:avLst/>
          </a:prstGeom>
          <a:noFill/>
          <a:ln>
            <a:noFill/>
          </a:ln>
        </p:spPr>
        <p:txBody>
          <a:bodyPr spcFirstLastPara="1" wrap="square" lIns="130600" tIns="65300" rIns="130600" bIns="65300" anchor="t" anchorCtr="0">
            <a:noAutofit/>
          </a:bodyPr>
          <a:lstStyle/>
          <a:p>
            <a:pPr marL="324925" lvl="0" indent="-324925" algn="l" rtl="0">
              <a:spcBef>
                <a:spcPts val="0"/>
              </a:spcBef>
              <a:spcAft>
                <a:spcPts val="0"/>
              </a:spcAft>
              <a:buSzPts val="1620"/>
              <a:buChar char="●"/>
            </a:pPr>
            <a:r>
              <a:rPr lang="en-US" dirty="0">
                <a:solidFill>
                  <a:srgbClr val="000000"/>
                </a:solidFill>
              </a:rPr>
              <a:t>The solution works to protect “Critical Section” part of the codes, but</a:t>
            </a:r>
            <a:endParaRPr dirty="0"/>
          </a:p>
          <a:p>
            <a:pPr marL="705944" lvl="1" indent="-270947" algn="l" rtl="0">
              <a:spcBef>
                <a:spcPts val="630"/>
              </a:spcBef>
              <a:spcAft>
                <a:spcPts val="0"/>
              </a:spcAft>
              <a:buSzPts val="1440"/>
              <a:buChar char="●"/>
            </a:pPr>
            <a:r>
              <a:rPr lang="en-US" dirty="0">
                <a:solidFill>
                  <a:srgbClr val="000000"/>
                </a:solidFill>
              </a:rPr>
              <a:t>It is really complex even for a simple example – two processes</a:t>
            </a:r>
            <a:endParaRPr dirty="0"/>
          </a:p>
          <a:p>
            <a:pPr marL="705944" lvl="1" indent="-270947" algn="l" rtl="0">
              <a:spcBef>
                <a:spcPts val="630"/>
              </a:spcBef>
              <a:spcAft>
                <a:spcPts val="0"/>
              </a:spcAft>
              <a:buSzPts val="1440"/>
              <a:buChar char="●"/>
            </a:pPr>
            <a:r>
              <a:rPr lang="en-US" dirty="0">
                <a:solidFill>
                  <a:srgbClr val="000000"/>
                </a:solidFill>
              </a:rPr>
              <a:t>Codes are different for different threads, what if there are many</a:t>
            </a:r>
            <a:endParaRPr dirty="0"/>
          </a:p>
          <a:p>
            <a:pPr marL="705944" lvl="1" indent="-270947" algn="l" rtl="0">
              <a:spcBef>
                <a:spcPts val="630"/>
              </a:spcBef>
              <a:spcAft>
                <a:spcPts val="0"/>
              </a:spcAft>
              <a:buSzPts val="1440"/>
              <a:buChar char="●"/>
            </a:pPr>
            <a:r>
              <a:rPr lang="en-US" dirty="0">
                <a:solidFill>
                  <a:srgbClr val="000000"/>
                </a:solidFill>
              </a:rPr>
              <a:t>It involves “busy waiting”, when one thread is inside “Critical Section”, the other has to wait, wasting CPU cycles</a:t>
            </a:r>
            <a:endParaRPr dirty="0"/>
          </a:p>
          <a:p>
            <a:pPr marL="434997" lvl="1" indent="0" algn="l" rtl="0">
              <a:spcBef>
                <a:spcPts val="630"/>
              </a:spcBef>
              <a:spcAft>
                <a:spcPts val="0"/>
              </a:spcAft>
              <a:buSzPts val="1440"/>
              <a:buNone/>
            </a:pPr>
            <a:endParaRPr dirty="0">
              <a:solidFill>
                <a:srgbClr val="000000"/>
              </a:solidFill>
            </a:endParaRPr>
          </a:p>
          <a:p>
            <a:pPr marL="324925" lvl="0" indent="-324925" algn="l" rtl="0">
              <a:spcBef>
                <a:spcPts val="700"/>
              </a:spcBef>
              <a:spcAft>
                <a:spcPts val="0"/>
              </a:spcAft>
              <a:buSzPts val="1620"/>
              <a:buChar char="●"/>
            </a:pPr>
            <a:r>
              <a:rPr lang="en-US" dirty="0">
                <a:solidFill>
                  <a:srgbClr val="000000"/>
                </a:solidFill>
              </a:rPr>
              <a:t>OS provides better solutions (high level primitives) beyond </a:t>
            </a:r>
            <a:r>
              <a:rPr lang="en-US" sz="2000" b="1" dirty="0">
                <a:solidFill>
                  <a:srgbClr val="000000"/>
                </a:solidFill>
                <a:latin typeface="Courier"/>
                <a:ea typeface="Courier"/>
                <a:cs typeface="Courier"/>
                <a:sym typeface="Courier"/>
              </a:rPr>
              <a:t>load</a:t>
            </a:r>
            <a:r>
              <a:rPr lang="en-US" dirty="0">
                <a:solidFill>
                  <a:srgbClr val="000000"/>
                </a:solidFill>
              </a:rPr>
              <a:t> and </a:t>
            </a:r>
            <a:r>
              <a:rPr lang="en-US" sz="2000" b="1" dirty="0">
                <a:solidFill>
                  <a:srgbClr val="000000"/>
                </a:solidFill>
                <a:latin typeface="Courier"/>
                <a:ea typeface="Courier"/>
                <a:cs typeface="Courier"/>
                <a:sym typeface="Courier"/>
              </a:rPr>
              <a:t>store</a:t>
            </a:r>
            <a:r>
              <a:rPr lang="en-US" dirty="0">
                <a:solidFill>
                  <a:srgbClr val="000000"/>
                </a:solidFill>
              </a:rPr>
              <a:t>  </a:t>
            </a:r>
            <a:endParaRPr dirty="0"/>
          </a:p>
          <a:p>
            <a:pPr marL="324925" lvl="0" indent="-222055" algn="l" rtl="0">
              <a:spcBef>
                <a:spcPts val="630"/>
              </a:spcBef>
              <a:spcAft>
                <a:spcPts val="0"/>
              </a:spcAft>
              <a:buSzPts val="1620"/>
              <a:buNone/>
            </a:pPr>
            <a:endParaRPr dirty="0"/>
          </a:p>
          <a:p>
            <a:pPr marL="0" lvl="0" indent="0" algn="l" rtl="0">
              <a:lnSpc>
                <a:spcPct val="90000"/>
              </a:lnSpc>
              <a:spcBef>
                <a:spcPts val="513"/>
              </a:spcBef>
              <a:spcAft>
                <a:spcPts val="0"/>
              </a:spcAft>
              <a:buSzPts val="1320"/>
              <a:buNone/>
            </a:pPr>
            <a:endParaRPr sz="1467"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417638"/>
            <a:ext cx="5076825" cy="3800475"/>
          </a:xfrm>
          <a:prstGeom prst="rect">
            <a:avLst/>
          </a:prstGeom>
        </p:spPr>
      </p:pic>
    </p:spTree>
    <p:extLst>
      <p:ext uri="{BB962C8B-B14F-4D97-AF65-F5344CB8AC3E}">
        <p14:creationId xmlns:p14="http://schemas.microsoft.com/office/powerpoint/2010/main" val="333481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a:spLocks noGrp="1"/>
          </p:cNvSpPr>
          <p:nvPr>
            <p:ph type="title"/>
          </p:nvPr>
        </p:nvSpPr>
        <p:spPr>
          <a:xfrm>
            <a:off x="457200" y="277813"/>
            <a:ext cx="8229600"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Coverages</a:t>
            </a:r>
            <a:endParaRPr/>
          </a:p>
        </p:txBody>
      </p:sp>
      <p:sp>
        <p:nvSpPr>
          <p:cNvPr id="131" name="Google Shape;131;p2"/>
          <p:cNvSpPr txBox="1">
            <a:spLocks noGrp="1"/>
          </p:cNvSpPr>
          <p:nvPr>
            <p:ph type="body" idx="1"/>
          </p:nvPr>
        </p:nvSpPr>
        <p:spPr>
          <a:xfrm>
            <a:off x="457200" y="1030288"/>
            <a:ext cx="7918450" cy="45307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dirty="0"/>
              <a:t>Scheduling Example</a:t>
            </a:r>
            <a:r>
              <a:rPr lang="en-US" altLang="zh-CN" dirty="0"/>
              <a:t>s</a:t>
            </a:r>
            <a:endParaRPr dirty="0"/>
          </a:p>
          <a:p>
            <a:pPr marL="342900" lvl="0" indent="-342900" algn="l" rtl="0">
              <a:spcBef>
                <a:spcPts val="630"/>
              </a:spcBef>
              <a:spcAft>
                <a:spcPts val="0"/>
              </a:spcAft>
              <a:buSzPts val="1620"/>
              <a:buChar char="●"/>
            </a:pPr>
            <a:r>
              <a:rPr lang="en-US" dirty="0"/>
              <a:t>Synchronization</a:t>
            </a:r>
          </a:p>
          <a:p>
            <a:pPr marL="342900" lvl="0" indent="-342900" algn="l" rtl="0">
              <a:spcBef>
                <a:spcPts val="630"/>
              </a:spcBef>
              <a:spcAft>
                <a:spcPts val="0"/>
              </a:spcAft>
              <a:buSzPts val="1620"/>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25"/>
          <p:cNvSpPr txBox="1">
            <a:spLocks noGrp="1"/>
          </p:cNvSpPr>
          <p:nvPr>
            <p:ph type="title"/>
          </p:nvPr>
        </p:nvSpPr>
        <p:spPr>
          <a:xfrm>
            <a:off x="1009461" y="277813"/>
            <a:ext cx="8229600"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2600" dirty="0"/>
              <a:t>Multilevel Feedback Queue (MLFQ) Scheduling</a:t>
            </a:r>
            <a:endParaRPr sz="2600" dirty="0"/>
          </a:p>
        </p:txBody>
      </p:sp>
      <p:sp>
        <p:nvSpPr>
          <p:cNvPr id="693" name="Google Shape;693;p25"/>
          <p:cNvSpPr txBox="1">
            <a:spLocks noGrp="1"/>
          </p:cNvSpPr>
          <p:nvPr>
            <p:ph type="body" idx="1"/>
          </p:nvPr>
        </p:nvSpPr>
        <p:spPr>
          <a:xfrm>
            <a:off x="395111" y="911755"/>
            <a:ext cx="8139289" cy="5668432"/>
          </a:xfrm>
          <a:prstGeom prst="rect">
            <a:avLst/>
          </a:prstGeom>
          <a:noFill/>
          <a:ln>
            <a:noFill/>
          </a:ln>
        </p:spPr>
        <p:txBody>
          <a:bodyPr spcFirstLastPara="1" wrap="square" lIns="91425" tIns="45700" rIns="91425" bIns="45700" anchor="t" anchorCtr="0">
            <a:noAutofit/>
          </a:bodyPr>
          <a:lstStyle/>
          <a:p>
            <a:pPr marL="342900" lvl="0" indent="-342900" algn="l" rtl="0">
              <a:spcBef>
                <a:spcPts val="700"/>
              </a:spcBef>
              <a:spcAft>
                <a:spcPts val="0"/>
              </a:spcAft>
              <a:buSzPts val="1800"/>
              <a:buChar char="●"/>
            </a:pPr>
            <a:r>
              <a:rPr lang="en-US" sz="2000" dirty="0">
                <a:solidFill>
                  <a:srgbClr val="FF0000"/>
                </a:solidFill>
              </a:rPr>
              <a:t>Multilevel-feedback-queue</a:t>
            </a:r>
            <a:r>
              <a:rPr lang="en-US" sz="2000" dirty="0"/>
              <a:t> or </a:t>
            </a:r>
            <a:r>
              <a:rPr lang="en-US" sz="2000" dirty="0">
                <a:solidFill>
                  <a:srgbClr val="FF0000"/>
                </a:solidFill>
              </a:rPr>
              <a:t>MLFQ</a:t>
            </a:r>
            <a:r>
              <a:rPr lang="en-US" sz="2000" dirty="0"/>
              <a:t> scheduler defined by </a:t>
            </a:r>
            <a:endParaRPr dirty="0"/>
          </a:p>
          <a:p>
            <a:pPr marL="742950" lvl="1" indent="-285750" algn="l" rtl="0">
              <a:spcBef>
                <a:spcPts val="630"/>
              </a:spcBef>
              <a:spcAft>
                <a:spcPts val="0"/>
              </a:spcAft>
              <a:buSzPts val="1440"/>
              <a:buChar char="●"/>
            </a:pPr>
            <a:r>
              <a:rPr lang="en-US" dirty="0"/>
              <a:t>The number of queues</a:t>
            </a:r>
            <a:endParaRPr dirty="0"/>
          </a:p>
          <a:p>
            <a:pPr marL="742950" lvl="1" indent="-285750" algn="l" rtl="0">
              <a:spcBef>
                <a:spcPts val="630"/>
              </a:spcBef>
              <a:spcAft>
                <a:spcPts val="0"/>
              </a:spcAft>
              <a:buSzPts val="1440"/>
              <a:buChar char="●"/>
            </a:pPr>
            <a:r>
              <a:rPr lang="en-US" dirty="0"/>
              <a:t>scheduling algorithms for each queue</a:t>
            </a:r>
            <a:endParaRPr dirty="0"/>
          </a:p>
          <a:p>
            <a:pPr marL="742950" lvl="1" indent="-285750" algn="l" rtl="0">
              <a:spcBef>
                <a:spcPts val="630"/>
              </a:spcBef>
              <a:spcAft>
                <a:spcPts val="0"/>
              </a:spcAft>
              <a:buSzPts val="1440"/>
              <a:buChar char="●"/>
            </a:pPr>
            <a:r>
              <a:rPr lang="en-US" dirty="0"/>
              <a:t>method used to determine when to upgrade a process</a:t>
            </a:r>
            <a:endParaRPr dirty="0"/>
          </a:p>
          <a:p>
            <a:pPr marL="742950" lvl="1" indent="-285750" algn="l" rtl="0">
              <a:spcBef>
                <a:spcPts val="630"/>
              </a:spcBef>
              <a:spcAft>
                <a:spcPts val="0"/>
              </a:spcAft>
              <a:buSzPts val="1440"/>
              <a:buChar char="●"/>
            </a:pPr>
            <a:r>
              <a:rPr lang="en-US" dirty="0"/>
              <a:t>method used to determine when to demote a process</a:t>
            </a:r>
            <a:endParaRPr dirty="0"/>
          </a:p>
          <a:p>
            <a:pPr marL="742950" lvl="1" indent="-285750" algn="l" rtl="0">
              <a:spcBef>
                <a:spcPts val="630"/>
              </a:spcBef>
              <a:spcAft>
                <a:spcPts val="0"/>
              </a:spcAft>
              <a:buSzPts val="1440"/>
              <a:buChar char="●"/>
            </a:pPr>
            <a:r>
              <a:rPr lang="en-US" dirty="0"/>
              <a:t>method used to determine which queue a process will enter when that process needs service</a:t>
            </a:r>
          </a:p>
          <a:p>
            <a:pPr marL="457200" lvl="1" indent="0" algn="l" rtl="0">
              <a:spcBef>
                <a:spcPts val="630"/>
              </a:spcBef>
              <a:spcAft>
                <a:spcPts val="0"/>
              </a:spcAft>
              <a:buSzPts val="1440"/>
              <a:buNone/>
            </a:pPr>
            <a:endParaRPr lang="en-US" dirty="0"/>
          </a:p>
          <a:p>
            <a:pPr indent="-285750">
              <a:spcBef>
                <a:spcPts val="630"/>
              </a:spcBef>
              <a:spcAft>
                <a:spcPts val="0"/>
              </a:spcAft>
              <a:buSzPts val="1440"/>
              <a:buChar char="●"/>
            </a:pPr>
            <a:r>
              <a:rPr lang="en-HK" dirty="0"/>
              <a:t>MLFQ is commonly used in many systems such as BSD Unix, Solaris, Window NT and subsequent Window operating systems</a:t>
            </a:r>
          </a:p>
          <a:p>
            <a:pPr marL="742950" lvl="1" indent="-285750" algn="l" rtl="0">
              <a:spcBef>
                <a:spcPts val="630"/>
              </a:spcBef>
              <a:spcAft>
                <a:spcPts val="0"/>
              </a:spcAft>
              <a:buSzPts val="1440"/>
              <a:buChar char="●"/>
            </a:pPr>
            <a:r>
              <a:rPr lang="en-HK" dirty="0"/>
              <a:t> MLFQ has several distinctive advantages:</a:t>
            </a:r>
          </a:p>
          <a:p>
            <a:pPr marL="742950" lvl="1" indent="-285750" algn="l" rtl="0">
              <a:spcBef>
                <a:spcPts val="630"/>
              </a:spcBef>
              <a:spcAft>
                <a:spcPts val="0"/>
              </a:spcAft>
              <a:buSzPts val="1440"/>
              <a:buChar char="●"/>
            </a:pPr>
            <a:r>
              <a:rPr lang="en-HK" dirty="0"/>
              <a:t>It does not require prior knowledge on CPU burst time</a:t>
            </a:r>
          </a:p>
          <a:p>
            <a:pPr marL="742950" lvl="1" indent="-285750" algn="l" rtl="0">
              <a:spcBef>
                <a:spcPts val="630"/>
              </a:spcBef>
              <a:spcAft>
                <a:spcPts val="0"/>
              </a:spcAft>
              <a:buSzPts val="1440"/>
              <a:buChar char="●"/>
            </a:pPr>
            <a:r>
              <a:rPr lang="en-HK" dirty="0"/>
              <a:t>It handles interactive jobs well by delivering similar performance as that of SJF or SRTF</a:t>
            </a:r>
          </a:p>
          <a:p>
            <a:pPr marL="742950" lvl="1" indent="-285750" algn="l" rtl="0">
              <a:spcBef>
                <a:spcPts val="630"/>
              </a:spcBef>
              <a:spcAft>
                <a:spcPts val="0"/>
              </a:spcAft>
              <a:buSzPts val="1440"/>
              <a:buChar char="●"/>
            </a:pPr>
            <a:r>
              <a:rPr lang="en-HK" dirty="0"/>
              <a:t>It is also “fair” by making progress on CPU-bound jobs </a:t>
            </a:r>
          </a:p>
          <a:p>
            <a:pPr marL="742950" lvl="1" indent="-285750" algn="l" rtl="0">
              <a:spcBef>
                <a:spcPts val="630"/>
              </a:spcBef>
              <a:spcAft>
                <a:spcPts val="0"/>
              </a:spcAft>
              <a:buSzPts val="1440"/>
              <a:buChar char="●"/>
            </a:pPr>
            <a:endParaRPr dirty="0"/>
          </a:p>
          <a:p>
            <a:pPr marL="342900" lvl="0" indent="-240030" algn="l" rtl="0">
              <a:spcBef>
                <a:spcPts val="630"/>
              </a:spcBef>
              <a:spcAft>
                <a:spcPts val="0"/>
              </a:spcAft>
              <a:buSzPts val="162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xfrm>
            <a:off x="1371600" y="50800"/>
            <a:ext cx="7710488" cy="679450"/>
          </a:xfrm>
        </p:spPr>
        <p:txBody>
          <a:bodyPr vert="horz" wrap="square" lIns="91440" tIns="45720" rIns="91440" bIns="45720" anchor="b" anchorCtr="0"/>
          <a:lstStyle/>
          <a:p>
            <a:pPr eaLnBrk="1" hangingPunct="1"/>
            <a:r>
              <a:rPr lang="en-US" altLang="en-US" dirty="0"/>
              <a:t>Example of Multilevel Feedback Queue</a:t>
            </a:r>
          </a:p>
        </p:txBody>
      </p:sp>
      <p:sp>
        <p:nvSpPr>
          <p:cNvPr id="60419" name="Rectangle 3"/>
          <p:cNvSpPr>
            <a:spLocks noGrp="1" noChangeArrowheads="1"/>
          </p:cNvSpPr>
          <p:nvPr>
            <p:ph idx="1"/>
          </p:nvPr>
        </p:nvSpPr>
        <p:spPr>
          <a:xfrm>
            <a:off x="506413" y="1036638"/>
            <a:ext cx="4065588" cy="522922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Three queues: </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r>
              <a:rPr kumimoji="1" lang="en-US" altLang="en-US" sz="14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Q</a:t>
            </a:r>
            <a:r>
              <a:rPr kumimoji="1" lang="en-US" altLang="en-US" sz="1400" b="0" i="0" u="none" strike="noStrike" kern="0" cap="none" spc="0" normalizeH="0" baseline="-25000" noProof="0" dirty="0">
                <a:ln>
                  <a:noFill/>
                </a:ln>
                <a:solidFill>
                  <a:schemeClr val="tx1"/>
                </a:solidFill>
                <a:effectLst/>
                <a:uLnTx/>
                <a:uFillTx/>
                <a:latin typeface="+mn-lt"/>
                <a:ea typeface="MS PGothic" panose="020B0600070205080204" pitchFamily="34" charset="-128"/>
                <a:cs typeface="MS PGothic" panose="020B0600070205080204" pitchFamily="34" charset="-128"/>
              </a:rPr>
              <a:t>0</a:t>
            </a: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 RR with time quantum 8 milliseconds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r>
              <a:rPr kumimoji="1" lang="en-US" altLang="en-US" sz="14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Q</a:t>
            </a:r>
            <a:r>
              <a:rPr kumimoji="1" lang="en-US" altLang="en-US" sz="1400" b="0" i="0" u="none" strike="noStrike" kern="0" cap="none" spc="0" normalizeH="0" baseline="-25000" noProof="0" dirty="0">
                <a:ln>
                  <a:noFill/>
                </a:ln>
                <a:solidFill>
                  <a:schemeClr val="tx1"/>
                </a:solidFill>
                <a:effectLst/>
                <a:uLnTx/>
                <a:uFillTx/>
                <a:latin typeface="+mn-lt"/>
                <a:ea typeface="MS PGothic" panose="020B0600070205080204" pitchFamily="34" charset="-128"/>
                <a:cs typeface="MS PGothic" panose="020B0600070205080204" pitchFamily="34" charset="-128"/>
              </a:rPr>
              <a:t>1</a:t>
            </a: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 RR time quantum 16 milliseconds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r>
              <a:rPr kumimoji="1" lang="en-US" altLang="en-US" sz="14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Q</a:t>
            </a:r>
            <a:r>
              <a:rPr kumimoji="1" lang="en-US" altLang="en-US" sz="1400" b="0" i="0" u="none" strike="noStrike" kern="0" cap="none" spc="0" normalizeH="0" baseline="-25000" noProof="0" dirty="0">
                <a:ln>
                  <a:noFill/>
                </a:ln>
                <a:solidFill>
                  <a:schemeClr val="tx1"/>
                </a:solidFill>
                <a:effectLst/>
                <a:uLnTx/>
                <a:uFillTx/>
                <a:latin typeface="+mn-lt"/>
                <a:ea typeface="MS PGothic" panose="020B0600070205080204" pitchFamily="34" charset="-128"/>
                <a:cs typeface="MS PGothic" panose="020B0600070205080204" pitchFamily="34" charset="-128"/>
              </a:rPr>
              <a:t>2</a:t>
            </a: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 FCFS</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r>
              <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Scheduling</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A new job enters queue </a:t>
            </a:r>
            <a:r>
              <a:rPr kumimoji="1" lang="en-US" altLang="en-US" sz="14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Q</a:t>
            </a:r>
            <a:r>
              <a:rPr kumimoji="1" lang="en-US" altLang="en-US" sz="1400" b="0" i="1" u="none" strike="noStrike" kern="0" cap="none" spc="0" normalizeH="0" baseline="-25000" noProof="0" dirty="0">
                <a:ln>
                  <a:noFill/>
                </a:ln>
                <a:solidFill>
                  <a:schemeClr val="tx1"/>
                </a:solidFill>
                <a:effectLst/>
                <a:uLnTx/>
                <a:uFillTx/>
                <a:latin typeface="+mn-lt"/>
                <a:ea typeface="MS PGothic" panose="020B0600070205080204" pitchFamily="34" charset="-128"/>
                <a:cs typeface="MS PGothic" panose="020B0600070205080204" pitchFamily="34" charset="-128"/>
              </a:rPr>
              <a:t>0</a:t>
            </a:r>
            <a:r>
              <a:rPr kumimoji="1" lang="en-US" altLang="en-US" sz="14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a:t>
            </a: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which is served</a:t>
            </a:r>
            <a:r>
              <a:rPr kumimoji="1" lang="en-US" altLang="en-US" sz="14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a:t>
            </a: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FCFS, also preempts jobs from Q1 or Q2 if currently running on CPU</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defRPr/>
            </a:pP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rPr>
              <a:t>When it gains CPU, job receives 8 </a:t>
            </a:r>
            <a:r>
              <a:rPr kumimoji="1" lang="en-US" altLang="en-US" sz="1400" b="0" i="0" u="none" strike="noStrike" kern="0" cap="none" spc="0" normalizeH="0" baseline="0" noProof="0" dirty="0" err="1">
                <a:ln>
                  <a:noFill/>
                </a:ln>
                <a:solidFill>
                  <a:schemeClr val="tx1"/>
                </a:solidFill>
                <a:effectLst/>
                <a:uLnTx/>
                <a:uFillTx/>
                <a:latin typeface="+mn-lt"/>
                <a:ea typeface="MS PGothic" panose="020B0600070205080204" pitchFamily="34" charset="-128"/>
              </a:rPr>
              <a:t>ms</a:t>
            </a:r>
            <a:endPar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endParaRP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defRPr/>
            </a:pP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rPr>
              <a:t>If it does not finish in 8 milliseconds, job is moved to the queue </a:t>
            </a:r>
            <a:r>
              <a:rPr kumimoji="1" lang="en-US" altLang="en-US" sz="1400" b="0" i="1" u="none" strike="noStrike" kern="0" cap="none" spc="0" normalizeH="0" baseline="0" noProof="0" dirty="0">
                <a:ln>
                  <a:noFill/>
                </a:ln>
                <a:solidFill>
                  <a:schemeClr val="tx1"/>
                </a:solidFill>
                <a:effectLst/>
                <a:uLnTx/>
                <a:uFillTx/>
                <a:latin typeface="+mn-lt"/>
                <a:ea typeface="MS PGothic" panose="020B0600070205080204" pitchFamily="34" charset="-128"/>
              </a:rPr>
              <a:t>Q</a:t>
            </a:r>
            <a:r>
              <a:rPr kumimoji="1" lang="en-US" altLang="en-US" sz="1400" b="0" i="0" u="none" strike="noStrike" kern="0" cap="none" spc="0" normalizeH="0" baseline="-25000" noProof="0" dirty="0">
                <a:ln>
                  <a:noFill/>
                </a:ln>
                <a:solidFill>
                  <a:schemeClr val="tx1"/>
                </a:solidFill>
                <a:effectLst/>
                <a:uLnTx/>
                <a:uFillTx/>
                <a:latin typeface="+mn-lt"/>
                <a:ea typeface="MS PGothic" panose="020B0600070205080204" pitchFamily="34" charset="-128"/>
              </a:rPr>
              <a:t>1</a:t>
            </a:r>
            <a:endPar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At </a:t>
            </a:r>
            <a:r>
              <a:rPr kumimoji="1" lang="en-US" altLang="en-US" sz="14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Q</a:t>
            </a:r>
            <a:r>
              <a:rPr kumimoji="1" lang="en-US" altLang="en-US" sz="1400" b="0" i="0" u="none" strike="noStrike" kern="0" cap="none" spc="0" normalizeH="0" baseline="-25000" noProof="0" dirty="0">
                <a:ln>
                  <a:noFill/>
                </a:ln>
                <a:solidFill>
                  <a:schemeClr val="tx1"/>
                </a:solidFill>
                <a:effectLst/>
                <a:uLnTx/>
                <a:uFillTx/>
                <a:latin typeface="+mn-lt"/>
                <a:ea typeface="MS PGothic" panose="020B0600070205080204" pitchFamily="34" charset="-128"/>
                <a:cs typeface="MS PGothic" panose="020B0600070205080204" pitchFamily="34" charset="-128"/>
              </a:rPr>
              <a:t>1</a:t>
            </a: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job is again served FCFS and receives 16 additional milliseconds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defRPr/>
            </a:pP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rPr>
              <a:t>If it still does not complete, it is preempted and moved to queue </a:t>
            </a:r>
            <a:r>
              <a:rPr kumimoji="1" lang="en-US" altLang="en-US" sz="1400" b="0" i="1" u="none" strike="noStrike" kern="0" cap="none" spc="0" normalizeH="0" baseline="0" noProof="0" dirty="0">
                <a:ln>
                  <a:noFill/>
                </a:ln>
                <a:solidFill>
                  <a:schemeClr val="tx1"/>
                </a:solidFill>
                <a:effectLst/>
                <a:uLnTx/>
                <a:uFillTx/>
                <a:latin typeface="+mn-lt"/>
                <a:ea typeface="MS PGothic" panose="020B0600070205080204" pitchFamily="34" charset="-128"/>
              </a:rPr>
              <a:t>Q</a:t>
            </a:r>
            <a:r>
              <a:rPr kumimoji="1" lang="en-US" altLang="en-US" sz="1400" b="0" i="0" u="none" strike="noStrike" kern="0" cap="none" spc="0" normalizeH="0" baseline="-25000" noProof="0" dirty="0">
                <a:ln>
                  <a:noFill/>
                </a:ln>
                <a:solidFill>
                  <a:schemeClr val="tx1"/>
                </a:solidFill>
                <a:effectLst/>
                <a:uLnTx/>
                <a:uFillTx/>
                <a:latin typeface="+mn-lt"/>
                <a:ea typeface="MS PGothic" panose="020B0600070205080204" pitchFamily="34" charset="-128"/>
              </a:rPr>
              <a:t>2</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If a job from </a:t>
            </a:r>
            <a:r>
              <a:rPr kumimoji="1" lang="en-US" altLang="en-US" sz="14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Q</a:t>
            </a:r>
            <a:r>
              <a:rPr kumimoji="1" lang="en-US" altLang="en-US" sz="1400" b="0" i="0" u="none" strike="noStrike" kern="0" cap="none" spc="0" normalizeH="0" baseline="-25000" noProof="0" dirty="0">
                <a:ln>
                  <a:noFill/>
                </a:ln>
                <a:solidFill>
                  <a:schemeClr val="tx1"/>
                </a:solidFill>
                <a:effectLst/>
                <a:uLnTx/>
                <a:uFillTx/>
                <a:latin typeface="+mn-lt"/>
                <a:ea typeface="MS PGothic" panose="020B0600070205080204" pitchFamily="34" charset="-128"/>
                <a:cs typeface="MS PGothic" panose="020B0600070205080204" pitchFamily="34" charset="-128"/>
              </a:rPr>
              <a:t>1 </a:t>
            </a: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or </a:t>
            </a:r>
            <a:r>
              <a:rPr kumimoji="1" lang="en-US" altLang="en-US" sz="14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Q</a:t>
            </a:r>
            <a:r>
              <a:rPr kumimoji="1" lang="en-US" altLang="en-US" sz="1400" b="0" i="0" u="none" strike="noStrike" kern="0" cap="none" spc="0" normalizeH="0" baseline="-25000" noProof="0" dirty="0">
                <a:ln>
                  <a:noFill/>
                </a:ln>
                <a:solidFill>
                  <a:schemeClr val="tx1"/>
                </a:solidFill>
                <a:effectLst/>
                <a:uLnTx/>
                <a:uFillTx/>
                <a:latin typeface="+mn-lt"/>
                <a:ea typeface="MS PGothic" panose="020B0600070205080204" pitchFamily="34" charset="-128"/>
                <a:cs typeface="MS PGothic" panose="020B0600070205080204" pitchFamily="34" charset="-128"/>
              </a:rPr>
              <a:t>2 </a:t>
            </a: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is preempted by a new job from </a:t>
            </a:r>
            <a:r>
              <a:rPr kumimoji="1" lang="en-US" altLang="en-US" sz="14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Q</a:t>
            </a:r>
            <a:r>
              <a:rPr kumimoji="1" lang="en-US" altLang="en-US" sz="1400" b="0" i="0" u="none" strike="noStrike" kern="0" cap="none" spc="0" normalizeH="0" baseline="-25000" noProof="0" dirty="0">
                <a:ln>
                  <a:noFill/>
                </a:ln>
                <a:solidFill>
                  <a:schemeClr val="tx1"/>
                </a:solidFill>
                <a:effectLst/>
                <a:uLnTx/>
                <a:uFillTx/>
                <a:latin typeface="+mn-lt"/>
                <a:ea typeface="MS PGothic" panose="020B0600070205080204" pitchFamily="34" charset="-128"/>
                <a:cs typeface="MS PGothic" panose="020B0600070205080204" pitchFamily="34" charset="-128"/>
              </a:rPr>
              <a:t>0</a:t>
            </a: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it joins the head of the queue </a:t>
            </a:r>
            <a:r>
              <a:rPr kumimoji="1" lang="en-US" altLang="en-US" sz="14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Q</a:t>
            </a:r>
            <a:r>
              <a:rPr kumimoji="1" lang="en-US" altLang="en-US" sz="1400" b="0" i="0" u="none" strike="noStrike" kern="0" cap="none" spc="0" normalizeH="0" baseline="-25000" noProof="0" dirty="0">
                <a:ln>
                  <a:noFill/>
                </a:ln>
                <a:solidFill>
                  <a:schemeClr val="tx1"/>
                </a:solidFill>
                <a:effectLst/>
                <a:uLnTx/>
                <a:uFillTx/>
                <a:latin typeface="+mn-lt"/>
                <a:ea typeface="MS PGothic" panose="020B0600070205080204" pitchFamily="34" charset="-128"/>
                <a:cs typeface="MS PGothic" panose="020B0600070205080204" pitchFamily="34" charset="-128"/>
              </a:rPr>
              <a:t>1 </a:t>
            </a: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or </a:t>
            </a:r>
            <a:r>
              <a:rPr kumimoji="1" lang="en-US" altLang="en-US" sz="14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Q</a:t>
            </a:r>
            <a:r>
              <a:rPr kumimoji="1" lang="en-US" altLang="en-US" sz="1400" b="0" i="0" u="none" strike="noStrike" kern="0" cap="none" spc="0" normalizeH="0" baseline="-25000" noProof="0" dirty="0">
                <a:ln>
                  <a:noFill/>
                </a:ln>
                <a:solidFill>
                  <a:schemeClr val="tx1"/>
                </a:solidFill>
                <a:effectLst/>
                <a:uLnTx/>
                <a:uFillTx/>
                <a:latin typeface="+mn-lt"/>
                <a:ea typeface="MS PGothic" panose="020B0600070205080204" pitchFamily="34" charset="-128"/>
                <a:cs typeface="MS PGothic" panose="020B0600070205080204" pitchFamily="34" charset="-128"/>
              </a:rPr>
              <a:t>2 </a:t>
            </a: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respectively</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endPar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pic>
        <p:nvPicPr>
          <p:cNvPr id="62468" name="Picture 1"/>
          <p:cNvPicPr>
            <a:picLocks noChangeAspect="1"/>
          </p:cNvPicPr>
          <p:nvPr/>
        </p:nvPicPr>
        <p:blipFill>
          <a:blip r:embed="rId3"/>
          <a:stretch>
            <a:fillRect/>
          </a:stretch>
        </p:blipFill>
        <p:spPr>
          <a:xfrm>
            <a:off x="4464050" y="1273175"/>
            <a:ext cx="3914775" cy="2378075"/>
          </a:xfrm>
          <a:prstGeom prst="rect">
            <a:avLst/>
          </a:prstGeom>
          <a:noFill/>
          <a:ln w="9525">
            <a:noFill/>
          </a:ln>
        </p:spPr>
      </p:pic>
      <p:sp>
        <p:nvSpPr>
          <p:cNvPr id="7" name="Rectangle 3"/>
          <p:cNvSpPr txBox="1">
            <a:spLocks noChangeArrowheads="1"/>
          </p:cNvSpPr>
          <p:nvPr/>
        </p:nvSpPr>
        <p:spPr bwMode="auto">
          <a:xfrm>
            <a:off x="4706938" y="4019550"/>
            <a:ext cx="3873500" cy="1828800"/>
          </a:xfrm>
          <a:prstGeom prst="rect">
            <a:avLst/>
          </a:prstGeom>
          <a:noFill/>
          <a:ln>
            <a:noFill/>
          </a:ln>
        </p:spPr>
        <p:txBody>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r>
              <a:rPr kumimoji="1" lang="en-US" sz="1800" b="0" i="0" u="none" strike="noStrike" kern="1200" cap="none" spc="0" normalizeH="0" baseline="0" noProof="0" dirty="0">
                <a:ln>
                  <a:noFill/>
                </a:ln>
                <a:solidFill>
                  <a:srgbClr val="FF0000"/>
                </a:solidFill>
                <a:effectLst/>
                <a:uLnTx/>
                <a:uFillTx/>
                <a:latin typeface="+mn-lt"/>
                <a:ea typeface="MS PGothic" panose="020B0600070205080204" pitchFamily="34" charset="-128"/>
                <a:cs typeface="Helvetica" pitchFamily="-84" charset="0"/>
              </a:rPr>
              <a:t>This approximates SRTF</a:t>
            </a:r>
            <a:r>
              <a:rPr kumimoji="1" lang="en-US" sz="18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Helvetica" pitchFamily="-84" charset="0"/>
              </a:rPr>
              <a:t>:</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defRPr/>
            </a:pPr>
            <a:endPar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n-cs"/>
            </a:endParaRP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defRPr/>
            </a:pP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n-cs"/>
              </a:rPr>
              <a:t>CPU bound jobs drop like a rock</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defRPr/>
            </a:pPr>
            <a:r>
              <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n-cs"/>
              </a:rPr>
              <a:t>Short-running I/O bound jobs stay near top</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defRPr/>
            </a:pPr>
            <a:endPar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n-cs"/>
            </a:endParaRP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defRPr/>
            </a:pPr>
            <a:endPar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n-cs"/>
            </a:endParaRP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defRPr/>
            </a:pPr>
            <a:endParaRPr kumimoji="1" lang="en-US" altLang="en-US" sz="1400" b="0" i="0" u="none" strike="noStrike" kern="0" cap="none" spc="0" normalizeH="0" baseline="0" noProof="0" dirty="0">
              <a:ln>
                <a:noFill/>
              </a:ln>
              <a:solidFill>
                <a:schemeClr val="tx1"/>
              </a:solidFill>
              <a:effectLst/>
              <a:uLnTx/>
              <a:uFillTx/>
              <a:latin typeface="+mn-lt"/>
              <a:ea typeface="MS PGothic" panose="020B0600070205080204" pitchFamily="34" charset="-128"/>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27"/>
          <p:cNvSpPr txBox="1">
            <a:spLocks noGrp="1"/>
          </p:cNvSpPr>
          <p:nvPr>
            <p:ph type="title"/>
          </p:nvPr>
        </p:nvSpPr>
        <p:spPr>
          <a:xfrm>
            <a:off x="457200" y="277813"/>
            <a:ext cx="8229600"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MLFQ Scheduling: Example</a:t>
            </a:r>
            <a:endParaRPr/>
          </a:p>
        </p:txBody>
      </p:sp>
      <p:graphicFrame>
        <p:nvGraphicFramePr>
          <p:cNvPr id="708" name="Google Shape;708;p27"/>
          <p:cNvGraphicFramePr/>
          <p:nvPr>
            <p:extLst>
              <p:ext uri="{D42A27DB-BD31-4B8C-83A1-F6EECF244321}">
                <p14:modId xmlns:p14="http://schemas.microsoft.com/office/powerpoint/2010/main" val="1061523046"/>
              </p:ext>
            </p:extLst>
          </p:nvPr>
        </p:nvGraphicFramePr>
        <p:xfrm>
          <a:off x="892175" y="1026708"/>
          <a:ext cx="3976700" cy="2885340"/>
        </p:xfrm>
        <a:graphic>
          <a:graphicData uri="http://schemas.openxmlformats.org/drawingml/2006/table">
            <a:tbl>
              <a:tblPr>
                <a:noFill/>
              </a:tblPr>
              <a:tblGrid>
                <a:gridCol w="1352850">
                  <a:extLst>
                    <a:ext uri="{9D8B030D-6E8A-4147-A177-3AD203B41FA5}">
                      <a16:colId xmlns:a16="http://schemas.microsoft.com/office/drawing/2014/main" val="20000"/>
                    </a:ext>
                  </a:extLst>
                </a:gridCol>
                <a:gridCol w="1311925">
                  <a:extLst>
                    <a:ext uri="{9D8B030D-6E8A-4147-A177-3AD203B41FA5}">
                      <a16:colId xmlns:a16="http://schemas.microsoft.com/office/drawing/2014/main" val="20001"/>
                    </a:ext>
                  </a:extLst>
                </a:gridCol>
                <a:gridCol w="1311925">
                  <a:extLst>
                    <a:ext uri="{9D8B030D-6E8A-4147-A177-3AD203B41FA5}">
                      <a16:colId xmlns:a16="http://schemas.microsoft.com/office/drawing/2014/main" val="20002"/>
                    </a:ext>
                  </a:extLst>
                </a:gridCol>
              </a:tblGrid>
              <a:tr h="365750">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a:solidFill>
                            <a:schemeClr val="dk1"/>
                          </a:solidFill>
                          <a:latin typeface="Arial"/>
                          <a:ea typeface="Arial"/>
                          <a:cs typeface="Arial"/>
                          <a:sym typeface="Arial"/>
                        </a:rPr>
                        <a:t>Process</a:t>
                      </a:r>
                      <a:endParaRPr/>
                    </a:p>
                  </a:txBody>
                  <a:tcPr marL="91450" marR="91450" marT="45700" marB="45700"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a:solidFill>
                            <a:schemeClr val="dk1"/>
                          </a:solidFill>
                          <a:latin typeface="Arial"/>
                          <a:ea typeface="Arial"/>
                          <a:cs typeface="Arial"/>
                          <a:sym typeface="Arial"/>
                        </a:rPr>
                        <a:t>Arrival</a:t>
                      </a:r>
                      <a:endParaRPr/>
                    </a:p>
                    <a:p>
                      <a:pPr marL="0" marR="0" lvl="0" indent="0" algn="ctr" rtl="0">
                        <a:lnSpc>
                          <a:spcPct val="100000"/>
                        </a:lnSpc>
                        <a:spcBef>
                          <a:spcPts val="360"/>
                        </a:spcBef>
                        <a:spcAft>
                          <a:spcPts val="0"/>
                        </a:spcAft>
                        <a:buClr>
                          <a:schemeClr val="folHlink"/>
                        </a:buClr>
                        <a:buSzPts val="1620"/>
                        <a:buFont typeface="Noto Sans Symbols"/>
                        <a:buNone/>
                      </a:pPr>
                      <a:r>
                        <a:rPr lang="en-US" sz="1800" b="0" i="0" u="none" strike="noStrike" cap="none">
                          <a:solidFill>
                            <a:schemeClr val="dk1"/>
                          </a:solidFill>
                          <a:latin typeface="Arial"/>
                          <a:ea typeface="Arial"/>
                          <a:cs typeface="Arial"/>
                          <a:sym typeface="Arial"/>
                        </a:rPr>
                        <a:t>Time</a:t>
                      </a:r>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a:solidFill>
                            <a:schemeClr val="dk1"/>
                          </a:solidFill>
                          <a:latin typeface="Arial"/>
                          <a:ea typeface="Arial"/>
                          <a:cs typeface="Arial"/>
                          <a:sym typeface="Arial"/>
                        </a:rPr>
                        <a:t>Burst</a:t>
                      </a:r>
                      <a:endParaRPr/>
                    </a:p>
                    <a:p>
                      <a:pPr marL="0" marR="0" lvl="0" indent="0" algn="ctr" rtl="0">
                        <a:lnSpc>
                          <a:spcPct val="100000"/>
                        </a:lnSpc>
                        <a:spcBef>
                          <a:spcPts val="360"/>
                        </a:spcBef>
                        <a:spcAft>
                          <a:spcPts val="0"/>
                        </a:spcAft>
                        <a:buClr>
                          <a:schemeClr val="folHlink"/>
                        </a:buClr>
                        <a:buSzPts val="1620"/>
                        <a:buFont typeface="Noto Sans Symbols"/>
                        <a:buNone/>
                      </a:pPr>
                      <a:r>
                        <a:rPr lang="en-US" sz="1800" b="0" i="0" u="none" strike="noStrike" cap="none">
                          <a:solidFill>
                            <a:schemeClr val="dk1"/>
                          </a:solidFill>
                          <a:latin typeface="Arial"/>
                          <a:ea typeface="Arial"/>
                          <a:cs typeface="Arial"/>
                          <a:sym typeface="Arial"/>
                        </a:rPr>
                        <a:t>Time</a:t>
                      </a:r>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5750">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a:solidFill>
                            <a:schemeClr val="dk1"/>
                          </a:solidFill>
                          <a:latin typeface="Arial"/>
                          <a:ea typeface="Arial"/>
                          <a:cs typeface="Arial"/>
                          <a:sym typeface="Arial"/>
                        </a:rPr>
                        <a:t>P1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a:solidFill>
                            <a:schemeClr val="dk1"/>
                          </a:solidFill>
                          <a:latin typeface="Arial"/>
                          <a:ea typeface="Arial"/>
                          <a:cs typeface="Arial"/>
                          <a:sym typeface="Arial"/>
                        </a:rPr>
                        <a:t>0</a:t>
                      </a:r>
                      <a:endParaRPr sz="1800" b="0" i="0" u="none" strike="noStrike" cap="none">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a:solidFill>
                            <a:schemeClr val="dk1"/>
                          </a:solidFill>
                          <a:latin typeface="Arial"/>
                          <a:ea typeface="Arial"/>
                          <a:cs typeface="Arial"/>
                          <a:sym typeface="Arial"/>
                        </a:rPr>
                        <a:t>10</a:t>
                      </a:r>
                      <a:endParaRPr sz="1800" b="0" i="0" u="none" strike="noStrike" cap="none">
                        <a:solidFill>
                          <a:schemeClr val="dk1"/>
                        </a:solidFill>
                        <a:latin typeface="Arial"/>
                        <a:ea typeface="Arial"/>
                        <a:cs typeface="Arial"/>
                        <a:sym typeface="Arial"/>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a:solidFill>
                            <a:schemeClr val="dk1"/>
                          </a:solidFill>
                          <a:latin typeface="Arial"/>
                          <a:ea typeface="Arial"/>
                          <a:cs typeface="Arial"/>
                          <a:sym typeface="Arial"/>
                        </a:rPr>
                        <a:t>P2</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dirty="0">
                          <a:solidFill>
                            <a:schemeClr val="dk1"/>
                          </a:solidFill>
                          <a:latin typeface="Arial"/>
                          <a:ea typeface="Arial"/>
                          <a:cs typeface="Arial"/>
                          <a:sym typeface="Arial"/>
                        </a:rPr>
                        <a:t>10</a:t>
                      </a:r>
                      <a:endParaRPr sz="1800" b="0" i="0" u="none" strike="noStrike" cap="none" dirty="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dirty="0">
                          <a:solidFill>
                            <a:schemeClr val="dk1"/>
                          </a:solidFill>
                          <a:latin typeface="Arial"/>
                          <a:ea typeface="Arial"/>
                          <a:cs typeface="Arial"/>
                          <a:sym typeface="Arial"/>
                        </a:rPr>
                        <a:t>8</a:t>
                      </a:r>
                      <a:endParaRPr sz="1800" b="0" i="0" u="none" strike="noStrike" cap="none" dirty="0">
                        <a:solidFill>
                          <a:schemeClr val="dk1"/>
                        </a:solidFill>
                        <a:latin typeface="Arial"/>
                        <a:ea typeface="Arial"/>
                        <a:cs typeface="Arial"/>
                        <a:sym typeface="Arial"/>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a:solidFill>
                            <a:schemeClr val="dk1"/>
                          </a:solidFill>
                          <a:latin typeface="Arial"/>
                          <a:ea typeface="Arial"/>
                          <a:cs typeface="Arial"/>
                          <a:sym typeface="Arial"/>
                        </a:rPr>
                        <a:t>P3</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dirty="0">
                          <a:solidFill>
                            <a:schemeClr val="dk1"/>
                          </a:solidFill>
                          <a:latin typeface="Arial"/>
                          <a:ea typeface="Arial"/>
                          <a:cs typeface="Arial"/>
                          <a:sym typeface="Arial"/>
                        </a:rPr>
                        <a:t>8</a:t>
                      </a:r>
                      <a:endParaRPr sz="1800" b="0" i="0" u="none" strike="noStrike" cap="none" dirty="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dirty="0">
                          <a:solidFill>
                            <a:schemeClr val="dk1"/>
                          </a:solidFill>
                          <a:latin typeface="Arial"/>
                          <a:ea typeface="Arial"/>
                          <a:cs typeface="Arial"/>
                          <a:sym typeface="Arial"/>
                        </a:rPr>
                        <a:t>30</a:t>
                      </a:r>
                      <a:endParaRPr sz="1800" b="0" i="0" u="none" strike="noStrike" cap="none" dirty="0">
                        <a:solidFill>
                          <a:schemeClr val="dk1"/>
                        </a:solidFill>
                        <a:latin typeface="Arial"/>
                        <a:ea typeface="Arial"/>
                        <a:cs typeface="Arial"/>
                        <a:sym typeface="Arial"/>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a:solidFill>
                            <a:schemeClr val="dk1"/>
                          </a:solidFill>
                          <a:latin typeface="Arial"/>
                          <a:ea typeface="Arial"/>
                          <a:cs typeface="Arial"/>
                          <a:sym typeface="Arial"/>
                        </a:rPr>
                        <a:t>P4</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dirty="0">
                          <a:solidFill>
                            <a:schemeClr val="dk1"/>
                          </a:solidFill>
                          <a:latin typeface="Arial"/>
                          <a:ea typeface="Arial"/>
                          <a:cs typeface="Arial"/>
                          <a:sym typeface="Arial"/>
                        </a:rPr>
                        <a:t>16</a:t>
                      </a:r>
                      <a:endParaRPr sz="1800" b="0" i="0" u="none" strike="noStrike" cap="none" dirty="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dirty="0">
                          <a:solidFill>
                            <a:schemeClr val="dk1"/>
                          </a:solidFill>
                          <a:latin typeface="Arial"/>
                          <a:ea typeface="Arial"/>
                          <a:cs typeface="Arial"/>
                          <a:sym typeface="Arial"/>
                        </a:rPr>
                        <a:t>2</a:t>
                      </a:r>
                      <a:endParaRPr sz="1800" b="0" i="0" u="none" strike="noStrike" cap="none" dirty="0">
                        <a:solidFill>
                          <a:schemeClr val="dk1"/>
                        </a:solidFill>
                        <a:latin typeface="Arial"/>
                        <a:ea typeface="Arial"/>
                        <a:cs typeface="Arial"/>
                        <a:sym typeface="Arial"/>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dirty="0">
                          <a:solidFill>
                            <a:schemeClr val="dk1"/>
                          </a:solidFill>
                          <a:latin typeface="Arial"/>
                          <a:ea typeface="Arial"/>
                          <a:cs typeface="Arial"/>
                          <a:sym typeface="Arial"/>
                        </a:rPr>
                        <a:t>P5</a:t>
                      </a:r>
                      <a:endParaRPr sz="1800" b="0" i="0" u="none" strike="noStrike" cap="none" dirty="0">
                        <a:solidFill>
                          <a:schemeClr val="dk1"/>
                        </a:solidFill>
                        <a:latin typeface="Arial"/>
                        <a:ea typeface="Arial"/>
                        <a:cs typeface="Arial"/>
                        <a:sym typeface="Arial"/>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dirty="0">
                          <a:solidFill>
                            <a:schemeClr val="dk1"/>
                          </a:solidFill>
                          <a:latin typeface="Arial"/>
                          <a:ea typeface="Arial"/>
                          <a:cs typeface="Arial"/>
                          <a:sym typeface="Arial"/>
                        </a:rPr>
                        <a:t>22</a:t>
                      </a:r>
                      <a:endParaRPr sz="1800" b="0" i="0" u="none" strike="noStrike" cap="none" dirty="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dirty="0">
                          <a:solidFill>
                            <a:schemeClr val="dk1"/>
                          </a:solidFill>
                          <a:latin typeface="Arial"/>
                          <a:ea typeface="Arial"/>
                          <a:cs typeface="Arial"/>
                          <a:sym typeface="Arial"/>
                        </a:rPr>
                        <a:t>8</a:t>
                      </a:r>
                      <a:endParaRPr sz="1800" b="0" i="0" u="none" strike="noStrike" cap="none" dirty="0">
                        <a:solidFill>
                          <a:schemeClr val="dk1"/>
                        </a:solidFill>
                        <a:latin typeface="Arial"/>
                        <a:ea typeface="Arial"/>
                        <a:cs typeface="Arial"/>
                        <a:sym typeface="Arial"/>
                      </a:endParaRPr>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dirty="0">
                          <a:solidFill>
                            <a:schemeClr val="dk1"/>
                          </a:solidFill>
                          <a:latin typeface="Arial"/>
                          <a:ea typeface="Arial"/>
                          <a:cs typeface="Arial"/>
                          <a:sym typeface="Arial"/>
                        </a:rPr>
                        <a:t>P6</a:t>
                      </a:r>
                      <a:endParaRPr sz="1800" b="0" i="0" u="none" strike="noStrike" cap="none" dirty="0">
                        <a:solidFill>
                          <a:schemeClr val="dk1"/>
                        </a:solidFill>
                        <a:latin typeface="Arial"/>
                        <a:ea typeface="Arial"/>
                        <a:cs typeface="Arial"/>
                        <a:sym typeface="Arial"/>
                      </a:endParaRPr>
                    </a:p>
                  </a:txBody>
                  <a:tcPr marL="91450" marR="91450" marT="45700" marB="45700">
                    <a:lnL w="28575"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dirty="0">
                          <a:solidFill>
                            <a:schemeClr val="dk1"/>
                          </a:solidFill>
                          <a:latin typeface="Arial"/>
                          <a:ea typeface="Arial"/>
                          <a:cs typeface="Arial"/>
                          <a:sym typeface="Arial"/>
                        </a:rPr>
                        <a:t>6</a:t>
                      </a:r>
                      <a:endParaRPr sz="1800" b="0" i="0" u="none" strike="noStrike" cap="none" dirty="0">
                        <a:solidFill>
                          <a:schemeClr val="dk1"/>
                        </a:solidFill>
                        <a:latin typeface="Arial"/>
                        <a:ea typeface="Arial"/>
                        <a:cs typeface="Arial"/>
                        <a:sym typeface="Arial"/>
                      </a:endParaRPr>
                    </a:p>
                  </a:txBody>
                  <a:tcPr marL="91450" marR="91450" marT="45700" marB="4570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folHlink"/>
                        </a:buClr>
                        <a:buSzPts val="1620"/>
                        <a:buFont typeface="Noto Sans Symbols"/>
                        <a:buNone/>
                      </a:pPr>
                      <a:r>
                        <a:rPr lang="en-US" sz="1800" b="0" i="0" u="none" strike="noStrike" cap="none" dirty="0">
                          <a:solidFill>
                            <a:schemeClr val="dk1"/>
                          </a:solidFill>
                          <a:latin typeface="Arial"/>
                          <a:ea typeface="Arial"/>
                          <a:cs typeface="Arial"/>
                          <a:sym typeface="Arial"/>
                        </a:rPr>
                        <a:t>22</a:t>
                      </a:r>
                      <a:endParaRPr sz="1800" b="0" i="0" u="none" strike="noStrike" cap="none" dirty="0">
                        <a:solidFill>
                          <a:schemeClr val="dk1"/>
                        </a:solidFill>
                        <a:latin typeface="Arial"/>
                        <a:ea typeface="Arial"/>
                        <a:cs typeface="Arial"/>
                        <a:sym typeface="Arial"/>
                      </a:endParaRPr>
                    </a:p>
                  </a:txBody>
                  <a:tcPr marL="91450" marR="91450" marT="45700" marB="45700"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668352631"/>
                  </a:ext>
                </a:extLst>
              </a:tr>
            </a:tbl>
          </a:graphicData>
        </a:graphic>
      </p:graphicFrame>
      <p:pic>
        <p:nvPicPr>
          <p:cNvPr id="709" name="Google Shape;709;p27"/>
          <p:cNvPicPr preferRelativeResize="0"/>
          <p:nvPr/>
        </p:nvPicPr>
        <p:blipFill>
          <a:blip r:embed="rId3"/>
          <a:srcRect/>
          <a:stretch/>
        </p:blipFill>
        <p:spPr>
          <a:xfrm>
            <a:off x="5119535" y="1325863"/>
            <a:ext cx="3682428" cy="2443063"/>
          </a:xfrm>
          <a:prstGeom prst="rect">
            <a:avLst/>
          </a:prstGeom>
          <a:noFill/>
          <a:ln>
            <a:noFill/>
          </a:ln>
        </p:spPr>
      </p:pic>
      <p:pic>
        <p:nvPicPr>
          <p:cNvPr id="6" name="Google Shape;750;gf3664bb2a5_0_32" descr="Table&#10;&#10;Description automatically generated">
            <a:extLst>
              <a:ext uri="{FF2B5EF4-FFF2-40B4-BE49-F238E27FC236}">
                <a16:creationId xmlns:a16="http://schemas.microsoft.com/office/drawing/2014/main" id="{85D02C28-CE65-4796-B907-2F35B0A9FA54}"/>
              </a:ext>
            </a:extLst>
          </p:cNvPr>
          <p:cNvPicPr preferRelativeResize="0"/>
          <p:nvPr/>
        </p:nvPicPr>
        <p:blipFill>
          <a:blip r:embed="rId4">
            <a:alphaModFix/>
          </a:blip>
          <a:stretch>
            <a:fillRect/>
          </a:stretch>
        </p:blipFill>
        <p:spPr>
          <a:xfrm>
            <a:off x="338495" y="4331109"/>
            <a:ext cx="8861950" cy="163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gf3664bb2a5_0_32"/>
          <p:cNvSpPr txBox="1">
            <a:spLocks noGrp="1"/>
          </p:cNvSpPr>
          <p:nvPr>
            <p:ph type="title"/>
          </p:nvPr>
        </p:nvSpPr>
        <p:spPr>
          <a:xfrm>
            <a:off x="457200" y="277813"/>
            <a:ext cx="8229600" cy="5763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MLFQ Scheduling: Example</a:t>
            </a:r>
            <a:endParaRPr/>
          </a:p>
        </p:txBody>
      </p:sp>
      <p:sp>
        <p:nvSpPr>
          <p:cNvPr id="749" name="Google Shape;749;gf3664bb2a5_0_32"/>
          <p:cNvSpPr txBox="1"/>
          <p:nvPr/>
        </p:nvSpPr>
        <p:spPr>
          <a:xfrm>
            <a:off x="568450" y="5118350"/>
            <a:ext cx="6582900" cy="5694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2500"/>
          </a:p>
        </p:txBody>
      </p:sp>
      <p:pic>
        <p:nvPicPr>
          <p:cNvPr id="750" name="Google Shape;750;gf3664bb2a5_0_32" descr="Table&#10;&#10;Description automatically generated"/>
          <p:cNvPicPr preferRelativeResize="0"/>
          <p:nvPr/>
        </p:nvPicPr>
        <p:blipFill>
          <a:blip r:embed="rId3">
            <a:alphaModFix/>
          </a:blip>
          <a:stretch>
            <a:fillRect/>
          </a:stretch>
        </p:blipFill>
        <p:spPr>
          <a:xfrm>
            <a:off x="349956" y="1224844"/>
            <a:ext cx="8461022" cy="1354667"/>
          </a:xfrm>
          <a:prstGeom prst="rect">
            <a:avLst/>
          </a:prstGeom>
          <a:noFill/>
          <a:ln>
            <a:noFill/>
          </a:ln>
        </p:spPr>
      </p:pic>
      <p:sp>
        <p:nvSpPr>
          <p:cNvPr id="751" name="Google Shape;751;gf3664bb2a5_0_32"/>
          <p:cNvSpPr txBox="1"/>
          <p:nvPr/>
        </p:nvSpPr>
        <p:spPr>
          <a:xfrm>
            <a:off x="568450" y="2955908"/>
            <a:ext cx="8186083" cy="35701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Book Antiqua"/>
                <a:ea typeface="Book Antiqua"/>
                <a:cs typeface="Book Antiqua"/>
                <a:sym typeface="Book Antiqua"/>
              </a:rPr>
              <a:t>Averaging waiting time = turn-around time  - CPU burst time</a:t>
            </a:r>
          </a:p>
          <a:p>
            <a:pPr marL="0" lvl="0" indent="0" algn="l" rtl="0">
              <a:spcBef>
                <a:spcPts val="0"/>
              </a:spcBef>
              <a:spcAft>
                <a:spcPts val="0"/>
              </a:spcAft>
              <a:buNone/>
            </a:pPr>
            <a:endParaRPr sz="2200" dirty="0">
              <a:latin typeface="Book Antiqua"/>
              <a:ea typeface="Book Antiqua"/>
              <a:cs typeface="Book Antiqua"/>
              <a:sym typeface="Book Antiqua"/>
            </a:endParaRPr>
          </a:p>
          <a:p>
            <a:pPr marL="457200" lvl="0" indent="0" algn="l" rtl="0">
              <a:spcBef>
                <a:spcPts val="0"/>
              </a:spcBef>
              <a:spcAft>
                <a:spcPts val="0"/>
              </a:spcAft>
              <a:buNone/>
            </a:pPr>
            <a:r>
              <a:rPr lang="en-US" sz="2200" b="1" dirty="0">
                <a:latin typeface="Book Antiqua"/>
                <a:ea typeface="Book Antiqua"/>
                <a:cs typeface="Book Antiqua"/>
                <a:sym typeface="Book Antiqua"/>
              </a:rPr>
              <a:t>P1: 36-0-10 = 26</a:t>
            </a:r>
            <a:endParaRPr sz="2200" b="1" dirty="0">
              <a:latin typeface="Book Antiqua"/>
              <a:ea typeface="Book Antiqua"/>
              <a:cs typeface="Book Antiqua"/>
              <a:sym typeface="Book Antiqua"/>
            </a:endParaRPr>
          </a:p>
          <a:p>
            <a:pPr marL="457200" lvl="0" indent="0" algn="l" rtl="0">
              <a:spcBef>
                <a:spcPts val="0"/>
              </a:spcBef>
              <a:spcAft>
                <a:spcPts val="0"/>
              </a:spcAft>
              <a:buNone/>
            </a:pPr>
            <a:r>
              <a:rPr lang="en-US" sz="2200" b="1" dirty="0">
                <a:latin typeface="Book Antiqua"/>
                <a:ea typeface="Book Antiqua"/>
                <a:cs typeface="Book Antiqua"/>
                <a:sym typeface="Book Antiqua"/>
              </a:rPr>
              <a:t>P2: 78-10-8 = 60</a:t>
            </a:r>
            <a:endParaRPr sz="2200" b="1" dirty="0">
              <a:latin typeface="Book Antiqua"/>
              <a:ea typeface="Book Antiqua"/>
              <a:cs typeface="Book Antiqua"/>
              <a:sym typeface="Book Antiqua"/>
            </a:endParaRPr>
          </a:p>
          <a:p>
            <a:pPr marL="457200" lvl="0" indent="0" algn="l" rtl="0">
              <a:spcBef>
                <a:spcPts val="0"/>
              </a:spcBef>
              <a:spcAft>
                <a:spcPts val="0"/>
              </a:spcAft>
              <a:buNone/>
            </a:pPr>
            <a:r>
              <a:rPr lang="en-US" sz="2200" b="1" dirty="0">
                <a:latin typeface="Book Antiqua"/>
                <a:ea typeface="Book Antiqua"/>
                <a:cs typeface="Book Antiqua"/>
                <a:sym typeface="Book Antiqua"/>
              </a:rPr>
              <a:t>P3: 76-8-30 = 38</a:t>
            </a:r>
            <a:endParaRPr sz="2200" b="1" dirty="0">
              <a:latin typeface="Book Antiqua"/>
              <a:ea typeface="Book Antiqua"/>
              <a:cs typeface="Book Antiqua"/>
              <a:sym typeface="Book Antiqua"/>
            </a:endParaRPr>
          </a:p>
          <a:p>
            <a:pPr marL="457200" lvl="0" indent="0" algn="l" rtl="0">
              <a:spcBef>
                <a:spcPts val="0"/>
              </a:spcBef>
              <a:spcAft>
                <a:spcPts val="0"/>
              </a:spcAft>
              <a:buNone/>
            </a:pPr>
            <a:r>
              <a:rPr lang="en-US" sz="2200" b="1" dirty="0">
                <a:latin typeface="Book Antiqua"/>
                <a:ea typeface="Book Antiqua"/>
                <a:cs typeface="Book Antiqua"/>
                <a:sym typeface="Book Antiqua"/>
              </a:rPr>
              <a:t>P4: 18-16-2 = 0</a:t>
            </a:r>
            <a:endParaRPr sz="2200" b="1" dirty="0">
              <a:latin typeface="Book Antiqua"/>
              <a:ea typeface="Book Antiqua"/>
              <a:cs typeface="Book Antiqua"/>
              <a:sym typeface="Book Antiqua"/>
            </a:endParaRPr>
          </a:p>
          <a:p>
            <a:pPr marL="457200" lvl="0" indent="0" algn="l" rtl="0">
              <a:spcBef>
                <a:spcPts val="0"/>
              </a:spcBef>
              <a:spcAft>
                <a:spcPts val="0"/>
              </a:spcAft>
              <a:buNone/>
            </a:pPr>
            <a:r>
              <a:rPr lang="en-US" sz="2200" b="1" dirty="0">
                <a:latin typeface="Book Antiqua"/>
                <a:ea typeface="Book Antiqua"/>
                <a:cs typeface="Book Antiqua"/>
                <a:sym typeface="Book Antiqua"/>
              </a:rPr>
              <a:t>P5: 80-22-8 = 50</a:t>
            </a:r>
            <a:endParaRPr sz="2200" b="1" dirty="0">
              <a:latin typeface="Book Antiqua"/>
              <a:ea typeface="Book Antiqua"/>
              <a:cs typeface="Book Antiqua"/>
              <a:sym typeface="Book Antiqua"/>
            </a:endParaRPr>
          </a:p>
          <a:p>
            <a:pPr marL="457200" lvl="0" indent="0" algn="l" rtl="0">
              <a:spcBef>
                <a:spcPts val="0"/>
              </a:spcBef>
              <a:spcAft>
                <a:spcPts val="0"/>
              </a:spcAft>
              <a:buNone/>
            </a:pPr>
            <a:r>
              <a:rPr lang="en-US" sz="2200" b="1" dirty="0">
                <a:latin typeface="Book Antiqua"/>
                <a:ea typeface="Book Antiqua"/>
                <a:cs typeface="Book Antiqua"/>
                <a:sym typeface="Book Antiqua"/>
              </a:rPr>
              <a:t>P6: 52-6-22 = 24</a:t>
            </a:r>
            <a:endParaRPr sz="2200" b="1" dirty="0">
              <a:latin typeface="Book Antiqua"/>
              <a:ea typeface="Book Antiqua"/>
              <a:cs typeface="Book Antiqua"/>
              <a:sym typeface="Book Antiqua"/>
            </a:endParaRPr>
          </a:p>
          <a:p>
            <a:pPr marL="0" lvl="0" indent="0" algn="l" rtl="0">
              <a:spcBef>
                <a:spcPts val="0"/>
              </a:spcBef>
              <a:spcAft>
                <a:spcPts val="0"/>
              </a:spcAft>
              <a:buNone/>
            </a:pPr>
            <a:endParaRPr lang="en-US" sz="2200" dirty="0">
              <a:latin typeface="Book Antiqua"/>
              <a:ea typeface="Book Antiqua"/>
              <a:cs typeface="Book Antiqua"/>
              <a:sym typeface="Book Antiqua"/>
            </a:endParaRPr>
          </a:p>
          <a:p>
            <a:pPr marL="0" lvl="0" indent="0" algn="l" rtl="0">
              <a:spcBef>
                <a:spcPts val="0"/>
              </a:spcBef>
              <a:spcAft>
                <a:spcPts val="0"/>
              </a:spcAft>
              <a:buNone/>
            </a:pPr>
            <a:r>
              <a:rPr lang="en-US" sz="2200" dirty="0">
                <a:latin typeface="Book Antiqua"/>
                <a:ea typeface="Book Antiqua"/>
                <a:cs typeface="Book Antiqua"/>
                <a:sym typeface="Book Antiqua"/>
              </a:rPr>
              <a:t>Average waiting time: (26+60+38+0+50+24)/6 =33</a:t>
            </a:r>
            <a:endParaRPr sz="2200" dirty="0">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865188" y="277813"/>
            <a:ext cx="7821612" cy="576262"/>
          </a:xfrm>
        </p:spPr>
        <p:txBody>
          <a:bodyPr vert="horz" wrap="square" lIns="91440" tIns="45720" rIns="91440" bIns="45720" anchor="b" anchorCtr="0"/>
          <a:lstStyle/>
          <a:p>
            <a:pPr eaLnBrk="1" hangingPunct="1"/>
            <a:r>
              <a:rPr lang="en-US" altLang="en-US" dirty="0"/>
              <a:t>Priority-based Scheduling</a:t>
            </a:r>
          </a:p>
        </p:txBody>
      </p:sp>
      <p:sp>
        <p:nvSpPr>
          <p:cNvPr id="92163" name="Content Placeholder 2"/>
          <p:cNvSpPr>
            <a:spLocks noGrp="1"/>
          </p:cNvSpPr>
          <p:nvPr>
            <p:ph idx="1"/>
          </p:nvPr>
        </p:nvSpPr>
        <p:spPr>
          <a:xfrm>
            <a:off x="427038" y="998538"/>
            <a:ext cx="8112125" cy="2655887"/>
          </a:xfrm>
        </p:spPr>
        <p:txBody>
          <a:bodyPr vert="horz" wrap="square" lIns="91440" tIns="45720" rIns="91440" bIns="45720" anchor="t" anchorCtr="0"/>
          <a:lstStyle/>
          <a:p>
            <a:r>
              <a:rPr lang="en-US" altLang="en-US" dirty="0"/>
              <a:t>Note that providing a preemptive, priority-based scheduler only guarantees soft real-time functionality. Processes have the characteristics: </a:t>
            </a:r>
            <a:r>
              <a:rPr lang="en-US" altLang="en-US" dirty="0">
                <a:solidFill>
                  <a:srgbClr val="FF0000"/>
                </a:solidFill>
              </a:rPr>
              <a:t>periodic</a:t>
            </a:r>
            <a:r>
              <a:rPr lang="en-US" altLang="en-US" dirty="0"/>
              <a:t> ones require CPU at constant intervals (periods)</a:t>
            </a:r>
          </a:p>
          <a:p>
            <a:pPr lvl="1"/>
            <a:r>
              <a:rPr lang="en-US" altLang="en-US" sz="1600" dirty="0"/>
              <a:t>Has processing time </a:t>
            </a:r>
            <a:r>
              <a:rPr lang="en-US" altLang="en-US" sz="1600" i="1" dirty="0"/>
              <a:t>t</a:t>
            </a:r>
            <a:r>
              <a:rPr lang="en-US" altLang="en-US" sz="1600" dirty="0"/>
              <a:t>, deadline </a:t>
            </a:r>
            <a:r>
              <a:rPr lang="en-US" altLang="en-US" sz="1600" i="1" dirty="0"/>
              <a:t>d, </a:t>
            </a:r>
            <a:r>
              <a:rPr lang="en-US" altLang="en-US" sz="1600" dirty="0"/>
              <a:t>period </a:t>
            </a:r>
            <a:r>
              <a:rPr lang="en-US" altLang="en-US" sz="1600" i="1" dirty="0"/>
              <a:t>p </a:t>
            </a:r>
            <a:r>
              <a:rPr lang="en-US" altLang="en-US" sz="1600" dirty="0"/>
              <a:t>, in which 0 ≤ </a:t>
            </a:r>
            <a:r>
              <a:rPr lang="en-US" altLang="en-US" sz="1600" i="1" dirty="0"/>
              <a:t>t</a:t>
            </a:r>
            <a:r>
              <a:rPr lang="en-US" altLang="en-US" sz="1600" dirty="0"/>
              <a:t> ≤ </a:t>
            </a:r>
            <a:r>
              <a:rPr lang="en-US" altLang="en-US" sz="1600" i="1" dirty="0"/>
              <a:t>d</a:t>
            </a:r>
            <a:r>
              <a:rPr lang="en-US" altLang="en-US" sz="1600" dirty="0"/>
              <a:t> ≤ </a:t>
            </a:r>
            <a:r>
              <a:rPr lang="en-US" altLang="en-US" sz="1600" i="1" dirty="0"/>
              <a:t>p</a:t>
            </a:r>
          </a:p>
          <a:p>
            <a:pPr lvl="1"/>
            <a:r>
              <a:rPr lang="en-US" altLang="en-US" sz="1600" dirty="0"/>
              <a:t>The</a:t>
            </a:r>
            <a:r>
              <a:rPr lang="en-US" altLang="en-US" sz="1600" dirty="0">
                <a:solidFill>
                  <a:srgbClr val="3366FF"/>
                </a:solidFill>
              </a:rPr>
              <a:t> </a:t>
            </a:r>
            <a:r>
              <a:rPr lang="en-US" altLang="en-US" sz="1600" dirty="0">
                <a:solidFill>
                  <a:srgbClr val="FF0000"/>
                </a:solidFill>
              </a:rPr>
              <a:t>rate</a:t>
            </a:r>
            <a:r>
              <a:rPr lang="en-US" altLang="en-US" sz="1600" dirty="0"/>
              <a:t> of a periodic task is 1/</a:t>
            </a:r>
            <a:r>
              <a:rPr lang="en-US" altLang="en-US" sz="1600" i="1" dirty="0"/>
              <a:t>p</a:t>
            </a:r>
          </a:p>
          <a:p>
            <a:pPr lvl="1"/>
            <a:r>
              <a:rPr lang="en-US" altLang="en-US" sz="1600" dirty="0"/>
              <a:t>A process may have to announce its deadline requirements to the scheduler. </a:t>
            </a:r>
            <a:r>
              <a:rPr lang="en-US" altLang="zh-CN" sz="1600" dirty="0"/>
              <a:t>T</a:t>
            </a:r>
            <a:r>
              <a:rPr lang="en-US" altLang="en-US" sz="1600" dirty="0"/>
              <a:t>he scheduler decides whether to admit the process or not depending on whether it can guarantee that the process will complete on time (by its deadline)</a:t>
            </a:r>
          </a:p>
          <a:p>
            <a:pPr lvl="1"/>
            <a:endParaRPr lang="en-US" altLang="en-US" dirty="0"/>
          </a:p>
          <a:p>
            <a:endParaRPr lang="en-US" altLang="en-US" dirty="0"/>
          </a:p>
          <a:p>
            <a:pPr lvl="1">
              <a:buNone/>
            </a:pPr>
            <a:r>
              <a:rPr lang="en-US" altLang="en-US" dirty="0"/>
              <a:t> </a:t>
            </a:r>
          </a:p>
        </p:txBody>
      </p:sp>
      <p:pic>
        <p:nvPicPr>
          <p:cNvPr id="92164" name="Picture 1"/>
          <p:cNvPicPr>
            <a:picLocks noChangeAspect="1"/>
          </p:cNvPicPr>
          <p:nvPr/>
        </p:nvPicPr>
        <p:blipFill>
          <a:blip r:embed="rId3"/>
          <a:stretch>
            <a:fillRect/>
          </a:stretch>
        </p:blipFill>
        <p:spPr>
          <a:xfrm>
            <a:off x="1125538" y="3800475"/>
            <a:ext cx="6715125" cy="20066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a:xfrm>
            <a:off x="876300" y="277813"/>
            <a:ext cx="7810500" cy="576262"/>
          </a:xfrm>
        </p:spPr>
        <p:txBody>
          <a:bodyPr vert="horz" wrap="square" lIns="91440" tIns="45720" rIns="91440" bIns="45720" anchor="b" anchorCtr="0"/>
          <a:lstStyle/>
          <a:p>
            <a:pPr eaLnBrk="1" hangingPunct="1"/>
            <a:r>
              <a:rPr lang="en-US" altLang="en-US" dirty="0"/>
              <a:t>Rate Montonic Scheduling</a:t>
            </a:r>
          </a:p>
        </p:txBody>
      </p:sp>
      <p:sp>
        <p:nvSpPr>
          <p:cNvPr id="94212" name="Content Placeholder 1"/>
          <p:cNvSpPr>
            <a:spLocks noGrp="1"/>
          </p:cNvSpPr>
          <p:nvPr>
            <p:ph idx="1"/>
          </p:nvPr>
        </p:nvSpPr>
        <p:spPr>
          <a:xfrm>
            <a:off x="411163" y="979488"/>
            <a:ext cx="8229600" cy="3128962"/>
          </a:xfrm>
        </p:spPr>
        <p:txBody>
          <a:bodyPr vert="horz" wrap="square" lIns="91440" tIns="45720" rIns="91440" bIns="45720" anchor="t" anchorCtr="0"/>
          <a:lstStyle/>
          <a:p>
            <a:r>
              <a:rPr lang="en-US" altLang="en-US" dirty="0"/>
              <a:t>A </a:t>
            </a:r>
            <a:r>
              <a:rPr lang="en-US" altLang="en-US" dirty="0">
                <a:solidFill>
                  <a:srgbClr val="FF0000"/>
                </a:solidFill>
              </a:rPr>
              <a:t>static priority </a:t>
            </a:r>
            <a:r>
              <a:rPr lang="en-US" altLang="en-US" dirty="0"/>
              <a:t>is assigned based on the inverse of its period</a:t>
            </a:r>
          </a:p>
          <a:p>
            <a:pPr lvl="1"/>
            <a:r>
              <a:rPr lang="en-US" altLang="en-US" sz="1600" dirty="0"/>
              <a:t>Shorter (longer) period = higher (lower) priority;</a:t>
            </a:r>
          </a:p>
          <a:p>
            <a:pPr lvl="1"/>
            <a:r>
              <a:rPr lang="en-US" altLang="en-US" sz="1600" dirty="0"/>
              <a:t>The rationale is to assign a higher priority to tasks requiring CPU more often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t>RM Scheduling: Example</a:t>
            </a:r>
            <a:endParaRPr lang="zh-CN" altLang="en-US" dirty="0"/>
          </a:p>
        </p:txBody>
      </p:sp>
      <p:sp>
        <p:nvSpPr>
          <p:cNvPr id="22531" name="内容占位符 2"/>
          <p:cNvSpPr>
            <a:spLocks noGrp="1"/>
          </p:cNvSpPr>
          <p:nvPr>
            <p:ph idx="1"/>
          </p:nvPr>
        </p:nvSpPr>
        <p:spPr>
          <a:xfrm>
            <a:off x="806450" y="4589463"/>
            <a:ext cx="8229600" cy="1174750"/>
          </a:xfrm>
        </p:spPr>
        <p:txBody>
          <a:bodyPr/>
          <a:lstStyle/>
          <a:p>
            <a:r>
              <a:rPr lang="en-US" altLang="zh-CN" dirty="0"/>
              <a:t>Miss one deadline:</a:t>
            </a:r>
            <a:r>
              <a:rPr lang="zh-CN" altLang="en-US" dirty="0"/>
              <a:t> </a:t>
            </a:r>
            <a:r>
              <a:rPr lang="en-US" altLang="zh-CN" dirty="0"/>
              <a:t>P3 arrives at time 0 </a:t>
            </a:r>
            <a:r>
              <a:rPr kumimoji="0"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misses the deadline (7) by finishing at time 10</a:t>
            </a:r>
            <a:endParaRPr lang="zh-CN" altLang="en-US" dirty="0"/>
          </a:p>
        </p:txBody>
      </p:sp>
      <p:graphicFrame>
        <p:nvGraphicFramePr>
          <p:cNvPr id="4" name="Group 58"/>
          <p:cNvGraphicFramePr>
            <a:graphicFrameLocks/>
          </p:cNvGraphicFramePr>
          <p:nvPr>
            <p:extLst>
              <p:ext uri="{D42A27DB-BD31-4B8C-83A1-F6EECF244321}">
                <p14:modId xmlns:p14="http://schemas.microsoft.com/office/powerpoint/2010/main" val="648317372"/>
              </p:ext>
            </p:extLst>
          </p:nvPr>
        </p:nvGraphicFramePr>
        <p:xfrm>
          <a:off x="612622" y="1412875"/>
          <a:ext cx="7788995" cy="1463040"/>
        </p:xfrm>
        <a:graphic>
          <a:graphicData uri="http://schemas.openxmlformats.org/drawingml/2006/table">
            <a:tbl>
              <a:tblPr/>
              <a:tblGrid>
                <a:gridCol w="1992479">
                  <a:extLst>
                    <a:ext uri="{9D8B030D-6E8A-4147-A177-3AD203B41FA5}">
                      <a16:colId xmlns:a16="http://schemas.microsoft.com/office/drawing/2014/main" val="20000"/>
                    </a:ext>
                  </a:extLst>
                </a:gridCol>
                <a:gridCol w="1932172">
                  <a:extLst>
                    <a:ext uri="{9D8B030D-6E8A-4147-A177-3AD203B41FA5}">
                      <a16:colId xmlns:a16="http://schemas.microsoft.com/office/drawing/2014/main" val="20001"/>
                    </a:ext>
                  </a:extLst>
                </a:gridCol>
                <a:gridCol w="1932172">
                  <a:extLst>
                    <a:ext uri="{9D8B030D-6E8A-4147-A177-3AD203B41FA5}">
                      <a16:colId xmlns:a16="http://schemas.microsoft.com/office/drawing/2014/main" val="20002"/>
                    </a:ext>
                  </a:extLst>
                </a:gridCol>
                <a:gridCol w="1932172">
                  <a:extLst>
                    <a:ext uri="{9D8B030D-6E8A-4147-A177-3AD203B41FA5}">
                      <a16:colId xmlns:a16="http://schemas.microsoft.com/office/drawing/2014/main" val="20003"/>
                    </a:ext>
                  </a:extLst>
                </a:gridCol>
              </a:tblGrid>
              <a:tr h="3657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Process</a:t>
                      </a:r>
                    </a:p>
                  </a:txBody>
                  <a:tcPr marL="91457" marR="91457"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Processing Time</a:t>
                      </a:r>
                    </a:p>
                  </a:txBody>
                  <a:tcPr marL="91457" marR="91457"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Deadline</a:t>
                      </a:r>
                    </a:p>
                  </a:txBody>
                  <a:tcPr marL="91457" marR="91457"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Period</a:t>
                      </a:r>
                    </a:p>
                  </a:txBody>
                  <a:tcPr marL="91457" marR="91457"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P1</a:t>
                      </a:r>
                    </a:p>
                  </a:txBody>
                  <a:tcPr marL="91457" marR="91457"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1</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2</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4</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P2</a:t>
                      </a:r>
                    </a:p>
                  </a:txBody>
                  <a:tcPr marL="91457" marR="91457"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2</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5</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6</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P3</a:t>
                      </a:r>
                    </a:p>
                  </a:txBody>
                  <a:tcPr marL="91457" marR="91457"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3</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7</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90000"/>
                        <a:buFont typeface="Wingdings" charset="0"/>
                        <a:buNone/>
                        <a:tabLst/>
                      </a:pPr>
                      <a:r>
                        <a:rPr kumimoji="1" lang="en-US" altLang="zh-CN" sz="1800" b="0" i="0" u="none" strike="noStrike" cap="none" normalizeH="0" baseline="0" dirty="0">
                          <a:ln>
                            <a:noFill/>
                          </a:ln>
                          <a:solidFill>
                            <a:schemeClr val="tx1"/>
                          </a:solidFill>
                          <a:effectLst/>
                          <a:latin typeface="Arial" charset="0"/>
                          <a:ea typeface="新細明體" charset="0"/>
                          <a:cs typeface="新細明體" charset="0"/>
                        </a:rPr>
                        <a:t>9</a:t>
                      </a:r>
                    </a:p>
                  </a:txBody>
                  <a:tcPr marL="91457" marR="91457"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0" name="组合 5"/>
          <p:cNvGrpSpPr>
            <a:grpSpLocks/>
          </p:cNvGrpSpPr>
          <p:nvPr/>
        </p:nvGrpSpPr>
        <p:grpSpPr bwMode="auto">
          <a:xfrm>
            <a:off x="1517653" y="3305174"/>
            <a:ext cx="677143" cy="915487"/>
            <a:chOff x="1517968" y="3305694"/>
            <a:chExt cx="1205501" cy="914248"/>
          </a:xfrm>
        </p:grpSpPr>
        <p:sp>
          <p:nvSpPr>
            <p:cNvPr id="31" name="Rectangle 59"/>
            <p:cNvSpPr>
              <a:spLocks noChangeArrowheads="1"/>
            </p:cNvSpPr>
            <p:nvPr/>
          </p:nvSpPr>
          <p:spPr bwMode="auto">
            <a:xfrm>
              <a:off x="1656080" y="3691385"/>
              <a:ext cx="719678" cy="144000"/>
            </a:xfrm>
            <a:prstGeom prst="rect">
              <a:avLst/>
            </a:prstGeom>
            <a:solidFill>
              <a:srgbClr val="FF0066"/>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en-US">
                <a:solidFill>
                  <a:srgbClr val="000000"/>
                </a:solidFill>
                <a:latin typeface="Arial" panose="020B0604020202020204" pitchFamily="34" charset="0"/>
                <a:ea typeface="PMingLiU" panose="02020500000000000000" pitchFamily="18" charset="-120"/>
              </a:endParaRPr>
            </a:p>
          </p:txBody>
        </p:sp>
        <p:sp>
          <p:nvSpPr>
            <p:cNvPr id="32" name="Text Box 65"/>
            <p:cNvSpPr txBox="1">
              <a:spLocks noChangeArrowheads="1"/>
            </p:cNvSpPr>
            <p:nvPr/>
          </p:nvSpPr>
          <p:spPr bwMode="auto">
            <a:xfrm>
              <a:off x="1517968" y="385111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0</a:t>
              </a:r>
            </a:p>
          </p:txBody>
        </p:sp>
        <p:sp>
          <p:nvSpPr>
            <p:cNvPr id="33" name="Text Box 69"/>
            <p:cNvSpPr txBox="1">
              <a:spLocks noChangeArrowheads="1"/>
            </p:cNvSpPr>
            <p:nvPr/>
          </p:nvSpPr>
          <p:spPr bwMode="auto">
            <a:xfrm>
              <a:off x="2166410" y="3851110"/>
              <a:ext cx="557059" cy="3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1</a:t>
              </a:r>
            </a:p>
          </p:txBody>
        </p:sp>
        <p:sp>
          <p:nvSpPr>
            <p:cNvPr id="34" name="Text Box 72"/>
            <p:cNvSpPr txBox="1">
              <a:spLocks noChangeArrowheads="1"/>
            </p:cNvSpPr>
            <p:nvPr/>
          </p:nvSpPr>
          <p:spPr bwMode="auto">
            <a:xfrm>
              <a:off x="1816609" y="3305694"/>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P1</a:t>
              </a:r>
            </a:p>
          </p:txBody>
        </p:sp>
      </p:grpSp>
      <p:grpSp>
        <p:nvGrpSpPr>
          <p:cNvPr id="35" name="组合 34"/>
          <p:cNvGrpSpPr/>
          <p:nvPr/>
        </p:nvGrpSpPr>
        <p:grpSpPr>
          <a:xfrm>
            <a:off x="1999483" y="3307078"/>
            <a:ext cx="1080000" cy="912813"/>
            <a:chOff x="3100388" y="3305175"/>
            <a:chExt cx="1017257" cy="912813"/>
          </a:xfrm>
        </p:grpSpPr>
        <p:sp>
          <p:nvSpPr>
            <p:cNvPr id="36" name="Rectangle 62"/>
            <p:cNvSpPr>
              <a:spLocks noChangeArrowheads="1"/>
            </p:cNvSpPr>
            <p:nvPr/>
          </p:nvSpPr>
          <p:spPr bwMode="auto">
            <a:xfrm>
              <a:off x="3100388" y="3690938"/>
              <a:ext cx="720000" cy="144462"/>
            </a:xfrm>
            <a:prstGeom prst="rect">
              <a:avLst/>
            </a:prstGeom>
            <a:solidFill>
              <a:srgbClr val="FF6600"/>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en-US" dirty="0">
                <a:solidFill>
                  <a:srgbClr val="000000"/>
                </a:solidFill>
                <a:latin typeface="Arial" panose="020B0604020202020204" pitchFamily="34" charset="0"/>
                <a:ea typeface="PMingLiU" panose="02020500000000000000" pitchFamily="18" charset="-120"/>
              </a:endParaRPr>
            </a:p>
          </p:txBody>
        </p:sp>
        <p:sp>
          <p:nvSpPr>
            <p:cNvPr id="37" name="Text Box 70"/>
            <p:cNvSpPr txBox="1">
              <a:spLocks noChangeArrowheads="1"/>
            </p:cNvSpPr>
            <p:nvPr/>
          </p:nvSpPr>
          <p:spPr bwMode="auto">
            <a:xfrm>
              <a:off x="3612820" y="3851275"/>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3</a:t>
              </a:r>
            </a:p>
          </p:txBody>
        </p:sp>
        <p:sp>
          <p:nvSpPr>
            <p:cNvPr id="38" name="Text Box 74"/>
            <p:cNvSpPr txBox="1">
              <a:spLocks noChangeArrowheads="1"/>
            </p:cNvSpPr>
            <p:nvPr/>
          </p:nvSpPr>
          <p:spPr bwMode="auto">
            <a:xfrm>
              <a:off x="3221150" y="33051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P2</a:t>
              </a:r>
            </a:p>
          </p:txBody>
        </p:sp>
      </p:grpSp>
      <p:grpSp>
        <p:nvGrpSpPr>
          <p:cNvPr id="39" name="组合 38"/>
          <p:cNvGrpSpPr/>
          <p:nvPr/>
        </p:nvGrpSpPr>
        <p:grpSpPr>
          <a:xfrm>
            <a:off x="2748905" y="3306467"/>
            <a:ext cx="761956" cy="912813"/>
            <a:chOff x="3097102" y="3305175"/>
            <a:chExt cx="668295" cy="912813"/>
          </a:xfrm>
        </p:grpSpPr>
        <p:sp>
          <p:nvSpPr>
            <p:cNvPr id="40" name="Rectangle 61"/>
            <p:cNvSpPr>
              <a:spLocks noChangeArrowheads="1"/>
            </p:cNvSpPr>
            <p:nvPr/>
          </p:nvSpPr>
          <p:spPr bwMode="auto">
            <a:xfrm>
              <a:off x="3109802" y="3690938"/>
              <a:ext cx="360363" cy="144462"/>
            </a:xfrm>
            <a:prstGeom prst="rect">
              <a:avLst/>
            </a:prstGeom>
            <a:solidFill>
              <a:schemeClr val="bg1">
                <a:lumMod val="50000"/>
              </a:schemeClr>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ClrTx/>
                <a:buSzTx/>
                <a:buFontTx/>
                <a:buNone/>
                <a:defRPr/>
              </a:pPr>
              <a:endParaRPr kumimoji="0" lang="zh-CN" altLang="en-US" sz="1800">
                <a:solidFill>
                  <a:srgbClr val="000000"/>
                </a:solidFill>
              </a:endParaRPr>
            </a:p>
          </p:txBody>
        </p:sp>
        <p:sp>
          <p:nvSpPr>
            <p:cNvPr id="41" name="Text Box 76"/>
            <p:cNvSpPr txBox="1">
              <a:spLocks noChangeArrowheads="1"/>
            </p:cNvSpPr>
            <p:nvPr/>
          </p:nvSpPr>
          <p:spPr bwMode="auto">
            <a:xfrm>
              <a:off x="3097102" y="33051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P3</a:t>
              </a:r>
            </a:p>
          </p:txBody>
        </p:sp>
        <p:sp>
          <p:nvSpPr>
            <p:cNvPr id="42" name="Text Box 70"/>
            <p:cNvSpPr txBox="1">
              <a:spLocks noChangeArrowheads="1"/>
            </p:cNvSpPr>
            <p:nvPr/>
          </p:nvSpPr>
          <p:spPr bwMode="auto">
            <a:xfrm>
              <a:off x="3295316" y="3848155"/>
              <a:ext cx="470081" cy="36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4</a:t>
              </a:r>
            </a:p>
          </p:txBody>
        </p:sp>
      </p:grpSp>
      <p:grpSp>
        <p:nvGrpSpPr>
          <p:cNvPr id="51" name="组合 5">
            <a:extLst>
              <a:ext uri="{FF2B5EF4-FFF2-40B4-BE49-F238E27FC236}">
                <a16:creationId xmlns:a16="http://schemas.microsoft.com/office/drawing/2014/main" id="{6EDC7BE4-8C21-4265-89E1-6D5D84889891}"/>
              </a:ext>
            </a:extLst>
          </p:cNvPr>
          <p:cNvGrpSpPr>
            <a:grpSpLocks/>
          </p:cNvGrpSpPr>
          <p:nvPr/>
        </p:nvGrpSpPr>
        <p:grpSpPr bwMode="auto">
          <a:xfrm>
            <a:off x="3156560" y="3305491"/>
            <a:ext cx="599565" cy="915487"/>
            <a:chOff x="1656080" y="3305694"/>
            <a:chExt cx="1067387" cy="914248"/>
          </a:xfrm>
        </p:grpSpPr>
        <p:sp>
          <p:nvSpPr>
            <p:cNvPr id="52" name="Rectangle 59">
              <a:extLst>
                <a:ext uri="{FF2B5EF4-FFF2-40B4-BE49-F238E27FC236}">
                  <a16:creationId xmlns:a16="http://schemas.microsoft.com/office/drawing/2014/main" id="{26A183A8-E20B-4DF3-8579-8EAEF1003DB3}"/>
                </a:ext>
              </a:extLst>
            </p:cNvPr>
            <p:cNvSpPr>
              <a:spLocks noChangeArrowheads="1"/>
            </p:cNvSpPr>
            <p:nvPr/>
          </p:nvSpPr>
          <p:spPr bwMode="auto">
            <a:xfrm>
              <a:off x="1656080" y="3691385"/>
              <a:ext cx="719678" cy="144000"/>
            </a:xfrm>
            <a:prstGeom prst="rect">
              <a:avLst/>
            </a:prstGeom>
            <a:solidFill>
              <a:srgbClr val="FF0066"/>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en-US">
                <a:solidFill>
                  <a:srgbClr val="000000"/>
                </a:solidFill>
                <a:latin typeface="Arial" panose="020B0604020202020204" pitchFamily="34" charset="0"/>
                <a:ea typeface="PMingLiU" panose="02020500000000000000" pitchFamily="18" charset="-120"/>
              </a:endParaRPr>
            </a:p>
          </p:txBody>
        </p:sp>
        <p:sp>
          <p:nvSpPr>
            <p:cNvPr id="54" name="Text Box 69">
              <a:extLst>
                <a:ext uri="{FF2B5EF4-FFF2-40B4-BE49-F238E27FC236}">
                  <a16:creationId xmlns:a16="http://schemas.microsoft.com/office/drawing/2014/main" id="{0AB8D56E-7441-40FE-88B6-DB2BD0E1BDA5}"/>
                </a:ext>
              </a:extLst>
            </p:cNvPr>
            <p:cNvSpPr txBox="1">
              <a:spLocks noChangeArrowheads="1"/>
            </p:cNvSpPr>
            <p:nvPr/>
          </p:nvSpPr>
          <p:spPr bwMode="auto">
            <a:xfrm>
              <a:off x="2166410" y="3851110"/>
              <a:ext cx="557057" cy="3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5</a:t>
              </a:r>
            </a:p>
          </p:txBody>
        </p:sp>
        <p:sp>
          <p:nvSpPr>
            <p:cNvPr id="55" name="Text Box 72">
              <a:extLst>
                <a:ext uri="{FF2B5EF4-FFF2-40B4-BE49-F238E27FC236}">
                  <a16:creationId xmlns:a16="http://schemas.microsoft.com/office/drawing/2014/main" id="{8EE135F8-97A1-48CD-A6DA-09ED362A4AD2}"/>
                </a:ext>
              </a:extLst>
            </p:cNvPr>
            <p:cNvSpPr txBox="1">
              <a:spLocks noChangeArrowheads="1"/>
            </p:cNvSpPr>
            <p:nvPr/>
          </p:nvSpPr>
          <p:spPr bwMode="auto">
            <a:xfrm>
              <a:off x="1816609" y="3305694"/>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P1</a:t>
              </a:r>
            </a:p>
          </p:txBody>
        </p:sp>
      </p:grpSp>
      <p:grpSp>
        <p:nvGrpSpPr>
          <p:cNvPr id="60" name="组合 59">
            <a:extLst>
              <a:ext uri="{FF2B5EF4-FFF2-40B4-BE49-F238E27FC236}">
                <a16:creationId xmlns:a16="http://schemas.microsoft.com/office/drawing/2014/main" id="{34571B06-9803-4399-AF75-1D8A613A7C2D}"/>
              </a:ext>
            </a:extLst>
          </p:cNvPr>
          <p:cNvGrpSpPr/>
          <p:nvPr/>
        </p:nvGrpSpPr>
        <p:grpSpPr>
          <a:xfrm>
            <a:off x="3540862" y="3307078"/>
            <a:ext cx="761956" cy="912813"/>
            <a:chOff x="3097102" y="3305175"/>
            <a:chExt cx="668295" cy="912813"/>
          </a:xfrm>
        </p:grpSpPr>
        <p:sp>
          <p:nvSpPr>
            <p:cNvPr id="61" name="Rectangle 61">
              <a:extLst>
                <a:ext uri="{FF2B5EF4-FFF2-40B4-BE49-F238E27FC236}">
                  <a16:creationId xmlns:a16="http://schemas.microsoft.com/office/drawing/2014/main" id="{9B9899C2-EFDC-4CFA-82B9-39FCCC425506}"/>
                </a:ext>
              </a:extLst>
            </p:cNvPr>
            <p:cNvSpPr>
              <a:spLocks noChangeArrowheads="1"/>
            </p:cNvSpPr>
            <p:nvPr/>
          </p:nvSpPr>
          <p:spPr bwMode="auto">
            <a:xfrm>
              <a:off x="3109802" y="3690938"/>
              <a:ext cx="360363" cy="144462"/>
            </a:xfrm>
            <a:prstGeom prst="rect">
              <a:avLst/>
            </a:prstGeom>
            <a:solidFill>
              <a:schemeClr val="bg1">
                <a:lumMod val="50000"/>
              </a:schemeClr>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ClrTx/>
                <a:buSzTx/>
                <a:buFontTx/>
                <a:buNone/>
                <a:defRPr/>
              </a:pPr>
              <a:endParaRPr kumimoji="0" lang="zh-CN" altLang="en-US" sz="1800">
                <a:solidFill>
                  <a:srgbClr val="000000"/>
                </a:solidFill>
              </a:endParaRPr>
            </a:p>
          </p:txBody>
        </p:sp>
        <p:sp>
          <p:nvSpPr>
            <p:cNvPr id="62" name="Text Box 76">
              <a:extLst>
                <a:ext uri="{FF2B5EF4-FFF2-40B4-BE49-F238E27FC236}">
                  <a16:creationId xmlns:a16="http://schemas.microsoft.com/office/drawing/2014/main" id="{E60085A0-746B-4B00-9B8A-450E0856DCD8}"/>
                </a:ext>
              </a:extLst>
            </p:cNvPr>
            <p:cNvSpPr txBox="1">
              <a:spLocks noChangeArrowheads="1"/>
            </p:cNvSpPr>
            <p:nvPr/>
          </p:nvSpPr>
          <p:spPr bwMode="auto">
            <a:xfrm>
              <a:off x="3097102" y="33051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P3</a:t>
              </a:r>
            </a:p>
          </p:txBody>
        </p:sp>
        <p:sp>
          <p:nvSpPr>
            <p:cNvPr id="63" name="Text Box 70">
              <a:extLst>
                <a:ext uri="{FF2B5EF4-FFF2-40B4-BE49-F238E27FC236}">
                  <a16:creationId xmlns:a16="http://schemas.microsoft.com/office/drawing/2014/main" id="{9A621428-38C8-435B-B7FA-7DBF59FE3727}"/>
                </a:ext>
              </a:extLst>
            </p:cNvPr>
            <p:cNvSpPr txBox="1">
              <a:spLocks noChangeArrowheads="1"/>
            </p:cNvSpPr>
            <p:nvPr/>
          </p:nvSpPr>
          <p:spPr bwMode="auto">
            <a:xfrm>
              <a:off x="3295316" y="3848155"/>
              <a:ext cx="470081" cy="36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6</a:t>
              </a:r>
            </a:p>
          </p:txBody>
        </p:sp>
      </p:grpSp>
      <p:grpSp>
        <p:nvGrpSpPr>
          <p:cNvPr id="64" name="组合 63">
            <a:extLst>
              <a:ext uri="{FF2B5EF4-FFF2-40B4-BE49-F238E27FC236}">
                <a16:creationId xmlns:a16="http://schemas.microsoft.com/office/drawing/2014/main" id="{7F7157AC-4582-4443-A881-35E29CC1645A}"/>
              </a:ext>
            </a:extLst>
          </p:cNvPr>
          <p:cNvGrpSpPr/>
          <p:nvPr/>
        </p:nvGrpSpPr>
        <p:grpSpPr>
          <a:xfrm>
            <a:off x="3965703" y="3307078"/>
            <a:ext cx="1080000" cy="912813"/>
            <a:chOff x="3100388" y="3305175"/>
            <a:chExt cx="1017257" cy="912813"/>
          </a:xfrm>
        </p:grpSpPr>
        <p:sp>
          <p:nvSpPr>
            <p:cNvPr id="69" name="Rectangle 62">
              <a:extLst>
                <a:ext uri="{FF2B5EF4-FFF2-40B4-BE49-F238E27FC236}">
                  <a16:creationId xmlns:a16="http://schemas.microsoft.com/office/drawing/2014/main" id="{AEAAFDC1-0385-4555-BE73-CC990DE6C41D}"/>
                </a:ext>
              </a:extLst>
            </p:cNvPr>
            <p:cNvSpPr>
              <a:spLocks noChangeArrowheads="1"/>
            </p:cNvSpPr>
            <p:nvPr/>
          </p:nvSpPr>
          <p:spPr bwMode="auto">
            <a:xfrm>
              <a:off x="3100388" y="3690938"/>
              <a:ext cx="720000" cy="144462"/>
            </a:xfrm>
            <a:prstGeom prst="rect">
              <a:avLst/>
            </a:prstGeom>
            <a:solidFill>
              <a:srgbClr val="FF6600"/>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en-US" dirty="0">
                <a:solidFill>
                  <a:srgbClr val="000000"/>
                </a:solidFill>
                <a:latin typeface="Arial" panose="020B0604020202020204" pitchFamily="34" charset="0"/>
                <a:ea typeface="PMingLiU" panose="02020500000000000000" pitchFamily="18" charset="-120"/>
              </a:endParaRPr>
            </a:p>
          </p:txBody>
        </p:sp>
        <p:sp>
          <p:nvSpPr>
            <p:cNvPr id="70" name="Text Box 70">
              <a:extLst>
                <a:ext uri="{FF2B5EF4-FFF2-40B4-BE49-F238E27FC236}">
                  <a16:creationId xmlns:a16="http://schemas.microsoft.com/office/drawing/2014/main" id="{81562DFB-6DF2-493F-923E-0EDF58FC8499}"/>
                </a:ext>
              </a:extLst>
            </p:cNvPr>
            <p:cNvSpPr txBox="1">
              <a:spLocks noChangeArrowheads="1"/>
            </p:cNvSpPr>
            <p:nvPr/>
          </p:nvSpPr>
          <p:spPr bwMode="auto">
            <a:xfrm>
              <a:off x="3612820" y="3851275"/>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8</a:t>
              </a:r>
            </a:p>
          </p:txBody>
        </p:sp>
        <p:sp>
          <p:nvSpPr>
            <p:cNvPr id="71" name="Text Box 74">
              <a:extLst>
                <a:ext uri="{FF2B5EF4-FFF2-40B4-BE49-F238E27FC236}">
                  <a16:creationId xmlns:a16="http://schemas.microsoft.com/office/drawing/2014/main" id="{758911EA-5782-4223-B1DB-46E780ECB958}"/>
                </a:ext>
              </a:extLst>
            </p:cNvPr>
            <p:cNvSpPr txBox="1">
              <a:spLocks noChangeArrowheads="1"/>
            </p:cNvSpPr>
            <p:nvPr/>
          </p:nvSpPr>
          <p:spPr bwMode="auto">
            <a:xfrm>
              <a:off x="3221150" y="33051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P2</a:t>
              </a:r>
            </a:p>
          </p:txBody>
        </p:sp>
      </p:grpSp>
      <p:grpSp>
        <p:nvGrpSpPr>
          <p:cNvPr id="72" name="组合 5">
            <a:extLst>
              <a:ext uri="{FF2B5EF4-FFF2-40B4-BE49-F238E27FC236}">
                <a16:creationId xmlns:a16="http://schemas.microsoft.com/office/drawing/2014/main" id="{A235B41A-455C-4527-BE85-90B8E583851C}"/>
              </a:ext>
            </a:extLst>
          </p:cNvPr>
          <p:cNvGrpSpPr>
            <a:grpSpLocks/>
          </p:cNvGrpSpPr>
          <p:nvPr/>
        </p:nvGrpSpPr>
        <p:grpSpPr bwMode="auto">
          <a:xfrm>
            <a:off x="4651834" y="3305741"/>
            <a:ext cx="677143" cy="915487"/>
            <a:chOff x="1517968" y="3305694"/>
            <a:chExt cx="1205501" cy="914248"/>
          </a:xfrm>
        </p:grpSpPr>
        <p:sp>
          <p:nvSpPr>
            <p:cNvPr id="73" name="Rectangle 59">
              <a:extLst>
                <a:ext uri="{FF2B5EF4-FFF2-40B4-BE49-F238E27FC236}">
                  <a16:creationId xmlns:a16="http://schemas.microsoft.com/office/drawing/2014/main" id="{0C33F379-80C5-4851-B3FF-99570982CD0A}"/>
                </a:ext>
              </a:extLst>
            </p:cNvPr>
            <p:cNvSpPr>
              <a:spLocks noChangeArrowheads="1"/>
            </p:cNvSpPr>
            <p:nvPr/>
          </p:nvSpPr>
          <p:spPr bwMode="auto">
            <a:xfrm>
              <a:off x="1656080" y="3691385"/>
              <a:ext cx="719678" cy="144000"/>
            </a:xfrm>
            <a:prstGeom prst="rect">
              <a:avLst/>
            </a:prstGeom>
            <a:solidFill>
              <a:srgbClr val="FF0066"/>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en-US">
                <a:solidFill>
                  <a:srgbClr val="000000"/>
                </a:solidFill>
                <a:latin typeface="Arial" panose="020B0604020202020204" pitchFamily="34" charset="0"/>
                <a:ea typeface="PMingLiU" panose="02020500000000000000" pitchFamily="18" charset="-120"/>
              </a:endParaRPr>
            </a:p>
          </p:txBody>
        </p:sp>
        <p:sp>
          <p:nvSpPr>
            <p:cNvPr id="74" name="Text Box 65">
              <a:extLst>
                <a:ext uri="{FF2B5EF4-FFF2-40B4-BE49-F238E27FC236}">
                  <a16:creationId xmlns:a16="http://schemas.microsoft.com/office/drawing/2014/main" id="{3AA5FFFB-6FBB-40B4-BC21-B2EBF871AE53}"/>
                </a:ext>
              </a:extLst>
            </p:cNvPr>
            <p:cNvSpPr txBox="1">
              <a:spLocks noChangeArrowheads="1"/>
            </p:cNvSpPr>
            <p:nvPr/>
          </p:nvSpPr>
          <p:spPr bwMode="auto">
            <a:xfrm>
              <a:off x="1517968" y="3851110"/>
              <a:ext cx="328872" cy="3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zh-CN" dirty="0">
                <a:solidFill>
                  <a:srgbClr val="000000"/>
                </a:solidFill>
                <a:latin typeface="Arial" panose="020B0604020202020204" pitchFamily="34" charset="0"/>
                <a:ea typeface="PMingLiU" panose="02020500000000000000" pitchFamily="18" charset="-120"/>
              </a:endParaRPr>
            </a:p>
          </p:txBody>
        </p:sp>
        <p:sp>
          <p:nvSpPr>
            <p:cNvPr id="75" name="Text Box 69">
              <a:extLst>
                <a:ext uri="{FF2B5EF4-FFF2-40B4-BE49-F238E27FC236}">
                  <a16:creationId xmlns:a16="http://schemas.microsoft.com/office/drawing/2014/main" id="{B4963A65-5053-4E8A-B03E-014E151132E7}"/>
                </a:ext>
              </a:extLst>
            </p:cNvPr>
            <p:cNvSpPr txBox="1">
              <a:spLocks noChangeArrowheads="1"/>
            </p:cNvSpPr>
            <p:nvPr/>
          </p:nvSpPr>
          <p:spPr bwMode="auto">
            <a:xfrm>
              <a:off x="2166410" y="3851110"/>
              <a:ext cx="557059" cy="3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9</a:t>
              </a:r>
            </a:p>
          </p:txBody>
        </p:sp>
        <p:sp>
          <p:nvSpPr>
            <p:cNvPr id="76" name="Text Box 72">
              <a:extLst>
                <a:ext uri="{FF2B5EF4-FFF2-40B4-BE49-F238E27FC236}">
                  <a16:creationId xmlns:a16="http://schemas.microsoft.com/office/drawing/2014/main" id="{040876CE-9A96-4688-9E40-70644ED2D9AE}"/>
                </a:ext>
              </a:extLst>
            </p:cNvPr>
            <p:cNvSpPr txBox="1">
              <a:spLocks noChangeArrowheads="1"/>
            </p:cNvSpPr>
            <p:nvPr/>
          </p:nvSpPr>
          <p:spPr bwMode="auto">
            <a:xfrm>
              <a:off x="1816609" y="3305694"/>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P1</a:t>
              </a:r>
            </a:p>
          </p:txBody>
        </p:sp>
      </p:grpSp>
      <p:grpSp>
        <p:nvGrpSpPr>
          <p:cNvPr id="77" name="组合 76">
            <a:extLst>
              <a:ext uri="{FF2B5EF4-FFF2-40B4-BE49-F238E27FC236}">
                <a16:creationId xmlns:a16="http://schemas.microsoft.com/office/drawing/2014/main" id="{D8980360-1521-4F78-91EC-BA88D6F548CA}"/>
              </a:ext>
            </a:extLst>
          </p:cNvPr>
          <p:cNvGrpSpPr/>
          <p:nvPr/>
        </p:nvGrpSpPr>
        <p:grpSpPr>
          <a:xfrm>
            <a:off x="5506915" y="3307078"/>
            <a:ext cx="2119433" cy="897838"/>
            <a:chOff x="3097102" y="3305175"/>
            <a:chExt cx="776817" cy="897838"/>
          </a:xfrm>
        </p:grpSpPr>
        <p:sp>
          <p:nvSpPr>
            <p:cNvPr id="78" name="Rectangle 61">
              <a:extLst>
                <a:ext uri="{FF2B5EF4-FFF2-40B4-BE49-F238E27FC236}">
                  <a16:creationId xmlns:a16="http://schemas.microsoft.com/office/drawing/2014/main" id="{49015121-0C1F-4735-A237-1EBF04987B7C}"/>
                </a:ext>
              </a:extLst>
            </p:cNvPr>
            <p:cNvSpPr>
              <a:spLocks noChangeArrowheads="1"/>
            </p:cNvSpPr>
            <p:nvPr/>
          </p:nvSpPr>
          <p:spPr bwMode="auto">
            <a:xfrm>
              <a:off x="3109802" y="3690938"/>
              <a:ext cx="360363" cy="144462"/>
            </a:xfrm>
            <a:prstGeom prst="rect">
              <a:avLst/>
            </a:prstGeom>
            <a:solidFill>
              <a:schemeClr val="bg1">
                <a:lumMod val="50000"/>
              </a:schemeClr>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ClrTx/>
                <a:buSzTx/>
                <a:buFontTx/>
                <a:buNone/>
                <a:defRPr/>
              </a:pPr>
              <a:endParaRPr kumimoji="0" lang="zh-CN" altLang="en-US" sz="1800">
                <a:solidFill>
                  <a:srgbClr val="000000"/>
                </a:solidFill>
              </a:endParaRPr>
            </a:p>
          </p:txBody>
        </p:sp>
        <p:sp>
          <p:nvSpPr>
            <p:cNvPr id="79" name="Text Box 76">
              <a:extLst>
                <a:ext uri="{FF2B5EF4-FFF2-40B4-BE49-F238E27FC236}">
                  <a16:creationId xmlns:a16="http://schemas.microsoft.com/office/drawing/2014/main" id="{074F9359-FA33-4C57-8D97-FAA56E858B48}"/>
                </a:ext>
              </a:extLst>
            </p:cNvPr>
            <p:cNvSpPr txBox="1">
              <a:spLocks noChangeArrowheads="1"/>
            </p:cNvSpPr>
            <p:nvPr/>
          </p:nvSpPr>
          <p:spPr bwMode="auto">
            <a:xfrm>
              <a:off x="3097102" y="3305175"/>
              <a:ext cx="2609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      P3</a:t>
              </a:r>
            </a:p>
          </p:txBody>
        </p:sp>
        <p:sp>
          <p:nvSpPr>
            <p:cNvPr id="80" name="Text Box 70">
              <a:extLst>
                <a:ext uri="{FF2B5EF4-FFF2-40B4-BE49-F238E27FC236}">
                  <a16:creationId xmlns:a16="http://schemas.microsoft.com/office/drawing/2014/main" id="{A1822DF4-0977-4DD0-8FE1-C6B72999EF15}"/>
                </a:ext>
              </a:extLst>
            </p:cNvPr>
            <p:cNvSpPr txBox="1">
              <a:spLocks noChangeArrowheads="1"/>
            </p:cNvSpPr>
            <p:nvPr/>
          </p:nvSpPr>
          <p:spPr bwMode="auto">
            <a:xfrm>
              <a:off x="3308382" y="3833681"/>
              <a:ext cx="565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12</a:t>
              </a:r>
            </a:p>
          </p:txBody>
        </p:sp>
      </p:grpSp>
      <p:grpSp>
        <p:nvGrpSpPr>
          <p:cNvPr id="81" name="组合 5">
            <a:extLst>
              <a:ext uri="{FF2B5EF4-FFF2-40B4-BE49-F238E27FC236}">
                <a16:creationId xmlns:a16="http://schemas.microsoft.com/office/drawing/2014/main" id="{FCF93152-68E3-428C-8FB9-F4CFFFF2EE51}"/>
              </a:ext>
            </a:extLst>
          </p:cNvPr>
          <p:cNvGrpSpPr>
            <a:grpSpLocks/>
          </p:cNvGrpSpPr>
          <p:nvPr/>
        </p:nvGrpSpPr>
        <p:grpSpPr bwMode="auto">
          <a:xfrm>
            <a:off x="6229781" y="3305174"/>
            <a:ext cx="805383" cy="915487"/>
            <a:chOff x="1517968" y="3305694"/>
            <a:chExt cx="1433803" cy="914248"/>
          </a:xfrm>
        </p:grpSpPr>
        <p:sp>
          <p:nvSpPr>
            <p:cNvPr id="82" name="Rectangle 59">
              <a:extLst>
                <a:ext uri="{FF2B5EF4-FFF2-40B4-BE49-F238E27FC236}">
                  <a16:creationId xmlns:a16="http://schemas.microsoft.com/office/drawing/2014/main" id="{6F104554-9DA0-47FF-ABF1-56F813496815}"/>
                </a:ext>
              </a:extLst>
            </p:cNvPr>
            <p:cNvSpPr>
              <a:spLocks noChangeArrowheads="1"/>
            </p:cNvSpPr>
            <p:nvPr/>
          </p:nvSpPr>
          <p:spPr bwMode="auto">
            <a:xfrm>
              <a:off x="1656080" y="3691385"/>
              <a:ext cx="719678" cy="144000"/>
            </a:xfrm>
            <a:prstGeom prst="rect">
              <a:avLst/>
            </a:prstGeom>
            <a:solidFill>
              <a:srgbClr val="FF0066"/>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en-US">
                <a:solidFill>
                  <a:srgbClr val="000000"/>
                </a:solidFill>
                <a:latin typeface="Arial" panose="020B0604020202020204" pitchFamily="34" charset="0"/>
                <a:ea typeface="PMingLiU" panose="02020500000000000000" pitchFamily="18" charset="-120"/>
              </a:endParaRPr>
            </a:p>
          </p:txBody>
        </p:sp>
        <p:sp>
          <p:nvSpPr>
            <p:cNvPr id="83" name="Text Box 65">
              <a:extLst>
                <a:ext uri="{FF2B5EF4-FFF2-40B4-BE49-F238E27FC236}">
                  <a16:creationId xmlns:a16="http://schemas.microsoft.com/office/drawing/2014/main" id="{91E5B7FC-3308-4E46-82FD-9C9F1FF7A32B}"/>
                </a:ext>
              </a:extLst>
            </p:cNvPr>
            <p:cNvSpPr txBox="1">
              <a:spLocks noChangeArrowheads="1"/>
            </p:cNvSpPr>
            <p:nvPr/>
          </p:nvSpPr>
          <p:spPr bwMode="auto">
            <a:xfrm>
              <a:off x="1517968" y="3851110"/>
              <a:ext cx="328872" cy="3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zh-CN" dirty="0">
                <a:solidFill>
                  <a:srgbClr val="000000"/>
                </a:solidFill>
                <a:latin typeface="Arial" panose="020B0604020202020204" pitchFamily="34" charset="0"/>
                <a:ea typeface="PMingLiU" panose="02020500000000000000" pitchFamily="18" charset="-120"/>
              </a:endParaRPr>
            </a:p>
          </p:txBody>
        </p:sp>
        <p:sp>
          <p:nvSpPr>
            <p:cNvPr id="84" name="Text Box 69">
              <a:extLst>
                <a:ext uri="{FF2B5EF4-FFF2-40B4-BE49-F238E27FC236}">
                  <a16:creationId xmlns:a16="http://schemas.microsoft.com/office/drawing/2014/main" id="{32D70FB4-D05C-45B2-83C7-D17008F912E0}"/>
                </a:ext>
              </a:extLst>
            </p:cNvPr>
            <p:cNvSpPr txBox="1">
              <a:spLocks noChangeArrowheads="1"/>
            </p:cNvSpPr>
            <p:nvPr/>
          </p:nvSpPr>
          <p:spPr bwMode="auto">
            <a:xfrm>
              <a:off x="2166410" y="3851110"/>
              <a:ext cx="785361" cy="3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13</a:t>
              </a:r>
            </a:p>
          </p:txBody>
        </p:sp>
        <p:sp>
          <p:nvSpPr>
            <p:cNvPr id="85" name="Text Box 72">
              <a:extLst>
                <a:ext uri="{FF2B5EF4-FFF2-40B4-BE49-F238E27FC236}">
                  <a16:creationId xmlns:a16="http://schemas.microsoft.com/office/drawing/2014/main" id="{CA282729-F547-4D7B-9094-EC975BDE0A4D}"/>
                </a:ext>
              </a:extLst>
            </p:cNvPr>
            <p:cNvSpPr txBox="1">
              <a:spLocks noChangeArrowheads="1"/>
            </p:cNvSpPr>
            <p:nvPr/>
          </p:nvSpPr>
          <p:spPr bwMode="auto">
            <a:xfrm>
              <a:off x="1816609" y="3305694"/>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P1</a:t>
              </a:r>
            </a:p>
          </p:txBody>
        </p:sp>
      </p:grpSp>
      <p:grpSp>
        <p:nvGrpSpPr>
          <p:cNvPr id="86" name="组合 85">
            <a:extLst>
              <a:ext uri="{FF2B5EF4-FFF2-40B4-BE49-F238E27FC236}">
                <a16:creationId xmlns:a16="http://schemas.microsoft.com/office/drawing/2014/main" id="{42CBA6DB-27D4-411C-BA7D-8B0A3AED6E13}"/>
              </a:ext>
            </a:extLst>
          </p:cNvPr>
          <p:cNvGrpSpPr/>
          <p:nvPr/>
        </p:nvGrpSpPr>
        <p:grpSpPr>
          <a:xfrm>
            <a:off x="6713115" y="3307078"/>
            <a:ext cx="1080000" cy="912813"/>
            <a:chOff x="3100388" y="3305175"/>
            <a:chExt cx="1017257" cy="912813"/>
          </a:xfrm>
        </p:grpSpPr>
        <p:sp>
          <p:nvSpPr>
            <p:cNvPr id="87" name="Rectangle 62">
              <a:extLst>
                <a:ext uri="{FF2B5EF4-FFF2-40B4-BE49-F238E27FC236}">
                  <a16:creationId xmlns:a16="http://schemas.microsoft.com/office/drawing/2014/main" id="{7CF616AB-3041-47FF-964B-C458E746DF5B}"/>
                </a:ext>
              </a:extLst>
            </p:cNvPr>
            <p:cNvSpPr>
              <a:spLocks noChangeArrowheads="1"/>
            </p:cNvSpPr>
            <p:nvPr/>
          </p:nvSpPr>
          <p:spPr bwMode="auto">
            <a:xfrm>
              <a:off x="3100388" y="3690938"/>
              <a:ext cx="720000" cy="144462"/>
            </a:xfrm>
            <a:prstGeom prst="rect">
              <a:avLst/>
            </a:prstGeom>
            <a:solidFill>
              <a:srgbClr val="FF6600"/>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en-US" dirty="0">
                <a:solidFill>
                  <a:srgbClr val="000000"/>
                </a:solidFill>
                <a:latin typeface="Arial" panose="020B0604020202020204" pitchFamily="34" charset="0"/>
                <a:ea typeface="PMingLiU" panose="02020500000000000000" pitchFamily="18" charset="-120"/>
              </a:endParaRPr>
            </a:p>
          </p:txBody>
        </p:sp>
        <p:sp>
          <p:nvSpPr>
            <p:cNvPr id="88" name="Text Box 70">
              <a:extLst>
                <a:ext uri="{FF2B5EF4-FFF2-40B4-BE49-F238E27FC236}">
                  <a16:creationId xmlns:a16="http://schemas.microsoft.com/office/drawing/2014/main" id="{4E68B35F-CF00-4AD4-86F2-CBAFE9852344}"/>
                </a:ext>
              </a:extLst>
            </p:cNvPr>
            <p:cNvSpPr txBox="1">
              <a:spLocks noChangeArrowheads="1"/>
            </p:cNvSpPr>
            <p:nvPr/>
          </p:nvSpPr>
          <p:spPr bwMode="auto">
            <a:xfrm>
              <a:off x="3612820" y="3851275"/>
              <a:ext cx="504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15</a:t>
              </a:r>
            </a:p>
          </p:txBody>
        </p:sp>
        <p:sp>
          <p:nvSpPr>
            <p:cNvPr id="89" name="Text Box 74">
              <a:extLst>
                <a:ext uri="{FF2B5EF4-FFF2-40B4-BE49-F238E27FC236}">
                  <a16:creationId xmlns:a16="http://schemas.microsoft.com/office/drawing/2014/main" id="{FD1C5D04-B882-42A9-A94F-15A09E9ECCF3}"/>
                </a:ext>
              </a:extLst>
            </p:cNvPr>
            <p:cNvSpPr txBox="1">
              <a:spLocks noChangeArrowheads="1"/>
            </p:cNvSpPr>
            <p:nvPr/>
          </p:nvSpPr>
          <p:spPr bwMode="auto">
            <a:xfrm>
              <a:off x="3221150" y="33051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P2</a:t>
              </a:r>
            </a:p>
          </p:txBody>
        </p:sp>
      </p:grpSp>
      <p:grpSp>
        <p:nvGrpSpPr>
          <p:cNvPr id="90" name="组合 89">
            <a:extLst>
              <a:ext uri="{FF2B5EF4-FFF2-40B4-BE49-F238E27FC236}">
                <a16:creationId xmlns:a16="http://schemas.microsoft.com/office/drawing/2014/main" id="{5B1DE77B-4417-43CA-83EB-3E9C2EAF2882}"/>
              </a:ext>
            </a:extLst>
          </p:cNvPr>
          <p:cNvGrpSpPr/>
          <p:nvPr/>
        </p:nvGrpSpPr>
        <p:grpSpPr>
          <a:xfrm>
            <a:off x="7461529" y="3307078"/>
            <a:ext cx="761956" cy="912813"/>
            <a:chOff x="3097102" y="3305175"/>
            <a:chExt cx="668295" cy="912813"/>
          </a:xfrm>
        </p:grpSpPr>
        <p:sp>
          <p:nvSpPr>
            <p:cNvPr id="91" name="Rectangle 61">
              <a:extLst>
                <a:ext uri="{FF2B5EF4-FFF2-40B4-BE49-F238E27FC236}">
                  <a16:creationId xmlns:a16="http://schemas.microsoft.com/office/drawing/2014/main" id="{568377BF-4798-4E6B-A764-CAD55DE2B5F1}"/>
                </a:ext>
              </a:extLst>
            </p:cNvPr>
            <p:cNvSpPr>
              <a:spLocks noChangeArrowheads="1"/>
            </p:cNvSpPr>
            <p:nvPr/>
          </p:nvSpPr>
          <p:spPr bwMode="auto">
            <a:xfrm>
              <a:off x="3109802" y="3690938"/>
              <a:ext cx="360363" cy="144462"/>
            </a:xfrm>
            <a:prstGeom prst="rect">
              <a:avLst/>
            </a:prstGeom>
            <a:solidFill>
              <a:schemeClr val="bg1">
                <a:lumMod val="50000"/>
              </a:schemeClr>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ClrTx/>
                <a:buSzTx/>
                <a:buFontTx/>
                <a:buNone/>
                <a:defRPr/>
              </a:pPr>
              <a:endParaRPr kumimoji="0" lang="zh-CN" altLang="en-US" sz="1800">
                <a:solidFill>
                  <a:srgbClr val="000000"/>
                </a:solidFill>
              </a:endParaRPr>
            </a:p>
          </p:txBody>
        </p:sp>
        <p:sp>
          <p:nvSpPr>
            <p:cNvPr id="92" name="Text Box 76">
              <a:extLst>
                <a:ext uri="{FF2B5EF4-FFF2-40B4-BE49-F238E27FC236}">
                  <a16:creationId xmlns:a16="http://schemas.microsoft.com/office/drawing/2014/main" id="{0B412A4E-6A3E-4EAD-A978-83FBF2A13D27}"/>
                </a:ext>
              </a:extLst>
            </p:cNvPr>
            <p:cNvSpPr txBox="1">
              <a:spLocks noChangeArrowheads="1"/>
            </p:cNvSpPr>
            <p:nvPr/>
          </p:nvSpPr>
          <p:spPr bwMode="auto">
            <a:xfrm>
              <a:off x="3097102" y="33051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P3</a:t>
              </a:r>
            </a:p>
          </p:txBody>
        </p:sp>
        <p:sp>
          <p:nvSpPr>
            <p:cNvPr id="93" name="Text Box 70">
              <a:extLst>
                <a:ext uri="{FF2B5EF4-FFF2-40B4-BE49-F238E27FC236}">
                  <a16:creationId xmlns:a16="http://schemas.microsoft.com/office/drawing/2014/main" id="{EAF21FD9-0DDA-4E14-88E1-E8906A0A07DB}"/>
                </a:ext>
              </a:extLst>
            </p:cNvPr>
            <p:cNvSpPr txBox="1">
              <a:spLocks noChangeArrowheads="1"/>
            </p:cNvSpPr>
            <p:nvPr/>
          </p:nvSpPr>
          <p:spPr bwMode="auto">
            <a:xfrm>
              <a:off x="3295316" y="3848155"/>
              <a:ext cx="470081" cy="36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16</a:t>
              </a:r>
            </a:p>
          </p:txBody>
        </p:sp>
      </p:grpSp>
      <p:grpSp>
        <p:nvGrpSpPr>
          <p:cNvPr id="94" name="组合 93">
            <a:extLst>
              <a:ext uri="{FF2B5EF4-FFF2-40B4-BE49-F238E27FC236}">
                <a16:creationId xmlns:a16="http://schemas.microsoft.com/office/drawing/2014/main" id="{580DDC89-5F62-40C1-B0DD-5C0729097918}"/>
              </a:ext>
            </a:extLst>
          </p:cNvPr>
          <p:cNvGrpSpPr/>
          <p:nvPr/>
        </p:nvGrpSpPr>
        <p:grpSpPr>
          <a:xfrm>
            <a:off x="5114483" y="3307078"/>
            <a:ext cx="761956" cy="912813"/>
            <a:chOff x="3097102" y="3305175"/>
            <a:chExt cx="668295" cy="912813"/>
          </a:xfrm>
        </p:grpSpPr>
        <p:sp>
          <p:nvSpPr>
            <p:cNvPr id="95" name="Rectangle 61">
              <a:extLst>
                <a:ext uri="{FF2B5EF4-FFF2-40B4-BE49-F238E27FC236}">
                  <a16:creationId xmlns:a16="http://schemas.microsoft.com/office/drawing/2014/main" id="{2B6B71EC-B779-4F8E-A1E7-1BF229990236}"/>
                </a:ext>
              </a:extLst>
            </p:cNvPr>
            <p:cNvSpPr>
              <a:spLocks noChangeArrowheads="1"/>
            </p:cNvSpPr>
            <p:nvPr/>
          </p:nvSpPr>
          <p:spPr bwMode="auto">
            <a:xfrm>
              <a:off x="3109802" y="3690938"/>
              <a:ext cx="360363" cy="144462"/>
            </a:xfrm>
            <a:prstGeom prst="rect">
              <a:avLst/>
            </a:prstGeom>
            <a:solidFill>
              <a:schemeClr val="bg1">
                <a:lumMod val="50000"/>
              </a:schemeClr>
            </a:solidFill>
            <a:ln w="9525">
              <a:solidFill>
                <a:schemeClr val="tx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ClrTx/>
                <a:buSzTx/>
                <a:buFontTx/>
                <a:buNone/>
                <a:defRPr/>
              </a:pPr>
              <a:endParaRPr kumimoji="0" lang="zh-CN" altLang="en-US" sz="1800">
                <a:solidFill>
                  <a:srgbClr val="000000"/>
                </a:solidFill>
              </a:endParaRPr>
            </a:p>
          </p:txBody>
        </p:sp>
        <p:sp>
          <p:nvSpPr>
            <p:cNvPr id="96" name="Text Box 76">
              <a:extLst>
                <a:ext uri="{FF2B5EF4-FFF2-40B4-BE49-F238E27FC236}">
                  <a16:creationId xmlns:a16="http://schemas.microsoft.com/office/drawing/2014/main" id="{E15613FE-94FD-4D64-A526-D6A3DC6390F7}"/>
                </a:ext>
              </a:extLst>
            </p:cNvPr>
            <p:cNvSpPr txBox="1">
              <a:spLocks noChangeArrowheads="1"/>
            </p:cNvSpPr>
            <p:nvPr/>
          </p:nvSpPr>
          <p:spPr bwMode="auto">
            <a:xfrm>
              <a:off x="3097102" y="33051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000000"/>
                  </a:solidFill>
                  <a:latin typeface="Arial" panose="020B0604020202020204" pitchFamily="34" charset="0"/>
                  <a:ea typeface="PMingLiU" panose="02020500000000000000" pitchFamily="18" charset="-120"/>
                </a:rPr>
                <a:t>P3</a:t>
              </a:r>
            </a:p>
          </p:txBody>
        </p:sp>
        <p:sp>
          <p:nvSpPr>
            <p:cNvPr id="97" name="Text Box 70">
              <a:extLst>
                <a:ext uri="{FF2B5EF4-FFF2-40B4-BE49-F238E27FC236}">
                  <a16:creationId xmlns:a16="http://schemas.microsoft.com/office/drawing/2014/main" id="{2267CCEB-86D9-41B4-B678-DBA118F296BE}"/>
                </a:ext>
              </a:extLst>
            </p:cNvPr>
            <p:cNvSpPr txBox="1">
              <a:spLocks noChangeArrowheads="1"/>
            </p:cNvSpPr>
            <p:nvPr/>
          </p:nvSpPr>
          <p:spPr bwMode="auto">
            <a:xfrm>
              <a:off x="3295316" y="3848155"/>
              <a:ext cx="470081" cy="36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000000"/>
                  </a:solidFill>
                  <a:latin typeface="Arial" panose="020B0604020202020204" pitchFamily="34" charset="0"/>
                  <a:ea typeface="PMingLiU" panose="02020500000000000000" pitchFamily="18" charset="-120"/>
                </a:rPr>
                <a:t>10</a:t>
              </a:r>
            </a:p>
          </p:txBody>
        </p:sp>
      </p:grpSp>
    </p:spTree>
    <p:extLst>
      <p:ext uri="{BB962C8B-B14F-4D97-AF65-F5344CB8AC3E}">
        <p14:creationId xmlns:p14="http://schemas.microsoft.com/office/powerpoint/2010/main" val="315845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21850</TotalTime>
  <Words>1517</Words>
  <Application>Microsoft Office PowerPoint</Application>
  <PresentationFormat>全屏显示(4:3)</PresentationFormat>
  <Paragraphs>241</Paragraphs>
  <Slides>18</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Courier</vt:lpstr>
      <vt:lpstr>Helvetica Neue</vt:lpstr>
      <vt:lpstr>Monotype Sorts</vt:lpstr>
      <vt:lpstr>Noto Sans Symbols</vt:lpstr>
      <vt:lpstr>Arial</vt:lpstr>
      <vt:lpstr>Book Antiqua</vt:lpstr>
      <vt:lpstr>Consolas</vt:lpstr>
      <vt:lpstr>Courier New</vt:lpstr>
      <vt:lpstr>Helvetica</vt:lpstr>
      <vt:lpstr>Times New Roman</vt:lpstr>
      <vt:lpstr>Verdana</vt:lpstr>
      <vt:lpstr>Webdings</vt:lpstr>
      <vt:lpstr>Wingdings</vt:lpstr>
      <vt:lpstr>os-8</vt:lpstr>
      <vt:lpstr>Spring 2022 COMP 3511 Review #4</vt:lpstr>
      <vt:lpstr>Coverages</vt:lpstr>
      <vt:lpstr>Multilevel Feedback Queue (MLFQ) Scheduling</vt:lpstr>
      <vt:lpstr>Example of Multilevel Feedback Queue</vt:lpstr>
      <vt:lpstr>MLFQ Scheduling: Example</vt:lpstr>
      <vt:lpstr>MLFQ Scheduling: Example</vt:lpstr>
      <vt:lpstr>Priority-based Scheduling</vt:lpstr>
      <vt:lpstr>Rate Montonic Scheduling</vt:lpstr>
      <vt:lpstr>RM Scheduling: Example</vt:lpstr>
      <vt:lpstr>Earliest Deadline First Scheduling (EDF)</vt:lpstr>
      <vt:lpstr>EDF Scheduling: Example</vt:lpstr>
      <vt:lpstr>Critical Section Problem</vt:lpstr>
      <vt:lpstr>Solution to Critical-Section Problem</vt:lpstr>
      <vt:lpstr>Peterson’s Solution</vt:lpstr>
      <vt:lpstr>Algorithm for Process Pi</vt:lpstr>
      <vt:lpstr>Peterson’s Solution – Proof </vt:lpstr>
      <vt:lpstr>Peterson’s Solution – Discussion </vt:lpstr>
      <vt:lpstr>PowerPoint 演示文稿</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叶 芃</cp:lastModifiedBy>
  <cp:revision>489</cp:revision>
  <cp:lastPrinted>2013-09-10T17:57:57Z</cp:lastPrinted>
  <dcterms:created xsi:type="dcterms:W3CDTF">2011-01-13T23:43:38Z</dcterms:created>
  <dcterms:modified xsi:type="dcterms:W3CDTF">2022-03-17T13:42:05Z</dcterms:modified>
</cp:coreProperties>
</file>