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0" r:id="rId2"/>
  </p:sldMasterIdLst>
  <p:notesMasterIdLst>
    <p:notesMasterId r:id="rId62"/>
  </p:notesMasterIdLst>
  <p:handoutMasterIdLst>
    <p:handoutMasterId r:id="rId63"/>
  </p:handoutMasterIdLst>
  <p:sldIdLst>
    <p:sldId id="256" r:id="rId3"/>
    <p:sldId id="520" r:id="rId4"/>
    <p:sldId id="444" r:id="rId5"/>
    <p:sldId id="514" r:id="rId6"/>
    <p:sldId id="515" r:id="rId7"/>
    <p:sldId id="469" r:id="rId8"/>
    <p:sldId id="516" r:id="rId9"/>
    <p:sldId id="451" r:id="rId10"/>
    <p:sldId id="499" r:id="rId11"/>
    <p:sldId id="447" r:id="rId12"/>
    <p:sldId id="517" r:id="rId13"/>
    <p:sldId id="445" r:id="rId14"/>
    <p:sldId id="449" r:id="rId15"/>
    <p:sldId id="497" r:id="rId16"/>
    <p:sldId id="534" r:id="rId17"/>
    <p:sldId id="535" r:id="rId18"/>
    <p:sldId id="545" r:id="rId19"/>
    <p:sldId id="546" r:id="rId20"/>
    <p:sldId id="547" r:id="rId21"/>
    <p:sldId id="548" r:id="rId22"/>
    <p:sldId id="549" r:id="rId23"/>
    <p:sldId id="452" r:id="rId24"/>
    <p:sldId id="525" r:id="rId25"/>
    <p:sldId id="533" r:id="rId26"/>
    <p:sldId id="531" r:id="rId27"/>
    <p:sldId id="527" r:id="rId28"/>
    <p:sldId id="448" r:id="rId29"/>
    <p:sldId id="470" r:id="rId30"/>
    <p:sldId id="471" r:id="rId31"/>
    <p:sldId id="498" r:id="rId32"/>
    <p:sldId id="512" r:id="rId33"/>
    <p:sldId id="541" r:id="rId34"/>
    <p:sldId id="542" r:id="rId35"/>
    <p:sldId id="543" r:id="rId36"/>
    <p:sldId id="568" r:id="rId37"/>
    <p:sldId id="559" r:id="rId38"/>
    <p:sldId id="560" r:id="rId39"/>
    <p:sldId id="561" r:id="rId40"/>
    <p:sldId id="562" r:id="rId41"/>
    <p:sldId id="563" r:id="rId42"/>
    <p:sldId id="564" r:id="rId43"/>
    <p:sldId id="565" r:id="rId44"/>
    <p:sldId id="566" r:id="rId45"/>
    <p:sldId id="569" r:id="rId46"/>
    <p:sldId id="455" r:id="rId47"/>
    <p:sldId id="473" r:id="rId48"/>
    <p:sldId id="475" r:id="rId49"/>
    <p:sldId id="474" r:id="rId50"/>
    <p:sldId id="457" r:id="rId51"/>
    <p:sldId id="453" r:id="rId52"/>
    <p:sldId id="513" r:id="rId53"/>
    <p:sldId id="532" r:id="rId54"/>
    <p:sldId id="507" r:id="rId55"/>
    <p:sldId id="577" r:id="rId56"/>
    <p:sldId id="571" r:id="rId57"/>
    <p:sldId id="572" r:id="rId58"/>
    <p:sldId id="573" r:id="rId59"/>
    <p:sldId id="574" r:id="rId60"/>
    <p:sldId id="575" r:id="rId6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505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59" autoAdjust="0"/>
  </p:normalViewPr>
  <p:slideViewPr>
    <p:cSldViewPr>
      <p:cViewPr varScale="1">
        <p:scale>
          <a:sx n="56" d="100"/>
          <a:sy n="56" d="100"/>
        </p:scale>
        <p:origin x="-811" y="-72"/>
      </p:cViewPr>
      <p:guideLst>
        <p:guide orient="horz" pos="57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5660"/>
    </p:cViewPr>
  </p:sorterViewPr>
  <p:notesViewPr>
    <p:cSldViewPr>
      <p:cViewPr varScale="1">
        <p:scale>
          <a:sx n="40" d="100"/>
          <a:sy n="40" d="100"/>
        </p:scale>
        <p:origin x="-1404" y="-78"/>
      </p:cViewPr>
      <p:guideLst>
        <p:guide orient="horz" pos="2160"/>
        <p:guide pos="2880"/>
      </p:guideLst>
    </p:cSldViewPr>
  </p:notesViewPr>
  <p:gridSpacing cx="39327138" cy="3932713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endParaRPr lang="en-US"/>
          </a:p>
        </p:txBody>
      </p:sp>
      <p:sp>
        <p:nvSpPr>
          <p:cNvPr id="2052" name="Rectangle 4"/>
          <p:cNvSpPr>
            <a:spLocks noGrp="1" noRot="1" noChangeAspect="1" noChangeArrowheads="1" noTextEdit="1"/>
          </p:cNvSpPr>
          <p:nvPr>
            <p:ph type="sldImg" idx="2"/>
          </p:nvPr>
        </p:nvSpPr>
        <p:spPr bwMode="auto">
          <a:xfrm>
            <a:off x="1150938" y="692150"/>
            <a:ext cx="4556125" cy="3416300"/>
          </a:xfrm>
          <a:prstGeom prst="rect">
            <a:avLst/>
          </a:prstGeom>
          <a:noFill/>
          <a:ln w="12700">
            <a:solidFill>
              <a:schemeClr val="tx1"/>
            </a:solidFill>
            <a:miter lim="800000"/>
            <a:headEnd/>
            <a:tailEnd/>
          </a:ln>
          <a:effec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vl1pPr>
          </a:lstStyle>
          <a:p>
            <a:fld id="{933687FD-D293-493D-AF4C-A43C04E3345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103" name="Group 31"/>
          <p:cNvGrpSpPr>
            <a:grpSpLocks/>
          </p:cNvGrpSpPr>
          <p:nvPr/>
        </p:nvGrpSpPr>
        <p:grpSpPr bwMode="auto">
          <a:xfrm>
            <a:off x="0" y="114300"/>
            <a:ext cx="9142413" cy="6742113"/>
            <a:chOff x="0" y="72"/>
            <a:chExt cx="5759" cy="4247"/>
          </a:xfrm>
        </p:grpSpPr>
        <p:sp>
          <p:nvSpPr>
            <p:cNvPr id="3074" name="Rectangle 2"/>
            <p:cNvSpPr>
              <a:spLocks noChangeArrowheads="1"/>
            </p:cNvSpPr>
            <p:nvPr/>
          </p:nvSpPr>
          <p:spPr bwMode="hidden">
            <a:xfrm>
              <a:off x="0" y="2112"/>
              <a:ext cx="5759" cy="2207"/>
            </a:xfrm>
            <a:prstGeom prst="rect">
              <a:avLst/>
            </a:prstGeom>
            <a:solidFill>
              <a:schemeClr val="bg1"/>
            </a:solidFill>
            <a:ln w="9525">
              <a:noFill/>
              <a:miter lim="800000"/>
              <a:headEnd/>
              <a:tailEnd/>
            </a:ln>
            <a:effectLst/>
          </p:spPr>
          <p:txBody>
            <a:bodyPr wrap="none" anchor="ctr"/>
            <a:lstStyle/>
            <a:p>
              <a:endParaRPr lang="en-US"/>
            </a:p>
          </p:txBody>
        </p:sp>
        <p:grpSp>
          <p:nvGrpSpPr>
            <p:cNvPr id="3102" name="Group 30"/>
            <p:cNvGrpSpPr>
              <a:grpSpLocks/>
            </p:cNvGrpSpPr>
            <p:nvPr/>
          </p:nvGrpSpPr>
          <p:grpSpPr bwMode="auto">
            <a:xfrm>
              <a:off x="0" y="72"/>
              <a:ext cx="5759" cy="2040"/>
              <a:chOff x="0" y="72"/>
              <a:chExt cx="5759" cy="2040"/>
            </a:xfrm>
          </p:grpSpPr>
          <p:sp>
            <p:nvSpPr>
              <p:cNvPr id="3075"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endParaRPr lang="en-US"/>
              </a:p>
            </p:txBody>
          </p:sp>
          <p:grpSp>
            <p:nvGrpSpPr>
              <p:cNvPr id="3081" name="Group 9"/>
              <p:cNvGrpSpPr>
                <a:grpSpLocks/>
              </p:cNvGrpSpPr>
              <p:nvPr/>
            </p:nvGrpSpPr>
            <p:grpSpPr bwMode="auto">
              <a:xfrm>
                <a:off x="2289" y="72"/>
                <a:ext cx="1440" cy="1984"/>
                <a:chOff x="2289" y="72"/>
                <a:chExt cx="1440" cy="1984"/>
              </a:xfrm>
            </p:grpSpPr>
            <p:sp>
              <p:nvSpPr>
                <p:cNvPr id="3076" name="Freeform 4"/>
                <p:cNvSpPr>
                  <a:spLocks/>
                </p:cNvSpPr>
                <p:nvPr/>
              </p:nvSpPr>
              <p:spPr bwMode="ltGray">
                <a:xfrm>
                  <a:off x="2289" y="127"/>
                  <a:ext cx="1440" cy="1770"/>
                </a:xfrm>
                <a:custGeom>
                  <a:avLst/>
                  <a:gdLst/>
                  <a:ahLst/>
                  <a:cxnLst>
                    <a:cxn ang="0">
                      <a:pos x="901" y="33"/>
                    </a:cxn>
                    <a:cxn ang="0">
                      <a:pos x="1066" y="129"/>
                    </a:cxn>
                    <a:cxn ang="0">
                      <a:pos x="1207" y="256"/>
                    </a:cxn>
                    <a:cxn ang="0">
                      <a:pos x="1316" y="410"/>
                    </a:cxn>
                    <a:cxn ang="0">
                      <a:pos x="1394" y="581"/>
                    </a:cxn>
                    <a:cxn ang="0">
                      <a:pos x="1435" y="766"/>
                    </a:cxn>
                    <a:cxn ang="0">
                      <a:pos x="1435" y="958"/>
                    </a:cxn>
                    <a:cxn ang="0">
                      <a:pos x="1394" y="1143"/>
                    </a:cxn>
                    <a:cxn ang="0">
                      <a:pos x="1316" y="1314"/>
                    </a:cxn>
                    <a:cxn ang="0">
                      <a:pos x="1207" y="1468"/>
                    </a:cxn>
                    <a:cxn ang="0">
                      <a:pos x="1066" y="1597"/>
                    </a:cxn>
                    <a:cxn ang="0">
                      <a:pos x="901" y="1691"/>
                    </a:cxn>
                    <a:cxn ang="0">
                      <a:pos x="721" y="1749"/>
                    </a:cxn>
                    <a:cxn ang="0">
                      <a:pos x="533" y="1769"/>
                    </a:cxn>
                    <a:cxn ang="0">
                      <a:pos x="344" y="1749"/>
                    </a:cxn>
                    <a:cxn ang="0">
                      <a:pos x="165" y="1691"/>
                    </a:cxn>
                    <a:cxn ang="0">
                      <a:pos x="0" y="1597"/>
                    </a:cxn>
                    <a:cxn ang="0">
                      <a:pos x="125" y="1571"/>
                    </a:cxn>
                    <a:cxn ang="0">
                      <a:pos x="281" y="1640"/>
                    </a:cxn>
                    <a:cxn ang="0">
                      <a:pos x="446" y="1675"/>
                    </a:cxn>
                    <a:cxn ang="0">
                      <a:pos x="618" y="1675"/>
                    </a:cxn>
                    <a:cxn ang="0">
                      <a:pos x="785" y="1640"/>
                    </a:cxn>
                    <a:cxn ang="0">
                      <a:pos x="941" y="1571"/>
                    </a:cxn>
                    <a:cxn ang="0">
                      <a:pos x="1080" y="1470"/>
                    </a:cxn>
                    <a:cxn ang="0">
                      <a:pos x="1194" y="1343"/>
                    </a:cxn>
                    <a:cxn ang="0">
                      <a:pos x="1281" y="1194"/>
                    </a:cxn>
                    <a:cxn ang="0">
                      <a:pos x="1332" y="1032"/>
                    </a:cxn>
                    <a:cxn ang="0">
                      <a:pos x="1350" y="862"/>
                    </a:cxn>
                    <a:cxn ang="0">
                      <a:pos x="1332" y="691"/>
                    </a:cxn>
                    <a:cxn ang="0">
                      <a:pos x="1281" y="530"/>
                    </a:cxn>
                    <a:cxn ang="0">
                      <a:pos x="1194" y="381"/>
                    </a:cxn>
                    <a:cxn ang="0">
                      <a:pos x="1080" y="254"/>
                    </a:cxn>
                    <a:cxn ang="0">
                      <a:pos x="941" y="154"/>
                    </a:cxn>
                    <a:cxn ang="0">
                      <a:pos x="785" y="85"/>
                    </a:cxn>
                    <a:cxn ang="0">
                      <a:pos x="812" y="0"/>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w="9525" cap="rnd">
                  <a:noFill/>
                  <a:round/>
                  <a:headEnd/>
                  <a:tailEnd/>
                </a:ln>
                <a:effectLst/>
              </p:spPr>
              <p:txBody>
                <a:bodyPr/>
                <a:lstStyle/>
                <a:p>
                  <a:endParaRPr lang="en-US"/>
                </a:p>
              </p:txBody>
            </p:sp>
            <p:sp>
              <p:nvSpPr>
                <p:cNvPr id="3077"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078"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079"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080" name="Freeform 8"/>
                <p:cNvSpPr>
                  <a:spLocks/>
                </p:cNvSpPr>
                <p:nvPr/>
              </p:nvSpPr>
              <p:spPr bwMode="ltGray">
                <a:xfrm>
                  <a:off x="2483" y="1903"/>
                  <a:ext cx="841" cy="153"/>
                </a:xfrm>
                <a:custGeom>
                  <a:avLst/>
                  <a:gdLst/>
                  <a:ahLst/>
                  <a:cxnLst>
                    <a:cxn ang="0">
                      <a:pos x="3" y="98"/>
                    </a:cxn>
                    <a:cxn ang="0">
                      <a:pos x="20" y="80"/>
                    </a:cxn>
                    <a:cxn ang="0">
                      <a:pos x="44" y="65"/>
                    </a:cxn>
                    <a:cxn ang="0">
                      <a:pos x="89" y="43"/>
                    </a:cxn>
                    <a:cxn ang="0">
                      <a:pos x="140" y="30"/>
                    </a:cxn>
                    <a:cxn ang="0">
                      <a:pos x="188" y="19"/>
                    </a:cxn>
                    <a:cxn ang="0">
                      <a:pos x="253" y="9"/>
                    </a:cxn>
                    <a:cxn ang="0">
                      <a:pos x="314" y="3"/>
                    </a:cxn>
                    <a:cxn ang="0">
                      <a:pos x="386" y="0"/>
                    </a:cxn>
                    <a:cxn ang="0">
                      <a:pos x="475" y="1"/>
                    </a:cxn>
                    <a:cxn ang="0">
                      <a:pos x="567" y="6"/>
                    </a:cxn>
                    <a:cxn ang="0">
                      <a:pos x="632" y="14"/>
                    </a:cxn>
                    <a:cxn ang="0">
                      <a:pos x="700" y="27"/>
                    </a:cxn>
                    <a:cxn ang="0">
                      <a:pos x="765" y="47"/>
                    </a:cxn>
                    <a:cxn ang="0">
                      <a:pos x="799" y="66"/>
                    </a:cxn>
                    <a:cxn ang="0">
                      <a:pos x="820" y="82"/>
                    </a:cxn>
                    <a:cxn ang="0">
                      <a:pos x="840" y="108"/>
                    </a:cxn>
                    <a:cxn ang="0">
                      <a:pos x="806" y="122"/>
                    </a:cxn>
                    <a:cxn ang="0">
                      <a:pos x="748" y="133"/>
                    </a:cxn>
                    <a:cxn ang="0">
                      <a:pos x="676" y="141"/>
                    </a:cxn>
                    <a:cxn ang="0">
                      <a:pos x="608" y="148"/>
                    </a:cxn>
                    <a:cxn ang="0">
                      <a:pos x="526" y="151"/>
                    </a:cxn>
                    <a:cxn ang="0">
                      <a:pos x="437" y="152"/>
                    </a:cxn>
                    <a:cxn ang="0">
                      <a:pos x="352" y="152"/>
                    </a:cxn>
                    <a:cxn ang="0">
                      <a:pos x="263" y="151"/>
                    </a:cxn>
                    <a:cxn ang="0">
                      <a:pos x="164" y="143"/>
                    </a:cxn>
                    <a:cxn ang="0">
                      <a:pos x="85" y="135"/>
                    </a:cxn>
                    <a:cxn ang="0">
                      <a:pos x="20" y="120"/>
                    </a:cxn>
                    <a:cxn ang="0">
                      <a:pos x="0" y="109"/>
                    </a:cxn>
                    <a:cxn ang="0">
                      <a:pos x="3" y="98"/>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w="9525" cap="rnd">
                  <a:noFill/>
                  <a:round/>
                  <a:headEnd/>
                  <a:tailEnd/>
                </a:ln>
                <a:effectLst/>
              </p:spPr>
              <p:txBody>
                <a:bodyPr/>
                <a:lstStyle/>
                <a:p>
                  <a:endParaRPr lang="en-US"/>
                </a:p>
              </p:txBody>
            </p:sp>
          </p:grpSp>
          <p:sp>
            <p:nvSpPr>
              <p:cNvPr id="3082"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endParaRPr lang="en-US"/>
              </a:p>
            </p:txBody>
          </p:sp>
          <p:grpSp>
            <p:nvGrpSpPr>
              <p:cNvPr id="3101" name="Group 29"/>
              <p:cNvGrpSpPr>
                <a:grpSpLocks/>
              </p:cNvGrpSpPr>
              <p:nvPr/>
            </p:nvGrpSpPr>
            <p:grpSpPr bwMode="auto">
              <a:xfrm>
                <a:off x="2071" y="406"/>
                <a:ext cx="1392" cy="1109"/>
                <a:chOff x="2071" y="406"/>
                <a:chExt cx="1392" cy="1109"/>
              </a:xfrm>
            </p:grpSpPr>
            <p:sp>
              <p:nvSpPr>
                <p:cNvPr id="3083" name="Freeform 11"/>
                <p:cNvSpPr>
                  <a:spLocks/>
                </p:cNvSpPr>
                <p:nvPr/>
              </p:nvSpPr>
              <p:spPr bwMode="grayWhite">
                <a:xfrm>
                  <a:off x="2268" y="812"/>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endParaRPr lang="en-US"/>
                </a:p>
              </p:txBody>
            </p:sp>
            <p:sp>
              <p:nvSpPr>
                <p:cNvPr id="3084" name="Freeform 12"/>
                <p:cNvSpPr>
                  <a:spLocks/>
                </p:cNvSpPr>
                <p:nvPr/>
              </p:nvSpPr>
              <p:spPr bwMode="grayWhite">
                <a:xfrm>
                  <a:off x="2292" y="843"/>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endParaRPr lang="en-US"/>
                </a:p>
              </p:txBody>
            </p:sp>
            <p:sp>
              <p:nvSpPr>
                <p:cNvPr id="3085" name="Freeform 13"/>
                <p:cNvSpPr>
                  <a:spLocks/>
                </p:cNvSpPr>
                <p:nvPr/>
              </p:nvSpPr>
              <p:spPr bwMode="grayWhite">
                <a:xfrm>
                  <a:off x="2372" y="802"/>
                  <a:ext cx="51" cy="48"/>
                </a:xfrm>
                <a:custGeom>
                  <a:avLst/>
                  <a:gdLst/>
                  <a:ahLst/>
                  <a:cxnLst>
                    <a:cxn ang="0">
                      <a:pos x="50" y="0"/>
                    </a:cxn>
                    <a:cxn ang="0">
                      <a:pos x="31" y="0"/>
                    </a:cxn>
                    <a:cxn ang="0">
                      <a:pos x="20" y="13"/>
                    </a:cxn>
                    <a:cxn ang="0">
                      <a:pos x="13" y="13"/>
                    </a:cxn>
                    <a:cxn ang="0">
                      <a:pos x="7" y="19"/>
                    </a:cxn>
                    <a:cxn ang="0">
                      <a:pos x="0" y="19"/>
                    </a:cxn>
                    <a:cxn ang="0">
                      <a:pos x="0" y="35"/>
                    </a:cxn>
                    <a:cxn ang="0">
                      <a:pos x="12" y="47"/>
                    </a:cxn>
                    <a:cxn ang="0">
                      <a:pos x="41" y="47"/>
                    </a:cxn>
                    <a:cxn ang="0">
                      <a:pos x="50" y="35"/>
                    </a:cxn>
                    <a:cxn ang="0">
                      <a:pos x="50" y="0"/>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w="9525" cap="rnd">
                  <a:noFill/>
                  <a:round/>
                  <a:headEnd/>
                  <a:tailEnd/>
                </a:ln>
                <a:effectLst/>
              </p:spPr>
              <p:txBody>
                <a:bodyPr/>
                <a:lstStyle/>
                <a:p>
                  <a:endParaRPr lang="en-US"/>
                </a:p>
              </p:txBody>
            </p:sp>
            <p:sp>
              <p:nvSpPr>
                <p:cNvPr id="3086" name="Freeform 14"/>
                <p:cNvSpPr>
                  <a:spLocks/>
                </p:cNvSpPr>
                <p:nvPr/>
              </p:nvSpPr>
              <p:spPr bwMode="grayWhite">
                <a:xfrm>
                  <a:off x="2071" y="840"/>
                  <a:ext cx="451" cy="587"/>
                </a:xfrm>
                <a:custGeom>
                  <a:avLst/>
                  <a:gdLst/>
                  <a:ahLst/>
                  <a:cxnLst>
                    <a:cxn ang="0">
                      <a:pos x="107" y="0"/>
                    </a:cxn>
                    <a:cxn ang="0">
                      <a:pos x="99" y="16"/>
                    </a:cxn>
                    <a:cxn ang="0">
                      <a:pos x="64" y="47"/>
                    </a:cxn>
                    <a:cxn ang="0">
                      <a:pos x="56" y="75"/>
                    </a:cxn>
                    <a:cxn ang="0">
                      <a:pos x="30" y="95"/>
                    </a:cxn>
                    <a:cxn ang="0">
                      <a:pos x="12" y="135"/>
                    </a:cxn>
                    <a:cxn ang="0">
                      <a:pos x="12" y="159"/>
                    </a:cxn>
                    <a:cxn ang="0">
                      <a:pos x="0" y="201"/>
                    </a:cxn>
                    <a:cxn ang="0">
                      <a:pos x="16" y="219"/>
                    </a:cxn>
                    <a:cxn ang="0">
                      <a:pos x="56" y="272"/>
                    </a:cxn>
                    <a:cxn ang="0">
                      <a:pos x="68" y="265"/>
                    </a:cxn>
                    <a:cxn ang="0">
                      <a:pos x="139" y="265"/>
                    </a:cxn>
                    <a:cxn ang="0">
                      <a:pos x="172" y="278"/>
                    </a:cxn>
                    <a:cxn ang="0">
                      <a:pos x="169" y="319"/>
                    </a:cxn>
                    <a:cxn ang="0">
                      <a:pos x="193" y="374"/>
                    </a:cxn>
                    <a:cxn ang="0">
                      <a:pos x="191" y="389"/>
                    </a:cxn>
                    <a:cxn ang="0">
                      <a:pos x="201" y="406"/>
                    </a:cxn>
                    <a:cxn ang="0">
                      <a:pos x="186" y="445"/>
                    </a:cxn>
                    <a:cxn ang="0">
                      <a:pos x="204" y="494"/>
                    </a:cxn>
                    <a:cxn ang="0">
                      <a:pos x="214" y="532"/>
                    </a:cxn>
                    <a:cxn ang="0">
                      <a:pos x="226" y="556"/>
                    </a:cxn>
                    <a:cxn ang="0">
                      <a:pos x="239" y="586"/>
                    </a:cxn>
                    <a:cxn ang="0">
                      <a:pos x="263" y="582"/>
                    </a:cxn>
                    <a:cxn ang="0">
                      <a:pos x="302" y="560"/>
                    </a:cxn>
                    <a:cxn ang="0">
                      <a:pos x="320" y="533"/>
                    </a:cxn>
                    <a:cxn ang="0">
                      <a:pos x="319" y="515"/>
                    </a:cxn>
                    <a:cxn ang="0">
                      <a:pos x="342" y="500"/>
                    </a:cxn>
                    <a:cxn ang="0">
                      <a:pos x="338" y="474"/>
                    </a:cxn>
                    <a:cxn ang="0">
                      <a:pos x="373" y="432"/>
                    </a:cxn>
                    <a:cxn ang="0">
                      <a:pos x="378" y="398"/>
                    </a:cxn>
                    <a:cxn ang="0">
                      <a:pos x="369" y="386"/>
                    </a:cxn>
                    <a:cxn ang="0">
                      <a:pos x="373" y="372"/>
                    </a:cxn>
                    <a:cxn ang="0">
                      <a:pos x="365" y="360"/>
                    </a:cxn>
                    <a:cxn ang="0">
                      <a:pos x="391" y="327"/>
                    </a:cxn>
                    <a:cxn ang="0">
                      <a:pos x="391" y="310"/>
                    </a:cxn>
                    <a:cxn ang="0">
                      <a:pos x="427" y="282"/>
                    </a:cxn>
                    <a:cxn ang="0">
                      <a:pos x="450" y="207"/>
                    </a:cxn>
                    <a:cxn ang="0">
                      <a:pos x="417" y="226"/>
                    </a:cxn>
                    <a:cxn ang="0">
                      <a:pos x="388" y="218"/>
                    </a:cxn>
                    <a:cxn ang="0">
                      <a:pos x="392" y="200"/>
                    </a:cxn>
                    <a:cxn ang="0">
                      <a:pos x="363" y="180"/>
                    </a:cxn>
                    <a:cxn ang="0">
                      <a:pos x="349" y="132"/>
                    </a:cxn>
                    <a:cxn ang="0">
                      <a:pos x="321" y="93"/>
                    </a:cxn>
                    <a:cxn ang="0">
                      <a:pos x="321" y="66"/>
                    </a:cxn>
                    <a:cxn ang="0">
                      <a:pos x="306" y="65"/>
                    </a:cxn>
                    <a:cxn ang="0">
                      <a:pos x="296" y="69"/>
                    </a:cxn>
                    <a:cxn ang="0">
                      <a:pos x="254" y="54"/>
                    </a:cxn>
                    <a:cxn ang="0">
                      <a:pos x="243" y="65"/>
                    </a:cxn>
                    <a:cxn ang="0">
                      <a:pos x="234" y="78"/>
                    </a:cxn>
                    <a:cxn ang="0">
                      <a:pos x="211" y="53"/>
                    </a:cxn>
                    <a:cxn ang="0">
                      <a:pos x="189" y="47"/>
                    </a:cxn>
                    <a:cxn ang="0">
                      <a:pos x="187" y="15"/>
                    </a:cxn>
                    <a:cxn ang="0">
                      <a:pos x="155" y="20"/>
                    </a:cxn>
                    <a:cxn ang="0">
                      <a:pos x="135" y="13"/>
                    </a:cxn>
                    <a:cxn ang="0">
                      <a:pos x="107" y="0"/>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w="9525" cap="rnd">
                  <a:noFill/>
                  <a:round/>
                  <a:headEnd/>
                  <a:tailEnd/>
                </a:ln>
                <a:effectLst/>
              </p:spPr>
              <p:txBody>
                <a:bodyPr/>
                <a:lstStyle/>
                <a:p>
                  <a:endParaRPr lang="en-US"/>
                </a:p>
              </p:txBody>
            </p:sp>
            <p:sp>
              <p:nvSpPr>
                <p:cNvPr id="3087" name="Freeform 15"/>
                <p:cNvSpPr>
                  <a:spLocks/>
                </p:cNvSpPr>
                <p:nvPr/>
              </p:nvSpPr>
              <p:spPr bwMode="grayWhite">
                <a:xfrm>
                  <a:off x="3112" y="987"/>
                  <a:ext cx="17" cy="28"/>
                </a:xfrm>
                <a:custGeom>
                  <a:avLst/>
                  <a:gdLst/>
                  <a:ahLst/>
                  <a:cxnLst>
                    <a:cxn ang="0">
                      <a:pos x="7" y="0"/>
                    </a:cxn>
                    <a:cxn ang="0">
                      <a:pos x="9" y="8"/>
                    </a:cxn>
                    <a:cxn ang="0">
                      <a:pos x="7" y="14"/>
                    </a:cxn>
                    <a:cxn ang="0">
                      <a:pos x="7" y="19"/>
                    </a:cxn>
                    <a:cxn ang="0">
                      <a:pos x="16" y="23"/>
                    </a:cxn>
                    <a:cxn ang="0">
                      <a:pos x="16" y="27"/>
                    </a:cxn>
                    <a:cxn ang="0">
                      <a:pos x="9" y="23"/>
                    </a:cxn>
                    <a:cxn ang="0">
                      <a:pos x="3" y="27"/>
                    </a:cxn>
                    <a:cxn ang="0">
                      <a:pos x="0" y="23"/>
                    </a:cxn>
                    <a:cxn ang="0">
                      <a:pos x="3" y="19"/>
                    </a:cxn>
                    <a:cxn ang="0">
                      <a:pos x="0" y="14"/>
                    </a:cxn>
                    <a:cxn ang="0">
                      <a:pos x="3" y="4"/>
                    </a:cxn>
                    <a:cxn ang="0">
                      <a:pos x="7" y="0"/>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w="9525" cap="rnd">
                  <a:noFill/>
                  <a:round/>
                  <a:headEnd/>
                  <a:tailEnd/>
                </a:ln>
                <a:effectLst/>
              </p:spPr>
              <p:txBody>
                <a:bodyPr/>
                <a:lstStyle/>
                <a:p>
                  <a:endParaRPr lang="en-US"/>
                </a:p>
              </p:txBody>
            </p:sp>
            <p:sp>
              <p:nvSpPr>
                <p:cNvPr id="3088" name="Freeform 16"/>
                <p:cNvSpPr>
                  <a:spLocks/>
                </p:cNvSpPr>
                <p:nvPr/>
              </p:nvSpPr>
              <p:spPr bwMode="grayWhite">
                <a:xfrm>
                  <a:off x="3027" y="1109"/>
                  <a:ext cx="68" cy="97"/>
                </a:xfrm>
                <a:custGeom>
                  <a:avLst/>
                  <a:gdLst/>
                  <a:ahLst/>
                  <a:cxnLst>
                    <a:cxn ang="0">
                      <a:pos x="0" y="48"/>
                    </a:cxn>
                    <a:cxn ang="0">
                      <a:pos x="24" y="48"/>
                    </a:cxn>
                    <a:cxn ang="0">
                      <a:pos x="52" y="0"/>
                    </a:cxn>
                    <a:cxn ang="0">
                      <a:pos x="67" y="28"/>
                    </a:cxn>
                    <a:cxn ang="0">
                      <a:pos x="55" y="96"/>
                    </a:cxn>
                    <a:cxn ang="0">
                      <a:pos x="5" y="80"/>
                    </a:cxn>
                    <a:cxn ang="0">
                      <a:pos x="0" y="48"/>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w="9525" cap="rnd">
                  <a:noFill/>
                  <a:round/>
                  <a:headEnd/>
                  <a:tailEnd/>
                </a:ln>
                <a:effectLst/>
              </p:spPr>
              <p:txBody>
                <a:bodyPr/>
                <a:lstStyle/>
                <a:p>
                  <a:endParaRPr lang="en-US"/>
                </a:p>
              </p:txBody>
            </p:sp>
            <p:sp>
              <p:nvSpPr>
                <p:cNvPr id="3089" name="Freeform 17"/>
                <p:cNvSpPr>
                  <a:spLocks/>
                </p:cNvSpPr>
                <p:nvPr/>
              </p:nvSpPr>
              <p:spPr bwMode="grayWhite">
                <a:xfrm>
                  <a:off x="3162" y="1146"/>
                  <a:ext cx="117" cy="94"/>
                </a:xfrm>
                <a:custGeom>
                  <a:avLst/>
                  <a:gdLst/>
                  <a:ahLst/>
                  <a:cxnLst>
                    <a:cxn ang="0">
                      <a:pos x="7" y="22"/>
                    </a:cxn>
                    <a:cxn ang="0">
                      <a:pos x="0" y="0"/>
                    </a:cxn>
                    <a:cxn ang="0">
                      <a:pos x="39" y="9"/>
                    </a:cxn>
                    <a:cxn ang="0">
                      <a:pos x="95" y="32"/>
                    </a:cxn>
                    <a:cxn ang="0">
                      <a:pos x="95" y="49"/>
                    </a:cxn>
                    <a:cxn ang="0">
                      <a:pos x="116" y="93"/>
                    </a:cxn>
                    <a:cxn ang="0">
                      <a:pos x="73" y="51"/>
                    </a:cxn>
                    <a:cxn ang="0">
                      <a:pos x="44" y="54"/>
                    </a:cxn>
                    <a:cxn ang="0">
                      <a:pos x="7" y="22"/>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w="9525" cap="rnd">
                  <a:noFill/>
                  <a:round/>
                  <a:headEnd/>
                  <a:tailEnd/>
                </a:ln>
                <a:effectLst/>
              </p:spPr>
              <p:txBody>
                <a:bodyPr/>
                <a:lstStyle/>
                <a:p>
                  <a:endParaRPr lang="en-US"/>
                </a:p>
              </p:txBody>
            </p:sp>
            <p:sp>
              <p:nvSpPr>
                <p:cNvPr id="3090" name="Freeform 18"/>
                <p:cNvSpPr>
                  <a:spLocks/>
                </p:cNvSpPr>
                <p:nvPr/>
              </p:nvSpPr>
              <p:spPr bwMode="grayWhite">
                <a:xfrm>
                  <a:off x="3384" y="1337"/>
                  <a:ext cx="79" cy="101"/>
                </a:xfrm>
                <a:custGeom>
                  <a:avLst/>
                  <a:gdLst/>
                  <a:ahLst/>
                  <a:cxnLst>
                    <a:cxn ang="0">
                      <a:pos x="48" y="0"/>
                    </a:cxn>
                    <a:cxn ang="0">
                      <a:pos x="78" y="30"/>
                    </a:cxn>
                    <a:cxn ang="0">
                      <a:pos x="16" y="100"/>
                    </a:cxn>
                    <a:cxn ang="0">
                      <a:pos x="0" y="84"/>
                    </a:cxn>
                    <a:cxn ang="0">
                      <a:pos x="45" y="39"/>
                    </a:cxn>
                    <a:cxn ang="0">
                      <a:pos x="48" y="0"/>
                    </a:cxn>
                  </a:cxnLst>
                  <a:rect l="0" t="0" r="r" b="b"/>
                  <a:pathLst>
                    <a:path w="79" h="101">
                      <a:moveTo>
                        <a:pt x="48" y="0"/>
                      </a:moveTo>
                      <a:lnTo>
                        <a:pt x="78" y="30"/>
                      </a:lnTo>
                      <a:lnTo>
                        <a:pt x="16" y="100"/>
                      </a:lnTo>
                      <a:lnTo>
                        <a:pt x="0" y="84"/>
                      </a:lnTo>
                      <a:lnTo>
                        <a:pt x="45" y="39"/>
                      </a:lnTo>
                      <a:lnTo>
                        <a:pt x="48" y="0"/>
                      </a:lnTo>
                    </a:path>
                  </a:pathLst>
                </a:custGeom>
                <a:solidFill>
                  <a:schemeClr val="bg1"/>
                </a:solidFill>
                <a:ln w="9525" cap="rnd">
                  <a:noFill/>
                  <a:round/>
                  <a:headEnd/>
                  <a:tailEnd/>
                </a:ln>
                <a:effectLst/>
              </p:spPr>
              <p:txBody>
                <a:bodyPr/>
                <a:lstStyle/>
                <a:p>
                  <a:endParaRPr lang="en-US"/>
                </a:p>
              </p:txBody>
            </p:sp>
            <p:sp>
              <p:nvSpPr>
                <p:cNvPr id="3091" name="Freeform 19"/>
                <p:cNvSpPr>
                  <a:spLocks/>
                </p:cNvSpPr>
                <p:nvPr/>
              </p:nvSpPr>
              <p:spPr bwMode="grayWhite">
                <a:xfrm>
                  <a:off x="2211" y="651"/>
                  <a:ext cx="39" cy="66"/>
                </a:xfrm>
                <a:custGeom>
                  <a:avLst/>
                  <a:gdLst/>
                  <a:ahLst/>
                  <a:cxnLst>
                    <a:cxn ang="0">
                      <a:pos x="38" y="51"/>
                    </a:cxn>
                    <a:cxn ang="0">
                      <a:pos x="28" y="43"/>
                    </a:cxn>
                    <a:cxn ang="0">
                      <a:pos x="28" y="14"/>
                    </a:cxn>
                    <a:cxn ang="0">
                      <a:pos x="33" y="8"/>
                    </a:cxn>
                    <a:cxn ang="0">
                      <a:pos x="24" y="8"/>
                    </a:cxn>
                    <a:cxn ang="0">
                      <a:pos x="29" y="0"/>
                    </a:cxn>
                    <a:cxn ang="0">
                      <a:pos x="22" y="0"/>
                    </a:cxn>
                    <a:cxn ang="0">
                      <a:pos x="14" y="9"/>
                    </a:cxn>
                    <a:cxn ang="0">
                      <a:pos x="14" y="27"/>
                    </a:cxn>
                    <a:cxn ang="0">
                      <a:pos x="18" y="31"/>
                    </a:cxn>
                    <a:cxn ang="0">
                      <a:pos x="18" y="39"/>
                    </a:cxn>
                    <a:cxn ang="0">
                      <a:pos x="16" y="39"/>
                    </a:cxn>
                    <a:cxn ang="0">
                      <a:pos x="9" y="46"/>
                    </a:cxn>
                    <a:cxn ang="0">
                      <a:pos x="9" y="53"/>
                    </a:cxn>
                    <a:cxn ang="0">
                      <a:pos x="0" y="65"/>
                    </a:cxn>
                    <a:cxn ang="0">
                      <a:pos x="29" y="65"/>
                    </a:cxn>
                    <a:cxn ang="0">
                      <a:pos x="38" y="51"/>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w="9525" cap="rnd">
                  <a:noFill/>
                  <a:round/>
                  <a:headEnd/>
                  <a:tailEnd/>
                </a:ln>
                <a:effectLst/>
              </p:spPr>
              <p:txBody>
                <a:bodyPr/>
                <a:lstStyle/>
                <a:p>
                  <a:endParaRPr lang="en-US"/>
                </a:p>
              </p:txBody>
            </p:sp>
            <p:sp>
              <p:nvSpPr>
                <p:cNvPr id="3092" name="Freeform 20"/>
                <p:cNvSpPr>
                  <a:spLocks/>
                </p:cNvSpPr>
                <p:nvPr/>
              </p:nvSpPr>
              <p:spPr bwMode="grayWhite">
                <a:xfrm>
                  <a:off x="2198" y="673"/>
                  <a:ext cx="21" cy="24"/>
                </a:xfrm>
                <a:custGeom>
                  <a:avLst/>
                  <a:gdLst/>
                  <a:ahLst/>
                  <a:cxnLst>
                    <a:cxn ang="0">
                      <a:pos x="17" y="8"/>
                    </a:cxn>
                    <a:cxn ang="0">
                      <a:pos x="20" y="8"/>
                    </a:cxn>
                    <a:cxn ang="0">
                      <a:pos x="20" y="0"/>
                    </a:cxn>
                    <a:cxn ang="0">
                      <a:pos x="13" y="0"/>
                    </a:cxn>
                    <a:cxn ang="0">
                      <a:pos x="0" y="15"/>
                    </a:cxn>
                    <a:cxn ang="0">
                      <a:pos x="0" y="23"/>
                    </a:cxn>
                    <a:cxn ang="0">
                      <a:pos x="12" y="23"/>
                    </a:cxn>
                    <a:cxn ang="0">
                      <a:pos x="17" y="17"/>
                    </a:cxn>
                    <a:cxn ang="0">
                      <a:pos x="17" y="8"/>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w="9525" cap="rnd">
                  <a:noFill/>
                  <a:round/>
                  <a:headEnd/>
                  <a:tailEnd/>
                </a:ln>
                <a:effectLst/>
              </p:spPr>
              <p:txBody>
                <a:bodyPr/>
                <a:lstStyle/>
                <a:p>
                  <a:endParaRPr lang="en-US"/>
                </a:p>
              </p:txBody>
            </p:sp>
            <p:sp>
              <p:nvSpPr>
                <p:cNvPr id="3093" name="Freeform 21"/>
                <p:cNvSpPr>
                  <a:spLocks/>
                </p:cNvSpPr>
                <p:nvPr/>
              </p:nvSpPr>
              <p:spPr bwMode="grayWhite">
                <a:xfrm>
                  <a:off x="2167" y="634"/>
                  <a:ext cx="256" cy="216"/>
                </a:xfrm>
                <a:custGeom>
                  <a:avLst/>
                  <a:gdLst/>
                  <a:ahLst/>
                  <a:cxnLst>
                    <a:cxn ang="0">
                      <a:pos x="168" y="15"/>
                    </a:cxn>
                    <a:cxn ang="0">
                      <a:pos x="201" y="20"/>
                    </a:cxn>
                    <a:cxn ang="0">
                      <a:pos x="181" y="28"/>
                    </a:cxn>
                    <a:cxn ang="0">
                      <a:pos x="172" y="41"/>
                    </a:cxn>
                    <a:cxn ang="0">
                      <a:pos x="160" y="70"/>
                    </a:cxn>
                    <a:cxn ang="0">
                      <a:pos x="140" y="72"/>
                    </a:cxn>
                    <a:cxn ang="0">
                      <a:pos x="123" y="69"/>
                    </a:cxn>
                    <a:cxn ang="0">
                      <a:pos x="131" y="55"/>
                    </a:cxn>
                    <a:cxn ang="0">
                      <a:pos x="124" y="37"/>
                    </a:cxn>
                    <a:cxn ang="0">
                      <a:pos x="114" y="69"/>
                    </a:cxn>
                    <a:cxn ang="0">
                      <a:pos x="87" y="84"/>
                    </a:cxn>
                    <a:cxn ang="0">
                      <a:pos x="73" y="94"/>
                    </a:cxn>
                    <a:cxn ang="0">
                      <a:pos x="53" y="108"/>
                    </a:cxn>
                    <a:cxn ang="0">
                      <a:pos x="43" y="143"/>
                    </a:cxn>
                    <a:cxn ang="0">
                      <a:pos x="8" y="130"/>
                    </a:cxn>
                    <a:cxn ang="0">
                      <a:pos x="0" y="156"/>
                    </a:cxn>
                    <a:cxn ang="0">
                      <a:pos x="15" y="194"/>
                    </a:cxn>
                    <a:cxn ang="0">
                      <a:pos x="71" y="153"/>
                    </a:cxn>
                    <a:cxn ang="0">
                      <a:pos x="105" y="145"/>
                    </a:cxn>
                    <a:cxn ang="0">
                      <a:pos x="111" y="161"/>
                    </a:cxn>
                    <a:cxn ang="0">
                      <a:pos x="139" y="201"/>
                    </a:cxn>
                    <a:cxn ang="0">
                      <a:pos x="142" y="189"/>
                    </a:cxn>
                    <a:cxn ang="0">
                      <a:pos x="150" y="189"/>
                    </a:cxn>
                    <a:cxn ang="0">
                      <a:pos x="123" y="152"/>
                    </a:cxn>
                    <a:cxn ang="0">
                      <a:pos x="131" y="139"/>
                    </a:cxn>
                    <a:cxn ang="0">
                      <a:pos x="160" y="178"/>
                    </a:cxn>
                    <a:cxn ang="0">
                      <a:pos x="172" y="202"/>
                    </a:cxn>
                    <a:cxn ang="0">
                      <a:pos x="178" y="215"/>
                    </a:cxn>
                    <a:cxn ang="0">
                      <a:pos x="183" y="191"/>
                    </a:cxn>
                    <a:cxn ang="0">
                      <a:pos x="202" y="182"/>
                    </a:cxn>
                    <a:cxn ang="0">
                      <a:pos x="214" y="177"/>
                    </a:cxn>
                    <a:cxn ang="0">
                      <a:pos x="210" y="158"/>
                    </a:cxn>
                    <a:cxn ang="0">
                      <a:pos x="219" y="126"/>
                    </a:cxn>
                    <a:cxn ang="0">
                      <a:pos x="232" y="130"/>
                    </a:cxn>
                    <a:cxn ang="0">
                      <a:pos x="236" y="145"/>
                    </a:cxn>
                    <a:cxn ang="0">
                      <a:pos x="247" y="137"/>
                    </a:cxn>
                    <a:cxn ang="0">
                      <a:pos x="244" y="134"/>
                    </a:cxn>
                    <a:cxn ang="0">
                      <a:pos x="252" y="114"/>
                    </a:cxn>
                    <a:cxn ang="0">
                      <a:pos x="255" y="137"/>
                    </a:cxn>
                    <a:cxn ang="0">
                      <a:pos x="168" y="0"/>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w="9525" cap="rnd">
                  <a:noFill/>
                  <a:round/>
                  <a:headEnd/>
                  <a:tailEnd/>
                </a:ln>
                <a:effectLst/>
              </p:spPr>
              <p:txBody>
                <a:bodyPr/>
                <a:lstStyle/>
                <a:p>
                  <a:endParaRPr lang="en-US"/>
                </a:p>
              </p:txBody>
            </p:sp>
            <p:sp>
              <p:nvSpPr>
                <p:cNvPr id="3094" name="Freeform 22"/>
                <p:cNvSpPr>
                  <a:spLocks/>
                </p:cNvSpPr>
                <p:nvPr/>
              </p:nvSpPr>
              <p:spPr bwMode="grayWhite">
                <a:xfrm>
                  <a:off x="2276" y="406"/>
                  <a:ext cx="1089" cy="769"/>
                </a:xfrm>
                <a:custGeom>
                  <a:avLst/>
                  <a:gdLst/>
                  <a:ahLst/>
                  <a:cxnLst>
                    <a:cxn ang="0">
                      <a:pos x="32" y="202"/>
                    </a:cxn>
                    <a:cxn ang="0">
                      <a:pos x="99" y="134"/>
                    </a:cxn>
                    <a:cxn ang="0">
                      <a:pos x="142" y="181"/>
                    </a:cxn>
                    <a:cxn ang="0">
                      <a:pos x="118" y="179"/>
                    </a:cxn>
                    <a:cxn ang="0">
                      <a:pos x="216" y="172"/>
                    </a:cxn>
                    <a:cxn ang="0">
                      <a:pos x="240" y="110"/>
                    </a:cxn>
                    <a:cxn ang="0">
                      <a:pos x="241" y="124"/>
                    </a:cxn>
                    <a:cxn ang="0">
                      <a:pos x="223" y="172"/>
                    </a:cxn>
                    <a:cxn ang="0">
                      <a:pos x="301" y="133"/>
                    </a:cxn>
                    <a:cxn ang="0">
                      <a:pos x="460" y="23"/>
                    </a:cxn>
                    <a:cxn ang="0">
                      <a:pos x="574" y="29"/>
                    </a:cxn>
                    <a:cxn ang="0">
                      <a:pos x="701" y="15"/>
                    </a:cxn>
                    <a:cxn ang="0">
                      <a:pos x="840" y="71"/>
                    </a:cxn>
                    <a:cxn ang="0">
                      <a:pos x="1001" y="91"/>
                    </a:cxn>
                    <a:cxn ang="0">
                      <a:pos x="1080" y="156"/>
                    </a:cxn>
                    <a:cxn ang="0">
                      <a:pos x="1019" y="206"/>
                    </a:cxn>
                    <a:cxn ang="0">
                      <a:pos x="985" y="270"/>
                    </a:cxn>
                    <a:cxn ang="0">
                      <a:pos x="945" y="273"/>
                    </a:cxn>
                    <a:cxn ang="0">
                      <a:pos x="958" y="184"/>
                    </a:cxn>
                    <a:cxn ang="0">
                      <a:pos x="906" y="232"/>
                    </a:cxn>
                    <a:cxn ang="0">
                      <a:pos x="868" y="273"/>
                    </a:cxn>
                    <a:cxn ang="0">
                      <a:pos x="881" y="318"/>
                    </a:cxn>
                    <a:cxn ang="0">
                      <a:pos x="837" y="385"/>
                    </a:cxn>
                    <a:cxn ang="0">
                      <a:pos x="844" y="439"/>
                    </a:cxn>
                    <a:cxn ang="0">
                      <a:pos x="839" y="413"/>
                    </a:cxn>
                    <a:cxn ang="0">
                      <a:pos x="797" y="416"/>
                    </a:cxn>
                    <a:cxn ang="0">
                      <a:pos x="828" y="496"/>
                    </a:cxn>
                    <a:cxn ang="0">
                      <a:pos x="751" y="589"/>
                    </a:cxn>
                    <a:cxn ang="0">
                      <a:pos x="730" y="615"/>
                    </a:cxn>
                    <a:cxn ang="0">
                      <a:pos x="703" y="706"/>
                    </a:cxn>
                    <a:cxn ang="0">
                      <a:pos x="665" y="708"/>
                    </a:cxn>
                    <a:cxn ang="0">
                      <a:pos x="711" y="768"/>
                    </a:cxn>
                    <a:cxn ang="0">
                      <a:pos x="634" y="626"/>
                    </a:cxn>
                    <a:cxn ang="0">
                      <a:pos x="545" y="596"/>
                    </a:cxn>
                    <a:cxn ang="0">
                      <a:pos x="503" y="689"/>
                    </a:cxn>
                    <a:cxn ang="0">
                      <a:pos x="471" y="738"/>
                    </a:cxn>
                    <a:cxn ang="0">
                      <a:pos x="416" y="592"/>
                    </a:cxn>
                    <a:cxn ang="0">
                      <a:pos x="373" y="607"/>
                    </a:cxn>
                    <a:cxn ang="0">
                      <a:pos x="336" y="545"/>
                    </a:cxn>
                    <a:cxn ang="0">
                      <a:pos x="223" y="510"/>
                    </a:cxn>
                    <a:cxn ang="0">
                      <a:pos x="263" y="577"/>
                    </a:cxn>
                    <a:cxn ang="0">
                      <a:pos x="234" y="620"/>
                    </a:cxn>
                    <a:cxn ang="0">
                      <a:pos x="190" y="605"/>
                    </a:cxn>
                    <a:cxn ang="0">
                      <a:pos x="119" y="495"/>
                    </a:cxn>
                    <a:cxn ang="0">
                      <a:pos x="149" y="432"/>
                    </a:cxn>
                    <a:cxn ang="0">
                      <a:pos x="166" y="385"/>
                    </a:cxn>
                    <a:cxn ang="0">
                      <a:pos x="149" y="226"/>
                    </a:cxn>
                    <a:cxn ang="0">
                      <a:pos x="86" y="193"/>
                    </a:cxn>
                    <a:cxn ang="0">
                      <a:pos x="55" y="210"/>
                    </a:cxn>
                    <a:cxn ang="0">
                      <a:pos x="0" y="226"/>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w="9525" cap="rnd">
                  <a:noFill/>
                  <a:round/>
                  <a:headEnd/>
                  <a:tailEnd/>
                </a:ln>
                <a:effectLst/>
              </p:spPr>
              <p:txBody>
                <a:bodyPr/>
                <a:lstStyle/>
                <a:p>
                  <a:endParaRPr lang="en-US"/>
                </a:p>
              </p:txBody>
            </p:sp>
            <p:sp>
              <p:nvSpPr>
                <p:cNvPr id="3095" name="Freeform 23"/>
                <p:cNvSpPr>
                  <a:spLocks/>
                </p:cNvSpPr>
                <p:nvPr/>
              </p:nvSpPr>
              <p:spPr bwMode="grayWhite">
                <a:xfrm>
                  <a:off x="3135" y="720"/>
                  <a:ext cx="94" cy="157"/>
                </a:xfrm>
                <a:custGeom>
                  <a:avLst/>
                  <a:gdLst/>
                  <a:ahLst/>
                  <a:cxnLst>
                    <a:cxn ang="0">
                      <a:pos x="63" y="0"/>
                    </a:cxn>
                    <a:cxn ang="0">
                      <a:pos x="63" y="20"/>
                    </a:cxn>
                    <a:cxn ang="0">
                      <a:pos x="55" y="33"/>
                    </a:cxn>
                    <a:cxn ang="0">
                      <a:pos x="57" y="54"/>
                    </a:cxn>
                    <a:cxn ang="0">
                      <a:pos x="47" y="82"/>
                    </a:cxn>
                    <a:cxn ang="0">
                      <a:pos x="31" y="108"/>
                    </a:cxn>
                    <a:cxn ang="0">
                      <a:pos x="7" y="125"/>
                    </a:cxn>
                    <a:cxn ang="0">
                      <a:pos x="0" y="154"/>
                    </a:cxn>
                    <a:cxn ang="0">
                      <a:pos x="10" y="156"/>
                    </a:cxn>
                    <a:cxn ang="0">
                      <a:pos x="10" y="129"/>
                    </a:cxn>
                    <a:cxn ang="0">
                      <a:pos x="44" y="127"/>
                    </a:cxn>
                    <a:cxn ang="0">
                      <a:pos x="69" y="109"/>
                    </a:cxn>
                    <a:cxn ang="0">
                      <a:pos x="69" y="72"/>
                    </a:cxn>
                    <a:cxn ang="0">
                      <a:pos x="77" y="58"/>
                    </a:cxn>
                    <a:cxn ang="0">
                      <a:pos x="64" y="34"/>
                    </a:cxn>
                    <a:cxn ang="0">
                      <a:pos x="82" y="27"/>
                    </a:cxn>
                    <a:cxn ang="0">
                      <a:pos x="93" y="8"/>
                    </a:cxn>
                    <a:cxn ang="0">
                      <a:pos x="69" y="11"/>
                    </a:cxn>
                    <a:cxn ang="0">
                      <a:pos x="63" y="0"/>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w="9525" cap="rnd">
                  <a:noFill/>
                  <a:round/>
                  <a:headEnd/>
                  <a:tailEnd/>
                </a:ln>
                <a:effectLst/>
              </p:spPr>
              <p:txBody>
                <a:bodyPr/>
                <a:lstStyle/>
                <a:p>
                  <a:endParaRPr lang="en-US"/>
                </a:p>
              </p:txBody>
            </p:sp>
            <p:sp>
              <p:nvSpPr>
                <p:cNvPr id="3096" name="Freeform 24"/>
                <p:cNvSpPr>
                  <a:spLocks/>
                </p:cNvSpPr>
                <p:nvPr/>
              </p:nvSpPr>
              <p:spPr bwMode="grayWhite">
                <a:xfrm>
                  <a:off x="2780" y="1139"/>
                  <a:ext cx="19" cy="36"/>
                </a:xfrm>
                <a:custGeom>
                  <a:avLst/>
                  <a:gdLst/>
                  <a:ahLst/>
                  <a:cxnLst>
                    <a:cxn ang="0">
                      <a:pos x="9" y="0"/>
                    </a:cxn>
                    <a:cxn ang="0">
                      <a:pos x="0" y="16"/>
                    </a:cxn>
                    <a:cxn ang="0">
                      <a:pos x="6" y="35"/>
                    </a:cxn>
                    <a:cxn ang="0">
                      <a:pos x="18" y="21"/>
                    </a:cxn>
                    <a:cxn ang="0">
                      <a:pos x="9" y="0"/>
                    </a:cxn>
                  </a:cxnLst>
                  <a:rect l="0" t="0" r="r" b="b"/>
                  <a:pathLst>
                    <a:path w="19" h="36">
                      <a:moveTo>
                        <a:pt x="9" y="0"/>
                      </a:moveTo>
                      <a:lnTo>
                        <a:pt x="0" y="16"/>
                      </a:lnTo>
                      <a:lnTo>
                        <a:pt x="6" y="35"/>
                      </a:lnTo>
                      <a:lnTo>
                        <a:pt x="18" y="21"/>
                      </a:lnTo>
                      <a:lnTo>
                        <a:pt x="9" y="0"/>
                      </a:lnTo>
                    </a:path>
                  </a:pathLst>
                </a:custGeom>
                <a:solidFill>
                  <a:schemeClr val="bg1"/>
                </a:solidFill>
                <a:ln w="9525" cap="rnd">
                  <a:noFill/>
                  <a:round/>
                  <a:headEnd/>
                  <a:tailEnd/>
                </a:ln>
                <a:effectLst/>
              </p:spPr>
              <p:txBody>
                <a:bodyPr/>
                <a:lstStyle/>
                <a:p>
                  <a:endParaRPr lang="en-US"/>
                </a:p>
              </p:txBody>
            </p:sp>
            <p:sp>
              <p:nvSpPr>
                <p:cNvPr id="3097" name="Freeform 25"/>
                <p:cNvSpPr>
                  <a:spLocks/>
                </p:cNvSpPr>
                <p:nvPr/>
              </p:nvSpPr>
              <p:spPr bwMode="grayWhite">
                <a:xfrm>
                  <a:off x="2923" y="1177"/>
                  <a:ext cx="220" cy="94"/>
                </a:xfrm>
                <a:custGeom>
                  <a:avLst/>
                  <a:gdLst/>
                  <a:ahLst/>
                  <a:cxnLst>
                    <a:cxn ang="0">
                      <a:pos x="0" y="0"/>
                    </a:cxn>
                    <a:cxn ang="0">
                      <a:pos x="33" y="7"/>
                    </a:cxn>
                    <a:cxn ang="0">
                      <a:pos x="82" y="41"/>
                    </a:cxn>
                    <a:cxn ang="0">
                      <a:pos x="75" y="60"/>
                    </a:cxn>
                    <a:cxn ang="0">
                      <a:pos x="115" y="77"/>
                    </a:cxn>
                    <a:cxn ang="0">
                      <a:pos x="219" y="77"/>
                    </a:cxn>
                    <a:cxn ang="0">
                      <a:pos x="106" y="93"/>
                    </a:cxn>
                    <a:cxn ang="0">
                      <a:pos x="75" y="60"/>
                    </a:cxn>
                    <a:cxn ang="0">
                      <a:pos x="46" y="54"/>
                    </a:cxn>
                    <a:cxn ang="0">
                      <a:pos x="0" y="0"/>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w="9525" cap="rnd">
                  <a:noFill/>
                  <a:round/>
                  <a:headEnd/>
                  <a:tailEnd/>
                </a:ln>
                <a:effectLst/>
              </p:spPr>
              <p:txBody>
                <a:bodyPr/>
                <a:lstStyle/>
                <a:p>
                  <a:endParaRPr lang="en-US"/>
                </a:p>
              </p:txBody>
            </p:sp>
            <p:sp>
              <p:nvSpPr>
                <p:cNvPr id="3098" name="Freeform 26"/>
                <p:cNvSpPr>
                  <a:spLocks/>
                </p:cNvSpPr>
                <p:nvPr/>
              </p:nvSpPr>
              <p:spPr bwMode="grayWhite">
                <a:xfrm>
                  <a:off x="3098" y="1255"/>
                  <a:ext cx="236" cy="221"/>
                </a:xfrm>
                <a:custGeom>
                  <a:avLst/>
                  <a:gdLst/>
                  <a:ahLst/>
                  <a:cxnLst>
                    <a:cxn ang="0">
                      <a:pos x="190" y="216"/>
                    </a:cxn>
                    <a:cxn ang="0">
                      <a:pos x="179" y="212"/>
                    </a:cxn>
                    <a:cxn ang="0">
                      <a:pos x="154" y="187"/>
                    </a:cxn>
                    <a:cxn ang="0">
                      <a:pos x="130" y="182"/>
                    </a:cxn>
                    <a:cxn ang="0">
                      <a:pos x="124" y="167"/>
                    </a:cxn>
                    <a:cxn ang="0">
                      <a:pos x="110" y="155"/>
                    </a:cxn>
                    <a:cxn ang="0">
                      <a:pos x="87" y="155"/>
                    </a:cxn>
                    <a:cxn ang="0">
                      <a:pos x="62" y="165"/>
                    </a:cxn>
                    <a:cxn ang="0">
                      <a:pos x="40" y="169"/>
                    </a:cxn>
                    <a:cxn ang="0">
                      <a:pos x="15" y="169"/>
                    </a:cxn>
                    <a:cxn ang="0">
                      <a:pos x="14" y="152"/>
                    </a:cxn>
                    <a:cxn ang="0">
                      <a:pos x="5" y="127"/>
                    </a:cxn>
                    <a:cxn ang="0">
                      <a:pos x="3" y="114"/>
                    </a:cxn>
                    <a:cxn ang="0">
                      <a:pos x="3" y="79"/>
                    </a:cxn>
                    <a:cxn ang="0">
                      <a:pos x="44" y="60"/>
                    </a:cxn>
                    <a:cxn ang="0">
                      <a:pos x="48" y="41"/>
                    </a:cxn>
                    <a:cxn ang="0">
                      <a:pos x="57" y="43"/>
                    </a:cxn>
                    <a:cxn ang="0">
                      <a:pos x="77" y="22"/>
                    </a:cxn>
                    <a:cxn ang="0">
                      <a:pos x="98" y="25"/>
                    </a:cxn>
                    <a:cxn ang="0">
                      <a:pos x="113" y="10"/>
                    </a:cxn>
                    <a:cxn ang="0">
                      <a:pos x="125" y="8"/>
                    </a:cxn>
                    <a:cxn ang="0">
                      <a:pos x="145" y="34"/>
                    </a:cxn>
                    <a:cxn ang="0">
                      <a:pos x="163" y="43"/>
                    </a:cxn>
                    <a:cxn ang="0">
                      <a:pos x="165" y="16"/>
                    </a:cxn>
                    <a:cxn ang="0">
                      <a:pos x="172" y="0"/>
                    </a:cxn>
                    <a:cxn ang="0">
                      <a:pos x="185" y="22"/>
                    </a:cxn>
                    <a:cxn ang="0">
                      <a:pos x="196" y="60"/>
                    </a:cxn>
                    <a:cxn ang="0">
                      <a:pos x="219" y="83"/>
                    </a:cxn>
                    <a:cxn ang="0">
                      <a:pos x="232" y="101"/>
                    </a:cxn>
                    <a:cxn ang="0">
                      <a:pos x="235" y="133"/>
                    </a:cxn>
                    <a:cxn ang="0">
                      <a:pos x="221" y="169"/>
                    </a:cxn>
                    <a:cxn ang="0">
                      <a:pos x="217" y="202"/>
                    </a:cxn>
                    <a:cxn ang="0">
                      <a:pos x="196" y="21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w="9525" cap="rnd">
                  <a:noFill/>
                  <a:round/>
                  <a:headEnd/>
                  <a:tailEnd/>
                </a:ln>
                <a:effectLst/>
              </p:spPr>
              <p:txBody>
                <a:bodyPr/>
                <a:lstStyle/>
                <a:p>
                  <a:endParaRPr lang="en-US"/>
                </a:p>
              </p:txBody>
            </p:sp>
            <p:sp>
              <p:nvSpPr>
                <p:cNvPr id="3099" name="Freeform 27"/>
                <p:cNvSpPr>
                  <a:spLocks/>
                </p:cNvSpPr>
                <p:nvPr/>
              </p:nvSpPr>
              <p:spPr bwMode="grayWhite">
                <a:xfrm>
                  <a:off x="3286" y="1488"/>
                  <a:ext cx="18" cy="27"/>
                </a:xfrm>
                <a:custGeom>
                  <a:avLst/>
                  <a:gdLst/>
                  <a:ahLst/>
                  <a:cxnLst>
                    <a:cxn ang="0">
                      <a:pos x="9" y="23"/>
                    </a:cxn>
                    <a:cxn ang="0">
                      <a:pos x="3" y="19"/>
                    </a:cxn>
                    <a:cxn ang="0">
                      <a:pos x="3" y="15"/>
                    </a:cxn>
                    <a:cxn ang="0">
                      <a:pos x="3" y="11"/>
                    </a:cxn>
                    <a:cxn ang="0">
                      <a:pos x="2" y="7"/>
                    </a:cxn>
                    <a:cxn ang="0">
                      <a:pos x="0" y="0"/>
                    </a:cxn>
                    <a:cxn ang="0">
                      <a:pos x="3" y="0"/>
                    </a:cxn>
                    <a:cxn ang="0">
                      <a:pos x="9" y="4"/>
                    </a:cxn>
                    <a:cxn ang="0">
                      <a:pos x="12" y="3"/>
                    </a:cxn>
                    <a:cxn ang="0">
                      <a:pos x="13" y="3"/>
                    </a:cxn>
                    <a:cxn ang="0">
                      <a:pos x="17" y="0"/>
                    </a:cxn>
                    <a:cxn ang="0">
                      <a:pos x="17" y="11"/>
                    </a:cxn>
                    <a:cxn ang="0">
                      <a:pos x="15" y="15"/>
                    </a:cxn>
                    <a:cxn ang="0">
                      <a:pos x="13" y="19"/>
                    </a:cxn>
                    <a:cxn ang="0">
                      <a:pos x="13" y="22"/>
                    </a:cxn>
                    <a:cxn ang="0">
                      <a:pos x="12" y="23"/>
                    </a:cxn>
                    <a:cxn ang="0">
                      <a:pos x="12" y="26"/>
                    </a:cxn>
                    <a:cxn ang="0">
                      <a:pos x="9" y="23"/>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w="9525" cap="rnd">
                  <a:noFill/>
                  <a:round/>
                  <a:headEnd/>
                  <a:tailEnd/>
                </a:ln>
                <a:effectLst/>
              </p:spPr>
              <p:txBody>
                <a:bodyPr/>
                <a:lstStyle/>
                <a:p>
                  <a:endParaRPr lang="en-US"/>
                </a:p>
              </p:txBody>
            </p:sp>
            <p:sp>
              <p:nvSpPr>
                <p:cNvPr id="3100" name="Freeform 28"/>
                <p:cNvSpPr>
                  <a:spLocks/>
                </p:cNvSpPr>
                <p:nvPr/>
              </p:nvSpPr>
              <p:spPr bwMode="grayWhite">
                <a:xfrm>
                  <a:off x="2463" y="1235"/>
                  <a:ext cx="26" cy="106"/>
                </a:xfrm>
                <a:custGeom>
                  <a:avLst/>
                  <a:gdLst/>
                  <a:ahLst/>
                  <a:cxnLst>
                    <a:cxn ang="0">
                      <a:pos x="3" y="37"/>
                    </a:cxn>
                    <a:cxn ang="0">
                      <a:pos x="13" y="28"/>
                    </a:cxn>
                    <a:cxn ang="0">
                      <a:pos x="20" y="0"/>
                    </a:cxn>
                    <a:cxn ang="0">
                      <a:pos x="25" y="42"/>
                    </a:cxn>
                    <a:cxn ang="0">
                      <a:pos x="17" y="94"/>
                    </a:cxn>
                    <a:cxn ang="0">
                      <a:pos x="0" y="105"/>
                    </a:cxn>
                    <a:cxn ang="0">
                      <a:pos x="0" y="80"/>
                    </a:cxn>
                    <a:cxn ang="0">
                      <a:pos x="5" y="64"/>
                    </a:cxn>
                    <a:cxn ang="0">
                      <a:pos x="3" y="3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w="9525" cap="rnd">
                  <a:noFill/>
                  <a:round/>
                  <a:headEnd/>
                  <a:tailEnd/>
                </a:ln>
                <a:effec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r>
              <a:rPr lang="en-US"/>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r>
              <a:rPr lang="en-US"/>
              <a:t>Click to edit Master subtitle style</a:t>
            </a:r>
          </a:p>
        </p:txBody>
      </p:sp>
      <p:sp>
        <p:nvSpPr>
          <p:cNvPr id="3106" name="Rectangle 34"/>
          <p:cNvSpPr>
            <a:spLocks noGrp="1" noChangeArrowheads="1"/>
          </p:cNvSpPr>
          <p:nvPr>
            <p:ph type="dt" sz="quarter" idx="2"/>
          </p:nvPr>
        </p:nvSpPr>
        <p:spPr/>
        <p:txBody>
          <a:bodyPr/>
          <a:lstStyle>
            <a:lvl1pPr>
              <a:defRPr/>
            </a:lvl1pPr>
          </a:lstStyle>
          <a:p>
            <a:endParaRPr lang="en-US"/>
          </a:p>
        </p:txBody>
      </p:sp>
      <p:sp>
        <p:nvSpPr>
          <p:cNvPr id="3108" name="Rectangle 36"/>
          <p:cNvSpPr>
            <a:spLocks noGrp="1" noChangeArrowheads="1"/>
          </p:cNvSpPr>
          <p:nvPr>
            <p:ph type="sldNum" sz="quarter" idx="4"/>
          </p:nvPr>
        </p:nvSpPr>
        <p:spPr>
          <a:xfrm>
            <a:off x="6553200" y="6400800"/>
            <a:ext cx="1905000" cy="457200"/>
          </a:xfrm>
        </p:spPr>
        <p:txBody>
          <a:bodyPr/>
          <a:lstStyle>
            <a:lvl1pPr>
              <a:defRPr/>
            </a:lvl1pPr>
          </a:lstStyle>
          <a:p>
            <a:fld id="{8C2A314A-4A2A-4B06-885A-6854E538EB3A}" type="slidenum">
              <a:rPr lang="en-US"/>
              <a:pPr/>
              <a:t>‹#›</a:t>
            </a:fld>
            <a:endParaRPr lang="en-US"/>
          </a:p>
        </p:txBody>
      </p:sp>
      <p:sp>
        <p:nvSpPr>
          <p:cNvPr id="3109" name="Rectangle 37"/>
          <p:cNvSpPr>
            <a:spLocks noChangeArrowheads="1"/>
          </p:cNvSpPr>
          <p:nvPr userDrawn="1"/>
        </p:nvSpPr>
        <p:spPr bwMode="auto">
          <a:xfrm>
            <a:off x="1676400" y="6438900"/>
            <a:ext cx="5581650" cy="419100"/>
          </a:xfrm>
          <a:prstGeom prst="rect">
            <a:avLst/>
          </a:prstGeom>
          <a:noFill/>
          <a:ln w="9525">
            <a:noFill/>
            <a:miter lim="800000"/>
            <a:headEnd/>
            <a:tailEnd/>
          </a:ln>
          <a:effectLst/>
        </p:spPr>
        <p:txBody>
          <a:bodyPr/>
          <a:lstStyle/>
          <a:p>
            <a:pPr algn="ctr" eaLnBrk="1" hangingPunct="1"/>
            <a:r>
              <a:rPr lang="en-US" sz="1000">
                <a:latin typeface="Arial" pitchFamily="34" charset="0"/>
              </a:rPr>
              <a:t>Liang, Introduction to Java Programming, Ninth Edition, (c) 2013 Pearson Education, Inc. All rights reserved.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BC159445-B906-4C6F-AF64-6DFCDAE1619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EB4C13B1-D15F-48AD-A43B-1D44F49CE62F}"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31"/>
          <p:cNvGrpSpPr>
            <a:grpSpLocks/>
          </p:cNvGrpSpPr>
          <p:nvPr/>
        </p:nvGrpSpPr>
        <p:grpSpPr bwMode="auto">
          <a:xfrm>
            <a:off x="0" y="114300"/>
            <a:ext cx="9142413" cy="6742113"/>
            <a:chOff x="0" y="72"/>
            <a:chExt cx="5759" cy="4247"/>
          </a:xfrm>
        </p:grpSpPr>
        <p:sp>
          <p:nvSpPr>
            <p:cNvPr id="3074" name="Rectangle 2"/>
            <p:cNvSpPr>
              <a:spLocks noChangeArrowheads="1"/>
            </p:cNvSpPr>
            <p:nvPr/>
          </p:nvSpPr>
          <p:spPr bwMode="hidden">
            <a:xfrm>
              <a:off x="0" y="2112"/>
              <a:ext cx="5759" cy="2207"/>
            </a:xfrm>
            <a:prstGeom prst="rect">
              <a:avLst/>
            </a:prstGeom>
            <a:solidFill>
              <a:schemeClr val="bg1"/>
            </a:solidFill>
            <a:ln w="9525">
              <a:noFill/>
              <a:miter lim="800000"/>
              <a:headEnd/>
              <a:tailEnd/>
            </a:ln>
            <a:effectLst/>
          </p:spPr>
          <p:txBody>
            <a:bodyPr wrap="none" anchor="ctr"/>
            <a:lstStyle/>
            <a:p>
              <a:endParaRPr lang="en-US">
                <a:solidFill>
                  <a:srgbClr val="FFFFFF"/>
                </a:solidFill>
              </a:endParaRPr>
            </a:p>
          </p:txBody>
        </p:sp>
        <p:grpSp>
          <p:nvGrpSpPr>
            <p:cNvPr id="3" name="Group 30"/>
            <p:cNvGrpSpPr>
              <a:grpSpLocks/>
            </p:cNvGrpSpPr>
            <p:nvPr/>
          </p:nvGrpSpPr>
          <p:grpSpPr bwMode="auto">
            <a:xfrm>
              <a:off x="0" y="72"/>
              <a:ext cx="5759" cy="2040"/>
              <a:chOff x="0" y="72"/>
              <a:chExt cx="5759" cy="2040"/>
            </a:xfrm>
          </p:grpSpPr>
          <p:sp>
            <p:nvSpPr>
              <p:cNvPr id="3075"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endParaRPr lang="en-US">
                  <a:solidFill>
                    <a:srgbClr val="FFFFFF"/>
                  </a:solidFill>
                </a:endParaRPr>
              </a:p>
            </p:txBody>
          </p:sp>
          <p:grpSp>
            <p:nvGrpSpPr>
              <p:cNvPr id="4" name="Group 9"/>
              <p:cNvGrpSpPr>
                <a:grpSpLocks/>
              </p:cNvGrpSpPr>
              <p:nvPr/>
            </p:nvGrpSpPr>
            <p:grpSpPr bwMode="auto">
              <a:xfrm>
                <a:off x="2289" y="72"/>
                <a:ext cx="1440" cy="1984"/>
                <a:chOff x="2289" y="72"/>
                <a:chExt cx="1440" cy="1984"/>
              </a:xfrm>
            </p:grpSpPr>
            <p:sp>
              <p:nvSpPr>
                <p:cNvPr id="3076" name="Freeform 4"/>
                <p:cNvSpPr>
                  <a:spLocks/>
                </p:cNvSpPr>
                <p:nvPr/>
              </p:nvSpPr>
              <p:spPr bwMode="ltGray">
                <a:xfrm>
                  <a:off x="2289" y="127"/>
                  <a:ext cx="1440" cy="1770"/>
                </a:xfrm>
                <a:custGeom>
                  <a:avLst/>
                  <a:gdLst/>
                  <a:ahLst/>
                  <a:cxnLst>
                    <a:cxn ang="0">
                      <a:pos x="901" y="33"/>
                    </a:cxn>
                    <a:cxn ang="0">
                      <a:pos x="1066" y="129"/>
                    </a:cxn>
                    <a:cxn ang="0">
                      <a:pos x="1207" y="256"/>
                    </a:cxn>
                    <a:cxn ang="0">
                      <a:pos x="1316" y="410"/>
                    </a:cxn>
                    <a:cxn ang="0">
                      <a:pos x="1394" y="581"/>
                    </a:cxn>
                    <a:cxn ang="0">
                      <a:pos x="1435" y="766"/>
                    </a:cxn>
                    <a:cxn ang="0">
                      <a:pos x="1435" y="958"/>
                    </a:cxn>
                    <a:cxn ang="0">
                      <a:pos x="1394" y="1143"/>
                    </a:cxn>
                    <a:cxn ang="0">
                      <a:pos x="1316" y="1314"/>
                    </a:cxn>
                    <a:cxn ang="0">
                      <a:pos x="1207" y="1468"/>
                    </a:cxn>
                    <a:cxn ang="0">
                      <a:pos x="1066" y="1597"/>
                    </a:cxn>
                    <a:cxn ang="0">
                      <a:pos x="901" y="1691"/>
                    </a:cxn>
                    <a:cxn ang="0">
                      <a:pos x="721" y="1749"/>
                    </a:cxn>
                    <a:cxn ang="0">
                      <a:pos x="533" y="1769"/>
                    </a:cxn>
                    <a:cxn ang="0">
                      <a:pos x="344" y="1749"/>
                    </a:cxn>
                    <a:cxn ang="0">
                      <a:pos x="165" y="1691"/>
                    </a:cxn>
                    <a:cxn ang="0">
                      <a:pos x="0" y="1597"/>
                    </a:cxn>
                    <a:cxn ang="0">
                      <a:pos x="125" y="1571"/>
                    </a:cxn>
                    <a:cxn ang="0">
                      <a:pos x="281" y="1640"/>
                    </a:cxn>
                    <a:cxn ang="0">
                      <a:pos x="446" y="1675"/>
                    </a:cxn>
                    <a:cxn ang="0">
                      <a:pos x="618" y="1675"/>
                    </a:cxn>
                    <a:cxn ang="0">
                      <a:pos x="785" y="1640"/>
                    </a:cxn>
                    <a:cxn ang="0">
                      <a:pos x="941" y="1571"/>
                    </a:cxn>
                    <a:cxn ang="0">
                      <a:pos x="1080" y="1470"/>
                    </a:cxn>
                    <a:cxn ang="0">
                      <a:pos x="1194" y="1343"/>
                    </a:cxn>
                    <a:cxn ang="0">
                      <a:pos x="1281" y="1194"/>
                    </a:cxn>
                    <a:cxn ang="0">
                      <a:pos x="1332" y="1032"/>
                    </a:cxn>
                    <a:cxn ang="0">
                      <a:pos x="1350" y="862"/>
                    </a:cxn>
                    <a:cxn ang="0">
                      <a:pos x="1332" y="691"/>
                    </a:cxn>
                    <a:cxn ang="0">
                      <a:pos x="1281" y="530"/>
                    </a:cxn>
                    <a:cxn ang="0">
                      <a:pos x="1194" y="381"/>
                    </a:cxn>
                    <a:cxn ang="0">
                      <a:pos x="1080" y="254"/>
                    </a:cxn>
                    <a:cxn ang="0">
                      <a:pos x="941" y="154"/>
                    </a:cxn>
                    <a:cxn ang="0">
                      <a:pos x="785" y="85"/>
                    </a:cxn>
                    <a:cxn ang="0">
                      <a:pos x="812" y="0"/>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w="9525" cap="rnd">
                  <a:noFill/>
                  <a:round/>
                  <a:headEnd/>
                  <a:tailEnd/>
                </a:ln>
                <a:effectLst/>
              </p:spPr>
              <p:txBody>
                <a:bodyPr/>
                <a:lstStyle/>
                <a:p>
                  <a:endParaRPr lang="en-US">
                    <a:solidFill>
                      <a:srgbClr val="FFFFFF"/>
                    </a:solidFill>
                  </a:endParaRPr>
                </a:p>
              </p:txBody>
            </p:sp>
            <p:sp>
              <p:nvSpPr>
                <p:cNvPr id="3077"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p:spPr>
              <p:txBody>
                <a:bodyPr wrap="none" anchor="ctr"/>
                <a:lstStyle/>
                <a:p>
                  <a:endParaRPr lang="en-US">
                    <a:solidFill>
                      <a:srgbClr val="FFFFFF"/>
                    </a:solidFill>
                  </a:endParaRPr>
                </a:p>
              </p:txBody>
            </p:sp>
            <p:sp>
              <p:nvSpPr>
                <p:cNvPr id="3078"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p:spPr>
              <p:txBody>
                <a:bodyPr wrap="none" anchor="ctr"/>
                <a:lstStyle/>
                <a:p>
                  <a:endParaRPr lang="en-US">
                    <a:solidFill>
                      <a:srgbClr val="FFFFFF"/>
                    </a:solidFill>
                  </a:endParaRPr>
                </a:p>
              </p:txBody>
            </p:sp>
            <p:sp>
              <p:nvSpPr>
                <p:cNvPr id="3079"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p:spPr>
              <p:txBody>
                <a:bodyPr wrap="none" anchor="ctr"/>
                <a:lstStyle/>
                <a:p>
                  <a:endParaRPr lang="en-US">
                    <a:solidFill>
                      <a:srgbClr val="FFFFFF"/>
                    </a:solidFill>
                  </a:endParaRPr>
                </a:p>
              </p:txBody>
            </p:sp>
            <p:sp>
              <p:nvSpPr>
                <p:cNvPr id="3080" name="Freeform 8"/>
                <p:cNvSpPr>
                  <a:spLocks/>
                </p:cNvSpPr>
                <p:nvPr/>
              </p:nvSpPr>
              <p:spPr bwMode="ltGray">
                <a:xfrm>
                  <a:off x="2483" y="1903"/>
                  <a:ext cx="841" cy="153"/>
                </a:xfrm>
                <a:custGeom>
                  <a:avLst/>
                  <a:gdLst/>
                  <a:ahLst/>
                  <a:cxnLst>
                    <a:cxn ang="0">
                      <a:pos x="3" y="98"/>
                    </a:cxn>
                    <a:cxn ang="0">
                      <a:pos x="20" y="80"/>
                    </a:cxn>
                    <a:cxn ang="0">
                      <a:pos x="44" y="65"/>
                    </a:cxn>
                    <a:cxn ang="0">
                      <a:pos x="89" y="43"/>
                    </a:cxn>
                    <a:cxn ang="0">
                      <a:pos x="140" y="30"/>
                    </a:cxn>
                    <a:cxn ang="0">
                      <a:pos x="188" y="19"/>
                    </a:cxn>
                    <a:cxn ang="0">
                      <a:pos x="253" y="9"/>
                    </a:cxn>
                    <a:cxn ang="0">
                      <a:pos x="314" y="3"/>
                    </a:cxn>
                    <a:cxn ang="0">
                      <a:pos x="386" y="0"/>
                    </a:cxn>
                    <a:cxn ang="0">
                      <a:pos x="475" y="1"/>
                    </a:cxn>
                    <a:cxn ang="0">
                      <a:pos x="567" y="6"/>
                    </a:cxn>
                    <a:cxn ang="0">
                      <a:pos x="632" y="14"/>
                    </a:cxn>
                    <a:cxn ang="0">
                      <a:pos x="700" y="27"/>
                    </a:cxn>
                    <a:cxn ang="0">
                      <a:pos x="765" y="47"/>
                    </a:cxn>
                    <a:cxn ang="0">
                      <a:pos x="799" y="66"/>
                    </a:cxn>
                    <a:cxn ang="0">
                      <a:pos x="820" y="82"/>
                    </a:cxn>
                    <a:cxn ang="0">
                      <a:pos x="840" y="108"/>
                    </a:cxn>
                    <a:cxn ang="0">
                      <a:pos x="806" y="122"/>
                    </a:cxn>
                    <a:cxn ang="0">
                      <a:pos x="748" y="133"/>
                    </a:cxn>
                    <a:cxn ang="0">
                      <a:pos x="676" y="141"/>
                    </a:cxn>
                    <a:cxn ang="0">
                      <a:pos x="608" y="148"/>
                    </a:cxn>
                    <a:cxn ang="0">
                      <a:pos x="526" y="151"/>
                    </a:cxn>
                    <a:cxn ang="0">
                      <a:pos x="437" y="152"/>
                    </a:cxn>
                    <a:cxn ang="0">
                      <a:pos x="352" y="152"/>
                    </a:cxn>
                    <a:cxn ang="0">
                      <a:pos x="263" y="151"/>
                    </a:cxn>
                    <a:cxn ang="0">
                      <a:pos x="164" y="143"/>
                    </a:cxn>
                    <a:cxn ang="0">
                      <a:pos x="85" y="135"/>
                    </a:cxn>
                    <a:cxn ang="0">
                      <a:pos x="20" y="120"/>
                    </a:cxn>
                    <a:cxn ang="0">
                      <a:pos x="0" y="109"/>
                    </a:cxn>
                    <a:cxn ang="0">
                      <a:pos x="3" y="98"/>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w="9525" cap="rnd">
                  <a:noFill/>
                  <a:round/>
                  <a:headEnd/>
                  <a:tailEnd/>
                </a:ln>
                <a:effectLst/>
              </p:spPr>
              <p:txBody>
                <a:bodyPr/>
                <a:lstStyle/>
                <a:p>
                  <a:endParaRPr lang="en-US">
                    <a:solidFill>
                      <a:srgbClr val="FFFFFF"/>
                    </a:solidFill>
                  </a:endParaRPr>
                </a:p>
              </p:txBody>
            </p:sp>
          </p:grpSp>
          <p:sp>
            <p:nvSpPr>
              <p:cNvPr id="3082"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endParaRPr lang="en-US">
                  <a:solidFill>
                    <a:srgbClr val="FFFFFF"/>
                  </a:solidFill>
                </a:endParaRPr>
              </a:p>
            </p:txBody>
          </p:sp>
          <p:grpSp>
            <p:nvGrpSpPr>
              <p:cNvPr id="5" name="Group 29"/>
              <p:cNvGrpSpPr>
                <a:grpSpLocks/>
              </p:cNvGrpSpPr>
              <p:nvPr/>
            </p:nvGrpSpPr>
            <p:grpSpPr bwMode="auto">
              <a:xfrm>
                <a:off x="2071" y="406"/>
                <a:ext cx="1392" cy="1109"/>
                <a:chOff x="2071" y="406"/>
                <a:chExt cx="1392" cy="1109"/>
              </a:xfrm>
            </p:grpSpPr>
            <p:sp>
              <p:nvSpPr>
                <p:cNvPr id="3083" name="Freeform 11"/>
                <p:cNvSpPr>
                  <a:spLocks/>
                </p:cNvSpPr>
                <p:nvPr/>
              </p:nvSpPr>
              <p:spPr bwMode="grayWhite">
                <a:xfrm>
                  <a:off x="2268" y="812"/>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3084" name="Freeform 12"/>
                <p:cNvSpPr>
                  <a:spLocks/>
                </p:cNvSpPr>
                <p:nvPr/>
              </p:nvSpPr>
              <p:spPr bwMode="grayWhite">
                <a:xfrm>
                  <a:off x="2292" y="843"/>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3085" name="Freeform 13"/>
                <p:cNvSpPr>
                  <a:spLocks/>
                </p:cNvSpPr>
                <p:nvPr/>
              </p:nvSpPr>
              <p:spPr bwMode="grayWhite">
                <a:xfrm>
                  <a:off x="2372" y="802"/>
                  <a:ext cx="51" cy="48"/>
                </a:xfrm>
                <a:custGeom>
                  <a:avLst/>
                  <a:gdLst/>
                  <a:ahLst/>
                  <a:cxnLst>
                    <a:cxn ang="0">
                      <a:pos x="50" y="0"/>
                    </a:cxn>
                    <a:cxn ang="0">
                      <a:pos x="31" y="0"/>
                    </a:cxn>
                    <a:cxn ang="0">
                      <a:pos x="20" y="13"/>
                    </a:cxn>
                    <a:cxn ang="0">
                      <a:pos x="13" y="13"/>
                    </a:cxn>
                    <a:cxn ang="0">
                      <a:pos x="7" y="19"/>
                    </a:cxn>
                    <a:cxn ang="0">
                      <a:pos x="0" y="19"/>
                    </a:cxn>
                    <a:cxn ang="0">
                      <a:pos x="0" y="35"/>
                    </a:cxn>
                    <a:cxn ang="0">
                      <a:pos x="12" y="47"/>
                    </a:cxn>
                    <a:cxn ang="0">
                      <a:pos x="41" y="47"/>
                    </a:cxn>
                    <a:cxn ang="0">
                      <a:pos x="50" y="35"/>
                    </a:cxn>
                    <a:cxn ang="0">
                      <a:pos x="50" y="0"/>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3086" name="Freeform 14"/>
                <p:cNvSpPr>
                  <a:spLocks/>
                </p:cNvSpPr>
                <p:nvPr/>
              </p:nvSpPr>
              <p:spPr bwMode="grayWhite">
                <a:xfrm>
                  <a:off x="2071" y="840"/>
                  <a:ext cx="451" cy="587"/>
                </a:xfrm>
                <a:custGeom>
                  <a:avLst/>
                  <a:gdLst/>
                  <a:ahLst/>
                  <a:cxnLst>
                    <a:cxn ang="0">
                      <a:pos x="107" y="0"/>
                    </a:cxn>
                    <a:cxn ang="0">
                      <a:pos x="99" y="16"/>
                    </a:cxn>
                    <a:cxn ang="0">
                      <a:pos x="64" y="47"/>
                    </a:cxn>
                    <a:cxn ang="0">
                      <a:pos x="56" y="75"/>
                    </a:cxn>
                    <a:cxn ang="0">
                      <a:pos x="30" y="95"/>
                    </a:cxn>
                    <a:cxn ang="0">
                      <a:pos x="12" y="135"/>
                    </a:cxn>
                    <a:cxn ang="0">
                      <a:pos x="12" y="159"/>
                    </a:cxn>
                    <a:cxn ang="0">
                      <a:pos x="0" y="201"/>
                    </a:cxn>
                    <a:cxn ang="0">
                      <a:pos x="16" y="219"/>
                    </a:cxn>
                    <a:cxn ang="0">
                      <a:pos x="56" y="272"/>
                    </a:cxn>
                    <a:cxn ang="0">
                      <a:pos x="68" y="265"/>
                    </a:cxn>
                    <a:cxn ang="0">
                      <a:pos x="139" y="265"/>
                    </a:cxn>
                    <a:cxn ang="0">
                      <a:pos x="172" y="278"/>
                    </a:cxn>
                    <a:cxn ang="0">
                      <a:pos x="169" y="319"/>
                    </a:cxn>
                    <a:cxn ang="0">
                      <a:pos x="193" y="374"/>
                    </a:cxn>
                    <a:cxn ang="0">
                      <a:pos x="191" y="389"/>
                    </a:cxn>
                    <a:cxn ang="0">
                      <a:pos x="201" y="406"/>
                    </a:cxn>
                    <a:cxn ang="0">
                      <a:pos x="186" y="445"/>
                    </a:cxn>
                    <a:cxn ang="0">
                      <a:pos x="204" y="494"/>
                    </a:cxn>
                    <a:cxn ang="0">
                      <a:pos x="214" y="532"/>
                    </a:cxn>
                    <a:cxn ang="0">
                      <a:pos x="226" y="556"/>
                    </a:cxn>
                    <a:cxn ang="0">
                      <a:pos x="239" y="586"/>
                    </a:cxn>
                    <a:cxn ang="0">
                      <a:pos x="263" y="582"/>
                    </a:cxn>
                    <a:cxn ang="0">
                      <a:pos x="302" y="560"/>
                    </a:cxn>
                    <a:cxn ang="0">
                      <a:pos x="320" y="533"/>
                    </a:cxn>
                    <a:cxn ang="0">
                      <a:pos x="319" y="515"/>
                    </a:cxn>
                    <a:cxn ang="0">
                      <a:pos x="342" y="500"/>
                    </a:cxn>
                    <a:cxn ang="0">
                      <a:pos x="338" y="474"/>
                    </a:cxn>
                    <a:cxn ang="0">
                      <a:pos x="373" y="432"/>
                    </a:cxn>
                    <a:cxn ang="0">
                      <a:pos x="378" y="398"/>
                    </a:cxn>
                    <a:cxn ang="0">
                      <a:pos x="369" y="386"/>
                    </a:cxn>
                    <a:cxn ang="0">
                      <a:pos x="373" y="372"/>
                    </a:cxn>
                    <a:cxn ang="0">
                      <a:pos x="365" y="360"/>
                    </a:cxn>
                    <a:cxn ang="0">
                      <a:pos x="391" y="327"/>
                    </a:cxn>
                    <a:cxn ang="0">
                      <a:pos x="391" y="310"/>
                    </a:cxn>
                    <a:cxn ang="0">
                      <a:pos x="427" y="282"/>
                    </a:cxn>
                    <a:cxn ang="0">
                      <a:pos x="450" y="207"/>
                    </a:cxn>
                    <a:cxn ang="0">
                      <a:pos x="417" y="226"/>
                    </a:cxn>
                    <a:cxn ang="0">
                      <a:pos x="388" y="218"/>
                    </a:cxn>
                    <a:cxn ang="0">
                      <a:pos x="392" y="200"/>
                    </a:cxn>
                    <a:cxn ang="0">
                      <a:pos x="363" y="180"/>
                    </a:cxn>
                    <a:cxn ang="0">
                      <a:pos x="349" y="132"/>
                    </a:cxn>
                    <a:cxn ang="0">
                      <a:pos x="321" y="93"/>
                    </a:cxn>
                    <a:cxn ang="0">
                      <a:pos x="321" y="66"/>
                    </a:cxn>
                    <a:cxn ang="0">
                      <a:pos x="306" y="65"/>
                    </a:cxn>
                    <a:cxn ang="0">
                      <a:pos x="296" y="69"/>
                    </a:cxn>
                    <a:cxn ang="0">
                      <a:pos x="254" y="54"/>
                    </a:cxn>
                    <a:cxn ang="0">
                      <a:pos x="243" y="65"/>
                    </a:cxn>
                    <a:cxn ang="0">
                      <a:pos x="234" y="78"/>
                    </a:cxn>
                    <a:cxn ang="0">
                      <a:pos x="211" y="53"/>
                    </a:cxn>
                    <a:cxn ang="0">
                      <a:pos x="189" y="47"/>
                    </a:cxn>
                    <a:cxn ang="0">
                      <a:pos x="187" y="15"/>
                    </a:cxn>
                    <a:cxn ang="0">
                      <a:pos x="155" y="20"/>
                    </a:cxn>
                    <a:cxn ang="0">
                      <a:pos x="135" y="13"/>
                    </a:cxn>
                    <a:cxn ang="0">
                      <a:pos x="107" y="0"/>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3087" name="Freeform 15"/>
                <p:cNvSpPr>
                  <a:spLocks/>
                </p:cNvSpPr>
                <p:nvPr/>
              </p:nvSpPr>
              <p:spPr bwMode="grayWhite">
                <a:xfrm>
                  <a:off x="3112" y="987"/>
                  <a:ext cx="17" cy="28"/>
                </a:xfrm>
                <a:custGeom>
                  <a:avLst/>
                  <a:gdLst/>
                  <a:ahLst/>
                  <a:cxnLst>
                    <a:cxn ang="0">
                      <a:pos x="7" y="0"/>
                    </a:cxn>
                    <a:cxn ang="0">
                      <a:pos x="9" y="8"/>
                    </a:cxn>
                    <a:cxn ang="0">
                      <a:pos x="7" y="14"/>
                    </a:cxn>
                    <a:cxn ang="0">
                      <a:pos x="7" y="19"/>
                    </a:cxn>
                    <a:cxn ang="0">
                      <a:pos x="16" y="23"/>
                    </a:cxn>
                    <a:cxn ang="0">
                      <a:pos x="16" y="27"/>
                    </a:cxn>
                    <a:cxn ang="0">
                      <a:pos x="9" y="23"/>
                    </a:cxn>
                    <a:cxn ang="0">
                      <a:pos x="3" y="27"/>
                    </a:cxn>
                    <a:cxn ang="0">
                      <a:pos x="0" y="23"/>
                    </a:cxn>
                    <a:cxn ang="0">
                      <a:pos x="3" y="19"/>
                    </a:cxn>
                    <a:cxn ang="0">
                      <a:pos x="0" y="14"/>
                    </a:cxn>
                    <a:cxn ang="0">
                      <a:pos x="3" y="4"/>
                    </a:cxn>
                    <a:cxn ang="0">
                      <a:pos x="7" y="0"/>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3088" name="Freeform 16"/>
                <p:cNvSpPr>
                  <a:spLocks/>
                </p:cNvSpPr>
                <p:nvPr/>
              </p:nvSpPr>
              <p:spPr bwMode="grayWhite">
                <a:xfrm>
                  <a:off x="3027" y="1109"/>
                  <a:ext cx="68" cy="97"/>
                </a:xfrm>
                <a:custGeom>
                  <a:avLst/>
                  <a:gdLst/>
                  <a:ahLst/>
                  <a:cxnLst>
                    <a:cxn ang="0">
                      <a:pos x="0" y="48"/>
                    </a:cxn>
                    <a:cxn ang="0">
                      <a:pos x="24" y="48"/>
                    </a:cxn>
                    <a:cxn ang="0">
                      <a:pos x="52" y="0"/>
                    </a:cxn>
                    <a:cxn ang="0">
                      <a:pos x="67" y="28"/>
                    </a:cxn>
                    <a:cxn ang="0">
                      <a:pos x="55" y="96"/>
                    </a:cxn>
                    <a:cxn ang="0">
                      <a:pos x="5" y="80"/>
                    </a:cxn>
                    <a:cxn ang="0">
                      <a:pos x="0" y="48"/>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3089" name="Freeform 17"/>
                <p:cNvSpPr>
                  <a:spLocks/>
                </p:cNvSpPr>
                <p:nvPr/>
              </p:nvSpPr>
              <p:spPr bwMode="grayWhite">
                <a:xfrm>
                  <a:off x="3162" y="1146"/>
                  <a:ext cx="117" cy="94"/>
                </a:xfrm>
                <a:custGeom>
                  <a:avLst/>
                  <a:gdLst/>
                  <a:ahLst/>
                  <a:cxnLst>
                    <a:cxn ang="0">
                      <a:pos x="7" y="22"/>
                    </a:cxn>
                    <a:cxn ang="0">
                      <a:pos x="0" y="0"/>
                    </a:cxn>
                    <a:cxn ang="0">
                      <a:pos x="39" y="9"/>
                    </a:cxn>
                    <a:cxn ang="0">
                      <a:pos x="95" y="32"/>
                    </a:cxn>
                    <a:cxn ang="0">
                      <a:pos x="95" y="49"/>
                    </a:cxn>
                    <a:cxn ang="0">
                      <a:pos x="116" y="93"/>
                    </a:cxn>
                    <a:cxn ang="0">
                      <a:pos x="73" y="51"/>
                    </a:cxn>
                    <a:cxn ang="0">
                      <a:pos x="44" y="54"/>
                    </a:cxn>
                    <a:cxn ang="0">
                      <a:pos x="7" y="22"/>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3090" name="Freeform 18"/>
                <p:cNvSpPr>
                  <a:spLocks/>
                </p:cNvSpPr>
                <p:nvPr/>
              </p:nvSpPr>
              <p:spPr bwMode="grayWhite">
                <a:xfrm>
                  <a:off x="3384" y="1337"/>
                  <a:ext cx="79" cy="101"/>
                </a:xfrm>
                <a:custGeom>
                  <a:avLst/>
                  <a:gdLst/>
                  <a:ahLst/>
                  <a:cxnLst>
                    <a:cxn ang="0">
                      <a:pos x="48" y="0"/>
                    </a:cxn>
                    <a:cxn ang="0">
                      <a:pos x="78" y="30"/>
                    </a:cxn>
                    <a:cxn ang="0">
                      <a:pos x="16" y="100"/>
                    </a:cxn>
                    <a:cxn ang="0">
                      <a:pos x="0" y="84"/>
                    </a:cxn>
                    <a:cxn ang="0">
                      <a:pos x="45" y="39"/>
                    </a:cxn>
                    <a:cxn ang="0">
                      <a:pos x="48" y="0"/>
                    </a:cxn>
                  </a:cxnLst>
                  <a:rect l="0" t="0" r="r" b="b"/>
                  <a:pathLst>
                    <a:path w="79" h="101">
                      <a:moveTo>
                        <a:pt x="48" y="0"/>
                      </a:moveTo>
                      <a:lnTo>
                        <a:pt x="78" y="30"/>
                      </a:lnTo>
                      <a:lnTo>
                        <a:pt x="16" y="100"/>
                      </a:lnTo>
                      <a:lnTo>
                        <a:pt x="0" y="84"/>
                      </a:lnTo>
                      <a:lnTo>
                        <a:pt x="45" y="39"/>
                      </a:lnTo>
                      <a:lnTo>
                        <a:pt x="48" y="0"/>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3091" name="Freeform 19"/>
                <p:cNvSpPr>
                  <a:spLocks/>
                </p:cNvSpPr>
                <p:nvPr/>
              </p:nvSpPr>
              <p:spPr bwMode="grayWhite">
                <a:xfrm>
                  <a:off x="2211" y="651"/>
                  <a:ext cx="39" cy="66"/>
                </a:xfrm>
                <a:custGeom>
                  <a:avLst/>
                  <a:gdLst/>
                  <a:ahLst/>
                  <a:cxnLst>
                    <a:cxn ang="0">
                      <a:pos x="38" y="51"/>
                    </a:cxn>
                    <a:cxn ang="0">
                      <a:pos x="28" y="43"/>
                    </a:cxn>
                    <a:cxn ang="0">
                      <a:pos x="28" y="14"/>
                    </a:cxn>
                    <a:cxn ang="0">
                      <a:pos x="33" y="8"/>
                    </a:cxn>
                    <a:cxn ang="0">
                      <a:pos x="24" y="8"/>
                    </a:cxn>
                    <a:cxn ang="0">
                      <a:pos x="29" y="0"/>
                    </a:cxn>
                    <a:cxn ang="0">
                      <a:pos x="22" y="0"/>
                    </a:cxn>
                    <a:cxn ang="0">
                      <a:pos x="14" y="9"/>
                    </a:cxn>
                    <a:cxn ang="0">
                      <a:pos x="14" y="27"/>
                    </a:cxn>
                    <a:cxn ang="0">
                      <a:pos x="18" y="31"/>
                    </a:cxn>
                    <a:cxn ang="0">
                      <a:pos x="18" y="39"/>
                    </a:cxn>
                    <a:cxn ang="0">
                      <a:pos x="16" y="39"/>
                    </a:cxn>
                    <a:cxn ang="0">
                      <a:pos x="9" y="46"/>
                    </a:cxn>
                    <a:cxn ang="0">
                      <a:pos x="9" y="53"/>
                    </a:cxn>
                    <a:cxn ang="0">
                      <a:pos x="0" y="65"/>
                    </a:cxn>
                    <a:cxn ang="0">
                      <a:pos x="29" y="65"/>
                    </a:cxn>
                    <a:cxn ang="0">
                      <a:pos x="38" y="51"/>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3092" name="Freeform 20"/>
                <p:cNvSpPr>
                  <a:spLocks/>
                </p:cNvSpPr>
                <p:nvPr/>
              </p:nvSpPr>
              <p:spPr bwMode="grayWhite">
                <a:xfrm>
                  <a:off x="2198" y="673"/>
                  <a:ext cx="21" cy="24"/>
                </a:xfrm>
                <a:custGeom>
                  <a:avLst/>
                  <a:gdLst/>
                  <a:ahLst/>
                  <a:cxnLst>
                    <a:cxn ang="0">
                      <a:pos x="17" y="8"/>
                    </a:cxn>
                    <a:cxn ang="0">
                      <a:pos x="20" y="8"/>
                    </a:cxn>
                    <a:cxn ang="0">
                      <a:pos x="20" y="0"/>
                    </a:cxn>
                    <a:cxn ang="0">
                      <a:pos x="13" y="0"/>
                    </a:cxn>
                    <a:cxn ang="0">
                      <a:pos x="0" y="15"/>
                    </a:cxn>
                    <a:cxn ang="0">
                      <a:pos x="0" y="23"/>
                    </a:cxn>
                    <a:cxn ang="0">
                      <a:pos x="12" y="23"/>
                    </a:cxn>
                    <a:cxn ang="0">
                      <a:pos x="17" y="17"/>
                    </a:cxn>
                    <a:cxn ang="0">
                      <a:pos x="17" y="8"/>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3093" name="Freeform 21"/>
                <p:cNvSpPr>
                  <a:spLocks/>
                </p:cNvSpPr>
                <p:nvPr/>
              </p:nvSpPr>
              <p:spPr bwMode="grayWhite">
                <a:xfrm>
                  <a:off x="2167" y="634"/>
                  <a:ext cx="256" cy="216"/>
                </a:xfrm>
                <a:custGeom>
                  <a:avLst/>
                  <a:gdLst/>
                  <a:ahLst/>
                  <a:cxnLst>
                    <a:cxn ang="0">
                      <a:pos x="168" y="15"/>
                    </a:cxn>
                    <a:cxn ang="0">
                      <a:pos x="201" y="20"/>
                    </a:cxn>
                    <a:cxn ang="0">
                      <a:pos x="181" y="28"/>
                    </a:cxn>
                    <a:cxn ang="0">
                      <a:pos x="172" y="41"/>
                    </a:cxn>
                    <a:cxn ang="0">
                      <a:pos x="160" y="70"/>
                    </a:cxn>
                    <a:cxn ang="0">
                      <a:pos x="140" y="72"/>
                    </a:cxn>
                    <a:cxn ang="0">
                      <a:pos x="123" y="69"/>
                    </a:cxn>
                    <a:cxn ang="0">
                      <a:pos x="131" y="55"/>
                    </a:cxn>
                    <a:cxn ang="0">
                      <a:pos x="124" y="37"/>
                    </a:cxn>
                    <a:cxn ang="0">
                      <a:pos x="114" y="69"/>
                    </a:cxn>
                    <a:cxn ang="0">
                      <a:pos x="87" y="84"/>
                    </a:cxn>
                    <a:cxn ang="0">
                      <a:pos x="73" y="94"/>
                    </a:cxn>
                    <a:cxn ang="0">
                      <a:pos x="53" y="108"/>
                    </a:cxn>
                    <a:cxn ang="0">
                      <a:pos x="43" y="143"/>
                    </a:cxn>
                    <a:cxn ang="0">
                      <a:pos x="8" y="130"/>
                    </a:cxn>
                    <a:cxn ang="0">
                      <a:pos x="0" y="156"/>
                    </a:cxn>
                    <a:cxn ang="0">
                      <a:pos x="15" y="194"/>
                    </a:cxn>
                    <a:cxn ang="0">
                      <a:pos x="71" y="153"/>
                    </a:cxn>
                    <a:cxn ang="0">
                      <a:pos x="105" y="145"/>
                    </a:cxn>
                    <a:cxn ang="0">
                      <a:pos x="111" y="161"/>
                    </a:cxn>
                    <a:cxn ang="0">
                      <a:pos x="139" y="201"/>
                    </a:cxn>
                    <a:cxn ang="0">
                      <a:pos x="142" y="189"/>
                    </a:cxn>
                    <a:cxn ang="0">
                      <a:pos x="150" y="189"/>
                    </a:cxn>
                    <a:cxn ang="0">
                      <a:pos x="123" y="152"/>
                    </a:cxn>
                    <a:cxn ang="0">
                      <a:pos x="131" y="139"/>
                    </a:cxn>
                    <a:cxn ang="0">
                      <a:pos x="160" y="178"/>
                    </a:cxn>
                    <a:cxn ang="0">
                      <a:pos x="172" y="202"/>
                    </a:cxn>
                    <a:cxn ang="0">
                      <a:pos x="178" y="215"/>
                    </a:cxn>
                    <a:cxn ang="0">
                      <a:pos x="183" y="191"/>
                    </a:cxn>
                    <a:cxn ang="0">
                      <a:pos x="202" y="182"/>
                    </a:cxn>
                    <a:cxn ang="0">
                      <a:pos x="214" y="177"/>
                    </a:cxn>
                    <a:cxn ang="0">
                      <a:pos x="210" y="158"/>
                    </a:cxn>
                    <a:cxn ang="0">
                      <a:pos x="219" y="126"/>
                    </a:cxn>
                    <a:cxn ang="0">
                      <a:pos x="232" y="130"/>
                    </a:cxn>
                    <a:cxn ang="0">
                      <a:pos x="236" y="145"/>
                    </a:cxn>
                    <a:cxn ang="0">
                      <a:pos x="247" y="137"/>
                    </a:cxn>
                    <a:cxn ang="0">
                      <a:pos x="244" y="134"/>
                    </a:cxn>
                    <a:cxn ang="0">
                      <a:pos x="252" y="114"/>
                    </a:cxn>
                    <a:cxn ang="0">
                      <a:pos x="255" y="137"/>
                    </a:cxn>
                    <a:cxn ang="0">
                      <a:pos x="168" y="0"/>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3094" name="Freeform 22"/>
                <p:cNvSpPr>
                  <a:spLocks/>
                </p:cNvSpPr>
                <p:nvPr/>
              </p:nvSpPr>
              <p:spPr bwMode="grayWhite">
                <a:xfrm>
                  <a:off x="2276" y="406"/>
                  <a:ext cx="1089" cy="769"/>
                </a:xfrm>
                <a:custGeom>
                  <a:avLst/>
                  <a:gdLst/>
                  <a:ahLst/>
                  <a:cxnLst>
                    <a:cxn ang="0">
                      <a:pos x="32" y="202"/>
                    </a:cxn>
                    <a:cxn ang="0">
                      <a:pos x="99" y="134"/>
                    </a:cxn>
                    <a:cxn ang="0">
                      <a:pos x="142" y="181"/>
                    </a:cxn>
                    <a:cxn ang="0">
                      <a:pos x="118" y="179"/>
                    </a:cxn>
                    <a:cxn ang="0">
                      <a:pos x="216" y="172"/>
                    </a:cxn>
                    <a:cxn ang="0">
                      <a:pos x="240" y="110"/>
                    </a:cxn>
                    <a:cxn ang="0">
                      <a:pos x="241" y="124"/>
                    </a:cxn>
                    <a:cxn ang="0">
                      <a:pos x="223" y="172"/>
                    </a:cxn>
                    <a:cxn ang="0">
                      <a:pos x="301" y="133"/>
                    </a:cxn>
                    <a:cxn ang="0">
                      <a:pos x="460" y="23"/>
                    </a:cxn>
                    <a:cxn ang="0">
                      <a:pos x="574" y="29"/>
                    </a:cxn>
                    <a:cxn ang="0">
                      <a:pos x="701" y="15"/>
                    </a:cxn>
                    <a:cxn ang="0">
                      <a:pos x="840" y="71"/>
                    </a:cxn>
                    <a:cxn ang="0">
                      <a:pos x="1001" y="91"/>
                    </a:cxn>
                    <a:cxn ang="0">
                      <a:pos x="1080" y="156"/>
                    </a:cxn>
                    <a:cxn ang="0">
                      <a:pos x="1019" y="206"/>
                    </a:cxn>
                    <a:cxn ang="0">
                      <a:pos x="985" y="270"/>
                    </a:cxn>
                    <a:cxn ang="0">
                      <a:pos x="945" y="273"/>
                    </a:cxn>
                    <a:cxn ang="0">
                      <a:pos x="958" y="184"/>
                    </a:cxn>
                    <a:cxn ang="0">
                      <a:pos x="906" y="232"/>
                    </a:cxn>
                    <a:cxn ang="0">
                      <a:pos x="868" y="273"/>
                    </a:cxn>
                    <a:cxn ang="0">
                      <a:pos x="881" y="318"/>
                    </a:cxn>
                    <a:cxn ang="0">
                      <a:pos x="837" y="385"/>
                    </a:cxn>
                    <a:cxn ang="0">
                      <a:pos x="844" y="439"/>
                    </a:cxn>
                    <a:cxn ang="0">
                      <a:pos x="839" y="413"/>
                    </a:cxn>
                    <a:cxn ang="0">
                      <a:pos x="797" y="416"/>
                    </a:cxn>
                    <a:cxn ang="0">
                      <a:pos x="828" y="496"/>
                    </a:cxn>
                    <a:cxn ang="0">
                      <a:pos x="751" y="589"/>
                    </a:cxn>
                    <a:cxn ang="0">
                      <a:pos x="730" y="615"/>
                    </a:cxn>
                    <a:cxn ang="0">
                      <a:pos x="703" y="706"/>
                    </a:cxn>
                    <a:cxn ang="0">
                      <a:pos x="665" y="708"/>
                    </a:cxn>
                    <a:cxn ang="0">
                      <a:pos x="711" y="768"/>
                    </a:cxn>
                    <a:cxn ang="0">
                      <a:pos x="634" y="626"/>
                    </a:cxn>
                    <a:cxn ang="0">
                      <a:pos x="545" y="596"/>
                    </a:cxn>
                    <a:cxn ang="0">
                      <a:pos x="503" y="689"/>
                    </a:cxn>
                    <a:cxn ang="0">
                      <a:pos x="471" y="738"/>
                    </a:cxn>
                    <a:cxn ang="0">
                      <a:pos x="416" y="592"/>
                    </a:cxn>
                    <a:cxn ang="0">
                      <a:pos x="373" y="607"/>
                    </a:cxn>
                    <a:cxn ang="0">
                      <a:pos x="336" y="545"/>
                    </a:cxn>
                    <a:cxn ang="0">
                      <a:pos x="223" y="510"/>
                    </a:cxn>
                    <a:cxn ang="0">
                      <a:pos x="263" y="577"/>
                    </a:cxn>
                    <a:cxn ang="0">
                      <a:pos x="234" y="620"/>
                    </a:cxn>
                    <a:cxn ang="0">
                      <a:pos x="190" y="605"/>
                    </a:cxn>
                    <a:cxn ang="0">
                      <a:pos x="119" y="495"/>
                    </a:cxn>
                    <a:cxn ang="0">
                      <a:pos x="149" y="432"/>
                    </a:cxn>
                    <a:cxn ang="0">
                      <a:pos x="166" y="385"/>
                    </a:cxn>
                    <a:cxn ang="0">
                      <a:pos x="149" y="226"/>
                    </a:cxn>
                    <a:cxn ang="0">
                      <a:pos x="86" y="193"/>
                    </a:cxn>
                    <a:cxn ang="0">
                      <a:pos x="55" y="210"/>
                    </a:cxn>
                    <a:cxn ang="0">
                      <a:pos x="0" y="226"/>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3095" name="Freeform 23"/>
                <p:cNvSpPr>
                  <a:spLocks/>
                </p:cNvSpPr>
                <p:nvPr/>
              </p:nvSpPr>
              <p:spPr bwMode="grayWhite">
                <a:xfrm>
                  <a:off x="3135" y="720"/>
                  <a:ext cx="94" cy="157"/>
                </a:xfrm>
                <a:custGeom>
                  <a:avLst/>
                  <a:gdLst/>
                  <a:ahLst/>
                  <a:cxnLst>
                    <a:cxn ang="0">
                      <a:pos x="63" y="0"/>
                    </a:cxn>
                    <a:cxn ang="0">
                      <a:pos x="63" y="20"/>
                    </a:cxn>
                    <a:cxn ang="0">
                      <a:pos x="55" y="33"/>
                    </a:cxn>
                    <a:cxn ang="0">
                      <a:pos x="57" y="54"/>
                    </a:cxn>
                    <a:cxn ang="0">
                      <a:pos x="47" y="82"/>
                    </a:cxn>
                    <a:cxn ang="0">
                      <a:pos x="31" y="108"/>
                    </a:cxn>
                    <a:cxn ang="0">
                      <a:pos x="7" y="125"/>
                    </a:cxn>
                    <a:cxn ang="0">
                      <a:pos x="0" y="154"/>
                    </a:cxn>
                    <a:cxn ang="0">
                      <a:pos x="10" y="156"/>
                    </a:cxn>
                    <a:cxn ang="0">
                      <a:pos x="10" y="129"/>
                    </a:cxn>
                    <a:cxn ang="0">
                      <a:pos x="44" y="127"/>
                    </a:cxn>
                    <a:cxn ang="0">
                      <a:pos x="69" y="109"/>
                    </a:cxn>
                    <a:cxn ang="0">
                      <a:pos x="69" y="72"/>
                    </a:cxn>
                    <a:cxn ang="0">
                      <a:pos x="77" y="58"/>
                    </a:cxn>
                    <a:cxn ang="0">
                      <a:pos x="64" y="34"/>
                    </a:cxn>
                    <a:cxn ang="0">
                      <a:pos x="82" y="27"/>
                    </a:cxn>
                    <a:cxn ang="0">
                      <a:pos x="93" y="8"/>
                    </a:cxn>
                    <a:cxn ang="0">
                      <a:pos x="69" y="11"/>
                    </a:cxn>
                    <a:cxn ang="0">
                      <a:pos x="63" y="0"/>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3096" name="Freeform 24"/>
                <p:cNvSpPr>
                  <a:spLocks/>
                </p:cNvSpPr>
                <p:nvPr/>
              </p:nvSpPr>
              <p:spPr bwMode="grayWhite">
                <a:xfrm>
                  <a:off x="2780" y="1139"/>
                  <a:ext cx="19" cy="36"/>
                </a:xfrm>
                <a:custGeom>
                  <a:avLst/>
                  <a:gdLst/>
                  <a:ahLst/>
                  <a:cxnLst>
                    <a:cxn ang="0">
                      <a:pos x="9" y="0"/>
                    </a:cxn>
                    <a:cxn ang="0">
                      <a:pos x="0" y="16"/>
                    </a:cxn>
                    <a:cxn ang="0">
                      <a:pos x="6" y="35"/>
                    </a:cxn>
                    <a:cxn ang="0">
                      <a:pos x="18" y="21"/>
                    </a:cxn>
                    <a:cxn ang="0">
                      <a:pos x="9" y="0"/>
                    </a:cxn>
                  </a:cxnLst>
                  <a:rect l="0" t="0" r="r" b="b"/>
                  <a:pathLst>
                    <a:path w="19" h="36">
                      <a:moveTo>
                        <a:pt x="9" y="0"/>
                      </a:moveTo>
                      <a:lnTo>
                        <a:pt x="0" y="16"/>
                      </a:lnTo>
                      <a:lnTo>
                        <a:pt x="6" y="35"/>
                      </a:lnTo>
                      <a:lnTo>
                        <a:pt x="18" y="21"/>
                      </a:lnTo>
                      <a:lnTo>
                        <a:pt x="9" y="0"/>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3097" name="Freeform 25"/>
                <p:cNvSpPr>
                  <a:spLocks/>
                </p:cNvSpPr>
                <p:nvPr/>
              </p:nvSpPr>
              <p:spPr bwMode="grayWhite">
                <a:xfrm>
                  <a:off x="2923" y="1177"/>
                  <a:ext cx="220" cy="94"/>
                </a:xfrm>
                <a:custGeom>
                  <a:avLst/>
                  <a:gdLst/>
                  <a:ahLst/>
                  <a:cxnLst>
                    <a:cxn ang="0">
                      <a:pos x="0" y="0"/>
                    </a:cxn>
                    <a:cxn ang="0">
                      <a:pos x="33" y="7"/>
                    </a:cxn>
                    <a:cxn ang="0">
                      <a:pos x="82" y="41"/>
                    </a:cxn>
                    <a:cxn ang="0">
                      <a:pos x="75" y="60"/>
                    </a:cxn>
                    <a:cxn ang="0">
                      <a:pos x="115" y="77"/>
                    </a:cxn>
                    <a:cxn ang="0">
                      <a:pos x="219" y="77"/>
                    </a:cxn>
                    <a:cxn ang="0">
                      <a:pos x="106" y="93"/>
                    </a:cxn>
                    <a:cxn ang="0">
                      <a:pos x="75" y="60"/>
                    </a:cxn>
                    <a:cxn ang="0">
                      <a:pos x="46" y="54"/>
                    </a:cxn>
                    <a:cxn ang="0">
                      <a:pos x="0" y="0"/>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3098" name="Freeform 26"/>
                <p:cNvSpPr>
                  <a:spLocks/>
                </p:cNvSpPr>
                <p:nvPr/>
              </p:nvSpPr>
              <p:spPr bwMode="grayWhite">
                <a:xfrm>
                  <a:off x="3098" y="1255"/>
                  <a:ext cx="236" cy="221"/>
                </a:xfrm>
                <a:custGeom>
                  <a:avLst/>
                  <a:gdLst/>
                  <a:ahLst/>
                  <a:cxnLst>
                    <a:cxn ang="0">
                      <a:pos x="190" y="216"/>
                    </a:cxn>
                    <a:cxn ang="0">
                      <a:pos x="179" y="212"/>
                    </a:cxn>
                    <a:cxn ang="0">
                      <a:pos x="154" y="187"/>
                    </a:cxn>
                    <a:cxn ang="0">
                      <a:pos x="130" y="182"/>
                    </a:cxn>
                    <a:cxn ang="0">
                      <a:pos x="124" y="167"/>
                    </a:cxn>
                    <a:cxn ang="0">
                      <a:pos x="110" y="155"/>
                    </a:cxn>
                    <a:cxn ang="0">
                      <a:pos x="87" y="155"/>
                    </a:cxn>
                    <a:cxn ang="0">
                      <a:pos x="62" y="165"/>
                    </a:cxn>
                    <a:cxn ang="0">
                      <a:pos x="40" y="169"/>
                    </a:cxn>
                    <a:cxn ang="0">
                      <a:pos x="15" y="169"/>
                    </a:cxn>
                    <a:cxn ang="0">
                      <a:pos x="14" y="152"/>
                    </a:cxn>
                    <a:cxn ang="0">
                      <a:pos x="5" y="127"/>
                    </a:cxn>
                    <a:cxn ang="0">
                      <a:pos x="3" y="114"/>
                    </a:cxn>
                    <a:cxn ang="0">
                      <a:pos x="3" y="79"/>
                    </a:cxn>
                    <a:cxn ang="0">
                      <a:pos x="44" y="60"/>
                    </a:cxn>
                    <a:cxn ang="0">
                      <a:pos x="48" y="41"/>
                    </a:cxn>
                    <a:cxn ang="0">
                      <a:pos x="57" y="43"/>
                    </a:cxn>
                    <a:cxn ang="0">
                      <a:pos x="77" y="22"/>
                    </a:cxn>
                    <a:cxn ang="0">
                      <a:pos x="98" y="25"/>
                    </a:cxn>
                    <a:cxn ang="0">
                      <a:pos x="113" y="10"/>
                    </a:cxn>
                    <a:cxn ang="0">
                      <a:pos x="125" y="8"/>
                    </a:cxn>
                    <a:cxn ang="0">
                      <a:pos x="145" y="34"/>
                    </a:cxn>
                    <a:cxn ang="0">
                      <a:pos x="163" y="43"/>
                    </a:cxn>
                    <a:cxn ang="0">
                      <a:pos x="165" y="16"/>
                    </a:cxn>
                    <a:cxn ang="0">
                      <a:pos x="172" y="0"/>
                    </a:cxn>
                    <a:cxn ang="0">
                      <a:pos x="185" y="22"/>
                    </a:cxn>
                    <a:cxn ang="0">
                      <a:pos x="196" y="60"/>
                    </a:cxn>
                    <a:cxn ang="0">
                      <a:pos x="219" y="83"/>
                    </a:cxn>
                    <a:cxn ang="0">
                      <a:pos x="232" y="101"/>
                    </a:cxn>
                    <a:cxn ang="0">
                      <a:pos x="235" y="133"/>
                    </a:cxn>
                    <a:cxn ang="0">
                      <a:pos x="221" y="169"/>
                    </a:cxn>
                    <a:cxn ang="0">
                      <a:pos x="217" y="202"/>
                    </a:cxn>
                    <a:cxn ang="0">
                      <a:pos x="196" y="21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3099" name="Freeform 27"/>
                <p:cNvSpPr>
                  <a:spLocks/>
                </p:cNvSpPr>
                <p:nvPr/>
              </p:nvSpPr>
              <p:spPr bwMode="grayWhite">
                <a:xfrm>
                  <a:off x="3286" y="1488"/>
                  <a:ext cx="18" cy="27"/>
                </a:xfrm>
                <a:custGeom>
                  <a:avLst/>
                  <a:gdLst/>
                  <a:ahLst/>
                  <a:cxnLst>
                    <a:cxn ang="0">
                      <a:pos x="9" y="23"/>
                    </a:cxn>
                    <a:cxn ang="0">
                      <a:pos x="3" y="19"/>
                    </a:cxn>
                    <a:cxn ang="0">
                      <a:pos x="3" y="15"/>
                    </a:cxn>
                    <a:cxn ang="0">
                      <a:pos x="3" y="11"/>
                    </a:cxn>
                    <a:cxn ang="0">
                      <a:pos x="2" y="7"/>
                    </a:cxn>
                    <a:cxn ang="0">
                      <a:pos x="0" y="0"/>
                    </a:cxn>
                    <a:cxn ang="0">
                      <a:pos x="3" y="0"/>
                    </a:cxn>
                    <a:cxn ang="0">
                      <a:pos x="9" y="4"/>
                    </a:cxn>
                    <a:cxn ang="0">
                      <a:pos x="12" y="3"/>
                    </a:cxn>
                    <a:cxn ang="0">
                      <a:pos x="13" y="3"/>
                    </a:cxn>
                    <a:cxn ang="0">
                      <a:pos x="17" y="0"/>
                    </a:cxn>
                    <a:cxn ang="0">
                      <a:pos x="17" y="11"/>
                    </a:cxn>
                    <a:cxn ang="0">
                      <a:pos x="15" y="15"/>
                    </a:cxn>
                    <a:cxn ang="0">
                      <a:pos x="13" y="19"/>
                    </a:cxn>
                    <a:cxn ang="0">
                      <a:pos x="13" y="22"/>
                    </a:cxn>
                    <a:cxn ang="0">
                      <a:pos x="12" y="23"/>
                    </a:cxn>
                    <a:cxn ang="0">
                      <a:pos x="12" y="26"/>
                    </a:cxn>
                    <a:cxn ang="0">
                      <a:pos x="9" y="23"/>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3100" name="Freeform 28"/>
                <p:cNvSpPr>
                  <a:spLocks/>
                </p:cNvSpPr>
                <p:nvPr/>
              </p:nvSpPr>
              <p:spPr bwMode="grayWhite">
                <a:xfrm>
                  <a:off x="2463" y="1235"/>
                  <a:ext cx="26" cy="106"/>
                </a:xfrm>
                <a:custGeom>
                  <a:avLst/>
                  <a:gdLst/>
                  <a:ahLst/>
                  <a:cxnLst>
                    <a:cxn ang="0">
                      <a:pos x="3" y="37"/>
                    </a:cxn>
                    <a:cxn ang="0">
                      <a:pos x="13" y="28"/>
                    </a:cxn>
                    <a:cxn ang="0">
                      <a:pos x="20" y="0"/>
                    </a:cxn>
                    <a:cxn ang="0">
                      <a:pos x="25" y="42"/>
                    </a:cxn>
                    <a:cxn ang="0">
                      <a:pos x="17" y="94"/>
                    </a:cxn>
                    <a:cxn ang="0">
                      <a:pos x="0" y="105"/>
                    </a:cxn>
                    <a:cxn ang="0">
                      <a:pos x="0" y="80"/>
                    </a:cxn>
                    <a:cxn ang="0">
                      <a:pos x="5" y="64"/>
                    </a:cxn>
                    <a:cxn ang="0">
                      <a:pos x="3" y="3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w="9525" cap="rnd">
                  <a:noFill/>
                  <a:round/>
                  <a:headEnd/>
                  <a:tailEnd/>
                </a:ln>
                <a:effectLst/>
              </p:spPr>
              <p:txBody>
                <a:bodyPr/>
                <a:lstStyle/>
                <a:p>
                  <a:endParaRPr lang="en-US">
                    <a:solidFill>
                      <a:srgbClr val="FFFFFF"/>
                    </a:solidFill>
                  </a:endParaRPr>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r>
              <a:rPr lang="en-US"/>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r>
              <a:rPr lang="en-US"/>
              <a:t>Click to edit Master subtitle style</a:t>
            </a:r>
          </a:p>
        </p:txBody>
      </p:sp>
      <p:sp>
        <p:nvSpPr>
          <p:cNvPr id="3106" name="Rectangle 34"/>
          <p:cNvSpPr>
            <a:spLocks noGrp="1" noChangeArrowheads="1"/>
          </p:cNvSpPr>
          <p:nvPr>
            <p:ph type="dt" sz="quarter" idx="2"/>
          </p:nvPr>
        </p:nvSpPr>
        <p:spPr/>
        <p:txBody>
          <a:bodyPr/>
          <a:lstStyle>
            <a:lvl1pPr>
              <a:defRPr/>
            </a:lvl1pPr>
          </a:lstStyle>
          <a:p>
            <a:endParaRPr lang="en-US">
              <a:solidFill>
                <a:srgbClr val="FFFFFF"/>
              </a:solidFill>
            </a:endParaRPr>
          </a:p>
        </p:txBody>
      </p:sp>
      <p:sp>
        <p:nvSpPr>
          <p:cNvPr id="3108" name="Rectangle 36"/>
          <p:cNvSpPr>
            <a:spLocks noGrp="1" noChangeArrowheads="1"/>
          </p:cNvSpPr>
          <p:nvPr>
            <p:ph type="sldNum" sz="quarter" idx="4"/>
          </p:nvPr>
        </p:nvSpPr>
        <p:spPr>
          <a:xfrm>
            <a:off x="6553200" y="6400800"/>
            <a:ext cx="1905000" cy="457200"/>
          </a:xfrm>
        </p:spPr>
        <p:txBody>
          <a:bodyPr/>
          <a:lstStyle>
            <a:lvl1pPr>
              <a:defRPr/>
            </a:lvl1pPr>
          </a:lstStyle>
          <a:p>
            <a:fld id="{8C2A314A-4A2A-4B06-885A-6854E538EB3A}" type="slidenum">
              <a:rPr lang="en-US">
                <a:solidFill>
                  <a:srgbClr val="FFFFFF"/>
                </a:solidFill>
              </a:rPr>
              <a:pPr/>
              <a:t>‹#›</a:t>
            </a:fld>
            <a:endParaRPr lang="en-US">
              <a:solidFill>
                <a:srgbClr val="FFFFFF"/>
              </a:solidFill>
            </a:endParaRPr>
          </a:p>
        </p:txBody>
      </p:sp>
      <p:sp>
        <p:nvSpPr>
          <p:cNvPr id="3109" name="Rectangle 37"/>
          <p:cNvSpPr>
            <a:spLocks noChangeArrowheads="1"/>
          </p:cNvSpPr>
          <p:nvPr userDrawn="1"/>
        </p:nvSpPr>
        <p:spPr bwMode="auto">
          <a:xfrm>
            <a:off x="1676400" y="6438900"/>
            <a:ext cx="5581650" cy="419100"/>
          </a:xfrm>
          <a:prstGeom prst="rect">
            <a:avLst/>
          </a:prstGeom>
          <a:noFill/>
          <a:ln w="9525">
            <a:noFill/>
            <a:miter lim="800000"/>
            <a:headEnd/>
            <a:tailEnd/>
          </a:ln>
          <a:effectLst/>
        </p:spPr>
        <p:txBody>
          <a:bodyPr/>
          <a:lstStyle/>
          <a:p>
            <a:pPr algn="ctr" eaLnBrk="1" hangingPunct="1"/>
            <a:r>
              <a:rPr lang="en-US" sz="1000">
                <a:solidFill>
                  <a:srgbClr val="FFFFFF"/>
                </a:solidFill>
                <a:latin typeface="Arial" pitchFamily="34" charset="0"/>
              </a:rPr>
              <a:t>Liang, Introduction to Java Programming, Ninth Edition, (c) 2013 Pearson Education, Inc. All rights reserved.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051F7ED5-2275-422C-A236-41D347541776}" type="slidenum">
              <a:rPr lang="en-US">
                <a:solidFill>
                  <a:srgbClr val="FFFFFF"/>
                </a:solidFill>
              </a:rPr>
              <a:pPr/>
              <a:t>‹#›</a:t>
            </a:fld>
            <a:endParaRPr lang="en-US">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F469BB6D-C7F6-4EF1-A7F2-5552FE7EF11A}" type="slidenum">
              <a:rPr lang="en-US">
                <a:solidFill>
                  <a:srgbClr val="FFFFFF"/>
                </a:solidFill>
              </a:rPr>
              <a:pPr/>
              <a:t>‹#›</a:t>
            </a:fld>
            <a:endParaRPr lang="en-US">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4C676924-6D52-4E17-91E4-6DF594F0E43D}" type="slidenum">
              <a:rPr lang="en-US">
                <a:solidFill>
                  <a:srgbClr val="FFFFFF"/>
                </a:solidFill>
              </a:rPr>
              <a:pPr/>
              <a:t>‹#›</a:t>
            </a:fld>
            <a:endParaRPr lang="en-US">
              <a:solidFill>
                <a:srgbClr val="FFFFFF"/>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FFFFFF"/>
              </a:solidFill>
            </a:endParaRPr>
          </a:p>
        </p:txBody>
      </p:sp>
      <p:sp>
        <p:nvSpPr>
          <p:cNvPr id="8" name="Slide Number Placeholder 7"/>
          <p:cNvSpPr>
            <a:spLocks noGrp="1"/>
          </p:cNvSpPr>
          <p:nvPr>
            <p:ph type="sldNum" sz="quarter" idx="11"/>
          </p:nvPr>
        </p:nvSpPr>
        <p:spPr/>
        <p:txBody>
          <a:bodyPr/>
          <a:lstStyle>
            <a:lvl1pPr>
              <a:defRPr/>
            </a:lvl1pPr>
          </a:lstStyle>
          <a:p>
            <a:fld id="{FB486441-AAF8-472B-8586-4DE4C32FE012}" type="slidenum">
              <a:rPr lang="en-US">
                <a:solidFill>
                  <a:srgbClr val="FFFFFF"/>
                </a:solidFill>
              </a:rPr>
              <a:pPr/>
              <a:t>‹#›</a:t>
            </a:fld>
            <a:endParaRPr lang="en-US">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FFFFFF"/>
              </a:solidFill>
            </a:endParaRPr>
          </a:p>
        </p:txBody>
      </p:sp>
      <p:sp>
        <p:nvSpPr>
          <p:cNvPr id="4" name="Slide Number Placeholder 3"/>
          <p:cNvSpPr>
            <a:spLocks noGrp="1"/>
          </p:cNvSpPr>
          <p:nvPr>
            <p:ph type="sldNum" sz="quarter" idx="11"/>
          </p:nvPr>
        </p:nvSpPr>
        <p:spPr/>
        <p:txBody>
          <a:bodyPr/>
          <a:lstStyle>
            <a:lvl1pPr>
              <a:defRPr/>
            </a:lvl1pPr>
          </a:lstStyle>
          <a:p>
            <a:fld id="{FA048D44-8C64-4B0A-9547-0A9A16D5C8A9}" type="slidenum">
              <a:rPr lang="en-US">
                <a:solidFill>
                  <a:srgbClr val="FFFFFF"/>
                </a:solidFill>
              </a:rPr>
              <a:pPr/>
              <a:t>‹#›</a:t>
            </a:fld>
            <a:endParaRPr lang="en-US">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FFFFFF"/>
              </a:solidFill>
            </a:endParaRPr>
          </a:p>
        </p:txBody>
      </p:sp>
      <p:sp>
        <p:nvSpPr>
          <p:cNvPr id="3" name="Slide Number Placeholder 2"/>
          <p:cNvSpPr>
            <a:spLocks noGrp="1"/>
          </p:cNvSpPr>
          <p:nvPr>
            <p:ph type="sldNum" sz="quarter" idx="11"/>
          </p:nvPr>
        </p:nvSpPr>
        <p:spPr/>
        <p:txBody>
          <a:bodyPr/>
          <a:lstStyle>
            <a:lvl1pPr>
              <a:defRPr/>
            </a:lvl1pPr>
          </a:lstStyle>
          <a:p>
            <a:fld id="{A8559047-CC51-43FE-B467-DA7F90299473}" type="slidenum">
              <a:rPr lang="en-US">
                <a:solidFill>
                  <a:srgbClr val="FFFFFF"/>
                </a:solidFill>
              </a:rPr>
              <a:pPr/>
              <a:t>‹#›</a:t>
            </a:fld>
            <a:endParaRPr lang="en-US">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D194E0C0-AC00-4015-B161-BC59808DDD73}" type="slidenum">
              <a:rPr lang="en-US">
                <a:solidFill>
                  <a:srgbClr val="FFFFFF"/>
                </a:solidFill>
              </a:rPr>
              <a:pPr/>
              <a:t>‹#›</a:t>
            </a:fld>
            <a:endParaRPr lang="en-US">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051F7ED5-2275-422C-A236-41D347541776}"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02D94D91-DEB1-4A56-ABE9-920742218AFC}" type="slidenum">
              <a:rPr lang="en-US">
                <a:solidFill>
                  <a:srgbClr val="FFFFFF"/>
                </a:solidFill>
              </a:rPr>
              <a:pPr/>
              <a:t>‹#›</a:t>
            </a:fld>
            <a:endParaRPr lang="en-US">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BC159445-B906-4C6F-AF64-6DFCDAE1619E}" type="slidenum">
              <a:rPr lang="en-US">
                <a:solidFill>
                  <a:srgbClr val="FFFFFF"/>
                </a:solidFill>
              </a:rPr>
              <a:pPr/>
              <a:t>‹#›</a:t>
            </a:fld>
            <a:endParaRPr lang="en-US">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EB4C13B1-D15F-48AD-A43B-1D44F49CE62F}" type="slidenum">
              <a:rPr lang="en-US">
                <a:solidFill>
                  <a:srgbClr val="FFFFFF"/>
                </a:solidFill>
              </a:rPr>
              <a:pPr/>
              <a:t>‹#›</a:t>
            </a:fld>
            <a:endParaRPr lang="en-US">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F469BB6D-C7F6-4EF1-A7F2-5552FE7EF11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4C676924-6D52-4E17-91E4-6DF594F0E43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FB486441-AAF8-472B-8586-4DE4C32FE012}"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FA048D44-8C64-4B0A-9547-0A9A16D5C8A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A8559047-CC51-43FE-B467-DA7F9029947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D194E0C0-AC00-4015-B161-BC59808DDD7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02D94D91-DEB1-4A56-ABE9-920742218AF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53" name="Group 29"/>
          <p:cNvGrpSpPr>
            <a:grpSpLocks/>
          </p:cNvGrpSpPr>
          <p:nvPr/>
        </p:nvGrpSpPr>
        <p:grpSpPr bwMode="auto">
          <a:xfrm>
            <a:off x="0" y="4367213"/>
            <a:ext cx="9131300" cy="2478087"/>
            <a:chOff x="0" y="2751"/>
            <a:chExt cx="5752" cy="1561"/>
          </a:xfrm>
        </p:grpSpPr>
        <p:sp>
          <p:nvSpPr>
            <p:cNvPr id="1026"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endParaRPr lang="en-US"/>
            </a:p>
          </p:txBody>
        </p:sp>
        <p:grpSp>
          <p:nvGrpSpPr>
            <p:cNvPr id="1052" name="Group 28"/>
            <p:cNvGrpSpPr>
              <a:grpSpLocks/>
            </p:cNvGrpSpPr>
            <p:nvPr/>
          </p:nvGrpSpPr>
          <p:grpSpPr bwMode="auto">
            <a:xfrm>
              <a:off x="4458" y="2751"/>
              <a:ext cx="1190" cy="1426"/>
              <a:chOff x="4458" y="2751"/>
              <a:chExt cx="1190" cy="1426"/>
            </a:xfrm>
          </p:grpSpPr>
          <p:sp>
            <p:nvSpPr>
              <p:cNvPr id="1027" name="Freeform 3"/>
              <p:cNvSpPr>
                <a:spLocks/>
              </p:cNvSpPr>
              <p:nvPr/>
            </p:nvSpPr>
            <p:spPr bwMode="ltGray">
              <a:xfrm>
                <a:off x="4614" y="2790"/>
                <a:ext cx="1034" cy="1273"/>
              </a:xfrm>
              <a:custGeom>
                <a:avLst/>
                <a:gdLst/>
                <a:ahLst/>
                <a:cxnLst>
                  <a:cxn ang="0">
                    <a:pos x="646" y="23"/>
                  </a:cxn>
                  <a:cxn ang="0">
                    <a:pos x="765" y="92"/>
                  </a:cxn>
                  <a:cxn ang="0">
                    <a:pos x="866" y="184"/>
                  </a:cxn>
                  <a:cxn ang="0">
                    <a:pos x="944" y="294"/>
                  </a:cxn>
                  <a:cxn ang="0">
                    <a:pos x="1000" y="417"/>
                  </a:cxn>
                  <a:cxn ang="0">
                    <a:pos x="1030" y="550"/>
                  </a:cxn>
                  <a:cxn ang="0">
                    <a:pos x="1030" y="688"/>
                  </a:cxn>
                  <a:cxn ang="0">
                    <a:pos x="1000" y="821"/>
                  </a:cxn>
                  <a:cxn ang="0">
                    <a:pos x="944" y="944"/>
                  </a:cxn>
                  <a:cxn ang="0">
                    <a:pos x="866" y="1055"/>
                  </a:cxn>
                  <a:cxn ang="0">
                    <a:pos x="765" y="1148"/>
                  </a:cxn>
                  <a:cxn ang="0">
                    <a:pos x="646" y="1215"/>
                  </a:cxn>
                  <a:cxn ang="0">
                    <a:pos x="517" y="1257"/>
                  </a:cxn>
                  <a:cxn ang="0">
                    <a:pos x="382" y="1272"/>
                  </a:cxn>
                  <a:cxn ang="0">
                    <a:pos x="246" y="1257"/>
                  </a:cxn>
                  <a:cxn ang="0">
                    <a:pos x="118" y="1215"/>
                  </a:cxn>
                  <a:cxn ang="0">
                    <a:pos x="0" y="1148"/>
                  </a:cxn>
                  <a:cxn ang="0">
                    <a:pos x="89" y="1129"/>
                  </a:cxn>
                  <a:cxn ang="0">
                    <a:pos x="201" y="1179"/>
                  </a:cxn>
                  <a:cxn ang="0">
                    <a:pos x="320" y="1204"/>
                  </a:cxn>
                  <a:cxn ang="0">
                    <a:pos x="443" y="1204"/>
                  </a:cxn>
                  <a:cxn ang="0">
                    <a:pos x="563" y="1179"/>
                  </a:cxn>
                  <a:cxn ang="0">
                    <a:pos x="675" y="1129"/>
                  </a:cxn>
                  <a:cxn ang="0">
                    <a:pos x="775" y="1057"/>
                  </a:cxn>
                  <a:cxn ang="0">
                    <a:pos x="857" y="965"/>
                  </a:cxn>
                  <a:cxn ang="0">
                    <a:pos x="919" y="858"/>
                  </a:cxn>
                  <a:cxn ang="0">
                    <a:pos x="956" y="742"/>
                  </a:cxn>
                  <a:cxn ang="0">
                    <a:pos x="969" y="619"/>
                  </a:cxn>
                  <a:cxn ang="0">
                    <a:pos x="956" y="496"/>
                  </a:cxn>
                  <a:cxn ang="0">
                    <a:pos x="919" y="381"/>
                  </a:cxn>
                  <a:cxn ang="0">
                    <a:pos x="857" y="273"/>
                  </a:cxn>
                  <a:cxn ang="0">
                    <a:pos x="775" y="182"/>
                  </a:cxn>
                  <a:cxn ang="0">
                    <a:pos x="675" y="110"/>
                  </a:cxn>
                  <a:cxn ang="0">
                    <a:pos x="563" y="61"/>
                  </a:cxn>
                  <a:cxn ang="0">
                    <a:pos x="582" y="0"/>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w="9525" cap="rnd">
                <a:noFill/>
                <a:round/>
                <a:headEnd/>
                <a:tailEnd/>
              </a:ln>
              <a:effectLst/>
            </p:spPr>
            <p:txBody>
              <a:bodyPr/>
              <a:lstStyle/>
              <a:p>
                <a:endParaRPr lang="en-US"/>
              </a:p>
            </p:txBody>
          </p:sp>
          <p:sp>
            <p:nvSpPr>
              <p:cNvPr id="1028"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29"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30"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31" name="Freeform 7"/>
              <p:cNvSpPr>
                <a:spLocks/>
              </p:cNvSpPr>
              <p:nvPr/>
            </p:nvSpPr>
            <p:spPr bwMode="ltGray">
              <a:xfrm>
                <a:off x="4753" y="4067"/>
                <a:ext cx="604" cy="110"/>
              </a:xfrm>
              <a:custGeom>
                <a:avLst/>
                <a:gdLst/>
                <a:ahLst/>
                <a:cxnLst>
                  <a:cxn ang="0">
                    <a:pos x="2" y="70"/>
                  </a:cxn>
                  <a:cxn ang="0">
                    <a:pos x="14" y="57"/>
                  </a:cxn>
                  <a:cxn ang="0">
                    <a:pos x="31" y="46"/>
                  </a:cxn>
                  <a:cxn ang="0">
                    <a:pos x="63" y="30"/>
                  </a:cxn>
                  <a:cxn ang="0">
                    <a:pos x="100" y="21"/>
                  </a:cxn>
                  <a:cxn ang="0">
                    <a:pos x="134" y="13"/>
                  </a:cxn>
                  <a:cxn ang="0">
                    <a:pos x="181" y="6"/>
                  </a:cxn>
                  <a:cxn ang="0">
                    <a:pos x="225" y="2"/>
                  </a:cxn>
                  <a:cxn ang="0">
                    <a:pos x="277" y="0"/>
                  </a:cxn>
                  <a:cxn ang="0">
                    <a:pos x="340" y="0"/>
                  </a:cxn>
                  <a:cxn ang="0">
                    <a:pos x="407" y="4"/>
                  </a:cxn>
                  <a:cxn ang="0">
                    <a:pos x="453" y="10"/>
                  </a:cxn>
                  <a:cxn ang="0">
                    <a:pos x="502" y="19"/>
                  </a:cxn>
                  <a:cxn ang="0">
                    <a:pos x="549" y="33"/>
                  </a:cxn>
                  <a:cxn ang="0">
                    <a:pos x="573" y="47"/>
                  </a:cxn>
                  <a:cxn ang="0">
                    <a:pos x="588" y="58"/>
                  </a:cxn>
                  <a:cxn ang="0">
                    <a:pos x="603" y="77"/>
                  </a:cxn>
                  <a:cxn ang="0">
                    <a:pos x="578" y="87"/>
                  </a:cxn>
                  <a:cxn ang="0">
                    <a:pos x="536" y="95"/>
                  </a:cxn>
                  <a:cxn ang="0">
                    <a:pos x="485" y="101"/>
                  </a:cxn>
                  <a:cxn ang="0">
                    <a:pos x="436" y="106"/>
                  </a:cxn>
                  <a:cxn ang="0">
                    <a:pos x="377" y="108"/>
                  </a:cxn>
                  <a:cxn ang="0">
                    <a:pos x="313" y="109"/>
                  </a:cxn>
                  <a:cxn ang="0">
                    <a:pos x="252" y="109"/>
                  </a:cxn>
                  <a:cxn ang="0">
                    <a:pos x="188" y="108"/>
                  </a:cxn>
                  <a:cxn ang="0">
                    <a:pos x="117" y="102"/>
                  </a:cxn>
                  <a:cxn ang="0">
                    <a:pos x="61" y="96"/>
                  </a:cxn>
                  <a:cxn ang="0">
                    <a:pos x="14" y="86"/>
                  </a:cxn>
                  <a:cxn ang="0">
                    <a:pos x="0" y="78"/>
                  </a:cxn>
                  <a:cxn ang="0">
                    <a:pos x="2" y="70"/>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w="9525" cap="rnd">
                <a:noFill/>
                <a:round/>
                <a:headEnd/>
                <a:tailEnd/>
              </a:ln>
              <a:effectLst/>
            </p:spPr>
            <p:txBody>
              <a:bodyPr/>
              <a:lstStyle/>
              <a:p>
                <a:endParaRPr lang="en-US"/>
              </a:p>
            </p:txBody>
          </p:sp>
          <p:sp>
            <p:nvSpPr>
              <p:cNvPr id="1032"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endParaRPr lang="en-US"/>
              </a:p>
            </p:txBody>
          </p:sp>
          <p:grpSp>
            <p:nvGrpSpPr>
              <p:cNvPr id="1051" name="Group 27"/>
              <p:cNvGrpSpPr>
                <a:grpSpLocks/>
              </p:cNvGrpSpPr>
              <p:nvPr/>
            </p:nvGrpSpPr>
            <p:grpSpPr bwMode="auto">
              <a:xfrm>
                <a:off x="4458" y="2991"/>
                <a:ext cx="999" cy="797"/>
                <a:chOff x="4458" y="2991"/>
                <a:chExt cx="999" cy="797"/>
              </a:xfrm>
            </p:grpSpPr>
            <p:sp>
              <p:nvSpPr>
                <p:cNvPr id="1033" name="Freeform 9"/>
                <p:cNvSpPr>
                  <a:spLocks/>
                </p:cNvSpPr>
                <p:nvPr/>
              </p:nvSpPr>
              <p:spPr bwMode="grayWhite">
                <a:xfrm>
                  <a:off x="4599" y="3283"/>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endParaRPr lang="en-US"/>
                </a:p>
              </p:txBody>
            </p:sp>
            <p:sp>
              <p:nvSpPr>
                <p:cNvPr id="1034" name="Freeform 10"/>
                <p:cNvSpPr>
                  <a:spLocks/>
                </p:cNvSpPr>
                <p:nvPr/>
              </p:nvSpPr>
              <p:spPr bwMode="grayWhite">
                <a:xfrm>
                  <a:off x="4616" y="3305"/>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endParaRPr lang="en-US"/>
                </a:p>
              </p:txBody>
            </p:sp>
            <p:sp>
              <p:nvSpPr>
                <p:cNvPr id="1035" name="Freeform 11"/>
                <p:cNvSpPr>
                  <a:spLocks/>
                </p:cNvSpPr>
                <p:nvPr/>
              </p:nvSpPr>
              <p:spPr bwMode="grayWhite">
                <a:xfrm>
                  <a:off x="4674" y="3275"/>
                  <a:ext cx="37" cy="35"/>
                </a:xfrm>
                <a:custGeom>
                  <a:avLst/>
                  <a:gdLst/>
                  <a:ahLst/>
                  <a:cxnLst>
                    <a:cxn ang="0">
                      <a:pos x="36" y="0"/>
                    </a:cxn>
                    <a:cxn ang="0">
                      <a:pos x="22" y="0"/>
                    </a:cxn>
                    <a:cxn ang="0">
                      <a:pos x="14" y="9"/>
                    </a:cxn>
                    <a:cxn ang="0">
                      <a:pos x="9" y="9"/>
                    </a:cxn>
                    <a:cxn ang="0">
                      <a:pos x="5" y="13"/>
                    </a:cxn>
                    <a:cxn ang="0">
                      <a:pos x="0" y="13"/>
                    </a:cxn>
                    <a:cxn ang="0">
                      <a:pos x="0" y="25"/>
                    </a:cxn>
                    <a:cxn ang="0">
                      <a:pos x="8" y="34"/>
                    </a:cxn>
                    <a:cxn ang="0">
                      <a:pos x="29" y="34"/>
                    </a:cxn>
                    <a:cxn ang="0">
                      <a:pos x="36" y="25"/>
                    </a:cxn>
                    <a:cxn ang="0">
                      <a:pos x="36" y="0"/>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w="9525" cap="rnd">
                  <a:noFill/>
                  <a:round/>
                  <a:headEnd/>
                  <a:tailEnd/>
                </a:ln>
                <a:effectLst/>
              </p:spPr>
              <p:txBody>
                <a:bodyPr/>
                <a:lstStyle/>
                <a:p>
                  <a:endParaRPr lang="en-US"/>
                </a:p>
              </p:txBody>
            </p:sp>
            <p:sp>
              <p:nvSpPr>
                <p:cNvPr id="1036" name="Freeform 12"/>
                <p:cNvSpPr>
                  <a:spLocks/>
                </p:cNvSpPr>
                <p:nvPr/>
              </p:nvSpPr>
              <p:spPr bwMode="grayWhite">
                <a:xfrm>
                  <a:off x="4458" y="3303"/>
                  <a:ext cx="324" cy="422"/>
                </a:xfrm>
                <a:custGeom>
                  <a:avLst/>
                  <a:gdLst/>
                  <a:ahLst/>
                  <a:cxnLst>
                    <a:cxn ang="0">
                      <a:pos x="76" y="0"/>
                    </a:cxn>
                    <a:cxn ang="0">
                      <a:pos x="71" y="11"/>
                    </a:cxn>
                    <a:cxn ang="0">
                      <a:pos x="45" y="33"/>
                    </a:cxn>
                    <a:cxn ang="0">
                      <a:pos x="40" y="53"/>
                    </a:cxn>
                    <a:cxn ang="0">
                      <a:pos x="21" y="68"/>
                    </a:cxn>
                    <a:cxn ang="0">
                      <a:pos x="8" y="96"/>
                    </a:cxn>
                    <a:cxn ang="0">
                      <a:pos x="8" y="114"/>
                    </a:cxn>
                    <a:cxn ang="0">
                      <a:pos x="0" y="144"/>
                    </a:cxn>
                    <a:cxn ang="0">
                      <a:pos x="11" y="157"/>
                    </a:cxn>
                    <a:cxn ang="0">
                      <a:pos x="40" y="195"/>
                    </a:cxn>
                    <a:cxn ang="0">
                      <a:pos x="48" y="190"/>
                    </a:cxn>
                    <a:cxn ang="0">
                      <a:pos x="99" y="190"/>
                    </a:cxn>
                    <a:cxn ang="0">
                      <a:pos x="123" y="199"/>
                    </a:cxn>
                    <a:cxn ang="0">
                      <a:pos x="121" y="229"/>
                    </a:cxn>
                    <a:cxn ang="0">
                      <a:pos x="138" y="268"/>
                    </a:cxn>
                    <a:cxn ang="0">
                      <a:pos x="137" y="279"/>
                    </a:cxn>
                    <a:cxn ang="0">
                      <a:pos x="144" y="291"/>
                    </a:cxn>
                    <a:cxn ang="0">
                      <a:pos x="133" y="319"/>
                    </a:cxn>
                    <a:cxn ang="0">
                      <a:pos x="146" y="354"/>
                    </a:cxn>
                    <a:cxn ang="0">
                      <a:pos x="153" y="382"/>
                    </a:cxn>
                    <a:cxn ang="0">
                      <a:pos x="162" y="399"/>
                    </a:cxn>
                    <a:cxn ang="0">
                      <a:pos x="171" y="421"/>
                    </a:cxn>
                    <a:cxn ang="0">
                      <a:pos x="188" y="418"/>
                    </a:cxn>
                    <a:cxn ang="0">
                      <a:pos x="216" y="402"/>
                    </a:cxn>
                    <a:cxn ang="0">
                      <a:pos x="229" y="382"/>
                    </a:cxn>
                    <a:cxn ang="0">
                      <a:pos x="228" y="369"/>
                    </a:cxn>
                    <a:cxn ang="0">
                      <a:pos x="245" y="359"/>
                    </a:cxn>
                    <a:cxn ang="0">
                      <a:pos x="242" y="340"/>
                    </a:cxn>
                    <a:cxn ang="0">
                      <a:pos x="267" y="310"/>
                    </a:cxn>
                    <a:cxn ang="0">
                      <a:pos x="271" y="285"/>
                    </a:cxn>
                    <a:cxn ang="0">
                      <a:pos x="264" y="277"/>
                    </a:cxn>
                    <a:cxn ang="0">
                      <a:pos x="267" y="267"/>
                    </a:cxn>
                    <a:cxn ang="0">
                      <a:pos x="261" y="258"/>
                    </a:cxn>
                    <a:cxn ang="0">
                      <a:pos x="280" y="234"/>
                    </a:cxn>
                    <a:cxn ang="0">
                      <a:pos x="280" y="222"/>
                    </a:cxn>
                    <a:cxn ang="0">
                      <a:pos x="306" y="202"/>
                    </a:cxn>
                    <a:cxn ang="0">
                      <a:pos x="323" y="148"/>
                    </a:cxn>
                    <a:cxn ang="0">
                      <a:pos x="299" y="162"/>
                    </a:cxn>
                    <a:cxn ang="0">
                      <a:pos x="278" y="156"/>
                    </a:cxn>
                    <a:cxn ang="0">
                      <a:pos x="281" y="143"/>
                    </a:cxn>
                    <a:cxn ang="0">
                      <a:pos x="260" y="129"/>
                    </a:cxn>
                    <a:cxn ang="0">
                      <a:pos x="250" y="94"/>
                    </a:cxn>
                    <a:cxn ang="0">
                      <a:pos x="230" y="66"/>
                    </a:cxn>
                    <a:cxn ang="0">
                      <a:pos x="230" y="47"/>
                    </a:cxn>
                    <a:cxn ang="0">
                      <a:pos x="219" y="46"/>
                    </a:cxn>
                    <a:cxn ang="0">
                      <a:pos x="212" y="49"/>
                    </a:cxn>
                    <a:cxn ang="0">
                      <a:pos x="182" y="38"/>
                    </a:cxn>
                    <a:cxn ang="0">
                      <a:pos x="174" y="46"/>
                    </a:cxn>
                    <a:cxn ang="0">
                      <a:pos x="167" y="56"/>
                    </a:cxn>
                    <a:cxn ang="0">
                      <a:pos x="151" y="38"/>
                    </a:cxn>
                    <a:cxn ang="0">
                      <a:pos x="135" y="33"/>
                    </a:cxn>
                    <a:cxn ang="0">
                      <a:pos x="134" y="10"/>
                    </a:cxn>
                    <a:cxn ang="0">
                      <a:pos x="111" y="14"/>
                    </a:cxn>
                    <a:cxn ang="0">
                      <a:pos x="96" y="9"/>
                    </a:cxn>
                    <a:cxn ang="0">
                      <a:pos x="76" y="0"/>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w="9525" cap="rnd">
                  <a:noFill/>
                  <a:round/>
                  <a:headEnd/>
                  <a:tailEnd/>
                </a:ln>
                <a:effectLst/>
              </p:spPr>
              <p:txBody>
                <a:bodyPr/>
                <a:lstStyle/>
                <a:p>
                  <a:endParaRPr lang="en-US"/>
                </a:p>
              </p:txBody>
            </p:sp>
            <p:sp>
              <p:nvSpPr>
                <p:cNvPr id="1037" name="Freeform 13"/>
                <p:cNvSpPr>
                  <a:spLocks/>
                </p:cNvSpPr>
                <p:nvPr/>
              </p:nvSpPr>
              <p:spPr bwMode="grayWhite">
                <a:xfrm>
                  <a:off x="5205" y="3408"/>
                  <a:ext cx="17" cy="21"/>
                </a:xfrm>
                <a:custGeom>
                  <a:avLst/>
                  <a:gdLst/>
                  <a:ahLst/>
                  <a:cxnLst>
                    <a:cxn ang="0">
                      <a:pos x="7" y="0"/>
                    </a:cxn>
                    <a:cxn ang="0">
                      <a:pos x="9" y="5"/>
                    </a:cxn>
                    <a:cxn ang="0">
                      <a:pos x="7" y="10"/>
                    </a:cxn>
                    <a:cxn ang="0">
                      <a:pos x="7" y="14"/>
                    </a:cxn>
                    <a:cxn ang="0">
                      <a:pos x="16" y="17"/>
                    </a:cxn>
                    <a:cxn ang="0">
                      <a:pos x="16" y="20"/>
                    </a:cxn>
                    <a:cxn ang="0">
                      <a:pos x="9" y="17"/>
                    </a:cxn>
                    <a:cxn ang="0">
                      <a:pos x="3" y="20"/>
                    </a:cxn>
                    <a:cxn ang="0">
                      <a:pos x="0" y="17"/>
                    </a:cxn>
                    <a:cxn ang="0">
                      <a:pos x="3" y="14"/>
                    </a:cxn>
                    <a:cxn ang="0">
                      <a:pos x="0" y="10"/>
                    </a:cxn>
                    <a:cxn ang="0">
                      <a:pos x="3" y="2"/>
                    </a:cxn>
                    <a:cxn ang="0">
                      <a:pos x="7" y="0"/>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w="9525" cap="rnd">
                  <a:noFill/>
                  <a:round/>
                  <a:headEnd/>
                  <a:tailEnd/>
                </a:ln>
                <a:effectLst/>
              </p:spPr>
              <p:txBody>
                <a:bodyPr/>
                <a:lstStyle/>
                <a:p>
                  <a:endParaRPr lang="en-US"/>
                </a:p>
              </p:txBody>
            </p:sp>
            <p:sp>
              <p:nvSpPr>
                <p:cNvPr id="1038" name="Freeform 14"/>
                <p:cNvSpPr>
                  <a:spLocks/>
                </p:cNvSpPr>
                <p:nvPr/>
              </p:nvSpPr>
              <p:spPr bwMode="grayWhite">
                <a:xfrm>
                  <a:off x="5144" y="3496"/>
                  <a:ext cx="49" cy="70"/>
                </a:xfrm>
                <a:custGeom>
                  <a:avLst/>
                  <a:gdLst/>
                  <a:ahLst/>
                  <a:cxnLst>
                    <a:cxn ang="0">
                      <a:pos x="0" y="34"/>
                    </a:cxn>
                    <a:cxn ang="0">
                      <a:pos x="17" y="34"/>
                    </a:cxn>
                    <a:cxn ang="0">
                      <a:pos x="37" y="0"/>
                    </a:cxn>
                    <a:cxn ang="0">
                      <a:pos x="48" y="20"/>
                    </a:cxn>
                    <a:cxn ang="0">
                      <a:pos x="39" y="69"/>
                    </a:cxn>
                    <a:cxn ang="0">
                      <a:pos x="3" y="57"/>
                    </a:cxn>
                    <a:cxn ang="0">
                      <a:pos x="0" y="34"/>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w="9525" cap="rnd">
                  <a:noFill/>
                  <a:round/>
                  <a:headEnd/>
                  <a:tailEnd/>
                </a:ln>
                <a:effectLst/>
              </p:spPr>
              <p:txBody>
                <a:bodyPr/>
                <a:lstStyle/>
                <a:p>
                  <a:endParaRPr lang="en-US"/>
                </a:p>
              </p:txBody>
            </p:sp>
            <p:sp>
              <p:nvSpPr>
                <p:cNvPr id="1039" name="Freeform 15"/>
                <p:cNvSpPr>
                  <a:spLocks/>
                </p:cNvSpPr>
                <p:nvPr/>
              </p:nvSpPr>
              <p:spPr bwMode="grayWhite">
                <a:xfrm>
                  <a:off x="5241" y="3523"/>
                  <a:ext cx="84" cy="67"/>
                </a:xfrm>
                <a:custGeom>
                  <a:avLst/>
                  <a:gdLst/>
                  <a:ahLst/>
                  <a:cxnLst>
                    <a:cxn ang="0">
                      <a:pos x="5" y="15"/>
                    </a:cxn>
                    <a:cxn ang="0">
                      <a:pos x="0" y="0"/>
                    </a:cxn>
                    <a:cxn ang="0">
                      <a:pos x="27" y="6"/>
                    </a:cxn>
                    <a:cxn ang="0">
                      <a:pos x="67" y="22"/>
                    </a:cxn>
                    <a:cxn ang="0">
                      <a:pos x="67" y="34"/>
                    </a:cxn>
                    <a:cxn ang="0">
                      <a:pos x="83" y="66"/>
                    </a:cxn>
                    <a:cxn ang="0">
                      <a:pos x="52" y="36"/>
                    </a:cxn>
                    <a:cxn ang="0">
                      <a:pos x="31" y="38"/>
                    </a:cxn>
                    <a:cxn ang="0">
                      <a:pos x="5" y="15"/>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w="9525" cap="rnd">
                  <a:noFill/>
                  <a:round/>
                  <a:headEnd/>
                  <a:tailEnd/>
                </a:ln>
                <a:effectLst/>
              </p:spPr>
              <p:txBody>
                <a:bodyPr/>
                <a:lstStyle/>
                <a:p>
                  <a:endParaRPr lang="en-US"/>
                </a:p>
              </p:txBody>
            </p:sp>
            <p:sp>
              <p:nvSpPr>
                <p:cNvPr id="1040" name="Freeform 16"/>
                <p:cNvSpPr>
                  <a:spLocks/>
                </p:cNvSpPr>
                <p:nvPr/>
              </p:nvSpPr>
              <p:spPr bwMode="grayWhite">
                <a:xfrm>
                  <a:off x="5400" y="3660"/>
                  <a:ext cx="57" cy="73"/>
                </a:xfrm>
                <a:custGeom>
                  <a:avLst/>
                  <a:gdLst/>
                  <a:ahLst/>
                  <a:cxnLst>
                    <a:cxn ang="0">
                      <a:pos x="34" y="0"/>
                    </a:cxn>
                    <a:cxn ang="0">
                      <a:pos x="56" y="21"/>
                    </a:cxn>
                    <a:cxn ang="0">
                      <a:pos x="11" y="72"/>
                    </a:cxn>
                    <a:cxn ang="0">
                      <a:pos x="0" y="60"/>
                    </a:cxn>
                    <a:cxn ang="0">
                      <a:pos x="32" y="28"/>
                    </a:cxn>
                    <a:cxn ang="0">
                      <a:pos x="34" y="0"/>
                    </a:cxn>
                  </a:cxnLst>
                  <a:rect l="0" t="0" r="r" b="b"/>
                  <a:pathLst>
                    <a:path w="57" h="73">
                      <a:moveTo>
                        <a:pt x="34" y="0"/>
                      </a:moveTo>
                      <a:lnTo>
                        <a:pt x="56" y="21"/>
                      </a:lnTo>
                      <a:lnTo>
                        <a:pt x="11" y="72"/>
                      </a:lnTo>
                      <a:lnTo>
                        <a:pt x="0" y="60"/>
                      </a:lnTo>
                      <a:lnTo>
                        <a:pt x="32" y="28"/>
                      </a:lnTo>
                      <a:lnTo>
                        <a:pt x="34" y="0"/>
                      </a:lnTo>
                    </a:path>
                  </a:pathLst>
                </a:custGeom>
                <a:solidFill>
                  <a:schemeClr val="bg1"/>
                </a:solidFill>
                <a:ln w="9525" cap="rnd">
                  <a:noFill/>
                  <a:round/>
                  <a:headEnd/>
                  <a:tailEnd/>
                </a:ln>
                <a:effectLst/>
              </p:spPr>
              <p:txBody>
                <a:bodyPr/>
                <a:lstStyle/>
                <a:p>
                  <a:endParaRPr lang="en-US"/>
                </a:p>
              </p:txBody>
            </p:sp>
            <p:sp>
              <p:nvSpPr>
                <p:cNvPr id="1041" name="Freeform 17"/>
                <p:cNvSpPr>
                  <a:spLocks/>
                </p:cNvSpPr>
                <p:nvPr/>
              </p:nvSpPr>
              <p:spPr bwMode="grayWhite">
                <a:xfrm>
                  <a:off x="4558" y="3167"/>
                  <a:ext cx="29" cy="48"/>
                </a:xfrm>
                <a:custGeom>
                  <a:avLst/>
                  <a:gdLst/>
                  <a:ahLst/>
                  <a:cxnLst>
                    <a:cxn ang="0">
                      <a:pos x="28" y="36"/>
                    </a:cxn>
                    <a:cxn ang="0">
                      <a:pos x="20" y="31"/>
                    </a:cxn>
                    <a:cxn ang="0">
                      <a:pos x="20" y="10"/>
                    </a:cxn>
                    <a:cxn ang="0">
                      <a:pos x="24" y="5"/>
                    </a:cxn>
                    <a:cxn ang="0">
                      <a:pos x="17" y="5"/>
                    </a:cxn>
                    <a:cxn ang="0">
                      <a:pos x="21" y="0"/>
                    </a:cxn>
                    <a:cxn ang="0">
                      <a:pos x="16" y="0"/>
                    </a:cxn>
                    <a:cxn ang="0">
                      <a:pos x="10" y="6"/>
                    </a:cxn>
                    <a:cxn ang="0">
                      <a:pos x="10" y="19"/>
                    </a:cxn>
                    <a:cxn ang="0">
                      <a:pos x="13" y="22"/>
                    </a:cxn>
                    <a:cxn ang="0">
                      <a:pos x="13" y="28"/>
                    </a:cxn>
                    <a:cxn ang="0">
                      <a:pos x="11" y="28"/>
                    </a:cxn>
                    <a:cxn ang="0">
                      <a:pos x="6" y="33"/>
                    </a:cxn>
                    <a:cxn ang="0">
                      <a:pos x="6" y="38"/>
                    </a:cxn>
                    <a:cxn ang="0">
                      <a:pos x="0" y="47"/>
                    </a:cxn>
                    <a:cxn ang="0">
                      <a:pos x="21" y="47"/>
                    </a:cxn>
                    <a:cxn ang="0">
                      <a:pos x="28" y="36"/>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w="9525" cap="rnd">
                  <a:noFill/>
                  <a:round/>
                  <a:headEnd/>
                  <a:tailEnd/>
                </a:ln>
                <a:effectLst/>
              </p:spPr>
              <p:txBody>
                <a:bodyPr/>
                <a:lstStyle/>
                <a:p>
                  <a:endParaRPr lang="en-US"/>
                </a:p>
              </p:txBody>
            </p:sp>
            <p:sp>
              <p:nvSpPr>
                <p:cNvPr id="1042" name="Freeform 18"/>
                <p:cNvSpPr>
                  <a:spLocks/>
                </p:cNvSpPr>
                <p:nvPr/>
              </p:nvSpPr>
              <p:spPr bwMode="grayWhite">
                <a:xfrm>
                  <a:off x="4549" y="3183"/>
                  <a:ext cx="17" cy="17"/>
                </a:xfrm>
                <a:custGeom>
                  <a:avLst/>
                  <a:gdLst/>
                  <a:ahLst/>
                  <a:cxnLst>
                    <a:cxn ang="0">
                      <a:pos x="13" y="5"/>
                    </a:cxn>
                    <a:cxn ang="0">
                      <a:pos x="16" y="5"/>
                    </a:cxn>
                    <a:cxn ang="0">
                      <a:pos x="16" y="0"/>
                    </a:cxn>
                    <a:cxn ang="0">
                      <a:pos x="10" y="0"/>
                    </a:cxn>
                    <a:cxn ang="0">
                      <a:pos x="0" y="10"/>
                    </a:cxn>
                    <a:cxn ang="0">
                      <a:pos x="0" y="16"/>
                    </a:cxn>
                    <a:cxn ang="0">
                      <a:pos x="9" y="16"/>
                    </a:cxn>
                    <a:cxn ang="0">
                      <a:pos x="13" y="11"/>
                    </a:cxn>
                    <a:cxn ang="0">
                      <a:pos x="13" y="5"/>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w="9525" cap="rnd">
                  <a:noFill/>
                  <a:round/>
                  <a:headEnd/>
                  <a:tailEnd/>
                </a:ln>
                <a:effectLst/>
              </p:spPr>
              <p:txBody>
                <a:bodyPr/>
                <a:lstStyle/>
                <a:p>
                  <a:endParaRPr lang="en-US"/>
                </a:p>
              </p:txBody>
            </p:sp>
            <p:sp>
              <p:nvSpPr>
                <p:cNvPr id="1043" name="Freeform 19"/>
                <p:cNvSpPr>
                  <a:spLocks/>
                </p:cNvSpPr>
                <p:nvPr/>
              </p:nvSpPr>
              <p:spPr bwMode="grayWhite">
                <a:xfrm>
                  <a:off x="4527" y="3155"/>
                  <a:ext cx="184" cy="155"/>
                </a:xfrm>
                <a:custGeom>
                  <a:avLst/>
                  <a:gdLst/>
                  <a:ahLst/>
                  <a:cxnLst>
                    <a:cxn ang="0">
                      <a:pos x="120" y="10"/>
                    </a:cxn>
                    <a:cxn ang="0">
                      <a:pos x="144" y="14"/>
                    </a:cxn>
                    <a:cxn ang="0">
                      <a:pos x="129" y="20"/>
                    </a:cxn>
                    <a:cxn ang="0">
                      <a:pos x="123" y="29"/>
                    </a:cxn>
                    <a:cxn ang="0">
                      <a:pos x="114" y="50"/>
                    </a:cxn>
                    <a:cxn ang="0">
                      <a:pos x="100" y="51"/>
                    </a:cxn>
                    <a:cxn ang="0">
                      <a:pos x="88" y="49"/>
                    </a:cxn>
                    <a:cxn ang="0">
                      <a:pos x="94" y="39"/>
                    </a:cxn>
                    <a:cxn ang="0">
                      <a:pos x="88" y="26"/>
                    </a:cxn>
                    <a:cxn ang="0">
                      <a:pos x="81" y="49"/>
                    </a:cxn>
                    <a:cxn ang="0">
                      <a:pos x="62" y="60"/>
                    </a:cxn>
                    <a:cxn ang="0">
                      <a:pos x="52" y="67"/>
                    </a:cxn>
                    <a:cxn ang="0">
                      <a:pos x="38" y="77"/>
                    </a:cxn>
                    <a:cxn ang="0">
                      <a:pos x="30" y="102"/>
                    </a:cxn>
                    <a:cxn ang="0">
                      <a:pos x="5" y="93"/>
                    </a:cxn>
                    <a:cxn ang="0">
                      <a:pos x="0" y="111"/>
                    </a:cxn>
                    <a:cxn ang="0">
                      <a:pos x="10" y="138"/>
                    </a:cxn>
                    <a:cxn ang="0">
                      <a:pos x="50" y="109"/>
                    </a:cxn>
                    <a:cxn ang="0">
                      <a:pos x="75" y="103"/>
                    </a:cxn>
                    <a:cxn ang="0">
                      <a:pos x="79" y="115"/>
                    </a:cxn>
                    <a:cxn ang="0">
                      <a:pos x="99" y="143"/>
                    </a:cxn>
                    <a:cxn ang="0">
                      <a:pos x="101" y="135"/>
                    </a:cxn>
                    <a:cxn ang="0">
                      <a:pos x="107" y="135"/>
                    </a:cxn>
                    <a:cxn ang="0">
                      <a:pos x="88" y="108"/>
                    </a:cxn>
                    <a:cxn ang="0">
                      <a:pos x="94" y="99"/>
                    </a:cxn>
                    <a:cxn ang="0">
                      <a:pos x="114" y="127"/>
                    </a:cxn>
                    <a:cxn ang="0">
                      <a:pos x="123" y="144"/>
                    </a:cxn>
                    <a:cxn ang="0">
                      <a:pos x="127" y="154"/>
                    </a:cxn>
                    <a:cxn ang="0">
                      <a:pos x="131" y="136"/>
                    </a:cxn>
                    <a:cxn ang="0">
                      <a:pos x="144" y="130"/>
                    </a:cxn>
                    <a:cxn ang="0">
                      <a:pos x="153" y="126"/>
                    </a:cxn>
                    <a:cxn ang="0">
                      <a:pos x="150" y="113"/>
                    </a:cxn>
                    <a:cxn ang="0">
                      <a:pos x="157" y="90"/>
                    </a:cxn>
                    <a:cxn ang="0">
                      <a:pos x="166" y="93"/>
                    </a:cxn>
                    <a:cxn ang="0">
                      <a:pos x="169" y="103"/>
                    </a:cxn>
                    <a:cxn ang="0">
                      <a:pos x="177" y="98"/>
                    </a:cxn>
                    <a:cxn ang="0">
                      <a:pos x="175" y="95"/>
                    </a:cxn>
                    <a:cxn ang="0">
                      <a:pos x="180" y="81"/>
                    </a:cxn>
                    <a:cxn ang="0">
                      <a:pos x="183" y="98"/>
                    </a:cxn>
                    <a:cxn ang="0">
                      <a:pos x="120" y="0"/>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w="9525" cap="rnd">
                  <a:noFill/>
                  <a:round/>
                  <a:headEnd/>
                  <a:tailEnd/>
                </a:ln>
                <a:effectLst/>
              </p:spPr>
              <p:txBody>
                <a:bodyPr/>
                <a:lstStyle/>
                <a:p>
                  <a:endParaRPr lang="en-US"/>
                </a:p>
              </p:txBody>
            </p:sp>
            <p:sp>
              <p:nvSpPr>
                <p:cNvPr id="1044" name="Freeform 20"/>
                <p:cNvSpPr>
                  <a:spLocks/>
                </p:cNvSpPr>
                <p:nvPr/>
              </p:nvSpPr>
              <p:spPr bwMode="grayWhite">
                <a:xfrm>
                  <a:off x="4605" y="2991"/>
                  <a:ext cx="782" cy="553"/>
                </a:xfrm>
                <a:custGeom>
                  <a:avLst/>
                  <a:gdLst/>
                  <a:ahLst/>
                  <a:cxnLst>
                    <a:cxn ang="0">
                      <a:pos x="22" y="145"/>
                    </a:cxn>
                    <a:cxn ang="0">
                      <a:pos x="71" y="96"/>
                    </a:cxn>
                    <a:cxn ang="0">
                      <a:pos x="101" y="130"/>
                    </a:cxn>
                    <a:cxn ang="0">
                      <a:pos x="84" y="128"/>
                    </a:cxn>
                    <a:cxn ang="0">
                      <a:pos x="155" y="123"/>
                    </a:cxn>
                    <a:cxn ang="0">
                      <a:pos x="172" y="79"/>
                    </a:cxn>
                    <a:cxn ang="0">
                      <a:pos x="172" y="89"/>
                    </a:cxn>
                    <a:cxn ang="0">
                      <a:pos x="160" y="123"/>
                    </a:cxn>
                    <a:cxn ang="0">
                      <a:pos x="216" y="95"/>
                    </a:cxn>
                    <a:cxn ang="0">
                      <a:pos x="330" y="16"/>
                    </a:cxn>
                    <a:cxn ang="0">
                      <a:pos x="412" y="20"/>
                    </a:cxn>
                    <a:cxn ang="0">
                      <a:pos x="503" y="10"/>
                    </a:cxn>
                    <a:cxn ang="0">
                      <a:pos x="602" y="51"/>
                    </a:cxn>
                    <a:cxn ang="0">
                      <a:pos x="718" y="65"/>
                    </a:cxn>
                    <a:cxn ang="0">
                      <a:pos x="775" y="112"/>
                    </a:cxn>
                    <a:cxn ang="0">
                      <a:pos x="731" y="148"/>
                    </a:cxn>
                    <a:cxn ang="0">
                      <a:pos x="707" y="194"/>
                    </a:cxn>
                    <a:cxn ang="0">
                      <a:pos x="678" y="196"/>
                    </a:cxn>
                    <a:cxn ang="0">
                      <a:pos x="687" y="132"/>
                    </a:cxn>
                    <a:cxn ang="0">
                      <a:pos x="650" y="166"/>
                    </a:cxn>
                    <a:cxn ang="0">
                      <a:pos x="623" y="196"/>
                    </a:cxn>
                    <a:cxn ang="0">
                      <a:pos x="632" y="228"/>
                    </a:cxn>
                    <a:cxn ang="0">
                      <a:pos x="600" y="276"/>
                    </a:cxn>
                    <a:cxn ang="0">
                      <a:pos x="605" y="315"/>
                    </a:cxn>
                    <a:cxn ang="0">
                      <a:pos x="602" y="296"/>
                    </a:cxn>
                    <a:cxn ang="0">
                      <a:pos x="572" y="299"/>
                    </a:cxn>
                    <a:cxn ang="0">
                      <a:pos x="594" y="356"/>
                    </a:cxn>
                    <a:cxn ang="0">
                      <a:pos x="539" y="423"/>
                    </a:cxn>
                    <a:cxn ang="0">
                      <a:pos x="524" y="442"/>
                    </a:cxn>
                    <a:cxn ang="0">
                      <a:pos x="504" y="507"/>
                    </a:cxn>
                    <a:cxn ang="0">
                      <a:pos x="477" y="508"/>
                    </a:cxn>
                    <a:cxn ang="0">
                      <a:pos x="510" y="552"/>
                    </a:cxn>
                    <a:cxn ang="0">
                      <a:pos x="455" y="449"/>
                    </a:cxn>
                    <a:cxn ang="0">
                      <a:pos x="391" y="428"/>
                    </a:cxn>
                    <a:cxn ang="0">
                      <a:pos x="361" y="495"/>
                    </a:cxn>
                    <a:cxn ang="0">
                      <a:pos x="338" y="530"/>
                    </a:cxn>
                    <a:cxn ang="0">
                      <a:pos x="298" y="425"/>
                    </a:cxn>
                    <a:cxn ang="0">
                      <a:pos x="267" y="436"/>
                    </a:cxn>
                    <a:cxn ang="0">
                      <a:pos x="241" y="391"/>
                    </a:cxn>
                    <a:cxn ang="0">
                      <a:pos x="160" y="366"/>
                    </a:cxn>
                    <a:cxn ang="0">
                      <a:pos x="188" y="414"/>
                    </a:cxn>
                    <a:cxn ang="0">
                      <a:pos x="167" y="445"/>
                    </a:cxn>
                    <a:cxn ang="0">
                      <a:pos x="136" y="434"/>
                    </a:cxn>
                    <a:cxn ang="0">
                      <a:pos x="85" y="355"/>
                    </a:cxn>
                    <a:cxn ang="0">
                      <a:pos x="106" y="310"/>
                    </a:cxn>
                    <a:cxn ang="0">
                      <a:pos x="119" y="276"/>
                    </a:cxn>
                    <a:cxn ang="0">
                      <a:pos x="106" y="162"/>
                    </a:cxn>
                    <a:cxn ang="0">
                      <a:pos x="61" y="138"/>
                    </a:cxn>
                    <a:cxn ang="0">
                      <a:pos x="39" y="150"/>
                    </a:cxn>
                    <a:cxn ang="0">
                      <a:pos x="0" y="162"/>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w="9525" cap="rnd">
                  <a:noFill/>
                  <a:round/>
                  <a:headEnd/>
                  <a:tailEnd/>
                </a:ln>
                <a:effectLst/>
              </p:spPr>
              <p:txBody>
                <a:bodyPr/>
                <a:lstStyle/>
                <a:p>
                  <a:endParaRPr lang="en-US"/>
                </a:p>
              </p:txBody>
            </p:sp>
            <p:sp>
              <p:nvSpPr>
                <p:cNvPr id="1045" name="Freeform 21"/>
                <p:cNvSpPr>
                  <a:spLocks/>
                </p:cNvSpPr>
                <p:nvPr/>
              </p:nvSpPr>
              <p:spPr bwMode="grayWhite">
                <a:xfrm>
                  <a:off x="5221" y="3217"/>
                  <a:ext cx="68" cy="113"/>
                </a:xfrm>
                <a:custGeom>
                  <a:avLst/>
                  <a:gdLst/>
                  <a:ahLst/>
                  <a:cxnLst>
                    <a:cxn ang="0">
                      <a:pos x="45" y="0"/>
                    </a:cxn>
                    <a:cxn ang="0">
                      <a:pos x="45" y="14"/>
                    </a:cxn>
                    <a:cxn ang="0">
                      <a:pos x="39" y="23"/>
                    </a:cxn>
                    <a:cxn ang="0">
                      <a:pos x="41" y="38"/>
                    </a:cxn>
                    <a:cxn ang="0">
                      <a:pos x="33" y="58"/>
                    </a:cxn>
                    <a:cxn ang="0">
                      <a:pos x="22" y="77"/>
                    </a:cxn>
                    <a:cxn ang="0">
                      <a:pos x="5" y="89"/>
                    </a:cxn>
                    <a:cxn ang="0">
                      <a:pos x="0" y="110"/>
                    </a:cxn>
                    <a:cxn ang="0">
                      <a:pos x="7" y="112"/>
                    </a:cxn>
                    <a:cxn ang="0">
                      <a:pos x="7" y="92"/>
                    </a:cxn>
                    <a:cxn ang="0">
                      <a:pos x="31" y="91"/>
                    </a:cxn>
                    <a:cxn ang="0">
                      <a:pos x="49" y="78"/>
                    </a:cxn>
                    <a:cxn ang="0">
                      <a:pos x="49" y="51"/>
                    </a:cxn>
                    <a:cxn ang="0">
                      <a:pos x="55" y="41"/>
                    </a:cxn>
                    <a:cxn ang="0">
                      <a:pos x="46" y="24"/>
                    </a:cxn>
                    <a:cxn ang="0">
                      <a:pos x="59" y="19"/>
                    </a:cxn>
                    <a:cxn ang="0">
                      <a:pos x="67" y="5"/>
                    </a:cxn>
                    <a:cxn ang="0">
                      <a:pos x="49" y="7"/>
                    </a:cxn>
                    <a:cxn ang="0">
                      <a:pos x="45" y="0"/>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w="9525" cap="rnd">
                  <a:noFill/>
                  <a:round/>
                  <a:headEnd/>
                  <a:tailEnd/>
                </a:ln>
                <a:effectLst/>
              </p:spPr>
              <p:txBody>
                <a:bodyPr/>
                <a:lstStyle/>
                <a:p>
                  <a:endParaRPr lang="en-US"/>
                </a:p>
              </p:txBody>
            </p:sp>
            <p:sp>
              <p:nvSpPr>
                <p:cNvPr id="1046" name="Freeform 22"/>
                <p:cNvSpPr>
                  <a:spLocks/>
                </p:cNvSpPr>
                <p:nvPr/>
              </p:nvSpPr>
              <p:spPr bwMode="grayWhite">
                <a:xfrm>
                  <a:off x="4967" y="3518"/>
                  <a:ext cx="17" cy="26"/>
                </a:xfrm>
                <a:custGeom>
                  <a:avLst/>
                  <a:gdLst/>
                  <a:ahLst/>
                  <a:cxnLst>
                    <a:cxn ang="0">
                      <a:pos x="8" y="0"/>
                    </a:cxn>
                    <a:cxn ang="0">
                      <a:pos x="0" y="11"/>
                    </a:cxn>
                    <a:cxn ang="0">
                      <a:pos x="5" y="25"/>
                    </a:cxn>
                    <a:cxn ang="0">
                      <a:pos x="16" y="15"/>
                    </a:cxn>
                    <a:cxn ang="0">
                      <a:pos x="8" y="0"/>
                    </a:cxn>
                  </a:cxnLst>
                  <a:rect l="0" t="0" r="r" b="b"/>
                  <a:pathLst>
                    <a:path w="17" h="26">
                      <a:moveTo>
                        <a:pt x="8" y="0"/>
                      </a:moveTo>
                      <a:lnTo>
                        <a:pt x="0" y="11"/>
                      </a:lnTo>
                      <a:lnTo>
                        <a:pt x="5" y="25"/>
                      </a:lnTo>
                      <a:lnTo>
                        <a:pt x="16" y="15"/>
                      </a:lnTo>
                      <a:lnTo>
                        <a:pt x="8" y="0"/>
                      </a:lnTo>
                    </a:path>
                  </a:pathLst>
                </a:custGeom>
                <a:solidFill>
                  <a:schemeClr val="bg1"/>
                </a:solidFill>
                <a:ln w="9525" cap="rnd">
                  <a:noFill/>
                  <a:round/>
                  <a:headEnd/>
                  <a:tailEnd/>
                </a:ln>
                <a:effectLst/>
              </p:spPr>
              <p:txBody>
                <a:bodyPr/>
                <a:lstStyle/>
                <a:p>
                  <a:endParaRPr lang="en-US"/>
                </a:p>
              </p:txBody>
            </p:sp>
            <p:sp>
              <p:nvSpPr>
                <p:cNvPr id="1047" name="Freeform 23"/>
                <p:cNvSpPr>
                  <a:spLocks/>
                </p:cNvSpPr>
                <p:nvPr/>
              </p:nvSpPr>
              <p:spPr bwMode="grayWhite">
                <a:xfrm>
                  <a:off x="5069" y="3545"/>
                  <a:ext cx="158" cy="68"/>
                </a:xfrm>
                <a:custGeom>
                  <a:avLst/>
                  <a:gdLst/>
                  <a:ahLst/>
                  <a:cxnLst>
                    <a:cxn ang="0">
                      <a:pos x="0" y="0"/>
                    </a:cxn>
                    <a:cxn ang="0">
                      <a:pos x="23" y="5"/>
                    </a:cxn>
                    <a:cxn ang="0">
                      <a:pos x="58" y="29"/>
                    </a:cxn>
                    <a:cxn ang="0">
                      <a:pos x="53" y="43"/>
                    </a:cxn>
                    <a:cxn ang="0">
                      <a:pos x="82" y="55"/>
                    </a:cxn>
                    <a:cxn ang="0">
                      <a:pos x="157" y="55"/>
                    </a:cxn>
                    <a:cxn ang="0">
                      <a:pos x="75" y="67"/>
                    </a:cxn>
                    <a:cxn ang="0">
                      <a:pos x="53" y="43"/>
                    </a:cxn>
                    <a:cxn ang="0">
                      <a:pos x="32" y="38"/>
                    </a:cxn>
                    <a:cxn ang="0">
                      <a:pos x="0" y="0"/>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w="9525" cap="rnd">
                  <a:noFill/>
                  <a:round/>
                  <a:headEnd/>
                  <a:tailEnd/>
                </a:ln>
                <a:effectLst/>
              </p:spPr>
              <p:txBody>
                <a:bodyPr/>
                <a:lstStyle/>
                <a:p>
                  <a:endParaRPr lang="en-US"/>
                </a:p>
              </p:txBody>
            </p:sp>
            <p:sp>
              <p:nvSpPr>
                <p:cNvPr id="1048" name="Freeform 24"/>
                <p:cNvSpPr>
                  <a:spLocks/>
                </p:cNvSpPr>
                <p:nvPr/>
              </p:nvSpPr>
              <p:spPr bwMode="grayWhite">
                <a:xfrm>
                  <a:off x="5195" y="3601"/>
                  <a:ext cx="169" cy="159"/>
                </a:xfrm>
                <a:custGeom>
                  <a:avLst/>
                  <a:gdLst/>
                  <a:ahLst/>
                  <a:cxnLst>
                    <a:cxn ang="0">
                      <a:pos x="135" y="155"/>
                    </a:cxn>
                    <a:cxn ang="0">
                      <a:pos x="127" y="152"/>
                    </a:cxn>
                    <a:cxn ang="0">
                      <a:pos x="110" y="134"/>
                    </a:cxn>
                    <a:cxn ang="0">
                      <a:pos x="92" y="130"/>
                    </a:cxn>
                    <a:cxn ang="0">
                      <a:pos x="88" y="119"/>
                    </a:cxn>
                    <a:cxn ang="0">
                      <a:pos x="78" y="111"/>
                    </a:cxn>
                    <a:cxn ang="0">
                      <a:pos x="62" y="111"/>
                    </a:cxn>
                    <a:cxn ang="0">
                      <a:pos x="44" y="118"/>
                    </a:cxn>
                    <a:cxn ang="0">
                      <a:pos x="28" y="121"/>
                    </a:cxn>
                    <a:cxn ang="0">
                      <a:pos x="10" y="121"/>
                    </a:cxn>
                    <a:cxn ang="0">
                      <a:pos x="10" y="109"/>
                    </a:cxn>
                    <a:cxn ang="0">
                      <a:pos x="3" y="91"/>
                    </a:cxn>
                    <a:cxn ang="0">
                      <a:pos x="2" y="81"/>
                    </a:cxn>
                    <a:cxn ang="0">
                      <a:pos x="2" y="56"/>
                    </a:cxn>
                    <a:cxn ang="0">
                      <a:pos x="31" y="43"/>
                    </a:cxn>
                    <a:cxn ang="0">
                      <a:pos x="34" y="29"/>
                    </a:cxn>
                    <a:cxn ang="0">
                      <a:pos x="40" y="30"/>
                    </a:cxn>
                    <a:cxn ang="0">
                      <a:pos x="55" y="15"/>
                    </a:cxn>
                    <a:cxn ang="0">
                      <a:pos x="70" y="17"/>
                    </a:cxn>
                    <a:cxn ang="0">
                      <a:pos x="80" y="7"/>
                    </a:cxn>
                    <a:cxn ang="0">
                      <a:pos x="89" y="5"/>
                    </a:cxn>
                    <a:cxn ang="0">
                      <a:pos x="103" y="24"/>
                    </a:cxn>
                    <a:cxn ang="0">
                      <a:pos x="116" y="30"/>
                    </a:cxn>
                    <a:cxn ang="0">
                      <a:pos x="117" y="11"/>
                    </a:cxn>
                    <a:cxn ang="0">
                      <a:pos x="122" y="0"/>
                    </a:cxn>
                    <a:cxn ang="0">
                      <a:pos x="132" y="15"/>
                    </a:cxn>
                    <a:cxn ang="0">
                      <a:pos x="140" y="43"/>
                    </a:cxn>
                    <a:cxn ang="0">
                      <a:pos x="156" y="59"/>
                    </a:cxn>
                    <a:cxn ang="0">
                      <a:pos x="165" y="72"/>
                    </a:cxn>
                    <a:cxn ang="0">
                      <a:pos x="168" y="95"/>
                    </a:cxn>
                    <a:cxn ang="0">
                      <a:pos x="157" y="121"/>
                    </a:cxn>
                    <a:cxn ang="0">
                      <a:pos x="155" y="145"/>
                    </a:cxn>
                    <a:cxn ang="0">
                      <a:pos x="140" y="154"/>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w="9525" cap="rnd">
                  <a:noFill/>
                  <a:round/>
                  <a:headEnd/>
                  <a:tailEnd/>
                </a:ln>
                <a:effectLst/>
              </p:spPr>
              <p:txBody>
                <a:bodyPr/>
                <a:lstStyle/>
                <a:p>
                  <a:endParaRPr lang="en-US"/>
                </a:p>
              </p:txBody>
            </p:sp>
            <p:sp>
              <p:nvSpPr>
                <p:cNvPr id="1049" name="Freeform 25"/>
                <p:cNvSpPr>
                  <a:spLocks/>
                </p:cNvSpPr>
                <p:nvPr/>
              </p:nvSpPr>
              <p:spPr bwMode="grayWhite">
                <a:xfrm>
                  <a:off x="5330" y="3768"/>
                  <a:ext cx="17" cy="20"/>
                </a:xfrm>
                <a:custGeom>
                  <a:avLst/>
                  <a:gdLst/>
                  <a:ahLst/>
                  <a:cxnLst>
                    <a:cxn ang="0">
                      <a:pos x="8" y="16"/>
                    </a:cxn>
                    <a:cxn ang="0">
                      <a:pos x="2" y="13"/>
                    </a:cxn>
                    <a:cxn ang="0">
                      <a:pos x="2" y="10"/>
                    </a:cxn>
                    <a:cxn ang="0">
                      <a:pos x="2" y="8"/>
                    </a:cxn>
                    <a:cxn ang="0">
                      <a:pos x="1" y="5"/>
                    </a:cxn>
                    <a:cxn ang="0">
                      <a:pos x="0" y="0"/>
                    </a:cxn>
                    <a:cxn ang="0">
                      <a:pos x="2" y="0"/>
                    </a:cxn>
                    <a:cxn ang="0">
                      <a:pos x="8" y="2"/>
                    </a:cxn>
                    <a:cxn ang="0">
                      <a:pos x="11" y="2"/>
                    </a:cxn>
                    <a:cxn ang="0">
                      <a:pos x="12" y="2"/>
                    </a:cxn>
                    <a:cxn ang="0">
                      <a:pos x="16" y="0"/>
                    </a:cxn>
                    <a:cxn ang="0">
                      <a:pos x="16" y="8"/>
                    </a:cxn>
                    <a:cxn ang="0">
                      <a:pos x="14" y="10"/>
                    </a:cxn>
                    <a:cxn ang="0">
                      <a:pos x="12" y="13"/>
                    </a:cxn>
                    <a:cxn ang="0">
                      <a:pos x="12" y="16"/>
                    </a:cxn>
                    <a:cxn ang="0">
                      <a:pos x="11" y="16"/>
                    </a:cxn>
                    <a:cxn ang="0">
                      <a:pos x="11" y="19"/>
                    </a:cxn>
                    <a:cxn ang="0">
                      <a:pos x="8" y="16"/>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w="9525" cap="rnd">
                  <a:noFill/>
                  <a:round/>
                  <a:headEnd/>
                  <a:tailEnd/>
                </a:ln>
                <a:effectLst/>
              </p:spPr>
              <p:txBody>
                <a:bodyPr/>
                <a:lstStyle/>
                <a:p>
                  <a:endParaRPr lang="en-US"/>
                </a:p>
              </p:txBody>
            </p:sp>
            <p:sp>
              <p:nvSpPr>
                <p:cNvPr id="1050" name="Freeform 26"/>
                <p:cNvSpPr>
                  <a:spLocks/>
                </p:cNvSpPr>
                <p:nvPr/>
              </p:nvSpPr>
              <p:spPr bwMode="grayWhite">
                <a:xfrm>
                  <a:off x="4739" y="3587"/>
                  <a:ext cx="19" cy="76"/>
                </a:xfrm>
                <a:custGeom>
                  <a:avLst/>
                  <a:gdLst/>
                  <a:ahLst/>
                  <a:cxnLst>
                    <a:cxn ang="0">
                      <a:pos x="2" y="26"/>
                    </a:cxn>
                    <a:cxn ang="0">
                      <a:pos x="9" y="20"/>
                    </a:cxn>
                    <a:cxn ang="0">
                      <a:pos x="14" y="0"/>
                    </a:cxn>
                    <a:cxn ang="0">
                      <a:pos x="18" y="30"/>
                    </a:cxn>
                    <a:cxn ang="0">
                      <a:pos x="12" y="67"/>
                    </a:cxn>
                    <a:cxn ang="0">
                      <a:pos x="0" y="75"/>
                    </a:cxn>
                    <a:cxn ang="0">
                      <a:pos x="0" y="57"/>
                    </a:cxn>
                    <a:cxn ang="0">
                      <a:pos x="3" y="45"/>
                    </a:cxn>
                    <a:cxn ang="0">
                      <a:pos x="2" y="26"/>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w="9525" cap="rnd">
                  <a:noFill/>
                  <a:round/>
                  <a:headEnd/>
                  <a:tailEnd/>
                </a:ln>
                <a:effectLst/>
              </p:spPr>
              <p:txBody>
                <a:bodyPr/>
                <a:lstStyle/>
                <a:p>
                  <a:endParaRPr lang="en-US"/>
                </a:p>
              </p:txBody>
            </p:sp>
          </p:grpSp>
        </p:grpSp>
      </p:grpSp>
      <p:sp>
        <p:nvSpPr>
          <p:cNvPr id="1054" name="Rectangle 30"/>
          <p:cNvSpPr>
            <a:spLocks noGrp="1" noChangeArrowheads="1"/>
          </p:cNvSpPr>
          <p:nvPr>
            <p:ph type="title"/>
          </p:nvPr>
        </p:nvSpPr>
        <p:spPr bwMode="auto">
          <a:xfrm>
            <a:off x="685800" y="28575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55" name="Rectangle 31"/>
          <p:cNvSpPr>
            <a:spLocks noGrp="1" noChangeArrowheads="1"/>
          </p:cNvSpPr>
          <p:nvPr>
            <p:ph type="body" idx="1"/>
          </p:nvPr>
        </p:nvSpPr>
        <p:spPr bwMode="auto">
          <a:xfrm>
            <a:off x="685800" y="165735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vl1pPr>
          </a:lstStyle>
          <a:p>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vl1pPr>
          </a:lstStyle>
          <a:p>
            <a:fld id="{21B96C2B-7C45-49C8-A10A-6B15D7DEE8DC}" type="slidenum">
              <a:rPr lang="en-US"/>
              <a:pPr/>
              <a:t>‹#›</a:t>
            </a:fld>
            <a:endParaRPr lang="en-US"/>
          </a:p>
        </p:txBody>
      </p:sp>
      <p:sp>
        <p:nvSpPr>
          <p:cNvPr id="1060" name="Rectangle 36"/>
          <p:cNvSpPr>
            <a:spLocks noChangeArrowheads="1"/>
          </p:cNvSpPr>
          <p:nvPr userDrawn="1"/>
        </p:nvSpPr>
        <p:spPr bwMode="auto">
          <a:xfrm>
            <a:off x="1676400" y="6438900"/>
            <a:ext cx="5581650" cy="419100"/>
          </a:xfrm>
          <a:prstGeom prst="rect">
            <a:avLst/>
          </a:prstGeom>
          <a:noFill/>
          <a:ln w="9525">
            <a:noFill/>
            <a:miter lim="800000"/>
            <a:headEnd/>
            <a:tailEnd/>
          </a:ln>
          <a:effectLst/>
        </p:spPr>
        <p:txBody>
          <a:bodyPr/>
          <a:lstStyle/>
          <a:p>
            <a:pPr algn="ctr" eaLnBrk="1" hangingPunct="1"/>
            <a:r>
              <a:rPr lang="en-US" sz="1000">
                <a:latin typeface="Arial" pitchFamily="34" charset="0"/>
              </a:rPr>
              <a:t>Liang, Introduction to Java Programming, Ninth Edition, (c) 2013 Pearson Education, Inc. All rights reserved. </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2" name="Group 29"/>
          <p:cNvGrpSpPr>
            <a:grpSpLocks/>
          </p:cNvGrpSpPr>
          <p:nvPr/>
        </p:nvGrpSpPr>
        <p:grpSpPr bwMode="auto">
          <a:xfrm>
            <a:off x="0" y="4367213"/>
            <a:ext cx="9131300" cy="2478087"/>
            <a:chOff x="0" y="2751"/>
            <a:chExt cx="5752" cy="1561"/>
          </a:xfrm>
        </p:grpSpPr>
        <p:sp>
          <p:nvSpPr>
            <p:cNvPr id="1026"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endParaRPr lang="en-US">
                <a:solidFill>
                  <a:srgbClr val="FFFFFF"/>
                </a:solidFill>
              </a:endParaRPr>
            </a:p>
          </p:txBody>
        </p:sp>
        <p:grpSp>
          <p:nvGrpSpPr>
            <p:cNvPr id="3" name="Group 28"/>
            <p:cNvGrpSpPr>
              <a:grpSpLocks/>
            </p:cNvGrpSpPr>
            <p:nvPr/>
          </p:nvGrpSpPr>
          <p:grpSpPr bwMode="auto">
            <a:xfrm>
              <a:off x="4458" y="2751"/>
              <a:ext cx="1190" cy="1426"/>
              <a:chOff x="4458" y="2751"/>
              <a:chExt cx="1190" cy="1426"/>
            </a:xfrm>
          </p:grpSpPr>
          <p:sp>
            <p:nvSpPr>
              <p:cNvPr id="1027" name="Freeform 3"/>
              <p:cNvSpPr>
                <a:spLocks/>
              </p:cNvSpPr>
              <p:nvPr/>
            </p:nvSpPr>
            <p:spPr bwMode="ltGray">
              <a:xfrm>
                <a:off x="4614" y="2790"/>
                <a:ext cx="1034" cy="1273"/>
              </a:xfrm>
              <a:custGeom>
                <a:avLst/>
                <a:gdLst/>
                <a:ahLst/>
                <a:cxnLst>
                  <a:cxn ang="0">
                    <a:pos x="646" y="23"/>
                  </a:cxn>
                  <a:cxn ang="0">
                    <a:pos x="765" y="92"/>
                  </a:cxn>
                  <a:cxn ang="0">
                    <a:pos x="866" y="184"/>
                  </a:cxn>
                  <a:cxn ang="0">
                    <a:pos x="944" y="294"/>
                  </a:cxn>
                  <a:cxn ang="0">
                    <a:pos x="1000" y="417"/>
                  </a:cxn>
                  <a:cxn ang="0">
                    <a:pos x="1030" y="550"/>
                  </a:cxn>
                  <a:cxn ang="0">
                    <a:pos x="1030" y="688"/>
                  </a:cxn>
                  <a:cxn ang="0">
                    <a:pos x="1000" y="821"/>
                  </a:cxn>
                  <a:cxn ang="0">
                    <a:pos x="944" y="944"/>
                  </a:cxn>
                  <a:cxn ang="0">
                    <a:pos x="866" y="1055"/>
                  </a:cxn>
                  <a:cxn ang="0">
                    <a:pos x="765" y="1148"/>
                  </a:cxn>
                  <a:cxn ang="0">
                    <a:pos x="646" y="1215"/>
                  </a:cxn>
                  <a:cxn ang="0">
                    <a:pos x="517" y="1257"/>
                  </a:cxn>
                  <a:cxn ang="0">
                    <a:pos x="382" y="1272"/>
                  </a:cxn>
                  <a:cxn ang="0">
                    <a:pos x="246" y="1257"/>
                  </a:cxn>
                  <a:cxn ang="0">
                    <a:pos x="118" y="1215"/>
                  </a:cxn>
                  <a:cxn ang="0">
                    <a:pos x="0" y="1148"/>
                  </a:cxn>
                  <a:cxn ang="0">
                    <a:pos x="89" y="1129"/>
                  </a:cxn>
                  <a:cxn ang="0">
                    <a:pos x="201" y="1179"/>
                  </a:cxn>
                  <a:cxn ang="0">
                    <a:pos x="320" y="1204"/>
                  </a:cxn>
                  <a:cxn ang="0">
                    <a:pos x="443" y="1204"/>
                  </a:cxn>
                  <a:cxn ang="0">
                    <a:pos x="563" y="1179"/>
                  </a:cxn>
                  <a:cxn ang="0">
                    <a:pos x="675" y="1129"/>
                  </a:cxn>
                  <a:cxn ang="0">
                    <a:pos x="775" y="1057"/>
                  </a:cxn>
                  <a:cxn ang="0">
                    <a:pos x="857" y="965"/>
                  </a:cxn>
                  <a:cxn ang="0">
                    <a:pos x="919" y="858"/>
                  </a:cxn>
                  <a:cxn ang="0">
                    <a:pos x="956" y="742"/>
                  </a:cxn>
                  <a:cxn ang="0">
                    <a:pos x="969" y="619"/>
                  </a:cxn>
                  <a:cxn ang="0">
                    <a:pos x="956" y="496"/>
                  </a:cxn>
                  <a:cxn ang="0">
                    <a:pos x="919" y="381"/>
                  </a:cxn>
                  <a:cxn ang="0">
                    <a:pos x="857" y="273"/>
                  </a:cxn>
                  <a:cxn ang="0">
                    <a:pos x="775" y="182"/>
                  </a:cxn>
                  <a:cxn ang="0">
                    <a:pos x="675" y="110"/>
                  </a:cxn>
                  <a:cxn ang="0">
                    <a:pos x="563" y="61"/>
                  </a:cxn>
                  <a:cxn ang="0">
                    <a:pos x="582" y="0"/>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w="9525" cap="rnd">
                <a:noFill/>
                <a:round/>
                <a:headEnd/>
                <a:tailEnd/>
              </a:ln>
              <a:effectLst/>
            </p:spPr>
            <p:txBody>
              <a:bodyPr/>
              <a:lstStyle/>
              <a:p>
                <a:endParaRPr lang="en-US">
                  <a:solidFill>
                    <a:srgbClr val="FFFFFF"/>
                  </a:solidFill>
                </a:endParaRPr>
              </a:p>
            </p:txBody>
          </p:sp>
          <p:sp>
            <p:nvSpPr>
              <p:cNvPr id="1028"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p:spPr>
            <p:txBody>
              <a:bodyPr wrap="none" anchor="ctr"/>
              <a:lstStyle/>
              <a:p>
                <a:endParaRPr lang="en-US">
                  <a:solidFill>
                    <a:srgbClr val="FFFFFF"/>
                  </a:solidFill>
                </a:endParaRPr>
              </a:p>
            </p:txBody>
          </p:sp>
          <p:sp>
            <p:nvSpPr>
              <p:cNvPr id="1029"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p:spPr>
            <p:txBody>
              <a:bodyPr wrap="none" anchor="ctr"/>
              <a:lstStyle/>
              <a:p>
                <a:endParaRPr lang="en-US">
                  <a:solidFill>
                    <a:srgbClr val="FFFFFF"/>
                  </a:solidFill>
                </a:endParaRPr>
              </a:p>
            </p:txBody>
          </p:sp>
          <p:sp>
            <p:nvSpPr>
              <p:cNvPr id="1030"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p:spPr>
            <p:txBody>
              <a:bodyPr wrap="none" anchor="ctr"/>
              <a:lstStyle/>
              <a:p>
                <a:endParaRPr lang="en-US">
                  <a:solidFill>
                    <a:srgbClr val="FFFFFF"/>
                  </a:solidFill>
                </a:endParaRPr>
              </a:p>
            </p:txBody>
          </p:sp>
          <p:sp>
            <p:nvSpPr>
              <p:cNvPr id="1031" name="Freeform 7"/>
              <p:cNvSpPr>
                <a:spLocks/>
              </p:cNvSpPr>
              <p:nvPr/>
            </p:nvSpPr>
            <p:spPr bwMode="ltGray">
              <a:xfrm>
                <a:off x="4753" y="4067"/>
                <a:ext cx="604" cy="110"/>
              </a:xfrm>
              <a:custGeom>
                <a:avLst/>
                <a:gdLst/>
                <a:ahLst/>
                <a:cxnLst>
                  <a:cxn ang="0">
                    <a:pos x="2" y="70"/>
                  </a:cxn>
                  <a:cxn ang="0">
                    <a:pos x="14" y="57"/>
                  </a:cxn>
                  <a:cxn ang="0">
                    <a:pos x="31" y="46"/>
                  </a:cxn>
                  <a:cxn ang="0">
                    <a:pos x="63" y="30"/>
                  </a:cxn>
                  <a:cxn ang="0">
                    <a:pos x="100" y="21"/>
                  </a:cxn>
                  <a:cxn ang="0">
                    <a:pos x="134" y="13"/>
                  </a:cxn>
                  <a:cxn ang="0">
                    <a:pos x="181" y="6"/>
                  </a:cxn>
                  <a:cxn ang="0">
                    <a:pos x="225" y="2"/>
                  </a:cxn>
                  <a:cxn ang="0">
                    <a:pos x="277" y="0"/>
                  </a:cxn>
                  <a:cxn ang="0">
                    <a:pos x="340" y="0"/>
                  </a:cxn>
                  <a:cxn ang="0">
                    <a:pos x="407" y="4"/>
                  </a:cxn>
                  <a:cxn ang="0">
                    <a:pos x="453" y="10"/>
                  </a:cxn>
                  <a:cxn ang="0">
                    <a:pos x="502" y="19"/>
                  </a:cxn>
                  <a:cxn ang="0">
                    <a:pos x="549" y="33"/>
                  </a:cxn>
                  <a:cxn ang="0">
                    <a:pos x="573" y="47"/>
                  </a:cxn>
                  <a:cxn ang="0">
                    <a:pos x="588" y="58"/>
                  </a:cxn>
                  <a:cxn ang="0">
                    <a:pos x="603" y="77"/>
                  </a:cxn>
                  <a:cxn ang="0">
                    <a:pos x="578" y="87"/>
                  </a:cxn>
                  <a:cxn ang="0">
                    <a:pos x="536" y="95"/>
                  </a:cxn>
                  <a:cxn ang="0">
                    <a:pos x="485" y="101"/>
                  </a:cxn>
                  <a:cxn ang="0">
                    <a:pos x="436" y="106"/>
                  </a:cxn>
                  <a:cxn ang="0">
                    <a:pos x="377" y="108"/>
                  </a:cxn>
                  <a:cxn ang="0">
                    <a:pos x="313" y="109"/>
                  </a:cxn>
                  <a:cxn ang="0">
                    <a:pos x="252" y="109"/>
                  </a:cxn>
                  <a:cxn ang="0">
                    <a:pos x="188" y="108"/>
                  </a:cxn>
                  <a:cxn ang="0">
                    <a:pos x="117" y="102"/>
                  </a:cxn>
                  <a:cxn ang="0">
                    <a:pos x="61" y="96"/>
                  </a:cxn>
                  <a:cxn ang="0">
                    <a:pos x="14" y="86"/>
                  </a:cxn>
                  <a:cxn ang="0">
                    <a:pos x="0" y="78"/>
                  </a:cxn>
                  <a:cxn ang="0">
                    <a:pos x="2" y="70"/>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w="9525" cap="rnd">
                <a:noFill/>
                <a:round/>
                <a:headEnd/>
                <a:tailEnd/>
              </a:ln>
              <a:effectLst/>
            </p:spPr>
            <p:txBody>
              <a:bodyPr/>
              <a:lstStyle/>
              <a:p>
                <a:endParaRPr lang="en-US">
                  <a:solidFill>
                    <a:srgbClr val="FFFFFF"/>
                  </a:solidFill>
                </a:endParaRPr>
              </a:p>
            </p:txBody>
          </p:sp>
          <p:sp>
            <p:nvSpPr>
              <p:cNvPr id="1032"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endParaRPr lang="en-US">
                  <a:solidFill>
                    <a:srgbClr val="FFFFFF"/>
                  </a:solidFill>
                </a:endParaRPr>
              </a:p>
            </p:txBody>
          </p:sp>
          <p:grpSp>
            <p:nvGrpSpPr>
              <p:cNvPr id="4" name="Group 27"/>
              <p:cNvGrpSpPr>
                <a:grpSpLocks/>
              </p:cNvGrpSpPr>
              <p:nvPr/>
            </p:nvGrpSpPr>
            <p:grpSpPr bwMode="auto">
              <a:xfrm>
                <a:off x="4458" y="2991"/>
                <a:ext cx="999" cy="797"/>
                <a:chOff x="4458" y="2991"/>
                <a:chExt cx="999" cy="797"/>
              </a:xfrm>
            </p:grpSpPr>
            <p:sp>
              <p:nvSpPr>
                <p:cNvPr id="1033" name="Freeform 9"/>
                <p:cNvSpPr>
                  <a:spLocks/>
                </p:cNvSpPr>
                <p:nvPr/>
              </p:nvSpPr>
              <p:spPr bwMode="grayWhite">
                <a:xfrm>
                  <a:off x="4599" y="3283"/>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1034" name="Freeform 10"/>
                <p:cNvSpPr>
                  <a:spLocks/>
                </p:cNvSpPr>
                <p:nvPr/>
              </p:nvSpPr>
              <p:spPr bwMode="grayWhite">
                <a:xfrm>
                  <a:off x="4616" y="3305"/>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1035" name="Freeform 11"/>
                <p:cNvSpPr>
                  <a:spLocks/>
                </p:cNvSpPr>
                <p:nvPr/>
              </p:nvSpPr>
              <p:spPr bwMode="grayWhite">
                <a:xfrm>
                  <a:off x="4674" y="3275"/>
                  <a:ext cx="37" cy="35"/>
                </a:xfrm>
                <a:custGeom>
                  <a:avLst/>
                  <a:gdLst/>
                  <a:ahLst/>
                  <a:cxnLst>
                    <a:cxn ang="0">
                      <a:pos x="36" y="0"/>
                    </a:cxn>
                    <a:cxn ang="0">
                      <a:pos x="22" y="0"/>
                    </a:cxn>
                    <a:cxn ang="0">
                      <a:pos x="14" y="9"/>
                    </a:cxn>
                    <a:cxn ang="0">
                      <a:pos x="9" y="9"/>
                    </a:cxn>
                    <a:cxn ang="0">
                      <a:pos x="5" y="13"/>
                    </a:cxn>
                    <a:cxn ang="0">
                      <a:pos x="0" y="13"/>
                    </a:cxn>
                    <a:cxn ang="0">
                      <a:pos x="0" y="25"/>
                    </a:cxn>
                    <a:cxn ang="0">
                      <a:pos x="8" y="34"/>
                    </a:cxn>
                    <a:cxn ang="0">
                      <a:pos x="29" y="34"/>
                    </a:cxn>
                    <a:cxn ang="0">
                      <a:pos x="36" y="25"/>
                    </a:cxn>
                    <a:cxn ang="0">
                      <a:pos x="36" y="0"/>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1036" name="Freeform 12"/>
                <p:cNvSpPr>
                  <a:spLocks/>
                </p:cNvSpPr>
                <p:nvPr/>
              </p:nvSpPr>
              <p:spPr bwMode="grayWhite">
                <a:xfrm>
                  <a:off x="4458" y="3303"/>
                  <a:ext cx="324" cy="422"/>
                </a:xfrm>
                <a:custGeom>
                  <a:avLst/>
                  <a:gdLst/>
                  <a:ahLst/>
                  <a:cxnLst>
                    <a:cxn ang="0">
                      <a:pos x="76" y="0"/>
                    </a:cxn>
                    <a:cxn ang="0">
                      <a:pos x="71" y="11"/>
                    </a:cxn>
                    <a:cxn ang="0">
                      <a:pos x="45" y="33"/>
                    </a:cxn>
                    <a:cxn ang="0">
                      <a:pos x="40" y="53"/>
                    </a:cxn>
                    <a:cxn ang="0">
                      <a:pos x="21" y="68"/>
                    </a:cxn>
                    <a:cxn ang="0">
                      <a:pos x="8" y="96"/>
                    </a:cxn>
                    <a:cxn ang="0">
                      <a:pos x="8" y="114"/>
                    </a:cxn>
                    <a:cxn ang="0">
                      <a:pos x="0" y="144"/>
                    </a:cxn>
                    <a:cxn ang="0">
                      <a:pos x="11" y="157"/>
                    </a:cxn>
                    <a:cxn ang="0">
                      <a:pos x="40" y="195"/>
                    </a:cxn>
                    <a:cxn ang="0">
                      <a:pos x="48" y="190"/>
                    </a:cxn>
                    <a:cxn ang="0">
                      <a:pos x="99" y="190"/>
                    </a:cxn>
                    <a:cxn ang="0">
                      <a:pos x="123" y="199"/>
                    </a:cxn>
                    <a:cxn ang="0">
                      <a:pos x="121" y="229"/>
                    </a:cxn>
                    <a:cxn ang="0">
                      <a:pos x="138" y="268"/>
                    </a:cxn>
                    <a:cxn ang="0">
                      <a:pos x="137" y="279"/>
                    </a:cxn>
                    <a:cxn ang="0">
                      <a:pos x="144" y="291"/>
                    </a:cxn>
                    <a:cxn ang="0">
                      <a:pos x="133" y="319"/>
                    </a:cxn>
                    <a:cxn ang="0">
                      <a:pos x="146" y="354"/>
                    </a:cxn>
                    <a:cxn ang="0">
                      <a:pos x="153" y="382"/>
                    </a:cxn>
                    <a:cxn ang="0">
                      <a:pos x="162" y="399"/>
                    </a:cxn>
                    <a:cxn ang="0">
                      <a:pos x="171" y="421"/>
                    </a:cxn>
                    <a:cxn ang="0">
                      <a:pos x="188" y="418"/>
                    </a:cxn>
                    <a:cxn ang="0">
                      <a:pos x="216" y="402"/>
                    </a:cxn>
                    <a:cxn ang="0">
                      <a:pos x="229" y="382"/>
                    </a:cxn>
                    <a:cxn ang="0">
                      <a:pos x="228" y="369"/>
                    </a:cxn>
                    <a:cxn ang="0">
                      <a:pos x="245" y="359"/>
                    </a:cxn>
                    <a:cxn ang="0">
                      <a:pos x="242" y="340"/>
                    </a:cxn>
                    <a:cxn ang="0">
                      <a:pos x="267" y="310"/>
                    </a:cxn>
                    <a:cxn ang="0">
                      <a:pos x="271" y="285"/>
                    </a:cxn>
                    <a:cxn ang="0">
                      <a:pos x="264" y="277"/>
                    </a:cxn>
                    <a:cxn ang="0">
                      <a:pos x="267" y="267"/>
                    </a:cxn>
                    <a:cxn ang="0">
                      <a:pos x="261" y="258"/>
                    </a:cxn>
                    <a:cxn ang="0">
                      <a:pos x="280" y="234"/>
                    </a:cxn>
                    <a:cxn ang="0">
                      <a:pos x="280" y="222"/>
                    </a:cxn>
                    <a:cxn ang="0">
                      <a:pos x="306" y="202"/>
                    </a:cxn>
                    <a:cxn ang="0">
                      <a:pos x="323" y="148"/>
                    </a:cxn>
                    <a:cxn ang="0">
                      <a:pos x="299" y="162"/>
                    </a:cxn>
                    <a:cxn ang="0">
                      <a:pos x="278" y="156"/>
                    </a:cxn>
                    <a:cxn ang="0">
                      <a:pos x="281" y="143"/>
                    </a:cxn>
                    <a:cxn ang="0">
                      <a:pos x="260" y="129"/>
                    </a:cxn>
                    <a:cxn ang="0">
                      <a:pos x="250" y="94"/>
                    </a:cxn>
                    <a:cxn ang="0">
                      <a:pos x="230" y="66"/>
                    </a:cxn>
                    <a:cxn ang="0">
                      <a:pos x="230" y="47"/>
                    </a:cxn>
                    <a:cxn ang="0">
                      <a:pos x="219" y="46"/>
                    </a:cxn>
                    <a:cxn ang="0">
                      <a:pos x="212" y="49"/>
                    </a:cxn>
                    <a:cxn ang="0">
                      <a:pos x="182" y="38"/>
                    </a:cxn>
                    <a:cxn ang="0">
                      <a:pos x="174" y="46"/>
                    </a:cxn>
                    <a:cxn ang="0">
                      <a:pos x="167" y="56"/>
                    </a:cxn>
                    <a:cxn ang="0">
                      <a:pos x="151" y="38"/>
                    </a:cxn>
                    <a:cxn ang="0">
                      <a:pos x="135" y="33"/>
                    </a:cxn>
                    <a:cxn ang="0">
                      <a:pos x="134" y="10"/>
                    </a:cxn>
                    <a:cxn ang="0">
                      <a:pos x="111" y="14"/>
                    </a:cxn>
                    <a:cxn ang="0">
                      <a:pos x="96" y="9"/>
                    </a:cxn>
                    <a:cxn ang="0">
                      <a:pos x="76" y="0"/>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1037" name="Freeform 13"/>
                <p:cNvSpPr>
                  <a:spLocks/>
                </p:cNvSpPr>
                <p:nvPr/>
              </p:nvSpPr>
              <p:spPr bwMode="grayWhite">
                <a:xfrm>
                  <a:off x="5205" y="3408"/>
                  <a:ext cx="17" cy="21"/>
                </a:xfrm>
                <a:custGeom>
                  <a:avLst/>
                  <a:gdLst/>
                  <a:ahLst/>
                  <a:cxnLst>
                    <a:cxn ang="0">
                      <a:pos x="7" y="0"/>
                    </a:cxn>
                    <a:cxn ang="0">
                      <a:pos x="9" y="5"/>
                    </a:cxn>
                    <a:cxn ang="0">
                      <a:pos x="7" y="10"/>
                    </a:cxn>
                    <a:cxn ang="0">
                      <a:pos x="7" y="14"/>
                    </a:cxn>
                    <a:cxn ang="0">
                      <a:pos x="16" y="17"/>
                    </a:cxn>
                    <a:cxn ang="0">
                      <a:pos x="16" y="20"/>
                    </a:cxn>
                    <a:cxn ang="0">
                      <a:pos x="9" y="17"/>
                    </a:cxn>
                    <a:cxn ang="0">
                      <a:pos x="3" y="20"/>
                    </a:cxn>
                    <a:cxn ang="0">
                      <a:pos x="0" y="17"/>
                    </a:cxn>
                    <a:cxn ang="0">
                      <a:pos x="3" y="14"/>
                    </a:cxn>
                    <a:cxn ang="0">
                      <a:pos x="0" y="10"/>
                    </a:cxn>
                    <a:cxn ang="0">
                      <a:pos x="3" y="2"/>
                    </a:cxn>
                    <a:cxn ang="0">
                      <a:pos x="7" y="0"/>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1038" name="Freeform 14"/>
                <p:cNvSpPr>
                  <a:spLocks/>
                </p:cNvSpPr>
                <p:nvPr/>
              </p:nvSpPr>
              <p:spPr bwMode="grayWhite">
                <a:xfrm>
                  <a:off x="5144" y="3496"/>
                  <a:ext cx="49" cy="70"/>
                </a:xfrm>
                <a:custGeom>
                  <a:avLst/>
                  <a:gdLst/>
                  <a:ahLst/>
                  <a:cxnLst>
                    <a:cxn ang="0">
                      <a:pos x="0" y="34"/>
                    </a:cxn>
                    <a:cxn ang="0">
                      <a:pos x="17" y="34"/>
                    </a:cxn>
                    <a:cxn ang="0">
                      <a:pos x="37" y="0"/>
                    </a:cxn>
                    <a:cxn ang="0">
                      <a:pos x="48" y="20"/>
                    </a:cxn>
                    <a:cxn ang="0">
                      <a:pos x="39" y="69"/>
                    </a:cxn>
                    <a:cxn ang="0">
                      <a:pos x="3" y="57"/>
                    </a:cxn>
                    <a:cxn ang="0">
                      <a:pos x="0" y="34"/>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1039" name="Freeform 15"/>
                <p:cNvSpPr>
                  <a:spLocks/>
                </p:cNvSpPr>
                <p:nvPr/>
              </p:nvSpPr>
              <p:spPr bwMode="grayWhite">
                <a:xfrm>
                  <a:off x="5241" y="3523"/>
                  <a:ext cx="84" cy="67"/>
                </a:xfrm>
                <a:custGeom>
                  <a:avLst/>
                  <a:gdLst/>
                  <a:ahLst/>
                  <a:cxnLst>
                    <a:cxn ang="0">
                      <a:pos x="5" y="15"/>
                    </a:cxn>
                    <a:cxn ang="0">
                      <a:pos x="0" y="0"/>
                    </a:cxn>
                    <a:cxn ang="0">
                      <a:pos x="27" y="6"/>
                    </a:cxn>
                    <a:cxn ang="0">
                      <a:pos x="67" y="22"/>
                    </a:cxn>
                    <a:cxn ang="0">
                      <a:pos x="67" y="34"/>
                    </a:cxn>
                    <a:cxn ang="0">
                      <a:pos x="83" y="66"/>
                    </a:cxn>
                    <a:cxn ang="0">
                      <a:pos x="52" y="36"/>
                    </a:cxn>
                    <a:cxn ang="0">
                      <a:pos x="31" y="38"/>
                    </a:cxn>
                    <a:cxn ang="0">
                      <a:pos x="5" y="15"/>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1040" name="Freeform 16"/>
                <p:cNvSpPr>
                  <a:spLocks/>
                </p:cNvSpPr>
                <p:nvPr/>
              </p:nvSpPr>
              <p:spPr bwMode="grayWhite">
                <a:xfrm>
                  <a:off x="5400" y="3660"/>
                  <a:ext cx="57" cy="73"/>
                </a:xfrm>
                <a:custGeom>
                  <a:avLst/>
                  <a:gdLst/>
                  <a:ahLst/>
                  <a:cxnLst>
                    <a:cxn ang="0">
                      <a:pos x="34" y="0"/>
                    </a:cxn>
                    <a:cxn ang="0">
                      <a:pos x="56" y="21"/>
                    </a:cxn>
                    <a:cxn ang="0">
                      <a:pos x="11" y="72"/>
                    </a:cxn>
                    <a:cxn ang="0">
                      <a:pos x="0" y="60"/>
                    </a:cxn>
                    <a:cxn ang="0">
                      <a:pos x="32" y="28"/>
                    </a:cxn>
                    <a:cxn ang="0">
                      <a:pos x="34" y="0"/>
                    </a:cxn>
                  </a:cxnLst>
                  <a:rect l="0" t="0" r="r" b="b"/>
                  <a:pathLst>
                    <a:path w="57" h="73">
                      <a:moveTo>
                        <a:pt x="34" y="0"/>
                      </a:moveTo>
                      <a:lnTo>
                        <a:pt x="56" y="21"/>
                      </a:lnTo>
                      <a:lnTo>
                        <a:pt x="11" y="72"/>
                      </a:lnTo>
                      <a:lnTo>
                        <a:pt x="0" y="60"/>
                      </a:lnTo>
                      <a:lnTo>
                        <a:pt x="32" y="28"/>
                      </a:lnTo>
                      <a:lnTo>
                        <a:pt x="34" y="0"/>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1041" name="Freeform 17"/>
                <p:cNvSpPr>
                  <a:spLocks/>
                </p:cNvSpPr>
                <p:nvPr/>
              </p:nvSpPr>
              <p:spPr bwMode="grayWhite">
                <a:xfrm>
                  <a:off x="4558" y="3167"/>
                  <a:ext cx="29" cy="48"/>
                </a:xfrm>
                <a:custGeom>
                  <a:avLst/>
                  <a:gdLst/>
                  <a:ahLst/>
                  <a:cxnLst>
                    <a:cxn ang="0">
                      <a:pos x="28" y="36"/>
                    </a:cxn>
                    <a:cxn ang="0">
                      <a:pos x="20" y="31"/>
                    </a:cxn>
                    <a:cxn ang="0">
                      <a:pos x="20" y="10"/>
                    </a:cxn>
                    <a:cxn ang="0">
                      <a:pos x="24" y="5"/>
                    </a:cxn>
                    <a:cxn ang="0">
                      <a:pos x="17" y="5"/>
                    </a:cxn>
                    <a:cxn ang="0">
                      <a:pos x="21" y="0"/>
                    </a:cxn>
                    <a:cxn ang="0">
                      <a:pos x="16" y="0"/>
                    </a:cxn>
                    <a:cxn ang="0">
                      <a:pos x="10" y="6"/>
                    </a:cxn>
                    <a:cxn ang="0">
                      <a:pos x="10" y="19"/>
                    </a:cxn>
                    <a:cxn ang="0">
                      <a:pos x="13" y="22"/>
                    </a:cxn>
                    <a:cxn ang="0">
                      <a:pos x="13" y="28"/>
                    </a:cxn>
                    <a:cxn ang="0">
                      <a:pos x="11" y="28"/>
                    </a:cxn>
                    <a:cxn ang="0">
                      <a:pos x="6" y="33"/>
                    </a:cxn>
                    <a:cxn ang="0">
                      <a:pos x="6" y="38"/>
                    </a:cxn>
                    <a:cxn ang="0">
                      <a:pos x="0" y="47"/>
                    </a:cxn>
                    <a:cxn ang="0">
                      <a:pos x="21" y="47"/>
                    </a:cxn>
                    <a:cxn ang="0">
                      <a:pos x="28" y="36"/>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1042" name="Freeform 18"/>
                <p:cNvSpPr>
                  <a:spLocks/>
                </p:cNvSpPr>
                <p:nvPr/>
              </p:nvSpPr>
              <p:spPr bwMode="grayWhite">
                <a:xfrm>
                  <a:off x="4549" y="3183"/>
                  <a:ext cx="17" cy="17"/>
                </a:xfrm>
                <a:custGeom>
                  <a:avLst/>
                  <a:gdLst/>
                  <a:ahLst/>
                  <a:cxnLst>
                    <a:cxn ang="0">
                      <a:pos x="13" y="5"/>
                    </a:cxn>
                    <a:cxn ang="0">
                      <a:pos x="16" y="5"/>
                    </a:cxn>
                    <a:cxn ang="0">
                      <a:pos x="16" y="0"/>
                    </a:cxn>
                    <a:cxn ang="0">
                      <a:pos x="10" y="0"/>
                    </a:cxn>
                    <a:cxn ang="0">
                      <a:pos x="0" y="10"/>
                    </a:cxn>
                    <a:cxn ang="0">
                      <a:pos x="0" y="16"/>
                    </a:cxn>
                    <a:cxn ang="0">
                      <a:pos x="9" y="16"/>
                    </a:cxn>
                    <a:cxn ang="0">
                      <a:pos x="13" y="11"/>
                    </a:cxn>
                    <a:cxn ang="0">
                      <a:pos x="13" y="5"/>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1043" name="Freeform 19"/>
                <p:cNvSpPr>
                  <a:spLocks/>
                </p:cNvSpPr>
                <p:nvPr/>
              </p:nvSpPr>
              <p:spPr bwMode="grayWhite">
                <a:xfrm>
                  <a:off x="4527" y="3155"/>
                  <a:ext cx="184" cy="155"/>
                </a:xfrm>
                <a:custGeom>
                  <a:avLst/>
                  <a:gdLst/>
                  <a:ahLst/>
                  <a:cxnLst>
                    <a:cxn ang="0">
                      <a:pos x="120" y="10"/>
                    </a:cxn>
                    <a:cxn ang="0">
                      <a:pos x="144" y="14"/>
                    </a:cxn>
                    <a:cxn ang="0">
                      <a:pos x="129" y="20"/>
                    </a:cxn>
                    <a:cxn ang="0">
                      <a:pos x="123" y="29"/>
                    </a:cxn>
                    <a:cxn ang="0">
                      <a:pos x="114" y="50"/>
                    </a:cxn>
                    <a:cxn ang="0">
                      <a:pos x="100" y="51"/>
                    </a:cxn>
                    <a:cxn ang="0">
                      <a:pos x="88" y="49"/>
                    </a:cxn>
                    <a:cxn ang="0">
                      <a:pos x="94" y="39"/>
                    </a:cxn>
                    <a:cxn ang="0">
                      <a:pos x="88" y="26"/>
                    </a:cxn>
                    <a:cxn ang="0">
                      <a:pos x="81" y="49"/>
                    </a:cxn>
                    <a:cxn ang="0">
                      <a:pos x="62" y="60"/>
                    </a:cxn>
                    <a:cxn ang="0">
                      <a:pos x="52" y="67"/>
                    </a:cxn>
                    <a:cxn ang="0">
                      <a:pos x="38" y="77"/>
                    </a:cxn>
                    <a:cxn ang="0">
                      <a:pos x="30" y="102"/>
                    </a:cxn>
                    <a:cxn ang="0">
                      <a:pos x="5" y="93"/>
                    </a:cxn>
                    <a:cxn ang="0">
                      <a:pos x="0" y="111"/>
                    </a:cxn>
                    <a:cxn ang="0">
                      <a:pos x="10" y="138"/>
                    </a:cxn>
                    <a:cxn ang="0">
                      <a:pos x="50" y="109"/>
                    </a:cxn>
                    <a:cxn ang="0">
                      <a:pos x="75" y="103"/>
                    </a:cxn>
                    <a:cxn ang="0">
                      <a:pos x="79" y="115"/>
                    </a:cxn>
                    <a:cxn ang="0">
                      <a:pos x="99" y="143"/>
                    </a:cxn>
                    <a:cxn ang="0">
                      <a:pos x="101" y="135"/>
                    </a:cxn>
                    <a:cxn ang="0">
                      <a:pos x="107" y="135"/>
                    </a:cxn>
                    <a:cxn ang="0">
                      <a:pos x="88" y="108"/>
                    </a:cxn>
                    <a:cxn ang="0">
                      <a:pos x="94" y="99"/>
                    </a:cxn>
                    <a:cxn ang="0">
                      <a:pos x="114" y="127"/>
                    </a:cxn>
                    <a:cxn ang="0">
                      <a:pos x="123" y="144"/>
                    </a:cxn>
                    <a:cxn ang="0">
                      <a:pos x="127" y="154"/>
                    </a:cxn>
                    <a:cxn ang="0">
                      <a:pos x="131" y="136"/>
                    </a:cxn>
                    <a:cxn ang="0">
                      <a:pos x="144" y="130"/>
                    </a:cxn>
                    <a:cxn ang="0">
                      <a:pos x="153" y="126"/>
                    </a:cxn>
                    <a:cxn ang="0">
                      <a:pos x="150" y="113"/>
                    </a:cxn>
                    <a:cxn ang="0">
                      <a:pos x="157" y="90"/>
                    </a:cxn>
                    <a:cxn ang="0">
                      <a:pos x="166" y="93"/>
                    </a:cxn>
                    <a:cxn ang="0">
                      <a:pos x="169" y="103"/>
                    </a:cxn>
                    <a:cxn ang="0">
                      <a:pos x="177" y="98"/>
                    </a:cxn>
                    <a:cxn ang="0">
                      <a:pos x="175" y="95"/>
                    </a:cxn>
                    <a:cxn ang="0">
                      <a:pos x="180" y="81"/>
                    </a:cxn>
                    <a:cxn ang="0">
                      <a:pos x="183" y="98"/>
                    </a:cxn>
                    <a:cxn ang="0">
                      <a:pos x="120" y="0"/>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1044" name="Freeform 20"/>
                <p:cNvSpPr>
                  <a:spLocks/>
                </p:cNvSpPr>
                <p:nvPr/>
              </p:nvSpPr>
              <p:spPr bwMode="grayWhite">
                <a:xfrm>
                  <a:off x="4605" y="2991"/>
                  <a:ext cx="782" cy="553"/>
                </a:xfrm>
                <a:custGeom>
                  <a:avLst/>
                  <a:gdLst/>
                  <a:ahLst/>
                  <a:cxnLst>
                    <a:cxn ang="0">
                      <a:pos x="22" y="145"/>
                    </a:cxn>
                    <a:cxn ang="0">
                      <a:pos x="71" y="96"/>
                    </a:cxn>
                    <a:cxn ang="0">
                      <a:pos x="101" y="130"/>
                    </a:cxn>
                    <a:cxn ang="0">
                      <a:pos x="84" y="128"/>
                    </a:cxn>
                    <a:cxn ang="0">
                      <a:pos x="155" y="123"/>
                    </a:cxn>
                    <a:cxn ang="0">
                      <a:pos x="172" y="79"/>
                    </a:cxn>
                    <a:cxn ang="0">
                      <a:pos x="172" y="89"/>
                    </a:cxn>
                    <a:cxn ang="0">
                      <a:pos x="160" y="123"/>
                    </a:cxn>
                    <a:cxn ang="0">
                      <a:pos x="216" y="95"/>
                    </a:cxn>
                    <a:cxn ang="0">
                      <a:pos x="330" y="16"/>
                    </a:cxn>
                    <a:cxn ang="0">
                      <a:pos x="412" y="20"/>
                    </a:cxn>
                    <a:cxn ang="0">
                      <a:pos x="503" y="10"/>
                    </a:cxn>
                    <a:cxn ang="0">
                      <a:pos x="602" y="51"/>
                    </a:cxn>
                    <a:cxn ang="0">
                      <a:pos x="718" y="65"/>
                    </a:cxn>
                    <a:cxn ang="0">
                      <a:pos x="775" y="112"/>
                    </a:cxn>
                    <a:cxn ang="0">
                      <a:pos x="731" y="148"/>
                    </a:cxn>
                    <a:cxn ang="0">
                      <a:pos x="707" y="194"/>
                    </a:cxn>
                    <a:cxn ang="0">
                      <a:pos x="678" y="196"/>
                    </a:cxn>
                    <a:cxn ang="0">
                      <a:pos x="687" y="132"/>
                    </a:cxn>
                    <a:cxn ang="0">
                      <a:pos x="650" y="166"/>
                    </a:cxn>
                    <a:cxn ang="0">
                      <a:pos x="623" y="196"/>
                    </a:cxn>
                    <a:cxn ang="0">
                      <a:pos x="632" y="228"/>
                    </a:cxn>
                    <a:cxn ang="0">
                      <a:pos x="600" y="276"/>
                    </a:cxn>
                    <a:cxn ang="0">
                      <a:pos x="605" y="315"/>
                    </a:cxn>
                    <a:cxn ang="0">
                      <a:pos x="602" y="296"/>
                    </a:cxn>
                    <a:cxn ang="0">
                      <a:pos x="572" y="299"/>
                    </a:cxn>
                    <a:cxn ang="0">
                      <a:pos x="594" y="356"/>
                    </a:cxn>
                    <a:cxn ang="0">
                      <a:pos x="539" y="423"/>
                    </a:cxn>
                    <a:cxn ang="0">
                      <a:pos x="524" y="442"/>
                    </a:cxn>
                    <a:cxn ang="0">
                      <a:pos x="504" y="507"/>
                    </a:cxn>
                    <a:cxn ang="0">
                      <a:pos x="477" y="508"/>
                    </a:cxn>
                    <a:cxn ang="0">
                      <a:pos x="510" y="552"/>
                    </a:cxn>
                    <a:cxn ang="0">
                      <a:pos x="455" y="449"/>
                    </a:cxn>
                    <a:cxn ang="0">
                      <a:pos x="391" y="428"/>
                    </a:cxn>
                    <a:cxn ang="0">
                      <a:pos x="361" y="495"/>
                    </a:cxn>
                    <a:cxn ang="0">
                      <a:pos x="338" y="530"/>
                    </a:cxn>
                    <a:cxn ang="0">
                      <a:pos x="298" y="425"/>
                    </a:cxn>
                    <a:cxn ang="0">
                      <a:pos x="267" y="436"/>
                    </a:cxn>
                    <a:cxn ang="0">
                      <a:pos x="241" y="391"/>
                    </a:cxn>
                    <a:cxn ang="0">
                      <a:pos x="160" y="366"/>
                    </a:cxn>
                    <a:cxn ang="0">
                      <a:pos x="188" y="414"/>
                    </a:cxn>
                    <a:cxn ang="0">
                      <a:pos x="167" y="445"/>
                    </a:cxn>
                    <a:cxn ang="0">
                      <a:pos x="136" y="434"/>
                    </a:cxn>
                    <a:cxn ang="0">
                      <a:pos x="85" y="355"/>
                    </a:cxn>
                    <a:cxn ang="0">
                      <a:pos x="106" y="310"/>
                    </a:cxn>
                    <a:cxn ang="0">
                      <a:pos x="119" y="276"/>
                    </a:cxn>
                    <a:cxn ang="0">
                      <a:pos x="106" y="162"/>
                    </a:cxn>
                    <a:cxn ang="0">
                      <a:pos x="61" y="138"/>
                    </a:cxn>
                    <a:cxn ang="0">
                      <a:pos x="39" y="150"/>
                    </a:cxn>
                    <a:cxn ang="0">
                      <a:pos x="0" y="162"/>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1045" name="Freeform 21"/>
                <p:cNvSpPr>
                  <a:spLocks/>
                </p:cNvSpPr>
                <p:nvPr/>
              </p:nvSpPr>
              <p:spPr bwMode="grayWhite">
                <a:xfrm>
                  <a:off x="5221" y="3217"/>
                  <a:ext cx="68" cy="113"/>
                </a:xfrm>
                <a:custGeom>
                  <a:avLst/>
                  <a:gdLst/>
                  <a:ahLst/>
                  <a:cxnLst>
                    <a:cxn ang="0">
                      <a:pos x="45" y="0"/>
                    </a:cxn>
                    <a:cxn ang="0">
                      <a:pos x="45" y="14"/>
                    </a:cxn>
                    <a:cxn ang="0">
                      <a:pos x="39" y="23"/>
                    </a:cxn>
                    <a:cxn ang="0">
                      <a:pos x="41" y="38"/>
                    </a:cxn>
                    <a:cxn ang="0">
                      <a:pos x="33" y="58"/>
                    </a:cxn>
                    <a:cxn ang="0">
                      <a:pos x="22" y="77"/>
                    </a:cxn>
                    <a:cxn ang="0">
                      <a:pos x="5" y="89"/>
                    </a:cxn>
                    <a:cxn ang="0">
                      <a:pos x="0" y="110"/>
                    </a:cxn>
                    <a:cxn ang="0">
                      <a:pos x="7" y="112"/>
                    </a:cxn>
                    <a:cxn ang="0">
                      <a:pos x="7" y="92"/>
                    </a:cxn>
                    <a:cxn ang="0">
                      <a:pos x="31" y="91"/>
                    </a:cxn>
                    <a:cxn ang="0">
                      <a:pos x="49" y="78"/>
                    </a:cxn>
                    <a:cxn ang="0">
                      <a:pos x="49" y="51"/>
                    </a:cxn>
                    <a:cxn ang="0">
                      <a:pos x="55" y="41"/>
                    </a:cxn>
                    <a:cxn ang="0">
                      <a:pos x="46" y="24"/>
                    </a:cxn>
                    <a:cxn ang="0">
                      <a:pos x="59" y="19"/>
                    </a:cxn>
                    <a:cxn ang="0">
                      <a:pos x="67" y="5"/>
                    </a:cxn>
                    <a:cxn ang="0">
                      <a:pos x="49" y="7"/>
                    </a:cxn>
                    <a:cxn ang="0">
                      <a:pos x="45" y="0"/>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1046" name="Freeform 22"/>
                <p:cNvSpPr>
                  <a:spLocks/>
                </p:cNvSpPr>
                <p:nvPr/>
              </p:nvSpPr>
              <p:spPr bwMode="grayWhite">
                <a:xfrm>
                  <a:off x="4967" y="3518"/>
                  <a:ext cx="17" cy="26"/>
                </a:xfrm>
                <a:custGeom>
                  <a:avLst/>
                  <a:gdLst/>
                  <a:ahLst/>
                  <a:cxnLst>
                    <a:cxn ang="0">
                      <a:pos x="8" y="0"/>
                    </a:cxn>
                    <a:cxn ang="0">
                      <a:pos x="0" y="11"/>
                    </a:cxn>
                    <a:cxn ang="0">
                      <a:pos x="5" y="25"/>
                    </a:cxn>
                    <a:cxn ang="0">
                      <a:pos x="16" y="15"/>
                    </a:cxn>
                    <a:cxn ang="0">
                      <a:pos x="8" y="0"/>
                    </a:cxn>
                  </a:cxnLst>
                  <a:rect l="0" t="0" r="r" b="b"/>
                  <a:pathLst>
                    <a:path w="17" h="26">
                      <a:moveTo>
                        <a:pt x="8" y="0"/>
                      </a:moveTo>
                      <a:lnTo>
                        <a:pt x="0" y="11"/>
                      </a:lnTo>
                      <a:lnTo>
                        <a:pt x="5" y="25"/>
                      </a:lnTo>
                      <a:lnTo>
                        <a:pt x="16" y="15"/>
                      </a:lnTo>
                      <a:lnTo>
                        <a:pt x="8" y="0"/>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1047" name="Freeform 23"/>
                <p:cNvSpPr>
                  <a:spLocks/>
                </p:cNvSpPr>
                <p:nvPr/>
              </p:nvSpPr>
              <p:spPr bwMode="grayWhite">
                <a:xfrm>
                  <a:off x="5069" y="3545"/>
                  <a:ext cx="158" cy="68"/>
                </a:xfrm>
                <a:custGeom>
                  <a:avLst/>
                  <a:gdLst/>
                  <a:ahLst/>
                  <a:cxnLst>
                    <a:cxn ang="0">
                      <a:pos x="0" y="0"/>
                    </a:cxn>
                    <a:cxn ang="0">
                      <a:pos x="23" y="5"/>
                    </a:cxn>
                    <a:cxn ang="0">
                      <a:pos x="58" y="29"/>
                    </a:cxn>
                    <a:cxn ang="0">
                      <a:pos x="53" y="43"/>
                    </a:cxn>
                    <a:cxn ang="0">
                      <a:pos x="82" y="55"/>
                    </a:cxn>
                    <a:cxn ang="0">
                      <a:pos x="157" y="55"/>
                    </a:cxn>
                    <a:cxn ang="0">
                      <a:pos x="75" y="67"/>
                    </a:cxn>
                    <a:cxn ang="0">
                      <a:pos x="53" y="43"/>
                    </a:cxn>
                    <a:cxn ang="0">
                      <a:pos x="32" y="38"/>
                    </a:cxn>
                    <a:cxn ang="0">
                      <a:pos x="0" y="0"/>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1048" name="Freeform 24"/>
                <p:cNvSpPr>
                  <a:spLocks/>
                </p:cNvSpPr>
                <p:nvPr/>
              </p:nvSpPr>
              <p:spPr bwMode="grayWhite">
                <a:xfrm>
                  <a:off x="5195" y="3601"/>
                  <a:ext cx="169" cy="159"/>
                </a:xfrm>
                <a:custGeom>
                  <a:avLst/>
                  <a:gdLst/>
                  <a:ahLst/>
                  <a:cxnLst>
                    <a:cxn ang="0">
                      <a:pos x="135" y="155"/>
                    </a:cxn>
                    <a:cxn ang="0">
                      <a:pos x="127" y="152"/>
                    </a:cxn>
                    <a:cxn ang="0">
                      <a:pos x="110" y="134"/>
                    </a:cxn>
                    <a:cxn ang="0">
                      <a:pos x="92" y="130"/>
                    </a:cxn>
                    <a:cxn ang="0">
                      <a:pos x="88" y="119"/>
                    </a:cxn>
                    <a:cxn ang="0">
                      <a:pos x="78" y="111"/>
                    </a:cxn>
                    <a:cxn ang="0">
                      <a:pos x="62" y="111"/>
                    </a:cxn>
                    <a:cxn ang="0">
                      <a:pos x="44" y="118"/>
                    </a:cxn>
                    <a:cxn ang="0">
                      <a:pos x="28" y="121"/>
                    </a:cxn>
                    <a:cxn ang="0">
                      <a:pos x="10" y="121"/>
                    </a:cxn>
                    <a:cxn ang="0">
                      <a:pos x="10" y="109"/>
                    </a:cxn>
                    <a:cxn ang="0">
                      <a:pos x="3" y="91"/>
                    </a:cxn>
                    <a:cxn ang="0">
                      <a:pos x="2" y="81"/>
                    </a:cxn>
                    <a:cxn ang="0">
                      <a:pos x="2" y="56"/>
                    </a:cxn>
                    <a:cxn ang="0">
                      <a:pos x="31" y="43"/>
                    </a:cxn>
                    <a:cxn ang="0">
                      <a:pos x="34" y="29"/>
                    </a:cxn>
                    <a:cxn ang="0">
                      <a:pos x="40" y="30"/>
                    </a:cxn>
                    <a:cxn ang="0">
                      <a:pos x="55" y="15"/>
                    </a:cxn>
                    <a:cxn ang="0">
                      <a:pos x="70" y="17"/>
                    </a:cxn>
                    <a:cxn ang="0">
                      <a:pos x="80" y="7"/>
                    </a:cxn>
                    <a:cxn ang="0">
                      <a:pos x="89" y="5"/>
                    </a:cxn>
                    <a:cxn ang="0">
                      <a:pos x="103" y="24"/>
                    </a:cxn>
                    <a:cxn ang="0">
                      <a:pos x="116" y="30"/>
                    </a:cxn>
                    <a:cxn ang="0">
                      <a:pos x="117" y="11"/>
                    </a:cxn>
                    <a:cxn ang="0">
                      <a:pos x="122" y="0"/>
                    </a:cxn>
                    <a:cxn ang="0">
                      <a:pos x="132" y="15"/>
                    </a:cxn>
                    <a:cxn ang="0">
                      <a:pos x="140" y="43"/>
                    </a:cxn>
                    <a:cxn ang="0">
                      <a:pos x="156" y="59"/>
                    </a:cxn>
                    <a:cxn ang="0">
                      <a:pos x="165" y="72"/>
                    </a:cxn>
                    <a:cxn ang="0">
                      <a:pos x="168" y="95"/>
                    </a:cxn>
                    <a:cxn ang="0">
                      <a:pos x="157" y="121"/>
                    </a:cxn>
                    <a:cxn ang="0">
                      <a:pos x="155" y="145"/>
                    </a:cxn>
                    <a:cxn ang="0">
                      <a:pos x="140" y="154"/>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1049" name="Freeform 25"/>
                <p:cNvSpPr>
                  <a:spLocks/>
                </p:cNvSpPr>
                <p:nvPr/>
              </p:nvSpPr>
              <p:spPr bwMode="grayWhite">
                <a:xfrm>
                  <a:off x="5330" y="3768"/>
                  <a:ext cx="17" cy="20"/>
                </a:xfrm>
                <a:custGeom>
                  <a:avLst/>
                  <a:gdLst/>
                  <a:ahLst/>
                  <a:cxnLst>
                    <a:cxn ang="0">
                      <a:pos x="8" y="16"/>
                    </a:cxn>
                    <a:cxn ang="0">
                      <a:pos x="2" y="13"/>
                    </a:cxn>
                    <a:cxn ang="0">
                      <a:pos x="2" y="10"/>
                    </a:cxn>
                    <a:cxn ang="0">
                      <a:pos x="2" y="8"/>
                    </a:cxn>
                    <a:cxn ang="0">
                      <a:pos x="1" y="5"/>
                    </a:cxn>
                    <a:cxn ang="0">
                      <a:pos x="0" y="0"/>
                    </a:cxn>
                    <a:cxn ang="0">
                      <a:pos x="2" y="0"/>
                    </a:cxn>
                    <a:cxn ang="0">
                      <a:pos x="8" y="2"/>
                    </a:cxn>
                    <a:cxn ang="0">
                      <a:pos x="11" y="2"/>
                    </a:cxn>
                    <a:cxn ang="0">
                      <a:pos x="12" y="2"/>
                    </a:cxn>
                    <a:cxn ang="0">
                      <a:pos x="16" y="0"/>
                    </a:cxn>
                    <a:cxn ang="0">
                      <a:pos x="16" y="8"/>
                    </a:cxn>
                    <a:cxn ang="0">
                      <a:pos x="14" y="10"/>
                    </a:cxn>
                    <a:cxn ang="0">
                      <a:pos x="12" y="13"/>
                    </a:cxn>
                    <a:cxn ang="0">
                      <a:pos x="12" y="16"/>
                    </a:cxn>
                    <a:cxn ang="0">
                      <a:pos x="11" y="16"/>
                    </a:cxn>
                    <a:cxn ang="0">
                      <a:pos x="11" y="19"/>
                    </a:cxn>
                    <a:cxn ang="0">
                      <a:pos x="8" y="16"/>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w="9525" cap="rnd">
                  <a:noFill/>
                  <a:round/>
                  <a:headEnd/>
                  <a:tailEnd/>
                </a:ln>
                <a:effectLst/>
              </p:spPr>
              <p:txBody>
                <a:bodyPr/>
                <a:lstStyle/>
                <a:p>
                  <a:endParaRPr lang="en-US">
                    <a:solidFill>
                      <a:srgbClr val="FFFFFF"/>
                    </a:solidFill>
                  </a:endParaRPr>
                </a:p>
              </p:txBody>
            </p:sp>
            <p:sp>
              <p:nvSpPr>
                <p:cNvPr id="1050" name="Freeform 26"/>
                <p:cNvSpPr>
                  <a:spLocks/>
                </p:cNvSpPr>
                <p:nvPr/>
              </p:nvSpPr>
              <p:spPr bwMode="grayWhite">
                <a:xfrm>
                  <a:off x="4739" y="3587"/>
                  <a:ext cx="19" cy="76"/>
                </a:xfrm>
                <a:custGeom>
                  <a:avLst/>
                  <a:gdLst/>
                  <a:ahLst/>
                  <a:cxnLst>
                    <a:cxn ang="0">
                      <a:pos x="2" y="26"/>
                    </a:cxn>
                    <a:cxn ang="0">
                      <a:pos x="9" y="20"/>
                    </a:cxn>
                    <a:cxn ang="0">
                      <a:pos x="14" y="0"/>
                    </a:cxn>
                    <a:cxn ang="0">
                      <a:pos x="18" y="30"/>
                    </a:cxn>
                    <a:cxn ang="0">
                      <a:pos x="12" y="67"/>
                    </a:cxn>
                    <a:cxn ang="0">
                      <a:pos x="0" y="75"/>
                    </a:cxn>
                    <a:cxn ang="0">
                      <a:pos x="0" y="57"/>
                    </a:cxn>
                    <a:cxn ang="0">
                      <a:pos x="3" y="45"/>
                    </a:cxn>
                    <a:cxn ang="0">
                      <a:pos x="2" y="26"/>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w="9525" cap="rnd">
                  <a:noFill/>
                  <a:round/>
                  <a:headEnd/>
                  <a:tailEnd/>
                </a:ln>
                <a:effectLst/>
              </p:spPr>
              <p:txBody>
                <a:bodyPr/>
                <a:lstStyle/>
                <a:p>
                  <a:endParaRPr lang="en-US">
                    <a:solidFill>
                      <a:srgbClr val="FFFFFF"/>
                    </a:solidFill>
                  </a:endParaRPr>
                </a:p>
              </p:txBody>
            </p:sp>
          </p:grpSp>
        </p:grpSp>
      </p:grpSp>
      <p:sp>
        <p:nvSpPr>
          <p:cNvPr id="1054" name="Rectangle 30"/>
          <p:cNvSpPr>
            <a:spLocks noGrp="1" noChangeArrowheads="1"/>
          </p:cNvSpPr>
          <p:nvPr>
            <p:ph type="title"/>
          </p:nvPr>
        </p:nvSpPr>
        <p:spPr bwMode="auto">
          <a:xfrm>
            <a:off x="685800" y="28575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55" name="Rectangle 31"/>
          <p:cNvSpPr>
            <a:spLocks noGrp="1" noChangeArrowheads="1"/>
          </p:cNvSpPr>
          <p:nvPr>
            <p:ph type="body" idx="1"/>
          </p:nvPr>
        </p:nvSpPr>
        <p:spPr bwMode="auto">
          <a:xfrm>
            <a:off x="685800" y="165735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vl1pPr>
          </a:lstStyle>
          <a:p>
            <a:endParaRPr lang="en-US">
              <a:solidFill>
                <a:srgbClr val="FFFFFF"/>
              </a:solidFill>
            </a:endParaRPr>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vl1pPr>
          </a:lstStyle>
          <a:p>
            <a:fld id="{21B96C2B-7C45-49C8-A10A-6B15D7DEE8DC}" type="slidenum">
              <a:rPr lang="en-US">
                <a:solidFill>
                  <a:srgbClr val="FFFFFF"/>
                </a:solidFill>
              </a:rPr>
              <a:pPr/>
              <a:t>‹#›</a:t>
            </a:fld>
            <a:endParaRPr lang="en-US">
              <a:solidFill>
                <a:srgbClr val="FFFFFF"/>
              </a:solidFill>
            </a:endParaRPr>
          </a:p>
        </p:txBody>
      </p:sp>
      <p:sp>
        <p:nvSpPr>
          <p:cNvPr id="1060" name="Rectangle 36"/>
          <p:cNvSpPr>
            <a:spLocks noChangeArrowheads="1"/>
          </p:cNvSpPr>
          <p:nvPr userDrawn="1"/>
        </p:nvSpPr>
        <p:spPr bwMode="auto">
          <a:xfrm>
            <a:off x="1676400" y="6438900"/>
            <a:ext cx="5581650" cy="419100"/>
          </a:xfrm>
          <a:prstGeom prst="rect">
            <a:avLst/>
          </a:prstGeom>
          <a:noFill/>
          <a:ln w="9525">
            <a:noFill/>
            <a:miter lim="800000"/>
            <a:headEnd/>
            <a:tailEnd/>
          </a:ln>
          <a:effectLst/>
        </p:spPr>
        <p:txBody>
          <a:bodyPr/>
          <a:lstStyle/>
          <a:p>
            <a:pPr algn="ctr" eaLnBrk="1" hangingPunct="1"/>
            <a:r>
              <a:rPr lang="en-US" sz="1000">
                <a:solidFill>
                  <a:srgbClr val="FFFFFF"/>
                </a:solidFill>
                <a:latin typeface="Arial" pitchFamily="34" charset="0"/>
              </a:rPr>
              <a:t>Liang, Introduction to Java Programming, Ninth Edition, (c) 2013 Pearson Education, Inc. All rights reserved. </a:t>
            </a: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0.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12.bin"/></Relationships>
</file>

<file path=ppt/slides/_rels/slide22.xml.rels><?xml version="1.0" encoding="UTF-8" standalone="yes"?>
<Relationships xmlns="http://schemas.openxmlformats.org/package/2006/relationships"><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15.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winword%20TestCircleWithConstructors.java" TargetMode="External"/><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16.bin"/></Relationships>
</file>

<file path=ppt/slides/_rels/slide32.xml.rels><?xml version="1.0" encoding="UTF-8" standalone="yes"?>
<Relationships xmlns="http://schemas.openxmlformats.org/package/2006/relationships"><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winword%20TestCircleWithConstructors.java" TargetMode="Externa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17.bin"/></Relationships>
</file>

<file path=ppt/slides/_rels/slide34.xml.rels><?xml version="1.0" encoding="UTF-8" standalone="yes"?>
<Relationships xmlns="http://schemas.openxmlformats.org/package/2006/relationships"><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course.cs.ust.hk/comp3021/slides/html/TestFrame.html" TargetMode="External"/><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 Id="rId4" Type="http://schemas.openxmlformats.org/officeDocument/2006/relationships/hyperlink" Target="html/TestFrame.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course.cs.ust.hk/comp3021/slides/html/GUIComponents.html" TargetMode="External"/><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 Id="rId4" Type="http://schemas.openxmlformats.org/officeDocument/2006/relationships/hyperlink" Target="html/GUIComponents.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49.xml.rels><?xml version="1.0" encoding="UTF-8" standalone="yes"?>
<Relationships xmlns="http://schemas.openxmlformats.org/package/2006/relationships"><Relationship Id="rId3" Type="http://schemas.openxmlformats.org/officeDocument/2006/relationships/hyperlink" Target="http://course.cs.ust.hk/comp3021/slides/html/TestCircleWithStaticMembers.html" TargetMode="External"/><Relationship Id="rId2" Type="http://schemas.openxmlformats.org/officeDocument/2006/relationships/hyperlink" Target="winword%20TestInstanceAndClassVariable.java" TargetMode="External"/><Relationship Id="rId1" Type="http://schemas.openxmlformats.org/officeDocument/2006/relationships/slideLayout" Target="../slideLayouts/slideLayout2.xml"/><Relationship Id="rId6" Type="http://schemas.openxmlformats.org/officeDocument/2006/relationships/hyperlink" Target="html/CircleWithStaticMembers.html" TargetMode="External"/><Relationship Id="rId5" Type="http://schemas.openxmlformats.org/officeDocument/2006/relationships/hyperlink" Target="http://course.cs.ust.hk/comp3021/slides/html/CircleWithStaticMembers.html" TargetMode="External"/><Relationship Id="rId4" Type="http://schemas.openxmlformats.org/officeDocument/2006/relationships/hyperlink" Target="html/TestCircleWithStaticMember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20.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course.cs.ust.hk/comp3021/slides/html/CircleWithPrivateDataFields.html" TargetMode="External"/><Relationship Id="rId7" Type="http://schemas.openxmlformats.org/officeDocument/2006/relationships/oleObject" Target="../embeddings/oleObject22.bin"/><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hyperlink" Target="html/TestCircleWithPrivateDataFields.html" TargetMode="External"/><Relationship Id="rId5" Type="http://schemas.openxmlformats.org/officeDocument/2006/relationships/hyperlink" Target="http://course.cs.ust.hk/comp3021/slides/html/TestCircleWithPrivateDataFields.html" TargetMode="External"/><Relationship Id="rId4" Type="http://schemas.openxmlformats.org/officeDocument/2006/relationships/hyperlink" Target="html/CircleWithPrivateDataFields.html"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ml/TestPassObject.html" TargetMode="External"/><Relationship Id="rId2" Type="http://schemas.openxmlformats.org/officeDocument/2006/relationships/hyperlink" Target="http://course.cs.ust.hk/comp3021/slides/html/TestPassObject.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57.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24.bin"/></Relationships>
</file>

<file path=ppt/slides/_rels/slide59.xml.rels><?xml version="1.0" encoding="UTF-8" standalone="yes"?>
<Relationships xmlns="http://schemas.openxmlformats.org/package/2006/relationships"><Relationship Id="rId3" Type="http://schemas.openxmlformats.org/officeDocument/2006/relationships/hyperlink" Target="html/TotalArea.html" TargetMode="External"/><Relationship Id="rId2" Type="http://schemas.openxmlformats.org/officeDocument/2006/relationships/hyperlink" Target="http://course.cs.ust.hk/comp3021/slides/html/TotalArea.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5BA8C560-6456-4116-92F6-ADC042ABC8DD}" type="slidenum">
              <a:rPr lang="en-US"/>
              <a:pPr/>
              <a:t>1</a:t>
            </a:fld>
            <a:endParaRPr lang="en-US"/>
          </a:p>
        </p:txBody>
      </p:sp>
      <p:sp>
        <p:nvSpPr>
          <p:cNvPr id="5124" name="Rectangle 4"/>
          <p:cNvSpPr>
            <a:spLocks noGrp="1" noChangeArrowheads="1"/>
          </p:cNvSpPr>
          <p:nvPr>
            <p:ph type="title"/>
          </p:nvPr>
        </p:nvSpPr>
        <p:spPr>
          <a:xfrm>
            <a:off x="577850" y="932675"/>
            <a:ext cx="7804150" cy="1997060"/>
          </a:xfrm>
        </p:spPr>
        <p:txBody>
          <a:bodyPr/>
          <a:lstStyle/>
          <a:p>
            <a:r>
              <a:rPr lang="en-US" dirty="0" smtClean="0"/>
              <a:t>Lecture 2: Objects </a:t>
            </a:r>
            <a:r>
              <a:rPr lang="en-US" dirty="0"/>
              <a:t>and </a:t>
            </a:r>
            <a:r>
              <a:rPr lang="en-US" dirty="0" smtClean="0"/>
              <a:t>Classes (Ch 8)</a:t>
            </a:r>
            <a:endParaRPr lang="en-US" sz="4800" dirty="0"/>
          </a:p>
        </p:txBody>
      </p:sp>
      <p:sp>
        <p:nvSpPr>
          <p:cNvPr id="5130" name="Rectangle 10"/>
          <p:cNvSpPr>
            <a:spLocks noChangeArrowheads="1"/>
          </p:cNvSpPr>
          <p:nvPr/>
        </p:nvSpPr>
        <p:spPr bwMode="auto">
          <a:xfrm>
            <a:off x="2090738" y="2195513"/>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5132" name="Rectangle 12"/>
          <p:cNvSpPr>
            <a:spLocks noChangeArrowheads="1"/>
          </p:cNvSpPr>
          <p:nvPr/>
        </p:nvSpPr>
        <p:spPr bwMode="auto">
          <a:xfrm>
            <a:off x="2090738" y="176212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5134" name="Rectangle 14"/>
          <p:cNvSpPr>
            <a:spLocks noChangeArrowheads="1"/>
          </p:cNvSpPr>
          <p:nvPr/>
        </p:nvSpPr>
        <p:spPr bwMode="auto">
          <a:xfrm>
            <a:off x="2090738" y="176212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5136" name="Rectangle 16"/>
          <p:cNvSpPr>
            <a:spLocks noChangeArrowheads="1"/>
          </p:cNvSpPr>
          <p:nvPr/>
        </p:nvSpPr>
        <p:spPr bwMode="auto">
          <a:xfrm>
            <a:off x="0" y="1951038"/>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8" name="TextBox 6"/>
          <p:cNvSpPr txBox="1">
            <a:spLocks noChangeArrowheads="1"/>
          </p:cNvSpPr>
          <p:nvPr/>
        </p:nvSpPr>
        <p:spPr bwMode="auto">
          <a:xfrm>
            <a:off x="1295400" y="3962400"/>
            <a:ext cx="6553200" cy="1570038"/>
          </a:xfrm>
          <a:prstGeom prst="rect">
            <a:avLst/>
          </a:prstGeom>
          <a:noFill/>
          <a:ln w="9525">
            <a:noFill/>
            <a:miter lim="800000"/>
            <a:headEnd/>
            <a:tailEnd/>
          </a:ln>
        </p:spPr>
        <p:txBody>
          <a:bodyPr>
            <a:spAutoFit/>
          </a:bodyPr>
          <a:lstStyle/>
          <a:p>
            <a:r>
              <a:rPr lang="en-US" dirty="0"/>
              <a:t>Adapted by </a:t>
            </a:r>
            <a:r>
              <a:rPr lang="en-US" dirty="0" err="1"/>
              <a:t>Fangzhen</a:t>
            </a:r>
            <a:r>
              <a:rPr lang="en-US" dirty="0"/>
              <a:t> Lin for COMP3021 from Y. </a:t>
            </a:r>
            <a:r>
              <a:rPr lang="en-US" dirty="0" err="1"/>
              <a:t>Danial</a:t>
            </a:r>
            <a:r>
              <a:rPr lang="en-US" dirty="0"/>
              <a:t> Liang’s </a:t>
            </a:r>
            <a:r>
              <a:rPr lang="en-US" dirty="0" err="1"/>
              <a:t>PowerPoints</a:t>
            </a:r>
            <a:r>
              <a:rPr lang="en-US" dirty="0"/>
              <a:t> for Introduction to Java Programming, Comprehensive Version, 9/E, Pearson, 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76900326-9072-454F-AE58-59F4591C4733}" type="slidenum">
              <a:rPr lang="en-US"/>
              <a:pPr/>
              <a:t>10</a:t>
            </a:fld>
            <a:endParaRPr lang="en-US"/>
          </a:p>
        </p:txBody>
      </p:sp>
      <p:sp>
        <p:nvSpPr>
          <p:cNvPr id="196610" name="Rectangle 2"/>
          <p:cNvSpPr>
            <a:spLocks noGrp="1" noChangeArrowheads="1"/>
          </p:cNvSpPr>
          <p:nvPr>
            <p:ph type="title"/>
          </p:nvPr>
        </p:nvSpPr>
        <p:spPr>
          <a:xfrm>
            <a:off x="685800" y="0"/>
            <a:ext cx="7772400" cy="1428750"/>
          </a:xfrm>
        </p:spPr>
        <p:txBody>
          <a:bodyPr/>
          <a:lstStyle/>
          <a:p>
            <a:r>
              <a:rPr lang="en-US"/>
              <a:t>Creating Objects Using Constructors</a:t>
            </a:r>
          </a:p>
        </p:txBody>
      </p:sp>
      <p:sp>
        <p:nvSpPr>
          <p:cNvPr id="196611" name="Rectangle 3"/>
          <p:cNvSpPr>
            <a:spLocks noGrp="1" noChangeArrowheads="1"/>
          </p:cNvSpPr>
          <p:nvPr>
            <p:ph type="body" idx="1"/>
          </p:nvPr>
        </p:nvSpPr>
        <p:spPr>
          <a:xfrm>
            <a:off x="609600" y="1600200"/>
            <a:ext cx="8077200" cy="4267200"/>
          </a:xfrm>
        </p:spPr>
        <p:txBody>
          <a:bodyPr/>
          <a:lstStyle/>
          <a:p>
            <a:pPr>
              <a:buFont typeface="Monotype Sorts" pitchFamily="2" charset="2"/>
              <a:buNone/>
            </a:pPr>
            <a:r>
              <a:rPr lang="en-US" sz="3000">
                <a:latin typeface="Courier New" pitchFamily="49" charset="0"/>
              </a:rPr>
              <a:t>new ClassName();</a:t>
            </a:r>
            <a:endParaRPr lang="en-US" sz="2800">
              <a:latin typeface="Courier New" pitchFamily="49" charset="0"/>
            </a:endParaRPr>
          </a:p>
          <a:p>
            <a:endParaRPr lang="en-US"/>
          </a:p>
          <a:p>
            <a:pPr>
              <a:buFont typeface="Monotype Sorts" pitchFamily="2" charset="2"/>
              <a:buNone/>
            </a:pPr>
            <a:r>
              <a:rPr lang="en-US"/>
              <a:t>Example:</a:t>
            </a:r>
          </a:p>
          <a:p>
            <a:pPr>
              <a:buFont typeface="Monotype Sorts" pitchFamily="2" charset="2"/>
              <a:buNone/>
            </a:pPr>
            <a:r>
              <a:rPr lang="en-US" sz="2800">
                <a:latin typeface="Courier New" pitchFamily="49" charset="0"/>
              </a:rPr>
              <a:t>new Circle();</a:t>
            </a:r>
          </a:p>
          <a:p>
            <a:pPr>
              <a:buFont typeface="Monotype Sorts" pitchFamily="2" charset="2"/>
              <a:buNone/>
            </a:pPr>
            <a:endParaRPr lang="en-US" sz="2800">
              <a:latin typeface="Courier New" pitchFamily="49" charset="0"/>
            </a:endParaRPr>
          </a:p>
          <a:p>
            <a:pPr>
              <a:spcBef>
                <a:spcPct val="0"/>
              </a:spcBef>
              <a:buFont typeface="Monotype Sorts" pitchFamily="2" charset="2"/>
              <a:buNone/>
            </a:pPr>
            <a:r>
              <a:rPr lang="en-US">
                <a:latin typeface="Courier New" pitchFamily="49" charset="0"/>
              </a:rPr>
              <a:t>new Circle(5.0);</a:t>
            </a:r>
            <a:r>
              <a:rPr lang="en-US" sz="3600">
                <a:latin typeface="Book Antiqua" pitchFamily="18" charset="0"/>
              </a:rPr>
              <a:t> </a:t>
            </a:r>
            <a:endParaRPr lang="en-US"/>
          </a:p>
          <a:p>
            <a:pPr>
              <a:buFont typeface="Monotype Sorts" pitchFamily="2" charset="2"/>
              <a:buNone/>
            </a:pP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FCAFF49-1330-4CAA-ADC9-39E99AFA191C}" type="slidenum">
              <a:rPr lang="en-US"/>
              <a:pPr/>
              <a:t>11</a:t>
            </a:fld>
            <a:endParaRPr lang="en-US"/>
          </a:p>
        </p:txBody>
      </p:sp>
      <p:sp>
        <p:nvSpPr>
          <p:cNvPr id="308226" name="Rectangle 2"/>
          <p:cNvSpPr>
            <a:spLocks noGrp="1" noChangeArrowheads="1"/>
          </p:cNvSpPr>
          <p:nvPr>
            <p:ph type="title"/>
          </p:nvPr>
        </p:nvSpPr>
        <p:spPr>
          <a:xfrm>
            <a:off x="685800" y="228600"/>
            <a:ext cx="7772400" cy="838200"/>
          </a:xfrm>
        </p:spPr>
        <p:txBody>
          <a:bodyPr/>
          <a:lstStyle/>
          <a:p>
            <a:r>
              <a:rPr lang="en-US"/>
              <a:t>Default Constructor</a:t>
            </a:r>
            <a:endParaRPr lang="en-US" b="1">
              <a:latin typeface="Book Antiqua" pitchFamily="18" charset="0"/>
            </a:endParaRPr>
          </a:p>
        </p:txBody>
      </p:sp>
      <p:sp>
        <p:nvSpPr>
          <p:cNvPr id="308227" name="Text Box 3"/>
          <p:cNvSpPr txBox="1">
            <a:spLocks noChangeArrowheads="1"/>
          </p:cNvSpPr>
          <p:nvPr/>
        </p:nvSpPr>
        <p:spPr bwMode="auto">
          <a:xfrm>
            <a:off x="381000" y="1295400"/>
            <a:ext cx="8534400" cy="3016250"/>
          </a:xfrm>
          <a:prstGeom prst="rect">
            <a:avLst/>
          </a:prstGeom>
          <a:noFill/>
          <a:ln w="12700">
            <a:noFill/>
            <a:miter lim="800000"/>
            <a:headEnd type="none" w="sm" len="sm"/>
            <a:tailEnd type="none" w="sm" len="sm"/>
          </a:ln>
          <a:effectLst/>
        </p:spPr>
        <p:txBody>
          <a:bodyPr>
            <a:spAutoFit/>
          </a:bodyPr>
          <a:lstStyle/>
          <a:p>
            <a:pPr>
              <a:spcBef>
                <a:spcPct val="50000"/>
              </a:spcBef>
            </a:pPr>
            <a:r>
              <a:rPr lang="en-US" sz="3200">
                <a:cs typeface="Courier New" pitchFamily="49" charset="0"/>
              </a:rPr>
              <a:t>A class may be defined without constructors. In this case, a no-arg constructor with an empty body is implicitly declared in the class. This constructor, called </a:t>
            </a:r>
            <a:r>
              <a:rPr lang="en-US" sz="3200" i="1">
                <a:cs typeface="Courier New" pitchFamily="49" charset="0"/>
              </a:rPr>
              <a:t>a default constructor</a:t>
            </a:r>
            <a:r>
              <a:rPr lang="en-US" sz="3200">
                <a:cs typeface="Courier New" pitchFamily="49" charset="0"/>
              </a:rPr>
              <a:t>, is provided automatically </a:t>
            </a:r>
            <a:r>
              <a:rPr lang="en-US" sz="3200" i="1">
                <a:cs typeface="Courier New" pitchFamily="49" charset="0"/>
              </a:rPr>
              <a:t>only if no constructors are explicitly defined in the class</a:t>
            </a:r>
            <a:r>
              <a:rPr lang="en-US" sz="3200">
                <a:cs typeface="Courier New" pitchFamily="49" charset="0"/>
              </a:rPr>
              <a:t>.</a:t>
            </a:r>
            <a:endParaRPr lang="en-US" sz="320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2535720-5D7B-4EEC-A965-2C1A5F776EAF}" type="slidenum">
              <a:rPr lang="en-US"/>
              <a:pPr/>
              <a:t>12</a:t>
            </a:fld>
            <a:endParaRPr lang="en-US"/>
          </a:p>
        </p:txBody>
      </p:sp>
      <p:sp>
        <p:nvSpPr>
          <p:cNvPr id="194562" name="Rectangle 2"/>
          <p:cNvSpPr>
            <a:spLocks noGrp="1" noChangeArrowheads="1"/>
          </p:cNvSpPr>
          <p:nvPr>
            <p:ph type="title"/>
          </p:nvPr>
        </p:nvSpPr>
        <p:spPr>
          <a:xfrm>
            <a:off x="457200" y="228600"/>
            <a:ext cx="8153400" cy="838200"/>
          </a:xfrm>
        </p:spPr>
        <p:txBody>
          <a:bodyPr/>
          <a:lstStyle/>
          <a:p>
            <a:r>
              <a:rPr lang="en-US" sz="4000"/>
              <a:t>Declaring Object Reference Variables</a:t>
            </a:r>
          </a:p>
        </p:txBody>
      </p:sp>
      <p:sp>
        <p:nvSpPr>
          <p:cNvPr id="194563" name="Rectangle 3"/>
          <p:cNvSpPr>
            <a:spLocks noGrp="1" noChangeArrowheads="1"/>
          </p:cNvSpPr>
          <p:nvPr>
            <p:ph type="body" idx="1"/>
          </p:nvPr>
        </p:nvSpPr>
        <p:spPr>
          <a:xfrm>
            <a:off x="304800" y="1371600"/>
            <a:ext cx="8534400" cy="4724400"/>
          </a:xfrm>
        </p:spPr>
        <p:txBody>
          <a:bodyPr/>
          <a:lstStyle/>
          <a:p>
            <a:pPr marL="0" indent="0">
              <a:lnSpc>
                <a:spcPct val="90000"/>
              </a:lnSpc>
              <a:buFont typeface="Monotype Sorts" pitchFamily="2" charset="2"/>
              <a:buNone/>
            </a:pPr>
            <a:r>
              <a:rPr lang="en-US" sz="3000"/>
              <a:t>To reference an object, assign the object to a reference variable.</a:t>
            </a:r>
          </a:p>
          <a:p>
            <a:pPr marL="0" indent="0">
              <a:lnSpc>
                <a:spcPct val="90000"/>
              </a:lnSpc>
              <a:buFont typeface="Monotype Sorts" pitchFamily="2" charset="2"/>
              <a:buNone/>
            </a:pPr>
            <a:endParaRPr lang="en-US" sz="3000"/>
          </a:p>
          <a:p>
            <a:pPr marL="0" indent="0">
              <a:lnSpc>
                <a:spcPct val="90000"/>
              </a:lnSpc>
              <a:buFont typeface="Monotype Sorts" pitchFamily="2" charset="2"/>
              <a:buNone/>
            </a:pPr>
            <a:r>
              <a:rPr lang="en-US" sz="3000"/>
              <a:t>To declare a reference variable, use the syntax:</a:t>
            </a:r>
          </a:p>
          <a:p>
            <a:pPr marL="0" indent="0">
              <a:lnSpc>
                <a:spcPct val="90000"/>
              </a:lnSpc>
              <a:buFont typeface="Monotype Sorts" pitchFamily="2" charset="2"/>
              <a:buNone/>
            </a:pPr>
            <a:endParaRPr lang="en-US" sz="3000"/>
          </a:p>
          <a:p>
            <a:pPr marL="0" indent="0">
              <a:lnSpc>
                <a:spcPct val="90000"/>
              </a:lnSpc>
              <a:buFont typeface="Monotype Sorts" pitchFamily="2" charset="2"/>
              <a:buNone/>
            </a:pPr>
            <a:r>
              <a:rPr lang="en-US" sz="3000">
                <a:latin typeface="Courier New" pitchFamily="49" charset="0"/>
              </a:rPr>
              <a:t>ClassName objectRefVar;</a:t>
            </a:r>
            <a:endParaRPr lang="en-US"/>
          </a:p>
          <a:p>
            <a:pPr marL="0" indent="0" algn="just">
              <a:lnSpc>
                <a:spcPct val="90000"/>
              </a:lnSpc>
              <a:buFont typeface="Monotype Sorts" pitchFamily="2" charset="2"/>
              <a:buNone/>
            </a:pPr>
            <a:endParaRPr lang="en-US">
              <a:latin typeface="Book Antiqua" pitchFamily="18" charset="0"/>
            </a:endParaRPr>
          </a:p>
          <a:p>
            <a:pPr marL="0" indent="0" algn="just">
              <a:lnSpc>
                <a:spcPct val="90000"/>
              </a:lnSpc>
              <a:buFont typeface="Monotype Sorts" pitchFamily="2" charset="2"/>
              <a:buNone/>
            </a:pPr>
            <a:r>
              <a:rPr lang="en-US"/>
              <a:t>Example:</a:t>
            </a:r>
          </a:p>
          <a:p>
            <a:pPr marL="0" indent="0">
              <a:lnSpc>
                <a:spcPct val="90000"/>
              </a:lnSpc>
              <a:buFont typeface="Monotype Sorts" pitchFamily="2" charset="2"/>
              <a:buNone/>
            </a:pPr>
            <a:r>
              <a:rPr lang="en-US" sz="2800">
                <a:latin typeface="Courier New" pitchFamily="49" charset="0"/>
              </a:rPr>
              <a:t>Circle myCircle;</a:t>
            </a:r>
            <a:endParaRPr lang="en-US">
              <a:latin typeface="Book Antiqua"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8C5460ED-975A-4898-A106-75913A913D4B}" type="slidenum">
              <a:rPr lang="en-US"/>
              <a:pPr/>
              <a:t>13</a:t>
            </a:fld>
            <a:endParaRPr lang="en-US"/>
          </a:p>
        </p:txBody>
      </p:sp>
      <p:sp>
        <p:nvSpPr>
          <p:cNvPr id="198658" name="Rectangle 2"/>
          <p:cNvSpPr>
            <a:spLocks noGrp="1" noChangeArrowheads="1"/>
          </p:cNvSpPr>
          <p:nvPr>
            <p:ph type="title"/>
          </p:nvPr>
        </p:nvSpPr>
        <p:spPr>
          <a:xfrm>
            <a:off x="685800" y="228600"/>
            <a:ext cx="7772400" cy="1600200"/>
          </a:xfrm>
        </p:spPr>
        <p:txBody>
          <a:bodyPr/>
          <a:lstStyle/>
          <a:p>
            <a:r>
              <a:rPr lang="en-US"/>
              <a:t>Declaring/Creating Objects</a:t>
            </a:r>
            <a:br>
              <a:rPr lang="en-US"/>
            </a:br>
            <a:r>
              <a:rPr lang="en-US"/>
              <a:t>in a Single Step</a:t>
            </a:r>
          </a:p>
        </p:txBody>
      </p:sp>
      <p:sp>
        <p:nvSpPr>
          <p:cNvPr id="198659" name="Rectangle 3"/>
          <p:cNvSpPr>
            <a:spLocks noGrp="1" noChangeArrowheads="1"/>
          </p:cNvSpPr>
          <p:nvPr>
            <p:ph type="body" idx="1"/>
          </p:nvPr>
        </p:nvSpPr>
        <p:spPr>
          <a:xfrm>
            <a:off x="0" y="2133600"/>
            <a:ext cx="9906000" cy="2590800"/>
          </a:xfrm>
        </p:spPr>
        <p:txBody>
          <a:bodyPr/>
          <a:lstStyle/>
          <a:p>
            <a:pPr>
              <a:buFont typeface="Monotype Sorts" pitchFamily="2" charset="2"/>
              <a:buNone/>
            </a:pPr>
            <a:r>
              <a:rPr lang="en-US" sz="2800">
                <a:latin typeface="Courier New" pitchFamily="49" charset="0"/>
              </a:rPr>
              <a:t>ClassName </a:t>
            </a:r>
            <a:r>
              <a:rPr lang="en-US" sz="2600">
                <a:latin typeface="Courier New" pitchFamily="49" charset="0"/>
              </a:rPr>
              <a:t>objectRefVar</a:t>
            </a:r>
            <a:r>
              <a:rPr lang="en-US" sz="2800">
                <a:latin typeface="Courier New" pitchFamily="49" charset="0"/>
              </a:rPr>
              <a:t> = new ClassName();</a:t>
            </a:r>
          </a:p>
          <a:p>
            <a:endParaRPr lang="en-US"/>
          </a:p>
          <a:p>
            <a:pPr>
              <a:buFont typeface="Monotype Sorts" pitchFamily="2" charset="2"/>
              <a:buNone/>
            </a:pPr>
            <a:r>
              <a:rPr lang="en-US" sz="3000"/>
              <a:t>Example:</a:t>
            </a:r>
          </a:p>
          <a:p>
            <a:pPr algn="just">
              <a:buFont typeface="Monotype Sorts" pitchFamily="2" charset="2"/>
              <a:buNone/>
            </a:pPr>
            <a:r>
              <a:rPr lang="en-US" sz="2600">
                <a:latin typeface="Courier New" pitchFamily="49" charset="0"/>
              </a:rPr>
              <a:t>Circle myCircle = new Circle();</a:t>
            </a:r>
          </a:p>
        </p:txBody>
      </p:sp>
      <p:sp>
        <p:nvSpPr>
          <p:cNvPr id="198660" name="Rectangle 4"/>
          <p:cNvSpPr>
            <a:spLocks noChangeArrowheads="1"/>
          </p:cNvSpPr>
          <p:nvPr/>
        </p:nvSpPr>
        <p:spPr bwMode="auto">
          <a:xfrm>
            <a:off x="3657600" y="3810000"/>
            <a:ext cx="2590800" cy="457200"/>
          </a:xfrm>
          <a:prstGeom prst="rect">
            <a:avLst/>
          </a:prstGeom>
          <a:noFill/>
          <a:ln w="12700">
            <a:solidFill>
              <a:schemeClr val="tx1"/>
            </a:solidFill>
            <a:miter lim="800000"/>
            <a:headEnd type="none" w="sm" len="sm"/>
            <a:tailEnd type="none" w="sm" len="sm"/>
          </a:ln>
          <a:effectLst/>
        </p:spPr>
        <p:txBody>
          <a:bodyPr wrap="none" anchor="ctr"/>
          <a:lstStyle/>
          <a:p>
            <a:endParaRPr lang="en-US"/>
          </a:p>
        </p:txBody>
      </p:sp>
      <p:sp>
        <p:nvSpPr>
          <p:cNvPr id="198661" name="Line 5"/>
          <p:cNvSpPr>
            <a:spLocks noChangeShapeType="1"/>
          </p:cNvSpPr>
          <p:nvPr/>
        </p:nvSpPr>
        <p:spPr bwMode="auto">
          <a:xfrm>
            <a:off x="4953000" y="3352800"/>
            <a:ext cx="0" cy="457200"/>
          </a:xfrm>
          <a:prstGeom prst="line">
            <a:avLst/>
          </a:prstGeom>
          <a:noFill/>
          <a:ln w="12700">
            <a:solidFill>
              <a:schemeClr val="tx1"/>
            </a:solidFill>
            <a:round/>
            <a:headEnd type="none" w="sm" len="sm"/>
            <a:tailEnd type="triangle" w="sm" len="sm"/>
          </a:ln>
          <a:effectLst/>
        </p:spPr>
        <p:txBody>
          <a:bodyPr/>
          <a:lstStyle/>
          <a:p>
            <a:endParaRPr lang="en-US"/>
          </a:p>
        </p:txBody>
      </p:sp>
      <p:sp>
        <p:nvSpPr>
          <p:cNvPr id="198662" name="Text Box 6"/>
          <p:cNvSpPr txBox="1">
            <a:spLocks noChangeArrowheads="1"/>
          </p:cNvSpPr>
          <p:nvPr/>
        </p:nvSpPr>
        <p:spPr bwMode="auto">
          <a:xfrm>
            <a:off x="4876800" y="2968625"/>
            <a:ext cx="1670050" cy="366713"/>
          </a:xfrm>
          <a:prstGeom prst="rect">
            <a:avLst/>
          </a:prstGeom>
          <a:noFill/>
          <a:ln w="12700">
            <a:noFill/>
            <a:miter lim="800000"/>
            <a:headEnd type="none" w="sm" len="sm"/>
            <a:tailEnd type="none" w="sm" len="sm"/>
          </a:ln>
          <a:effectLst/>
        </p:spPr>
        <p:txBody>
          <a:bodyPr wrap="none">
            <a:spAutoFit/>
          </a:bodyPr>
          <a:lstStyle/>
          <a:p>
            <a:r>
              <a:rPr lang="en-US" sz="1800"/>
              <a:t>Create an object</a:t>
            </a:r>
          </a:p>
        </p:txBody>
      </p:sp>
      <p:sp>
        <p:nvSpPr>
          <p:cNvPr id="198663" name="Line 7"/>
          <p:cNvSpPr>
            <a:spLocks noChangeShapeType="1"/>
          </p:cNvSpPr>
          <p:nvPr/>
        </p:nvSpPr>
        <p:spPr bwMode="auto">
          <a:xfrm flipH="1" flipV="1">
            <a:off x="3276600" y="3505200"/>
            <a:ext cx="381000" cy="304800"/>
          </a:xfrm>
          <a:prstGeom prst="line">
            <a:avLst/>
          </a:prstGeom>
          <a:noFill/>
          <a:ln w="12700">
            <a:solidFill>
              <a:schemeClr val="tx1"/>
            </a:solidFill>
            <a:round/>
            <a:headEnd type="none" w="sm" len="sm"/>
            <a:tailEnd type="none" w="sm" len="sm"/>
          </a:ln>
          <a:effectLst/>
        </p:spPr>
        <p:txBody>
          <a:bodyPr/>
          <a:lstStyle/>
          <a:p>
            <a:endParaRPr lang="en-US"/>
          </a:p>
        </p:txBody>
      </p:sp>
      <p:sp>
        <p:nvSpPr>
          <p:cNvPr id="198664" name="Line 8"/>
          <p:cNvSpPr>
            <a:spLocks noChangeShapeType="1"/>
          </p:cNvSpPr>
          <p:nvPr/>
        </p:nvSpPr>
        <p:spPr bwMode="auto">
          <a:xfrm flipH="1">
            <a:off x="2667000" y="3505200"/>
            <a:ext cx="609600" cy="304800"/>
          </a:xfrm>
          <a:prstGeom prst="line">
            <a:avLst/>
          </a:prstGeom>
          <a:noFill/>
          <a:ln w="12700">
            <a:solidFill>
              <a:schemeClr val="tx1"/>
            </a:solidFill>
            <a:round/>
            <a:headEnd type="none" w="sm" len="sm"/>
            <a:tailEnd type="triangle" w="sm" len="sm"/>
          </a:ln>
          <a:effectLst/>
        </p:spPr>
        <p:txBody>
          <a:bodyPr/>
          <a:lstStyle/>
          <a:p>
            <a:endParaRPr lang="en-US"/>
          </a:p>
        </p:txBody>
      </p:sp>
      <p:sp>
        <p:nvSpPr>
          <p:cNvPr id="198665" name="Text Box 9"/>
          <p:cNvSpPr txBox="1">
            <a:spLocks noChangeArrowheads="1"/>
          </p:cNvSpPr>
          <p:nvPr/>
        </p:nvSpPr>
        <p:spPr bwMode="auto">
          <a:xfrm>
            <a:off x="2133600" y="2971800"/>
            <a:ext cx="2184400" cy="457200"/>
          </a:xfrm>
          <a:prstGeom prst="rect">
            <a:avLst/>
          </a:prstGeom>
          <a:noFill/>
          <a:ln w="12700">
            <a:noFill/>
            <a:miter lim="800000"/>
            <a:headEnd type="none" w="sm" len="sm"/>
            <a:tailEnd type="none" w="sm" len="sm"/>
          </a:ln>
          <a:effectLst/>
        </p:spPr>
        <p:txBody>
          <a:bodyPr wrap="none">
            <a:spAutoFit/>
          </a:bodyPr>
          <a:lstStyle/>
          <a:p>
            <a:r>
              <a:rPr lang="en-US" sz="1600"/>
              <a:t>Assign object reference</a:t>
            </a:r>
            <a:r>
              <a:rPr lang="en-US"/>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583588E-BB02-45A7-88A4-917A840657D8}" type="slidenum">
              <a:rPr lang="en-US"/>
              <a:pPr/>
              <a:t>14</a:t>
            </a:fld>
            <a:endParaRPr lang="en-US"/>
          </a:p>
        </p:txBody>
      </p:sp>
      <p:sp>
        <p:nvSpPr>
          <p:cNvPr id="285698" name="Rectangle 2"/>
          <p:cNvSpPr>
            <a:spLocks noGrp="1" noChangeArrowheads="1"/>
          </p:cNvSpPr>
          <p:nvPr>
            <p:ph type="title"/>
          </p:nvPr>
        </p:nvSpPr>
        <p:spPr>
          <a:xfrm>
            <a:off x="685800" y="0"/>
            <a:ext cx="7772400" cy="1428750"/>
          </a:xfrm>
        </p:spPr>
        <p:txBody>
          <a:bodyPr/>
          <a:lstStyle/>
          <a:p>
            <a:r>
              <a:rPr lang="en-US"/>
              <a:t>Accessing Object’s Members</a:t>
            </a:r>
          </a:p>
        </p:txBody>
      </p:sp>
      <p:sp>
        <p:nvSpPr>
          <p:cNvPr id="285699" name="Rectangle 3"/>
          <p:cNvSpPr>
            <a:spLocks noGrp="1" noChangeArrowheads="1"/>
          </p:cNvSpPr>
          <p:nvPr>
            <p:ph type="body" idx="1"/>
          </p:nvPr>
        </p:nvSpPr>
        <p:spPr>
          <a:xfrm>
            <a:off x="685800" y="1371600"/>
            <a:ext cx="7772400" cy="4114800"/>
          </a:xfrm>
        </p:spPr>
        <p:txBody>
          <a:bodyPr/>
          <a:lstStyle/>
          <a:p>
            <a:r>
              <a:rPr lang="en-US" sz="2800"/>
              <a:t>Referencing the object’s data:</a:t>
            </a:r>
          </a:p>
          <a:p>
            <a:pPr>
              <a:buFont typeface="Monotype Sorts" pitchFamily="2" charset="2"/>
              <a:buNone/>
            </a:pPr>
            <a:r>
              <a:rPr lang="en-US" sz="2800"/>
              <a:t>        </a:t>
            </a:r>
            <a:r>
              <a:rPr lang="en-US" sz="2600">
                <a:latin typeface="Courier New" pitchFamily="49" charset="0"/>
              </a:rPr>
              <a:t>objectRefVar.data</a:t>
            </a:r>
            <a:endParaRPr lang="en-US" sz="2800"/>
          </a:p>
          <a:p>
            <a:pPr>
              <a:buFont typeface="Monotype Sorts" pitchFamily="2" charset="2"/>
              <a:buNone/>
            </a:pPr>
            <a:r>
              <a:rPr lang="en-US" sz="2800" i="1">
                <a:latin typeface="Book Antiqua" pitchFamily="18" charset="0"/>
              </a:rPr>
              <a:t>        e.g., </a:t>
            </a:r>
            <a:r>
              <a:rPr lang="en-US" sz="2400">
                <a:latin typeface="Courier New" pitchFamily="49" charset="0"/>
              </a:rPr>
              <a:t>myCircle.radius</a:t>
            </a:r>
            <a:endParaRPr lang="en-US" sz="2800" i="1">
              <a:latin typeface="Book Antiqua" pitchFamily="18" charset="0"/>
            </a:endParaRPr>
          </a:p>
          <a:p>
            <a:pPr>
              <a:buFont typeface="Monotype Sorts" pitchFamily="2" charset="2"/>
              <a:buNone/>
            </a:pPr>
            <a:endParaRPr lang="en-US" sz="2800"/>
          </a:p>
          <a:p>
            <a:r>
              <a:rPr lang="en-US" sz="2800"/>
              <a:t>Invoking the object’s method:</a:t>
            </a:r>
          </a:p>
          <a:p>
            <a:pPr>
              <a:buFont typeface="Monotype Sorts" pitchFamily="2" charset="2"/>
              <a:buNone/>
            </a:pPr>
            <a:r>
              <a:rPr lang="en-US" sz="2800"/>
              <a:t>       </a:t>
            </a:r>
            <a:r>
              <a:rPr lang="en-US" sz="2600">
                <a:latin typeface="Courier New" pitchFamily="49" charset="0"/>
              </a:rPr>
              <a:t>objectRefVar.methodName(arguments)</a:t>
            </a:r>
            <a:endParaRPr lang="en-US" sz="2800"/>
          </a:p>
          <a:p>
            <a:pPr>
              <a:buFont typeface="Monotype Sorts" pitchFamily="2" charset="2"/>
              <a:buNone/>
            </a:pPr>
            <a:r>
              <a:rPr lang="en-US" sz="2800" i="1">
                <a:latin typeface="Book Antiqua" pitchFamily="18" charset="0"/>
              </a:rPr>
              <a:t>       e.g., </a:t>
            </a:r>
            <a:r>
              <a:rPr lang="en-US" sz="2400">
                <a:latin typeface="Courier New" pitchFamily="49" charset="0"/>
              </a:rPr>
              <a:t>myCircle.getArea()</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DC01607E-35C9-4B73-8BB6-6B40F8B34E1D}" type="slidenum">
              <a:rPr lang="en-US"/>
              <a:pPr/>
              <a:t>15</a:t>
            </a:fld>
            <a:endParaRPr lang="en-US"/>
          </a:p>
        </p:txBody>
      </p:sp>
      <p:sp>
        <p:nvSpPr>
          <p:cNvPr id="327682" name="Rectangle 2"/>
          <p:cNvSpPr>
            <a:spLocks noGrp="1" noChangeArrowheads="1"/>
          </p:cNvSpPr>
          <p:nvPr>
            <p:ph type="title"/>
          </p:nvPr>
        </p:nvSpPr>
        <p:spPr>
          <a:xfrm>
            <a:off x="762000" y="152400"/>
            <a:ext cx="7772400" cy="609600"/>
          </a:xfrm>
        </p:spPr>
        <p:txBody>
          <a:bodyPr/>
          <a:lstStyle/>
          <a:p>
            <a:r>
              <a:rPr lang="en-US"/>
              <a:t>Trace Code</a:t>
            </a:r>
          </a:p>
        </p:txBody>
      </p:sp>
      <p:sp>
        <p:nvSpPr>
          <p:cNvPr id="327683"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27684" name="Rectangle 4"/>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27686" name="Text Box 6"/>
          <p:cNvSpPr txBox="1">
            <a:spLocks noChangeArrowheads="1"/>
          </p:cNvSpPr>
          <p:nvPr/>
        </p:nvSpPr>
        <p:spPr bwMode="auto">
          <a:xfrm>
            <a:off x="152400" y="1905000"/>
            <a:ext cx="4800600" cy="1465263"/>
          </a:xfrm>
          <a:prstGeom prst="rect">
            <a:avLst/>
          </a:prstGeom>
          <a:solidFill>
            <a:schemeClr val="tx1"/>
          </a:solidFill>
          <a:ln w="12700">
            <a:noFill/>
            <a:miter lim="800000"/>
            <a:headEnd type="none" w="sm" len="sm"/>
            <a:tailEnd type="none" w="sm" len="sm"/>
          </a:ln>
          <a:effectLst/>
        </p:spPr>
        <p:txBody>
          <a:bodyPr>
            <a:spAutoFit/>
          </a:bodyPr>
          <a:lstStyle/>
          <a:p>
            <a:r>
              <a:rPr lang="en-US" sz="1800">
                <a:solidFill>
                  <a:schemeClr val="bg2"/>
                </a:solidFill>
              </a:rPr>
              <a:t>Circle myCircle = new Circle(5.0);</a:t>
            </a:r>
          </a:p>
          <a:p>
            <a:endParaRPr lang="en-US" sz="1800">
              <a:solidFill>
                <a:schemeClr val="bg2"/>
              </a:solidFill>
            </a:endParaRPr>
          </a:p>
          <a:p>
            <a:r>
              <a:rPr lang="en-US" sz="1800">
                <a:solidFill>
                  <a:schemeClr val="bg2"/>
                </a:solidFill>
              </a:rPr>
              <a:t>SCircle yourCircle = new Circle();</a:t>
            </a:r>
          </a:p>
          <a:p>
            <a:endParaRPr lang="en-US" sz="1800">
              <a:solidFill>
                <a:schemeClr val="bg2"/>
              </a:solidFill>
            </a:endParaRPr>
          </a:p>
          <a:p>
            <a:r>
              <a:rPr lang="en-US" sz="1800">
                <a:solidFill>
                  <a:schemeClr val="bg2"/>
                </a:solidFill>
              </a:rPr>
              <a:t>yourCircle.radius = 100;</a:t>
            </a:r>
          </a:p>
        </p:txBody>
      </p:sp>
      <p:sp>
        <p:nvSpPr>
          <p:cNvPr id="327687" name="Rectangle 7"/>
          <p:cNvSpPr>
            <a:spLocks noChangeArrowheads="1"/>
          </p:cNvSpPr>
          <p:nvPr/>
        </p:nvSpPr>
        <p:spPr bwMode="auto">
          <a:xfrm>
            <a:off x="228600" y="1981200"/>
            <a:ext cx="1501775"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27689" name="AutoShape 9"/>
          <p:cNvSpPr>
            <a:spLocks noChangeArrowheads="1"/>
          </p:cNvSpPr>
          <p:nvPr/>
        </p:nvSpPr>
        <p:spPr bwMode="auto">
          <a:xfrm>
            <a:off x="5838825" y="1009650"/>
            <a:ext cx="2265363" cy="344488"/>
          </a:xfrm>
          <a:prstGeom prst="wedgeRoundRectCallout">
            <a:avLst>
              <a:gd name="adj1" fmla="val -25824"/>
              <a:gd name="adj2" fmla="val 245852"/>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Declare myCircle</a:t>
            </a:r>
          </a:p>
        </p:txBody>
      </p:sp>
      <p:sp>
        <p:nvSpPr>
          <p:cNvPr id="327690" name="Rectangle 10"/>
          <p:cNvSpPr>
            <a:spLocks noChangeArrowheads="1"/>
          </p:cNvSpPr>
          <p:nvPr/>
        </p:nvSpPr>
        <p:spPr bwMode="auto">
          <a:xfrm>
            <a:off x="6837363" y="2046288"/>
            <a:ext cx="152400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no value</a:t>
            </a:r>
          </a:p>
        </p:txBody>
      </p:sp>
      <p:sp>
        <p:nvSpPr>
          <p:cNvPr id="327691" name="Text Box 11"/>
          <p:cNvSpPr txBox="1">
            <a:spLocks noChangeArrowheads="1"/>
          </p:cNvSpPr>
          <p:nvPr/>
        </p:nvSpPr>
        <p:spPr bwMode="auto">
          <a:xfrm>
            <a:off x="5724525" y="2020888"/>
            <a:ext cx="1133475" cy="366712"/>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myCircle</a:t>
            </a:r>
          </a:p>
        </p:txBody>
      </p:sp>
      <p:sp>
        <p:nvSpPr>
          <p:cNvPr id="327692" name="Rectangle 12"/>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C26F003B-D5D2-4747-A1DF-737F1D54A823}" type="slidenum">
              <a:rPr lang="en-US"/>
              <a:pPr/>
              <a:t>16</a:t>
            </a:fld>
            <a:endParaRPr lang="en-US"/>
          </a:p>
        </p:txBody>
      </p:sp>
      <p:sp>
        <p:nvSpPr>
          <p:cNvPr id="328706" name="Rectangle 2"/>
          <p:cNvSpPr>
            <a:spLocks noGrp="1" noChangeArrowheads="1"/>
          </p:cNvSpPr>
          <p:nvPr>
            <p:ph type="title"/>
          </p:nvPr>
        </p:nvSpPr>
        <p:spPr>
          <a:xfrm>
            <a:off x="685800" y="285750"/>
            <a:ext cx="7772400" cy="531813"/>
          </a:xfrm>
        </p:spPr>
        <p:txBody>
          <a:bodyPr/>
          <a:lstStyle/>
          <a:p>
            <a:r>
              <a:rPr lang="en-US" sz="4000"/>
              <a:t>Trace Code, cont.</a:t>
            </a:r>
          </a:p>
        </p:txBody>
      </p:sp>
      <p:sp>
        <p:nvSpPr>
          <p:cNvPr id="328707"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28708" name="Rectangle 4"/>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28709" name="Text Box 5"/>
          <p:cNvSpPr txBox="1">
            <a:spLocks noChangeArrowheads="1"/>
          </p:cNvSpPr>
          <p:nvPr/>
        </p:nvSpPr>
        <p:spPr bwMode="auto">
          <a:xfrm>
            <a:off x="152400" y="1905000"/>
            <a:ext cx="4800600" cy="1465263"/>
          </a:xfrm>
          <a:prstGeom prst="rect">
            <a:avLst/>
          </a:prstGeom>
          <a:solidFill>
            <a:schemeClr val="tx1"/>
          </a:solidFill>
          <a:ln w="12700">
            <a:noFill/>
            <a:miter lim="800000"/>
            <a:headEnd type="none" w="sm" len="sm"/>
            <a:tailEnd type="none" w="sm" len="sm"/>
          </a:ln>
          <a:effectLst/>
        </p:spPr>
        <p:txBody>
          <a:bodyPr>
            <a:spAutoFit/>
          </a:bodyPr>
          <a:lstStyle/>
          <a:p>
            <a:r>
              <a:rPr lang="en-US" sz="1800">
                <a:solidFill>
                  <a:schemeClr val="bg2"/>
                </a:solidFill>
              </a:rPr>
              <a:t>Circle myCircle = new Circle(5.0);</a:t>
            </a:r>
          </a:p>
          <a:p>
            <a:endParaRPr lang="en-US" sz="1800">
              <a:solidFill>
                <a:schemeClr val="bg2"/>
              </a:solidFill>
            </a:endParaRPr>
          </a:p>
          <a:p>
            <a:r>
              <a:rPr lang="en-US" sz="1800">
                <a:solidFill>
                  <a:schemeClr val="bg2"/>
                </a:solidFill>
              </a:rPr>
              <a:t>Circle yourCircle = new Circle();</a:t>
            </a:r>
          </a:p>
          <a:p>
            <a:endParaRPr lang="en-US" sz="1800">
              <a:solidFill>
                <a:schemeClr val="bg2"/>
              </a:solidFill>
            </a:endParaRPr>
          </a:p>
          <a:p>
            <a:r>
              <a:rPr lang="en-US" sz="1800">
                <a:solidFill>
                  <a:schemeClr val="bg2"/>
                </a:solidFill>
              </a:rPr>
              <a:t>yourCircle.radius = 100;</a:t>
            </a:r>
          </a:p>
        </p:txBody>
      </p:sp>
      <p:sp>
        <p:nvSpPr>
          <p:cNvPr id="328710" name="Rectangle 6"/>
          <p:cNvSpPr>
            <a:spLocks noChangeArrowheads="1"/>
          </p:cNvSpPr>
          <p:nvPr/>
        </p:nvSpPr>
        <p:spPr bwMode="auto">
          <a:xfrm>
            <a:off x="1922463" y="1970088"/>
            <a:ext cx="1651000" cy="2667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328712" name="Object 8"/>
          <p:cNvGraphicFramePr>
            <a:graphicFrameLocks noChangeAspect="1"/>
          </p:cNvGraphicFramePr>
          <p:nvPr>
            <p:ph idx="1"/>
          </p:nvPr>
        </p:nvGraphicFramePr>
        <p:xfrm>
          <a:off x="5570538" y="2852738"/>
          <a:ext cx="2687637" cy="1193800"/>
        </p:xfrm>
        <a:graphic>
          <a:graphicData uri="http://schemas.openxmlformats.org/presentationml/2006/ole">
            <p:oleObj spid="_x0000_s328712" name="Picture" r:id="rId3" imgW="1028880" imgH="457200" progId="Word.Picture.8">
              <p:embed/>
            </p:oleObj>
          </a:graphicData>
        </a:graphic>
      </p:graphicFrame>
      <p:sp>
        <p:nvSpPr>
          <p:cNvPr id="328715" name="Rectangle 11"/>
          <p:cNvSpPr>
            <a:spLocks noChangeArrowheads="1"/>
          </p:cNvSpPr>
          <p:nvPr/>
        </p:nvSpPr>
        <p:spPr bwMode="auto">
          <a:xfrm>
            <a:off x="6837363" y="2046288"/>
            <a:ext cx="152400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no value</a:t>
            </a:r>
          </a:p>
        </p:txBody>
      </p:sp>
      <p:sp>
        <p:nvSpPr>
          <p:cNvPr id="328716" name="Text Box 12"/>
          <p:cNvSpPr txBox="1">
            <a:spLocks noChangeArrowheads="1"/>
          </p:cNvSpPr>
          <p:nvPr/>
        </p:nvSpPr>
        <p:spPr bwMode="auto">
          <a:xfrm>
            <a:off x="5724525" y="2020888"/>
            <a:ext cx="1133475" cy="366712"/>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myCircle</a:t>
            </a:r>
          </a:p>
        </p:txBody>
      </p:sp>
      <p:sp>
        <p:nvSpPr>
          <p:cNvPr id="328711" name="AutoShape 7"/>
          <p:cNvSpPr>
            <a:spLocks noChangeArrowheads="1"/>
          </p:cNvSpPr>
          <p:nvPr/>
        </p:nvSpPr>
        <p:spPr bwMode="auto">
          <a:xfrm>
            <a:off x="3881438" y="4695825"/>
            <a:ext cx="1689100" cy="422275"/>
          </a:xfrm>
          <a:prstGeom prst="wedgeRoundRectCallout">
            <a:avLst>
              <a:gd name="adj1" fmla="val 77162"/>
              <a:gd name="adj2" fmla="val -407144"/>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Create a circle</a:t>
            </a:r>
          </a:p>
        </p:txBody>
      </p:sp>
      <p:sp>
        <p:nvSpPr>
          <p:cNvPr id="328717" name="Rectangle 1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Slide Number Placeholder 4"/>
          <p:cNvSpPr>
            <a:spLocks noGrp="1"/>
          </p:cNvSpPr>
          <p:nvPr>
            <p:ph type="sldNum" sz="quarter" idx="11"/>
          </p:nvPr>
        </p:nvSpPr>
        <p:spPr/>
        <p:txBody>
          <a:bodyPr/>
          <a:lstStyle/>
          <a:p>
            <a:fld id="{6C2BCD64-31E8-45BA-BE44-D024959BFAE2}" type="slidenum">
              <a:rPr lang="en-US"/>
              <a:pPr/>
              <a:t>17</a:t>
            </a:fld>
            <a:endParaRPr lang="en-US"/>
          </a:p>
        </p:txBody>
      </p:sp>
      <p:sp>
        <p:nvSpPr>
          <p:cNvPr id="342018" name="Rectangle 2"/>
          <p:cNvSpPr>
            <a:spLocks noGrp="1" noChangeArrowheads="1"/>
          </p:cNvSpPr>
          <p:nvPr>
            <p:ph type="title"/>
          </p:nvPr>
        </p:nvSpPr>
        <p:spPr>
          <a:xfrm>
            <a:off x="685800" y="285750"/>
            <a:ext cx="7772400" cy="531813"/>
          </a:xfrm>
        </p:spPr>
        <p:txBody>
          <a:bodyPr/>
          <a:lstStyle/>
          <a:p>
            <a:r>
              <a:rPr lang="en-US" sz="4000"/>
              <a:t>Trace Code, cont.</a:t>
            </a:r>
          </a:p>
        </p:txBody>
      </p:sp>
      <p:sp>
        <p:nvSpPr>
          <p:cNvPr id="342019"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42020" name="Rectangle 4"/>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42021" name="Text Box 5"/>
          <p:cNvSpPr txBox="1">
            <a:spLocks noChangeArrowheads="1"/>
          </p:cNvSpPr>
          <p:nvPr/>
        </p:nvSpPr>
        <p:spPr bwMode="auto">
          <a:xfrm>
            <a:off x="152400" y="1905000"/>
            <a:ext cx="4800600" cy="1465263"/>
          </a:xfrm>
          <a:prstGeom prst="rect">
            <a:avLst/>
          </a:prstGeom>
          <a:solidFill>
            <a:schemeClr val="tx1"/>
          </a:solidFill>
          <a:ln w="12700">
            <a:noFill/>
            <a:miter lim="800000"/>
            <a:headEnd type="none" w="sm" len="sm"/>
            <a:tailEnd type="none" w="sm" len="sm"/>
          </a:ln>
          <a:effectLst/>
        </p:spPr>
        <p:txBody>
          <a:bodyPr>
            <a:spAutoFit/>
          </a:bodyPr>
          <a:lstStyle/>
          <a:p>
            <a:r>
              <a:rPr lang="en-US" sz="1800">
                <a:solidFill>
                  <a:schemeClr val="bg2"/>
                </a:solidFill>
              </a:rPr>
              <a:t>Circle myCircle = new Circle(5.0);</a:t>
            </a:r>
          </a:p>
          <a:p>
            <a:endParaRPr lang="en-US" sz="1800">
              <a:solidFill>
                <a:schemeClr val="bg2"/>
              </a:solidFill>
            </a:endParaRPr>
          </a:p>
          <a:p>
            <a:r>
              <a:rPr lang="en-US" sz="1800">
                <a:solidFill>
                  <a:schemeClr val="bg2"/>
                </a:solidFill>
              </a:rPr>
              <a:t>Circle yourCircle = new Circle();</a:t>
            </a:r>
          </a:p>
          <a:p>
            <a:endParaRPr lang="en-US" sz="1800">
              <a:solidFill>
                <a:schemeClr val="bg2"/>
              </a:solidFill>
            </a:endParaRPr>
          </a:p>
          <a:p>
            <a:r>
              <a:rPr lang="en-US" sz="1800">
                <a:solidFill>
                  <a:schemeClr val="bg2"/>
                </a:solidFill>
              </a:rPr>
              <a:t>yourCircle.radius = 100;</a:t>
            </a:r>
          </a:p>
        </p:txBody>
      </p:sp>
      <p:sp>
        <p:nvSpPr>
          <p:cNvPr id="342022" name="Rectangle 6"/>
          <p:cNvSpPr>
            <a:spLocks noChangeArrowheads="1"/>
          </p:cNvSpPr>
          <p:nvPr/>
        </p:nvSpPr>
        <p:spPr bwMode="auto">
          <a:xfrm>
            <a:off x="1730375" y="1970088"/>
            <a:ext cx="192088" cy="268287"/>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342023" name="Object 7"/>
          <p:cNvGraphicFramePr>
            <a:graphicFrameLocks noChangeAspect="1"/>
          </p:cNvGraphicFramePr>
          <p:nvPr>
            <p:ph idx="1"/>
          </p:nvPr>
        </p:nvGraphicFramePr>
        <p:xfrm>
          <a:off x="5570538" y="2852738"/>
          <a:ext cx="2687637" cy="1193800"/>
        </p:xfrm>
        <a:graphic>
          <a:graphicData uri="http://schemas.openxmlformats.org/presentationml/2006/ole">
            <p:oleObj spid="_x0000_s342023" name="Picture" r:id="rId3" imgW="1028880" imgH="457200" progId="Word.Picture.8">
              <p:embed/>
            </p:oleObj>
          </a:graphicData>
        </a:graphic>
      </p:graphicFrame>
      <p:sp>
        <p:nvSpPr>
          <p:cNvPr id="342024" name="Rectangle 8"/>
          <p:cNvSpPr>
            <a:spLocks noChangeArrowheads="1"/>
          </p:cNvSpPr>
          <p:nvPr/>
        </p:nvSpPr>
        <p:spPr bwMode="auto">
          <a:xfrm>
            <a:off x="6837363" y="2046288"/>
            <a:ext cx="152400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 value</a:t>
            </a:r>
          </a:p>
        </p:txBody>
      </p:sp>
      <p:sp>
        <p:nvSpPr>
          <p:cNvPr id="342025" name="Text Box 9"/>
          <p:cNvSpPr txBox="1">
            <a:spLocks noChangeArrowheads="1"/>
          </p:cNvSpPr>
          <p:nvPr/>
        </p:nvSpPr>
        <p:spPr bwMode="auto">
          <a:xfrm>
            <a:off x="5724525" y="2020888"/>
            <a:ext cx="1133475" cy="366712"/>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myCircle</a:t>
            </a:r>
          </a:p>
        </p:txBody>
      </p:sp>
      <p:sp>
        <p:nvSpPr>
          <p:cNvPr id="342027" name="Line 11"/>
          <p:cNvSpPr>
            <a:spLocks noChangeShapeType="1"/>
          </p:cNvSpPr>
          <p:nvPr/>
        </p:nvSpPr>
        <p:spPr bwMode="auto">
          <a:xfrm flipH="1">
            <a:off x="6991350" y="2238375"/>
            <a:ext cx="652463" cy="806450"/>
          </a:xfrm>
          <a:prstGeom prst="line">
            <a:avLst/>
          </a:prstGeom>
          <a:noFill/>
          <a:ln w="12700">
            <a:solidFill>
              <a:srgbClr val="FF0000"/>
            </a:solidFill>
            <a:round/>
            <a:headEnd type="none" w="sm" len="sm"/>
            <a:tailEnd type="stealth" w="sm" len="sm"/>
          </a:ln>
          <a:effectLst/>
        </p:spPr>
        <p:txBody>
          <a:bodyPr/>
          <a:lstStyle/>
          <a:p>
            <a:endParaRPr lang="en-US"/>
          </a:p>
        </p:txBody>
      </p:sp>
      <p:sp>
        <p:nvSpPr>
          <p:cNvPr id="342028" name="AutoShape 12"/>
          <p:cNvSpPr>
            <a:spLocks noChangeArrowheads="1"/>
          </p:cNvSpPr>
          <p:nvPr/>
        </p:nvSpPr>
        <p:spPr bwMode="auto">
          <a:xfrm>
            <a:off x="3151188" y="2928938"/>
            <a:ext cx="2497137" cy="730250"/>
          </a:xfrm>
          <a:prstGeom prst="wedgeRoundRectCallout">
            <a:avLst>
              <a:gd name="adj1" fmla="val 113509"/>
              <a:gd name="adj2" fmla="val -77606"/>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Assign object reference to myCircle</a:t>
            </a:r>
          </a:p>
        </p:txBody>
      </p:sp>
      <p:sp>
        <p:nvSpPr>
          <p:cNvPr id="342029" name="Rectangle 1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Slide Number Placeholder 4"/>
          <p:cNvSpPr>
            <a:spLocks noGrp="1"/>
          </p:cNvSpPr>
          <p:nvPr>
            <p:ph type="sldNum" sz="quarter" idx="11"/>
          </p:nvPr>
        </p:nvSpPr>
        <p:spPr/>
        <p:txBody>
          <a:bodyPr/>
          <a:lstStyle/>
          <a:p>
            <a:fld id="{0505272D-7663-4BE6-99A6-B76711C4D576}" type="slidenum">
              <a:rPr lang="en-US"/>
              <a:pPr/>
              <a:t>18</a:t>
            </a:fld>
            <a:endParaRPr lang="en-US"/>
          </a:p>
        </p:txBody>
      </p:sp>
      <p:sp>
        <p:nvSpPr>
          <p:cNvPr id="343042" name="Rectangle 2"/>
          <p:cNvSpPr>
            <a:spLocks noGrp="1" noChangeArrowheads="1"/>
          </p:cNvSpPr>
          <p:nvPr>
            <p:ph type="title"/>
          </p:nvPr>
        </p:nvSpPr>
        <p:spPr>
          <a:xfrm>
            <a:off x="685800" y="285750"/>
            <a:ext cx="7772400" cy="531813"/>
          </a:xfrm>
        </p:spPr>
        <p:txBody>
          <a:bodyPr/>
          <a:lstStyle/>
          <a:p>
            <a:r>
              <a:rPr lang="en-US" sz="4000"/>
              <a:t>Trace Code, cont.</a:t>
            </a:r>
          </a:p>
        </p:txBody>
      </p:sp>
      <p:sp>
        <p:nvSpPr>
          <p:cNvPr id="343043"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43044" name="Rectangle 4"/>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43045" name="Text Box 5"/>
          <p:cNvSpPr txBox="1">
            <a:spLocks noChangeArrowheads="1"/>
          </p:cNvSpPr>
          <p:nvPr/>
        </p:nvSpPr>
        <p:spPr bwMode="auto">
          <a:xfrm>
            <a:off x="152400" y="1085850"/>
            <a:ext cx="4800600" cy="1465263"/>
          </a:xfrm>
          <a:prstGeom prst="rect">
            <a:avLst/>
          </a:prstGeom>
          <a:solidFill>
            <a:schemeClr val="tx1"/>
          </a:solidFill>
          <a:ln w="12700">
            <a:noFill/>
            <a:miter lim="800000"/>
            <a:headEnd type="none" w="sm" len="sm"/>
            <a:tailEnd type="none" w="sm" len="sm"/>
          </a:ln>
          <a:effectLst/>
        </p:spPr>
        <p:txBody>
          <a:bodyPr>
            <a:spAutoFit/>
          </a:bodyPr>
          <a:lstStyle/>
          <a:p>
            <a:r>
              <a:rPr lang="en-US" sz="1800">
                <a:solidFill>
                  <a:schemeClr val="bg2"/>
                </a:solidFill>
              </a:rPr>
              <a:t>Circle myCircle = new Circle(5.0);</a:t>
            </a:r>
          </a:p>
          <a:p>
            <a:endParaRPr lang="en-US" sz="1800">
              <a:solidFill>
                <a:schemeClr val="bg2"/>
              </a:solidFill>
            </a:endParaRPr>
          </a:p>
          <a:p>
            <a:r>
              <a:rPr lang="en-US" sz="1800">
                <a:solidFill>
                  <a:schemeClr val="bg2"/>
                </a:solidFill>
              </a:rPr>
              <a:t>Circle yourCircle = new Circle();</a:t>
            </a:r>
          </a:p>
          <a:p>
            <a:endParaRPr lang="en-US" sz="1800">
              <a:solidFill>
                <a:schemeClr val="bg2"/>
              </a:solidFill>
            </a:endParaRPr>
          </a:p>
          <a:p>
            <a:r>
              <a:rPr lang="en-US" sz="1800">
                <a:solidFill>
                  <a:schemeClr val="bg2"/>
                </a:solidFill>
              </a:rPr>
              <a:t>yourCircle.radius = 100;</a:t>
            </a:r>
          </a:p>
        </p:txBody>
      </p:sp>
      <p:graphicFrame>
        <p:nvGraphicFramePr>
          <p:cNvPr id="343047" name="Object 7"/>
          <p:cNvGraphicFramePr>
            <a:graphicFrameLocks noChangeAspect="1"/>
          </p:cNvGraphicFramePr>
          <p:nvPr>
            <p:ph idx="1"/>
          </p:nvPr>
        </p:nvGraphicFramePr>
        <p:xfrm>
          <a:off x="5570538" y="2033588"/>
          <a:ext cx="2687637" cy="1193800"/>
        </p:xfrm>
        <a:graphic>
          <a:graphicData uri="http://schemas.openxmlformats.org/presentationml/2006/ole">
            <p:oleObj spid="_x0000_s343047" name="Picture" r:id="rId3" imgW="1028880" imgH="457200" progId="Word.Picture.8">
              <p:embed/>
            </p:oleObj>
          </a:graphicData>
        </a:graphic>
      </p:graphicFrame>
      <p:sp>
        <p:nvSpPr>
          <p:cNvPr id="343048" name="Rectangle 8"/>
          <p:cNvSpPr>
            <a:spLocks noChangeArrowheads="1"/>
          </p:cNvSpPr>
          <p:nvPr/>
        </p:nvSpPr>
        <p:spPr bwMode="auto">
          <a:xfrm>
            <a:off x="6837363" y="1227138"/>
            <a:ext cx="152400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 value</a:t>
            </a:r>
          </a:p>
        </p:txBody>
      </p:sp>
      <p:sp>
        <p:nvSpPr>
          <p:cNvPr id="343049" name="Text Box 9"/>
          <p:cNvSpPr txBox="1">
            <a:spLocks noChangeArrowheads="1"/>
          </p:cNvSpPr>
          <p:nvPr/>
        </p:nvSpPr>
        <p:spPr bwMode="auto">
          <a:xfrm>
            <a:off x="5724525" y="1201738"/>
            <a:ext cx="1133475" cy="366712"/>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myCircle</a:t>
            </a:r>
          </a:p>
        </p:txBody>
      </p:sp>
      <p:sp>
        <p:nvSpPr>
          <p:cNvPr id="343050" name="Line 10"/>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ffectLst/>
        </p:spPr>
        <p:txBody>
          <a:bodyPr/>
          <a:lstStyle/>
          <a:p>
            <a:endParaRPr lang="en-US"/>
          </a:p>
        </p:txBody>
      </p:sp>
      <p:sp>
        <p:nvSpPr>
          <p:cNvPr id="343052" name="Rectangle 12"/>
          <p:cNvSpPr>
            <a:spLocks noChangeArrowheads="1"/>
          </p:cNvSpPr>
          <p:nvPr/>
        </p:nvSpPr>
        <p:spPr bwMode="auto">
          <a:xfrm>
            <a:off x="193675" y="1700213"/>
            <a:ext cx="1651000" cy="268287"/>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43053" name="Rectangle 13"/>
          <p:cNvSpPr>
            <a:spLocks noChangeArrowheads="1"/>
          </p:cNvSpPr>
          <p:nvPr/>
        </p:nvSpPr>
        <p:spPr bwMode="auto">
          <a:xfrm>
            <a:off x="6837363" y="3582988"/>
            <a:ext cx="152400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no value</a:t>
            </a:r>
          </a:p>
        </p:txBody>
      </p:sp>
      <p:sp>
        <p:nvSpPr>
          <p:cNvPr id="343054" name="Text Box 14"/>
          <p:cNvSpPr txBox="1">
            <a:spLocks noChangeArrowheads="1"/>
          </p:cNvSpPr>
          <p:nvPr/>
        </p:nvSpPr>
        <p:spPr bwMode="auto">
          <a:xfrm>
            <a:off x="5724525" y="3557588"/>
            <a:ext cx="1228725" cy="366712"/>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yourCircle</a:t>
            </a:r>
          </a:p>
        </p:txBody>
      </p:sp>
      <p:sp>
        <p:nvSpPr>
          <p:cNvPr id="343051" name="AutoShape 11"/>
          <p:cNvSpPr>
            <a:spLocks noChangeArrowheads="1"/>
          </p:cNvSpPr>
          <p:nvPr/>
        </p:nvSpPr>
        <p:spPr bwMode="auto">
          <a:xfrm>
            <a:off x="5646738" y="4887913"/>
            <a:ext cx="2843212" cy="500062"/>
          </a:xfrm>
          <a:prstGeom prst="wedgeRoundRectCallout">
            <a:avLst>
              <a:gd name="adj1" fmla="val -5444"/>
              <a:gd name="adj2" fmla="val -261431"/>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a:t>Declare yourCircle</a:t>
            </a:r>
          </a:p>
        </p:txBody>
      </p:sp>
      <p:sp>
        <p:nvSpPr>
          <p:cNvPr id="343055" name="Rectangle 15"/>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Slide Number Placeholder 4"/>
          <p:cNvSpPr>
            <a:spLocks noGrp="1"/>
          </p:cNvSpPr>
          <p:nvPr>
            <p:ph type="sldNum" sz="quarter" idx="11"/>
          </p:nvPr>
        </p:nvSpPr>
        <p:spPr/>
        <p:txBody>
          <a:bodyPr/>
          <a:lstStyle/>
          <a:p>
            <a:fld id="{865C4774-6951-423A-A365-A103012A74DD}" type="slidenum">
              <a:rPr lang="en-US"/>
              <a:pPr/>
              <a:t>19</a:t>
            </a:fld>
            <a:endParaRPr lang="en-US"/>
          </a:p>
        </p:txBody>
      </p:sp>
      <p:sp>
        <p:nvSpPr>
          <p:cNvPr id="344066" name="Rectangle 2"/>
          <p:cNvSpPr>
            <a:spLocks noGrp="1" noChangeArrowheads="1"/>
          </p:cNvSpPr>
          <p:nvPr>
            <p:ph type="title"/>
          </p:nvPr>
        </p:nvSpPr>
        <p:spPr>
          <a:xfrm>
            <a:off x="685800" y="285750"/>
            <a:ext cx="7772400" cy="531813"/>
          </a:xfrm>
        </p:spPr>
        <p:txBody>
          <a:bodyPr/>
          <a:lstStyle/>
          <a:p>
            <a:r>
              <a:rPr lang="en-US" sz="4000"/>
              <a:t>Trace Code, cont.</a:t>
            </a:r>
          </a:p>
        </p:txBody>
      </p:sp>
      <p:sp>
        <p:nvSpPr>
          <p:cNvPr id="344067"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44068" name="Rectangle 4"/>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44069" name="Text Box 5"/>
          <p:cNvSpPr txBox="1">
            <a:spLocks noChangeArrowheads="1"/>
          </p:cNvSpPr>
          <p:nvPr/>
        </p:nvSpPr>
        <p:spPr bwMode="auto">
          <a:xfrm>
            <a:off x="152400" y="1085850"/>
            <a:ext cx="4800600" cy="1465263"/>
          </a:xfrm>
          <a:prstGeom prst="rect">
            <a:avLst/>
          </a:prstGeom>
          <a:solidFill>
            <a:schemeClr val="tx1"/>
          </a:solidFill>
          <a:ln w="12700">
            <a:noFill/>
            <a:miter lim="800000"/>
            <a:headEnd type="none" w="sm" len="sm"/>
            <a:tailEnd type="none" w="sm" len="sm"/>
          </a:ln>
          <a:effectLst/>
        </p:spPr>
        <p:txBody>
          <a:bodyPr>
            <a:spAutoFit/>
          </a:bodyPr>
          <a:lstStyle/>
          <a:p>
            <a:r>
              <a:rPr lang="en-US" sz="1800">
                <a:solidFill>
                  <a:schemeClr val="bg2"/>
                </a:solidFill>
              </a:rPr>
              <a:t>Circle myCircle = new Circle(5.0);</a:t>
            </a:r>
          </a:p>
          <a:p>
            <a:endParaRPr lang="en-US" sz="1800">
              <a:solidFill>
                <a:schemeClr val="bg2"/>
              </a:solidFill>
            </a:endParaRPr>
          </a:p>
          <a:p>
            <a:r>
              <a:rPr lang="en-US" sz="1800">
                <a:solidFill>
                  <a:schemeClr val="bg2"/>
                </a:solidFill>
              </a:rPr>
              <a:t>Circle yourCircle = new Circle();</a:t>
            </a:r>
          </a:p>
          <a:p>
            <a:endParaRPr lang="en-US" sz="1800">
              <a:solidFill>
                <a:schemeClr val="bg2"/>
              </a:solidFill>
            </a:endParaRPr>
          </a:p>
          <a:p>
            <a:r>
              <a:rPr lang="en-US" sz="1800">
                <a:solidFill>
                  <a:schemeClr val="bg2"/>
                </a:solidFill>
              </a:rPr>
              <a:t>yourCircle.radius = 100;</a:t>
            </a:r>
          </a:p>
        </p:txBody>
      </p:sp>
      <p:graphicFrame>
        <p:nvGraphicFramePr>
          <p:cNvPr id="344070" name="Object 6"/>
          <p:cNvGraphicFramePr>
            <a:graphicFrameLocks noChangeAspect="1"/>
          </p:cNvGraphicFramePr>
          <p:nvPr>
            <p:ph idx="1"/>
          </p:nvPr>
        </p:nvGraphicFramePr>
        <p:xfrm>
          <a:off x="5570538" y="2033588"/>
          <a:ext cx="2687637" cy="1193800"/>
        </p:xfrm>
        <a:graphic>
          <a:graphicData uri="http://schemas.openxmlformats.org/presentationml/2006/ole">
            <p:oleObj spid="_x0000_s344070" name="Picture" r:id="rId3" imgW="1028880" imgH="457200" progId="Word.Picture.8">
              <p:embed/>
            </p:oleObj>
          </a:graphicData>
        </a:graphic>
      </p:graphicFrame>
      <p:sp>
        <p:nvSpPr>
          <p:cNvPr id="344071" name="Rectangle 7"/>
          <p:cNvSpPr>
            <a:spLocks noChangeArrowheads="1"/>
          </p:cNvSpPr>
          <p:nvPr/>
        </p:nvSpPr>
        <p:spPr bwMode="auto">
          <a:xfrm>
            <a:off x="6837363" y="1227138"/>
            <a:ext cx="152400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 value</a:t>
            </a:r>
          </a:p>
        </p:txBody>
      </p:sp>
      <p:sp>
        <p:nvSpPr>
          <p:cNvPr id="344072" name="Text Box 8"/>
          <p:cNvSpPr txBox="1">
            <a:spLocks noChangeArrowheads="1"/>
          </p:cNvSpPr>
          <p:nvPr/>
        </p:nvSpPr>
        <p:spPr bwMode="auto">
          <a:xfrm>
            <a:off x="5724525" y="1201738"/>
            <a:ext cx="1133475" cy="366712"/>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myCircle</a:t>
            </a:r>
          </a:p>
        </p:txBody>
      </p:sp>
      <p:sp>
        <p:nvSpPr>
          <p:cNvPr id="344073" name="Line 9"/>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ffectLst/>
        </p:spPr>
        <p:txBody>
          <a:bodyPr/>
          <a:lstStyle/>
          <a:p>
            <a:endParaRPr lang="en-US"/>
          </a:p>
        </p:txBody>
      </p:sp>
      <p:sp>
        <p:nvSpPr>
          <p:cNvPr id="344075" name="Rectangle 11"/>
          <p:cNvSpPr>
            <a:spLocks noChangeArrowheads="1"/>
          </p:cNvSpPr>
          <p:nvPr/>
        </p:nvSpPr>
        <p:spPr bwMode="auto">
          <a:xfrm>
            <a:off x="6837363" y="3582988"/>
            <a:ext cx="152400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no value</a:t>
            </a:r>
          </a:p>
        </p:txBody>
      </p:sp>
      <p:sp>
        <p:nvSpPr>
          <p:cNvPr id="344076" name="Text Box 12"/>
          <p:cNvSpPr txBox="1">
            <a:spLocks noChangeArrowheads="1"/>
          </p:cNvSpPr>
          <p:nvPr/>
        </p:nvSpPr>
        <p:spPr bwMode="auto">
          <a:xfrm>
            <a:off x="5724525" y="3557588"/>
            <a:ext cx="1228725" cy="366712"/>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yourCircle</a:t>
            </a:r>
          </a:p>
        </p:txBody>
      </p:sp>
      <p:sp>
        <p:nvSpPr>
          <p:cNvPr id="344078" name="Rectangle 14"/>
          <p:cNvSpPr>
            <a:spLocks noChangeArrowheads="1"/>
          </p:cNvSpPr>
          <p:nvPr/>
        </p:nvSpPr>
        <p:spPr bwMode="auto">
          <a:xfrm>
            <a:off x="2074863" y="1662113"/>
            <a:ext cx="1268412" cy="3079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344079" name="Object 15"/>
          <p:cNvGraphicFramePr>
            <a:graphicFrameLocks noChangeAspect="1"/>
          </p:cNvGraphicFramePr>
          <p:nvPr/>
        </p:nvGraphicFramePr>
        <p:xfrm>
          <a:off x="5800725" y="4351338"/>
          <a:ext cx="2687638" cy="1193800"/>
        </p:xfrm>
        <a:graphic>
          <a:graphicData uri="http://schemas.openxmlformats.org/presentationml/2006/ole">
            <p:oleObj spid="_x0000_s344079" name="Picture" r:id="rId4" imgW="1028880" imgH="457200" progId="Word.Picture.8">
              <p:embed/>
            </p:oleObj>
          </a:graphicData>
        </a:graphic>
      </p:graphicFrame>
      <p:sp>
        <p:nvSpPr>
          <p:cNvPr id="344080" name="AutoShape 16"/>
          <p:cNvSpPr>
            <a:spLocks noChangeArrowheads="1"/>
          </p:cNvSpPr>
          <p:nvPr/>
        </p:nvSpPr>
        <p:spPr bwMode="auto">
          <a:xfrm>
            <a:off x="3573463" y="4927600"/>
            <a:ext cx="1804987" cy="652463"/>
          </a:xfrm>
          <a:prstGeom prst="wedgeRoundRectCallout">
            <a:avLst>
              <a:gd name="adj1" fmla="val 89227"/>
              <a:gd name="adj2" fmla="val -87227"/>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Create a new Circle object</a:t>
            </a:r>
          </a:p>
        </p:txBody>
      </p:sp>
      <p:sp>
        <p:nvSpPr>
          <p:cNvPr id="344081" name="Rectangle 1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9AAFE08-9DA5-4795-A057-E3930FC58076}" type="slidenum">
              <a:rPr lang="en-US"/>
              <a:pPr/>
              <a:t>2</a:t>
            </a:fld>
            <a:endParaRPr lang="en-US"/>
          </a:p>
        </p:txBody>
      </p:sp>
      <p:sp>
        <p:nvSpPr>
          <p:cNvPr id="311298" name="Rectangle 2"/>
          <p:cNvSpPr>
            <a:spLocks noGrp="1" noChangeArrowheads="1"/>
          </p:cNvSpPr>
          <p:nvPr>
            <p:ph type="title"/>
          </p:nvPr>
        </p:nvSpPr>
        <p:spPr>
          <a:xfrm>
            <a:off x="0" y="152400"/>
            <a:ext cx="9144000" cy="457200"/>
          </a:xfrm>
        </p:spPr>
        <p:txBody>
          <a:bodyPr/>
          <a:lstStyle/>
          <a:p>
            <a:r>
              <a:rPr lang="en-US" sz="4000"/>
              <a:t>Objectives</a:t>
            </a:r>
          </a:p>
        </p:txBody>
      </p:sp>
      <p:sp>
        <p:nvSpPr>
          <p:cNvPr id="311299" name="Rectangle 3"/>
          <p:cNvSpPr>
            <a:spLocks noGrp="1" noChangeArrowheads="1"/>
          </p:cNvSpPr>
          <p:nvPr>
            <p:ph type="body" idx="1"/>
          </p:nvPr>
        </p:nvSpPr>
        <p:spPr>
          <a:xfrm>
            <a:off x="117475" y="779463"/>
            <a:ext cx="8874125" cy="5735637"/>
          </a:xfrm>
        </p:spPr>
        <p:txBody>
          <a:bodyPr/>
          <a:lstStyle/>
          <a:p>
            <a:pPr>
              <a:lnSpc>
                <a:spcPct val="80000"/>
              </a:lnSpc>
            </a:pPr>
            <a:r>
              <a:rPr lang="en-US" sz="2000"/>
              <a:t>To describe objects and classes, and use classes to model objects (§8.2).</a:t>
            </a:r>
          </a:p>
          <a:p>
            <a:pPr>
              <a:lnSpc>
                <a:spcPct val="80000"/>
              </a:lnSpc>
            </a:pPr>
            <a:r>
              <a:rPr lang="en-US" sz="2000"/>
              <a:t>To use UML graphical notation to describe classes and objects (§8.2).</a:t>
            </a:r>
          </a:p>
          <a:p>
            <a:pPr>
              <a:lnSpc>
                <a:spcPct val="80000"/>
              </a:lnSpc>
            </a:pPr>
            <a:r>
              <a:rPr lang="en-US" sz="2000"/>
              <a:t>To demonstrate how to define classes and create objects (§8.3).</a:t>
            </a:r>
          </a:p>
          <a:p>
            <a:pPr>
              <a:lnSpc>
                <a:spcPct val="80000"/>
              </a:lnSpc>
            </a:pPr>
            <a:r>
              <a:rPr lang="en-US" sz="2000"/>
              <a:t>To create objects using constructors (§8.4).</a:t>
            </a:r>
          </a:p>
          <a:p>
            <a:pPr>
              <a:lnSpc>
                <a:spcPct val="80000"/>
              </a:lnSpc>
            </a:pPr>
            <a:r>
              <a:rPr lang="en-US" sz="2000"/>
              <a:t>To access objects via object reference variables (§8.5).</a:t>
            </a:r>
          </a:p>
          <a:p>
            <a:pPr>
              <a:lnSpc>
                <a:spcPct val="80000"/>
              </a:lnSpc>
            </a:pPr>
            <a:r>
              <a:rPr lang="en-US" sz="2000"/>
              <a:t>To define a reference variable using a reference type (§8.5.1).</a:t>
            </a:r>
          </a:p>
          <a:p>
            <a:pPr>
              <a:lnSpc>
                <a:spcPct val="80000"/>
              </a:lnSpc>
            </a:pPr>
            <a:r>
              <a:rPr lang="en-US" sz="2000"/>
              <a:t>To access an object’s data and methods using the object member access operator (</a:t>
            </a:r>
            <a:r>
              <a:rPr lang="en-US" sz="2000" b="1"/>
              <a:t>.</a:t>
            </a:r>
            <a:r>
              <a:rPr lang="en-US" sz="2000"/>
              <a:t>) (§8.5.2).</a:t>
            </a:r>
          </a:p>
          <a:p>
            <a:pPr>
              <a:lnSpc>
                <a:spcPct val="80000"/>
              </a:lnSpc>
            </a:pPr>
            <a:r>
              <a:rPr lang="en-US" sz="2000"/>
              <a:t>To define data fields of reference types and assign default values for an object’s data fields (§8.5.3).</a:t>
            </a:r>
          </a:p>
          <a:p>
            <a:pPr>
              <a:lnSpc>
                <a:spcPct val="80000"/>
              </a:lnSpc>
            </a:pPr>
            <a:r>
              <a:rPr lang="en-US" sz="2000"/>
              <a:t>To distinguish between object reference variables and primitive data type variables (§8.5.4).</a:t>
            </a:r>
          </a:p>
          <a:p>
            <a:pPr>
              <a:lnSpc>
                <a:spcPct val="80000"/>
              </a:lnSpc>
            </a:pPr>
            <a:r>
              <a:rPr lang="en-US" sz="2000"/>
              <a:t>To use the Java library classes </a:t>
            </a:r>
            <a:r>
              <a:rPr lang="en-US" sz="2000" b="1"/>
              <a:t>Date</a:t>
            </a:r>
            <a:r>
              <a:rPr lang="en-US" sz="2000"/>
              <a:t>, </a:t>
            </a:r>
            <a:r>
              <a:rPr lang="en-US" sz="2000" b="1"/>
              <a:t>Random</a:t>
            </a:r>
            <a:r>
              <a:rPr lang="en-US" sz="2000"/>
              <a:t>, and </a:t>
            </a:r>
            <a:r>
              <a:rPr lang="en-US" sz="2000" b="1"/>
              <a:t>JFrame</a:t>
            </a:r>
            <a:r>
              <a:rPr lang="en-US" sz="2000"/>
              <a:t> (§8.6).</a:t>
            </a:r>
          </a:p>
          <a:p>
            <a:pPr>
              <a:lnSpc>
                <a:spcPct val="80000"/>
              </a:lnSpc>
            </a:pPr>
            <a:r>
              <a:rPr lang="en-US" sz="2000"/>
              <a:t>To distinguish between instance and static variables and methods (§8.7).</a:t>
            </a:r>
          </a:p>
          <a:p>
            <a:pPr>
              <a:lnSpc>
                <a:spcPct val="80000"/>
              </a:lnSpc>
            </a:pPr>
            <a:r>
              <a:rPr lang="en-US" sz="2000"/>
              <a:t>To define private data fields with appropriate </a:t>
            </a:r>
            <a:r>
              <a:rPr lang="en-US" sz="2000" b="1"/>
              <a:t>get</a:t>
            </a:r>
            <a:r>
              <a:rPr lang="en-US" sz="2000"/>
              <a:t> and </a:t>
            </a:r>
            <a:r>
              <a:rPr lang="en-US" sz="2000" b="1"/>
              <a:t>set</a:t>
            </a:r>
            <a:r>
              <a:rPr lang="en-US" sz="2000"/>
              <a:t> methods (§8.8).</a:t>
            </a:r>
          </a:p>
          <a:p>
            <a:pPr>
              <a:lnSpc>
                <a:spcPct val="80000"/>
              </a:lnSpc>
            </a:pPr>
            <a:r>
              <a:rPr lang="en-US" sz="2000"/>
              <a:t>To encapsulate data fields to make classes easy to maintain (§8.9).</a:t>
            </a:r>
          </a:p>
          <a:p>
            <a:pPr>
              <a:lnSpc>
                <a:spcPct val="80000"/>
              </a:lnSpc>
            </a:pPr>
            <a:r>
              <a:rPr lang="en-US" sz="2000"/>
              <a:t>To develop methods with object arguments and differentiate between primitive-type arguments and object-type arguments (§8.10).</a:t>
            </a:r>
          </a:p>
          <a:p>
            <a:pPr>
              <a:lnSpc>
                <a:spcPct val="80000"/>
              </a:lnSpc>
            </a:pPr>
            <a:r>
              <a:rPr lang="en-US" sz="2000"/>
              <a:t>To store and process objects in arrays (§8.11).</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Slide Number Placeholder 4"/>
          <p:cNvSpPr>
            <a:spLocks noGrp="1"/>
          </p:cNvSpPr>
          <p:nvPr>
            <p:ph type="sldNum" sz="quarter" idx="11"/>
          </p:nvPr>
        </p:nvSpPr>
        <p:spPr/>
        <p:txBody>
          <a:bodyPr/>
          <a:lstStyle/>
          <a:p>
            <a:fld id="{87134670-6589-4950-AD64-0F47BD5204C1}" type="slidenum">
              <a:rPr lang="en-US"/>
              <a:pPr/>
              <a:t>20</a:t>
            </a:fld>
            <a:endParaRPr lang="en-US"/>
          </a:p>
        </p:txBody>
      </p:sp>
      <p:sp>
        <p:nvSpPr>
          <p:cNvPr id="345090" name="Rectangle 2"/>
          <p:cNvSpPr>
            <a:spLocks noGrp="1" noChangeArrowheads="1"/>
          </p:cNvSpPr>
          <p:nvPr>
            <p:ph type="title"/>
          </p:nvPr>
        </p:nvSpPr>
        <p:spPr>
          <a:xfrm>
            <a:off x="685800" y="285750"/>
            <a:ext cx="7772400" cy="531813"/>
          </a:xfrm>
        </p:spPr>
        <p:txBody>
          <a:bodyPr/>
          <a:lstStyle/>
          <a:p>
            <a:r>
              <a:rPr lang="en-US" sz="4000"/>
              <a:t>Trace Code, cont.</a:t>
            </a:r>
          </a:p>
        </p:txBody>
      </p:sp>
      <p:sp>
        <p:nvSpPr>
          <p:cNvPr id="345091"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45092" name="Rectangle 4"/>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45093" name="Text Box 5"/>
          <p:cNvSpPr txBox="1">
            <a:spLocks noChangeArrowheads="1"/>
          </p:cNvSpPr>
          <p:nvPr/>
        </p:nvSpPr>
        <p:spPr bwMode="auto">
          <a:xfrm>
            <a:off x="152400" y="1085850"/>
            <a:ext cx="4800600" cy="1465263"/>
          </a:xfrm>
          <a:prstGeom prst="rect">
            <a:avLst/>
          </a:prstGeom>
          <a:solidFill>
            <a:schemeClr val="tx1"/>
          </a:solidFill>
          <a:ln w="12700">
            <a:noFill/>
            <a:miter lim="800000"/>
            <a:headEnd type="none" w="sm" len="sm"/>
            <a:tailEnd type="none" w="sm" len="sm"/>
          </a:ln>
          <a:effectLst/>
        </p:spPr>
        <p:txBody>
          <a:bodyPr>
            <a:spAutoFit/>
          </a:bodyPr>
          <a:lstStyle/>
          <a:p>
            <a:r>
              <a:rPr lang="en-US" sz="1800">
                <a:solidFill>
                  <a:schemeClr val="bg2"/>
                </a:solidFill>
              </a:rPr>
              <a:t>Circle myCircle = new Circle(5.0);</a:t>
            </a:r>
          </a:p>
          <a:p>
            <a:endParaRPr lang="en-US" sz="1800">
              <a:solidFill>
                <a:schemeClr val="bg2"/>
              </a:solidFill>
            </a:endParaRPr>
          </a:p>
          <a:p>
            <a:r>
              <a:rPr lang="en-US" sz="1800">
                <a:solidFill>
                  <a:schemeClr val="bg2"/>
                </a:solidFill>
              </a:rPr>
              <a:t>Circle yourCircle = new Circle();</a:t>
            </a:r>
          </a:p>
          <a:p>
            <a:endParaRPr lang="en-US" sz="1800">
              <a:solidFill>
                <a:schemeClr val="bg2"/>
              </a:solidFill>
            </a:endParaRPr>
          </a:p>
          <a:p>
            <a:r>
              <a:rPr lang="en-US" sz="1800">
                <a:solidFill>
                  <a:schemeClr val="bg2"/>
                </a:solidFill>
              </a:rPr>
              <a:t>yourCircle.radius = 100;</a:t>
            </a:r>
          </a:p>
        </p:txBody>
      </p:sp>
      <p:graphicFrame>
        <p:nvGraphicFramePr>
          <p:cNvPr id="345094" name="Object 6"/>
          <p:cNvGraphicFramePr>
            <a:graphicFrameLocks noChangeAspect="1"/>
          </p:cNvGraphicFramePr>
          <p:nvPr>
            <p:ph idx="1"/>
          </p:nvPr>
        </p:nvGraphicFramePr>
        <p:xfrm>
          <a:off x="5570538" y="2033588"/>
          <a:ext cx="2687637" cy="1193800"/>
        </p:xfrm>
        <a:graphic>
          <a:graphicData uri="http://schemas.openxmlformats.org/presentationml/2006/ole">
            <p:oleObj spid="_x0000_s345094" name="Picture" r:id="rId3" imgW="1028880" imgH="457200" progId="Word.Picture.8">
              <p:embed/>
            </p:oleObj>
          </a:graphicData>
        </a:graphic>
      </p:graphicFrame>
      <p:sp>
        <p:nvSpPr>
          <p:cNvPr id="345095" name="Rectangle 7"/>
          <p:cNvSpPr>
            <a:spLocks noChangeArrowheads="1"/>
          </p:cNvSpPr>
          <p:nvPr/>
        </p:nvSpPr>
        <p:spPr bwMode="auto">
          <a:xfrm>
            <a:off x="6837363" y="1227138"/>
            <a:ext cx="152400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 value</a:t>
            </a:r>
          </a:p>
        </p:txBody>
      </p:sp>
      <p:sp>
        <p:nvSpPr>
          <p:cNvPr id="345096" name="Text Box 8"/>
          <p:cNvSpPr txBox="1">
            <a:spLocks noChangeArrowheads="1"/>
          </p:cNvSpPr>
          <p:nvPr/>
        </p:nvSpPr>
        <p:spPr bwMode="auto">
          <a:xfrm>
            <a:off x="5724525" y="1201738"/>
            <a:ext cx="1133475" cy="366712"/>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myCircle</a:t>
            </a:r>
          </a:p>
        </p:txBody>
      </p:sp>
      <p:sp>
        <p:nvSpPr>
          <p:cNvPr id="345097" name="Line 9"/>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ffectLst/>
        </p:spPr>
        <p:txBody>
          <a:bodyPr/>
          <a:lstStyle/>
          <a:p>
            <a:endParaRPr lang="en-US"/>
          </a:p>
        </p:txBody>
      </p:sp>
      <p:sp>
        <p:nvSpPr>
          <p:cNvPr id="345098" name="Rectangle 10"/>
          <p:cNvSpPr>
            <a:spLocks noChangeArrowheads="1"/>
          </p:cNvSpPr>
          <p:nvPr/>
        </p:nvSpPr>
        <p:spPr bwMode="auto">
          <a:xfrm>
            <a:off x="6837363" y="3582988"/>
            <a:ext cx="152400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 value</a:t>
            </a:r>
          </a:p>
        </p:txBody>
      </p:sp>
      <p:sp>
        <p:nvSpPr>
          <p:cNvPr id="345099" name="Text Box 11"/>
          <p:cNvSpPr txBox="1">
            <a:spLocks noChangeArrowheads="1"/>
          </p:cNvSpPr>
          <p:nvPr/>
        </p:nvSpPr>
        <p:spPr bwMode="auto">
          <a:xfrm>
            <a:off x="5724525" y="3557588"/>
            <a:ext cx="1228725" cy="366712"/>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yourCircle</a:t>
            </a:r>
          </a:p>
        </p:txBody>
      </p:sp>
      <p:sp>
        <p:nvSpPr>
          <p:cNvPr id="345100" name="Rectangle 12"/>
          <p:cNvSpPr>
            <a:spLocks noChangeArrowheads="1"/>
          </p:cNvSpPr>
          <p:nvPr/>
        </p:nvSpPr>
        <p:spPr bwMode="auto">
          <a:xfrm>
            <a:off x="1844675" y="1700213"/>
            <a:ext cx="230188" cy="268287"/>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345101" name="Object 13"/>
          <p:cNvGraphicFramePr>
            <a:graphicFrameLocks noChangeAspect="1"/>
          </p:cNvGraphicFramePr>
          <p:nvPr/>
        </p:nvGraphicFramePr>
        <p:xfrm>
          <a:off x="5800725" y="4351338"/>
          <a:ext cx="2687638" cy="1193800"/>
        </p:xfrm>
        <a:graphic>
          <a:graphicData uri="http://schemas.openxmlformats.org/presentationml/2006/ole">
            <p:oleObj spid="_x0000_s345101" name="Picture" r:id="rId4" imgW="1028880" imgH="457200" progId="Word.Picture.8">
              <p:embed/>
            </p:oleObj>
          </a:graphicData>
        </a:graphic>
      </p:graphicFrame>
      <p:sp>
        <p:nvSpPr>
          <p:cNvPr id="345103" name="AutoShape 15"/>
          <p:cNvSpPr>
            <a:spLocks noChangeArrowheads="1"/>
          </p:cNvSpPr>
          <p:nvPr/>
        </p:nvSpPr>
        <p:spPr bwMode="auto">
          <a:xfrm>
            <a:off x="3343275" y="4119563"/>
            <a:ext cx="2495550" cy="692150"/>
          </a:xfrm>
          <a:prstGeom prst="wedgeRoundRectCallout">
            <a:avLst>
              <a:gd name="adj1" fmla="val 98028"/>
              <a:gd name="adj2" fmla="val -52523"/>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Assign object reference to yourCircle</a:t>
            </a:r>
          </a:p>
        </p:txBody>
      </p:sp>
      <p:sp>
        <p:nvSpPr>
          <p:cNvPr id="345104" name="Line 16"/>
          <p:cNvSpPr>
            <a:spLocks noChangeShapeType="1"/>
          </p:cNvSpPr>
          <p:nvPr/>
        </p:nvSpPr>
        <p:spPr bwMode="auto">
          <a:xfrm flipH="1">
            <a:off x="7107238" y="3813175"/>
            <a:ext cx="652462" cy="806450"/>
          </a:xfrm>
          <a:prstGeom prst="line">
            <a:avLst/>
          </a:prstGeom>
          <a:noFill/>
          <a:ln w="12700">
            <a:solidFill>
              <a:srgbClr val="FF0000"/>
            </a:solidFill>
            <a:round/>
            <a:headEnd type="none" w="sm" len="sm"/>
            <a:tailEnd type="stealth" w="sm" len="sm"/>
          </a:ln>
          <a:effectLst/>
        </p:spPr>
        <p:txBody>
          <a:bodyPr/>
          <a:lstStyle/>
          <a:p>
            <a:endParaRPr lang="en-US"/>
          </a:p>
        </p:txBody>
      </p:sp>
      <p:sp>
        <p:nvSpPr>
          <p:cNvPr id="345105" name="Rectangle 1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Slide Number Placeholder 4"/>
          <p:cNvSpPr>
            <a:spLocks noGrp="1"/>
          </p:cNvSpPr>
          <p:nvPr>
            <p:ph type="sldNum" sz="quarter" idx="11"/>
          </p:nvPr>
        </p:nvSpPr>
        <p:spPr/>
        <p:txBody>
          <a:bodyPr/>
          <a:lstStyle/>
          <a:p>
            <a:fld id="{9880418D-E524-4D79-BCE4-8C9FCE29B638}" type="slidenum">
              <a:rPr lang="en-US"/>
              <a:pPr/>
              <a:t>21</a:t>
            </a:fld>
            <a:endParaRPr lang="en-US"/>
          </a:p>
        </p:txBody>
      </p:sp>
      <p:sp>
        <p:nvSpPr>
          <p:cNvPr id="346114" name="Rectangle 2"/>
          <p:cNvSpPr>
            <a:spLocks noGrp="1" noChangeArrowheads="1"/>
          </p:cNvSpPr>
          <p:nvPr>
            <p:ph type="title"/>
          </p:nvPr>
        </p:nvSpPr>
        <p:spPr>
          <a:xfrm>
            <a:off x="685800" y="285750"/>
            <a:ext cx="7772400" cy="531813"/>
          </a:xfrm>
        </p:spPr>
        <p:txBody>
          <a:bodyPr/>
          <a:lstStyle/>
          <a:p>
            <a:r>
              <a:rPr lang="en-US" sz="4000"/>
              <a:t>Trace Code, cont.</a:t>
            </a:r>
          </a:p>
        </p:txBody>
      </p:sp>
      <p:sp>
        <p:nvSpPr>
          <p:cNvPr id="346115"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46116" name="Rectangle 4"/>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46117" name="Text Box 5"/>
          <p:cNvSpPr txBox="1">
            <a:spLocks noChangeArrowheads="1"/>
          </p:cNvSpPr>
          <p:nvPr/>
        </p:nvSpPr>
        <p:spPr bwMode="auto">
          <a:xfrm>
            <a:off x="152400" y="1085850"/>
            <a:ext cx="4800600" cy="1465263"/>
          </a:xfrm>
          <a:prstGeom prst="rect">
            <a:avLst/>
          </a:prstGeom>
          <a:solidFill>
            <a:schemeClr val="tx1"/>
          </a:solidFill>
          <a:ln w="12700">
            <a:noFill/>
            <a:miter lim="800000"/>
            <a:headEnd type="none" w="sm" len="sm"/>
            <a:tailEnd type="none" w="sm" len="sm"/>
          </a:ln>
          <a:effectLst/>
        </p:spPr>
        <p:txBody>
          <a:bodyPr>
            <a:spAutoFit/>
          </a:bodyPr>
          <a:lstStyle/>
          <a:p>
            <a:r>
              <a:rPr lang="en-US" sz="1800">
                <a:solidFill>
                  <a:schemeClr val="bg2"/>
                </a:solidFill>
              </a:rPr>
              <a:t>Circle myCircle = new Circle(5.0);</a:t>
            </a:r>
          </a:p>
          <a:p>
            <a:endParaRPr lang="en-US" sz="1800">
              <a:solidFill>
                <a:schemeClr val="bg2"/>
              </a:solidFill>
            </a:endParaRPr>
          </a:p>
          <a:p>
            <a:r>
              <a:rPr lang="en-US" sz="1800">
                <a:solidFill>
                  <a:schemeClr val="bg2"/>
                </a:solidFill>
              </a:rPr>
              <a:t>Circle yourCircle = new Circle();</a:t>
            </a:r>
          </a:p>
          <a:p>
            <a:endParaRPr lang="en-US" sz="1800">
              <a:solidFill>
                <a:schemeClr val="bg2"/>
              </a:solidFill>
            </a:endParaRPr>
          </a:p>
          <a:p>
            <a:r>
              <a:rPr lang="en-US" sz="1800">
                <a:solidFill>
                  <a:schemeClr val="bg2"/>
                </a:solidFill>
              </a:rPr>
              <a:t>yourCircle.radius = 100;</a:t>
            </a:r>
          </a:p>
        </p:txBody>
      </p:sp>
      <p:graphicFrame>
        <p:nvGraphicFramePr>
          <p:cNvPr id="346118" name="Object 6"/>
          <p:cNvGraphicFramePr>
            <a:graphicFrameLocks noChangeAspect="1"/>
          </p:cNvGraphicFramePr>
          <p:nvPr>
            <p:ph idx="1"/>
          </p:nvPr>
        </p:nvGraphicFramePr>
        <p:xfrm>
          <a:off x="5570538" y="2046288"/>
          <a:ext cx="2687637" cy="1193800"/>
        </p:xfrm>
        <a:graphic>
          <a:graphicData uri="http://schemas.openxmlformats.org/presentationml/2006/ole">
            <p:oleObj spid="_x0000_s346118" name="Picture" r:id="rId3" imgW="1028880" imgH="457200" progId="Word.Picture.8">
              <p:embed/>
            </p:oleObj>
          </a:graphicData>
        </a:graphic>
      </p:graphicFrame>
      <p:sp>
        <p:nvSpPr>
          <p:cNvPr id="346119" name="Rectangle 7"/>
          <p:cNvSpPr>
            <a:spLocks noChangeArrowheads="1"/>
          </p:cNvSpPr>
          <p:nvPr/>
        </p:nvSpPr>
        <p:spPr bwMode="auto">
          <a:xfrm>
            <a:off x="6837363" y="1227138"/>
            <a:ext cx="152400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 value</a:t>
            </a:r>
          </a:p>
        </p:txBody>
      </p:sp>
      <p:sp>
        <p:nvSpPr>
          <p:cNvPr id="346120" name="Text Box 8"/>
          <p:cNvSpPr txBox="1">
            <a:spLocks noChangeArrowheads="1"/>
          </p:cNvSpPr>
          <p:nvPr/>
        </p:nvSpPr>
        <p:spPr bwMode="auto">
          <a:xfrm>
            <a:off x="5724525" y="1201738"/>
            <a:ext cx="1133475" cy="366712"/>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myCircle</a:t>
            </a:r>
          </a:p>
        </p:txBody>
      </p:sp>
      <p:sp>
        <p:nvSpPr>
          <p:cNvPr id="346121" name="Line 9"/>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ffectLst/>
        </p:spPr>
        <p:txBody>
          <a:bodyPr/>
          <a:lstStyle/>
          <a:p>
            <a:endParaRPr lang="en-US"/>
          </a:p>
        </p:txBody>
      </p:sp>
      <p:sp>
        <p:nvSpPr>
          <p:cNvPr id="346122" name="Rectangle 10"/>
          <p:cNvSpPr>
            <a:spLocks noChangeArrowheads="1"/>
          </p:cNvSpPr>
          <p:nvPr/>
        </p:nvSpPr>
        <p:spPr bwMode="auto">
          <a:xfrm>
            <a:off x="6837363" y="3582988"/>
            <a:ext cx="152400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 value</a:t>
            </a:r>
          </a:p>
        </p:txBody>
      </p:sp>
      <p:sp>
        <p:nvSpPr>
          <p:cNvPr id="346123" name="Text Box 11"/>
          <p:cNvSpPr txBox="1">
            <a:spLocks noChangeArrowheads="1"/>
          </p:cNvSpPr>
          <p:nvPr/>
        </p:nvSpPr>
        <p:spPr bwMode="auto">
          <a:xfrm>
            <a:off x="5724525" y="3557588"/>
            <a:ext cx="1228725" cy="366712"/>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yourCircle</a:t>
            </a:r>
          </a:p>
        </p:txBody>
      </p:sp>
      <p:sp>
        <p:nvSpPr>
          <p:cNvPr id="346124" name="Rectangle 12"/>
          <p:cNvSpPr>
            <a:spLocks noChangeArrowheads="1"/>
          </p:cNvSpPr>
          <p:nvPr/>
        </p:nvSpPr>
        <p:spPr bwMode="auto">
          <a:xfrm>
            <a:off x="193675" y="2238375"/>
            <a:ext cx="4456113" cy="268288"/>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346125" name="Object 13"/>
          <p:cNvGraphicFramePr>
            <a:graphicFrameLocks noChangeAspect="1"/>
          </p:cNvGraphicFramePr>
          <p:nvPr/>
        </p:nvGraphicFramePr>
        <p:xfrm>
          <a:off x="5800725" y="4351338"/>
          <a:ext cx="2687638" cy="1193800"/>
        </p:xfrm>
        <a:graphic>
          <a:graphicData uri="http://schemas.openxmlformats.org/presentationml/2006/ole">
            <p:oleObj spid="_x0000_s346125" name="Picture" r:id="rId4" imgW="1028880" imgH="457200" progId="Word.Picture.8">
              <p:embed/>
            </p:oleObj>
          </a:graphicData>
        </a:graphic>
      </p:graphicFrame>
      <p:sp>
        <p:nvSpPr>
          <p:cNvPr id="346126" name="AutoShape 14"/>
          <p:cNvSpPr>
            <a:spLocks noChangeArrowheads="1"/>
          </p:cNvSpPr>
          <p:nvPr/>
        </p:nvSpPr>
        <p:spPr bwMode="auto">
          <a:xfrm>
            <a:off x="3035300" y="4849813"/>
            <a:ext cx="2497138" cy="806450"/>
          </a:xfrm>
          <a:prstGeom prst="wedgeRoundRectCallout">
            <a:avLst>
              <a:gd name="adj1" fmla="val 73269"/>
              <a:gd name="adj2" fmla="val -7875"/>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a:t>Change radius in yourCircle</a:t>
            </a:r>
            <a:endParaRPr lang="en-US" sz="1800"/>
          </a:p>
        </p:txBody>
      </p:sp>
      <p:sp>
        <p:nvSpPr>
          <p:cNvPr id="346127" name="Line 15"/>
          <p:cNvSpPr>
            <a:spLocks noChangeShapeType="1"/>
          </p:cNvSpPr>
          <p:nvPr/>
        </p:nvSpPr>
        <p:spPr bwMode="auto">
          <a:xfrm flipH="1">
            <a:off x="7107238" y="3813175"/>
            <a:ext cx="652462" cy="806450"/>
          </a:xfrm>
          <a:prstGeom prst="line">
            <a:avLst/>
          </a:prstGeom>
          <a:noFill/>
          <a:ln w="12700">
            <a:solidFill>
              <a:srgbClr val="FF0000"/>
            </a:solidFill>
            <a:round/>
            <a:headEnd type="none" w="sm" len="sm"/>
            <a:tailEnd type="stealth" w="sm" len="sm"/>
          </a:ln>
          <a:effectLst/>
        </p:spPr>
        <p:txBody>
          <a:bodyPr/>
          <a:lstStyle/>
          <a:p>
            <a:endParaRPr lang="en-US"/>
          </a:p>
        </p:txBody>
      </p:sp>
      <p:sp>
        <p:nvSpPr>
          <p:cNvPr id="346128" name="Rectangle 1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BAD48E9-500C-4547-8A95-CD5D80C2992E}" type="slidenum">
              <a:rPr lang="en-US"/>
              <a:pPr/>
              <a:t>22</a:t>
            </a:fld>
            <a:endParaRPr lang="en-US"/>
          </a:p>
        </p:txBody>
      </p:sp>
      <p:sp>
        <p:nvSpPr>
          <p:cNvPr id="201730" name="Rectangle 2"/>
          <p:cNvSpPr>
            <a:spLocks noGrp="1" noChangeArrowheads="1"/>
          </p:cNvSpPr>
          <p:nvPr>
            <p:ph type="title"/>
          </p:nvPr>
        </p:nvSpPr>
        <p:spPr>
          <a:xfrm>
            <a:off x="152400" y="304800"/>
            <a:ext cx="8991600" cy="533400"/>
          </a:xfrm>
        </p:spPr>
        <p:txBody>
          <a:bodyPr/>
          <a:lstStyle/>
          <a:p>
            <a:r>
              <a:rPr lang="en-US"/>
              <a:t>Caution</a:t>
            </a:r>
            <a:endParaRPr lang="en-US">
              <a:solidFill>
                <a:schemeClr val="tx1"/>
              </a:solidFill>
              <a:latin typeface="Book Antiqua" pitchFamily="18" charset="0"/>
              <a:hlinkClick r:id="rId2" action="ppaction://program"/>
            </a:endParaRPr>
          </a:p>
        </p:txBody>
      </p:sp>
      <p:sp>
        <p:nvSpPr>
          <p:cNvPr id="201731" name="Rectangle 3"/>
          <p:cNvSpPr>
            <a:spLocks noGrp="1" noChangeArrowheads="1"/>
          </p:cNvSpPr>
          <p:nvPr>
            <p:ph type="body" idx="1"/>
          </p:nvPr>
        </p:nvSpPr>
        <p:spPr>
          <a:xfrm>
            <a:off x="152400" y="1219200"/>
            <a:ext cx="8991600" cy="5029200"/>
          </a:xfrm>
        </p:spPr>
        <p:txBody>
          <a:bodyPr/>
          <a:lstStyle/>
          <a:p>
            <a:pPr marL="0" indent="0">
              <a:lnSpc>
                <a:spcPct val="90000"/>
              </a:lnSpc>
              <a:buFont typeface="Monotype Sorts" pitchFamily="2" charset="2"/>
              <a:buNone/>
              <a:tabLst>
                <a:tab pos="0" algn="l"/>
              </a:tabLst>
            </a:pPr>
            <a:r>
              <a:rPr lang="en-US" sz="2400" dirty="0">
                <a:cs typeface="Times New Roman" pitchFamily="18" charset="0"/>
              </a:rPr>
              <a:t>Recall that you use </a:t>
            </a:r>
          </a:p>
          <a:p>
            <a:pPr marL="979488" lvl="1">
              <a:lnSpc>
                <a:spcPct val="90000"/>
              </a:lnSpc>
              <a:buFontTx/>
              <a:buNone/>
              <a:tabLst>
                <a:tab pos="0" algn="l"/>
              </a:tabLst>
            </a:pPr>
            <a:r>
              <a:rPr lang="en-US" sz="2000" u="sng" dirty="0" err="1">
                <a:cs typeface="Times New Roman" pitchFamily="18" charset="0"/>
              </a:rPr>
              <a:t>Math.methodName</a:t>
            </a:r>
            <a:r>
              <a:rPr lang="en-US" sz="2000" u="sng" dirty="0">
                <a:cs typeface="Times New Roman" pitchFamily="18" charset="0"/>
              </a:rPr>
              <a:t>(arguments)</a:t>
            </a:r>
            <a:r>
              <a:rPr lang="en-US" sz="2000" dirty="0">
                <a:cs typeface="Times New Roman" pitchFamily="18" charset="0"/>
              </a:rPr>
              <a:t> (e.g., </a:t>
            </a:r>
            <a:r>
              <a:rPr lang="en-US" sz="2000" u="sng" dirty="0">
                <a:cs typeface="Times New Roman" pitchFamily="18" charset="0"/>
              </a:rPr>
              <a:t>Math.pow(3, 2.5)</a:t>
            </a:r>
            <a:r>
              <a:rPr lang="en-US" sz="2000" dirty="0">
                <a:cs typeface="Times New Roman" pitchFamily="18" charset="0"/>
              </a:rPr>
              <a:t>) </a:t>
            </a:r>
          </a:p>
          <a:p>
            <a:pPr marL="0" indent="0">
              <a:lnSpc>
                <a:spcPct val="90000"/>
              </a:lnSpc>
              <a:buFont typeface="Monotype Sorts" pitchFamily="2" charset="2"/>
              <a:buNone/>
              <a:tabLst>
                <a:tab pos="0" algn="l"/>
              </a:tabLst>
            </a:pPr>
            <a:endParaRPr lang="en-US" sz="2400" dirty="0">
              <a:cs typeface="Times New Roman" pitchFamily="18" charset="0"/>
            </a:endParaRPr>
          </a:p>
          <a:p>
            <a:pPr marL="0" indent="0">
              <a:lnSpc>
                <a:spcPct val="90000"/>
              </a:lnSpc>
              <a:buFont typeface="Monotype Sorts" pitchFamily="2" charset="2"/>
              <a:buNone/>
              <a:tabLst>
                <a:tab pos="0" algn="l"/>
              </a:tabLst>
            </a:pPr>
            <a:r>
              <a:rPr lang="en-US" sz="2400" dirty="0">
                <a:cs typeface="Times New Roman" pitchFamily="18" charset="0"/>
              </a:rPr>
              <a:t>to invoke a method in the </a:t>
            </a:r>
            <a:r>
              <a:rPr lang="en-US" sz="2400" u="sng" dirty="0">
                <a:cs typeface="Times New Roman" pitchFamily="18" charset="0"/>
              </a:rPr>
              <a:t>Math</a:t>
            </a:r>
            <a:r>
              <a:rPr lang="en-US" sz="2400" dirty="0">
                <a:cs typeface="Times New Roman" pitchFamily="18" charset="0"/>
              </a:rPr>
              <a:t> class. Can you invoke </a:t>
            </a:r>
            <a:r>
              <a:rPr lang="en-US" sz="2400" u="sng" dirty="0" err="1">
                <a:cs typeface="Times New Roman" pitchFamily="18" charset="0"/>
              </a:rPr>
              <a:t>getArea</a:t>
            </a:r>
            <a:r>
              <a:rPr lang="en-US" sz="2400" u="sng" dirty="0">
                <a:cs typeface="Times New Roman" pitchFamily="18" charset="0"/>
              </a:rPr>
              <a:t>()</a:t>
            </a:r>
            <a:r>
              <a:rPr lang="en-US" sz="2400" dirty="0">
                <a:cs typeface="Times New Roman" pitchFamily="18" charset="0"/>
              </a:rPr>
              <a:t> using </a:t>
            </a:r>
            <a:r>
              <a:rPr lang="en-US" sz="2400" u="sng" dirty="0">
                <a:cs typeface="Times New Roman" pitchFamily="18" charset="0"/>
              </a:rPr>
              <a:t>Circle1.getArea()</a:t>
            </a:r>
            <a:r>
              <a:rPr lang="en-US" sz="2400" dirty="0">
                <a:cs typeface="Times New Roman" pitchFamily="18" charset="0"/>
              </a:rPr>
              <a:t>? The answer is no. </a:t>
            </a:r>
            <a:r>
              <a:rPr lang="en-US" sz="2400" dirty="0" smtClean="0">
                <a:cs typeface="Times New Roman" pitchFamily="18" charset="0"/>
              </a:rPr>
              <a:t>Only static </a:t>
            </a:r>
            <a:r>
              <a:rPr lang="en-US" sz="2400" dirty="0">
                <a:cs typeface="Times New Roman" pitchFamily="18" charset="0"/>
              </a:rPr>
              <a:t>methods, which are defined using the </a:t>
            </a:r>
            <a:r>
              <a:rPr lang="en-US" sz="2400" u="sng" dirty="0">
                <a:cs typeface="Times New Roman" pitchFamily="18" charset="0"/>
              </a:rPr>
              <a:t>static</a:t>
            </a:r>
            <a:r>
              <a:rPr lang="en-US" sz="2400" dirty="0">
                <a:cs typeface="Times New Roman" pitchFamily="18" charset="0"/>
              </a:rPr>
              <a:t> </a:t>
            </a:r>
            <a:r>
              <a:rPr lang="en-US" sz="2400" dirty="0" smtClean="0">
                <a:cs typeface="Times New Roman" pitchFamily="18" charset="0"/>
              </a:rPr>
              <a:t>keyword can be called this way. </a:t>
            </a:r>
            <a:r>
              <a:rPr lang="en-US" sz="2400" dirty="0">
                <a:cs typeface="Times New Roman" pitchFamily="18" charset="0"/>
              </a:rPr>
              <a:t>However, </a:t>
            </a:r>
            <a:r>
              <a:rPr lang="en-US" sz="2400" u="sng" dirty="0" err="1">
                <a:cs typeface="Times New Roman" pitchFamily="18" charset="0"/>
              </a:rPr>
              <a:t>getArea</a:t>
            </a:r>
            <a:r>
              <a:rPr lang="en-US" sz="2400" u="sng" dirty="0">
                <a:cs typeface="Times New Roman" pitchFamily="18" charset="0"/>
              </a:rPr>
              <a:t>()</a:t>
            </a:r>
            <a:r>
              <a:rPr lang="en-US" sz="2400" dirty="0">
                <a:cs typeface="Times New Roman" pitchFamily="18" charset="0"/>
              </a:rPr>
              <a:t> is non-static. It must be invoked from an object using </a:t>
            </a:r>
          </a:p>
          <a:p>
            <a:pPr marL="0" indent="0">
              <a:lnSpc>
                <a:spcPct val="90000"/>
              </a:lnSpc>
              <a:buFont typeface="Monotype Sorts" pitchFamily="2" charset="2"/>
              <a:buNone/>
              <a:tabLst>
                <a:tab pos="0" algn="l"/>
              </a:tabLst>
            </a:pPr>
            <a:endParaRPr lang="en-US" sz="2400" dirty="0">
              <a:cs typeface="Times New Roman" pitchFamily="18" charset="0"/>
            </a:endParaRPr>
          </a:p>
          <a:p>
            <a:pPr marL="979488" lvl="1">
              <a:lnSpc>
                <a:spcPct val="90000"/>
              </a:lnSpc>
              <a:buFontTx/>
              <a:buNone/>
              <a:tabLst>
                <a:tab pos="0" algn="l"/>
              </a:tabLst>
            </a:pPr>
            <a:r>
              <a:rPr lang="en-US" sz="2000" u="sng" dirty="0" err="1">
                <a:cs typeface="Times New Roman" pitchFamily="18" charset="0"/>
              </a:rPr>
              <a:t>objectRefVar.methodName</a:t>
            </a:r>
            <a:r>
              <a:rPr lang="en-US" sz="2000" u="sng" dirty="0">
                <a:cs typeface="Times New Roman" pitchFamily="18" charset="0"/>
              </a:rPr>
              <a:t>(arguments)</a:t>
            </a:r>
            <a:r>
              <a:rPr lang="en-US" sz="2000" dirty="0">
                <a:cs typeface="Times New Roman" pitchFamily="18" charset="0"/>
              </a:rPr>
              <a:t> (e.g., </a:t>
            </a:r>
            <a:r>
              <a:rPr lang="en-US" sz="2000" u="sng" dirty="0" err="1">
                <a:cs typeface="Times New Roman" pitchFamily="18" charset="0"/>
              </a:rPr>
              <a:t>myCircle.getArea</a:t>
            </a:r>
            <a:r>
              <a:rPr lang="en-US" sz="2000" u="sng" dirty="0">
                <a:cs typeface="Times New Roman" pitchFamily="18" charset="0"/>
              </a:rPr>
              <a:t>()</a:t>
            </a:r>
            <a:r>
              <a:rPr lang="en-US" sz="2000" dirty="0">
                <a:cs typeface="Times New Roman" pitchFamily="18" charset="0"/>
              </a:rPr>
              <a:t>). </a:t>
            </a:r>
          </a:p>
          <a:p>
            <a:pPr marL="0" indent="0">
              <a:lnSpc>
                <a:spcPct val="90000"/>
              </a:lnSpc>
              <a:buFont typeface="Monotype Sorts" pitchFamily="2" charset="2"/>
              <a:buNone/>
              <a:tabLst>
                <a:tab pos="0" algn="l"/>
              </a:tabLst>
            </a:pPr>
            <a:endParaRPr lang="en-US" sz="2400" dirty="0">
              <a:cs typeface="Times New Roman" pitchFamily="18" charset="0"/>
            </a:endParaRPr>
          </a:p>
          <a:p>
            <a:pPr marL="0" indent="0">
              <a:lnSpc>
                <a:spcPct val="90000"/>
              </a:lnSpc>
              <a:buFont typeface="Monotype Sorts" pitchFamily="2" charset="2"/>
              <a:buNone/>
              <a:tabLst>
                <a:tab pos="0" algn="l"/>
              </a:tabLst>
            </a:pPr>
            <a:r>
              <a:rPr lang="en-US" sz="2400" dirty="0">
                <a:cs typeface="Times New Roman" pitchFamily="18" charset="0"/>
              </a:rPr>
              <a:t>More explanations will be given in the section on “Static Variables, Constants, and Methods.”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0B529A2-AD42-49A8-BC94-165A832A4206}" type="slidenum">
              <a:rPr lang="en-US"/>
              <a:pPr/>
              <a:t>23</a:t>
            </a:fld>
            <a:endParaRPr lang="en-US"/>
          </a:p>
        </p:txBody>
      </p:sp>
      <p:sp>
        <p:nvSpPr>
          <p:cNvPr id="317442" name="Rectangle 2"/>
          <p:cNvSpPr>
            <a:spLocks noGrp="1" noChangeArrowheads="1"/>
          </p:cNvSpPr>
          <p:nvPr>
            <p:ph type="title"/>
          </p:nvPr>
        </p:nvSpPr>
        <p:spPr>
          <a:xfrm>
            <a:off x="685800" y="228600"/>
            <a:ext cx="7772400" cy="666750"/>
          </a:xfrm>
        </p:spPr>
        <p:txBody>
          <a:bodyPr/>
          <a:lstStyle/>
          <a:p>
            <a:r>
              <a:rPr lang="en-US"/>
              <a:t>Reference Data Fields</a:t>
            </a:r>
          </a:p>
        </p:txBody>
      </p:sp>
      <p:sp>
        <p:nvSpPr>
          <p:cNvPr id="317443" name="Rectangle 3"/>
          <p:cNvSpPr>
            <a:spLocks noGrp="1" noChangeArrowheads="1"/>
          </p:cNvSpPr>
          <p:nvPr>
            <p:ph type="body" idx="1"/>
          </p:nvPr>
        </p:nvSpPr>
        <p:spPr>
          <a:xfrm>
            <a:off x="304800" y="1066800"/>
            <a:ext cx="8458200" cy="1295400"/>
          </a:xfrm>
        </p:spPr>
        <p:txBody>
          <a:bodyPr/>
          <a:lstStyle/>
          <a:p>
            <a:pPr marL="0" indent="0">
              <a:lnSpc>
                <a:spcPct val="90000"/>
              </a:lnSpc>
              <a:buFont typeface="Monotype Sorts" pitchFamily="2" charset="2"/>
              <a:buNone/>
            </a:pPr>
            <a:r>
              <a:rPr lang="en-US" sz="2800"/>
              <a:t>The data fields can be of reference types. For example, the following </a:t>
            </a:r>
            <a:r>
              <a:rPr lang="en-US" sz="2800" u="sng"/>
              <a:t>Student</a:t>
            </a:r>
            <a:r>
              <a:rPr lang="en-US" sz="2800"/>
              <a:t> class contains a data field </a:t>
            </a:r>
            <a:r>
              <a:rPr lang="en-US" sz="2800" u="sng"/>
              <a:t>name</a:t>
            </a:r>
            <a:r>
              <a:rPr lang="en-US" sz="2800"/>
              <a:t> of the </a:t>
            </a:r>
            <a:r>
              <a:rPr lang="en-US" sz="2800" u="sng"/>
              <a:t>String</a:t>
            </a:r>
            <a:r>
              <a:rPr lang="en-US" sz="2800"/>
              <a:t> type.</a:t>
            </a:r>
            <a:endParaRPr lang="en-US">
              <a:cs typeface="Times New Roman" pitchFamily="18" charset="0"/>
            </a:endParaRPr>
          </a:p>
          <a:p>
            <a:pPr marL="0" indent="0">
              <a:lnSpc>
                <a:spcPct val="90000"/>
              </a:lnSpc>
              <a:buFont typeface="Monotype Sorts" pitchFamily="2" charset="2"/>
              <a:buNone/>
            </a:pPr>
            <a:endParaRPr lang="en-US">
              <a:cs typeface="Times New Roman" pitchFamily="18" charset="0"/>
            </a:endParaRPr>
          </a:p>
        </p:txBody>
      </p:sp>
      <p:sp>
        <p:nvSpPr>
          <p:cNvPr id="317444" name="Rectangle 4"/>
          <p:cNvSpPr>
            <a:spLocks noChangeArrowheads="1"/>
          </p:cNvSpPr>
          <p:nvPr/>
        </p:nvSpPr>
        <p:spPr bwMode="auto">
          <a:xfrm>
            <a:off x="304800" y="2667000"/>
            <a:ext cx="8610600" cy="1828800"/>
          </a:xfrm>
          <a:prstGeom prst="rect">
            <a:avLst/>
          </a:prstGeom>
          <a:solidFill>
            <a:schemeClr val="tx1"/>
          </a:solid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1600">
                <a:solidFill>
                  <a:schemeClr val="bg2"/>
                </a:solidFill>
                <a:latin typeface="Courier New" pitchFamily="49" charset="0"/>
                <a:cs typeface="Courier New" pitchFamily="49" charset="0"/>
              </a:rPr>
              <a:t>public class Student {</a:t>
            </a:r>
            <a:endParaRPr lang="en-US" sz="1600">
              <a:solidFill>
                <a:schemeClr val="bg2"/>
              </a:solidFill>
              <a:latin typeface="Courier" charset="0"/>
              <a:cs typeface="Times New Roman" pitchFamily="18" charset="0"/>
            </a:endParaRPr>
          </a:p>
          <a:p>
            <a:pPr>
              <a:spcBef>
                <a:spcPct val="20000"/>
              </a:spcBef>
              <a:buClr>
                <a:schemeClr val="tx2"/>
              </a:buClr>
              <a:buSzPct val="75000"/>
              <a:buFont typeface="Monotype Sorts" pitchFamily="2" charset="2"/>
              <a:buNone/>
            </a:pPr>
            <a:r>
              <a:rPr lang="en-US" sz="1600">
                <a:solidFill>
                  <a:schemeClr val="bg2"/>
                </a:solidFill>
                <a:latin typeface="Courier New" pitchFamily="49" charset="0"/>
                <a:cs typeface="Courier New" pitchFamily="49" charset="0"/>
              </a:rPr>
              <a:t>  String name; // name has default value null</a:t>
            </a:r>
            <a:endParaRPr lang="en-US" sz="1600">
              <a:solidFill>
                <a:schemeClr val="bg2"/>
              </a:solidFill>
              <a:latin typeface="Courier" charset="0"/>
              <a:cs typeface="Times New Roman" pitchFamily="18" charset="0"/>
            </a:endParaRPr>
          </a:p>
          <a:p>
            <a:pPr>
              <a:spcBef>
                <a:spcPct val="20000"/>
              </a:spcBef>
              <a:buClr>
                <a:schemeClr val="tx2"/>
              </a:buClr>
              <a:buSzPct val="75000"/>
              <a:buFont typeface="Monotype Sorts" pitchFamily="2" charset="2"/>
              <a:buNone/>
            </a:pPr>
            <a:r>
              <a:rPr lang="en-US" sz="1600">
                <a:solidFill>
                  <a:schemeClr val="bg2"/>
                </a:solidFill>
                <a:latin typeface="Courier New" pitchFamily="49" charset="0"/>
                <a:cs typeface="Courier New" pitchFamily="49" charset="0"/>
              </a:rPr>
              <a:t>  int age; // age has default value 0</a:t>
            </a:r>
            <a:endParaRPr lang="en-US" sz="1600">
              <a:solidFill>
                <a:schemeClr val="bg2"/>
              </a:solidFill>
              <a:latin typeface="Courier" charset="0"/>
              <a:cs typeface="Times New Roman" pitchFamily="18" charset="0"/>
            </a:endParaRPr>
          </a:p>
          <a:p>
            <a:pPr>
              <a:spcBef>
                <a:spcPct val="20000"/>
              </a:spcBef>
              <a:buClr>
                <a:schemeClr val="tx2"/>
              </a:buClr>
              <a:buSzPct val="75000"/>
              <a:buFont typeface="Monotype Sorts" pitchFamily="2" charset="2"/>
              <a:buNone/>
            </a:pPr>
            <a:r>
              <a:rPr lang="en-US" sz="1600">
                <a:solidFill>
                  <a:schemeClr val="bg2"/>
                </a:solidFill>
                <a:latin typeface="Courier New" pitchFamily="49" charset="0"/>
                <a:cs typeface="Courier New" pitchFamily="49" charset="0"/>
              </a:rPr>
              <a:t>  boolean isScienceMajor; // isScienceMajor has default value false</a:t>
            </a:r>
            <a:endParaRPr lang="en-US" sz="1600">
              <a:solidFill>
                <a:schemeClr val="bg2"/>
              </a:solidFill>
              <a:latin typeface="Courier" charset="0"/>
              <a:cs typeface="Times New Roman" pitchFamily="18" charset="0"/>
            </a:endParaRPr>
          </a:p>
          <a:p>
            <a:pPr>
              <a:spcBef>
                <a:spcPct val="20000"/>
              </a:spcBef>
              <a:buClr>
                <a:schemeClr val="tx2"/>
              </a:buClr>
              <a:buSzPct val="75000"/>
              <a:buFont typeface="Monotype Sorts" pitchFamily="2" charset="2"/>
              <a:buNone/>
            </a:pPr>
            <a:r>
              <a:rPr lang="en-US" sz="1600">
                <a:solidFill>
                  <a:schemeClr val="bg2"/>
                </a:solidFill>
                <a:latin typeface="Courier New" pitchFamily="49" charset="0"/>
                <a:cs typeface="Courier New" pitchFamily="49" charset="0"/>
              </a:rPr>
              <a:t>  char gender; // c has default value '\u0000'</a:t>
            </a:r>
            <a:endParaRPr lang="en-US" sz="1600">
              <a:solidFill>
                <a:schemeClr val="bg2"/>
              </a:solidFill>
              <a:latin typeface="Courier" charset="0"/>
              <a:cs typeface="Times New Roman" pitchFamily="18" charset="0"/>
            </a:endParaRPr>
          </a:p>
          <a:p>
            <a:pPr>
              <a:spcBef>
                <a:spcPct val="20000"/>
              </a:spcBef>
              <a:buClr>
                <a:schemeClr val="tx2"/>
              </a:buClr>
              <a:buSzPct val="75000"/>
              <a:buFont typeface="Monotype Sorts" pitchFamily="2" charset="2"/>
              <a:buNone/>
            </a:pPr>
            <a:r>
              <a:rPr lang="en-US" sz="1600">
                <a:solidFill>
                  <a:schemeClr val="bg2"/>
                </a:solidFill>
                <a:latin typeface="Courier New" pitchFamily="49" charset="0"/>
                <a:cs typeface="Courier New" pitchFamily="49" charset="0"/>
              </a:rPr>
              <a:t>}</a:t>
            </a:r>
            <a:endParaRPr lang="en-US" sz="1600">
              <a:solidFill>
                <a:schemeClr val="bg2"/>
              </a:solidFill>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BFC6C39-6EC8-4A73-8009-423B789B37CB}" type="slidenum">
              <a:rPr lang="en-US"/>
              <a:pPr/>
              <a:t>24</a:t>
            </a:fld>
            <a:endParaRPr lang="en-US"/>
          </a:p>
        </p:txBody>
      </p:sp>
      <p:sp>
        <p:nvSpPr>
          <p:cNvPr id="326658" name="Rectangle 2"/>
          <p:cNvSpPr>
            <a:spLocks noGrp="1" noChangeArrowheads="1"/>
          </p:cNvSpPr>
          <p:nvPr>
            <p:ph type="title"/>
          </p:nvPr>
        </p:nvSpPr>
        <p:spPr>
          <a:xfrm>
            <a:off x="685800" y="228600"/>
            <a:ext cx="7772400" cy="666750"/>
          </a:xfrm>
        </p:spPr>
        <p:txBody>
          <a:bodyPr/>
          <a:lstStyle/>
          <a:p>
            <a:r>
              <a:rPr lang="en-US"/>
              <a:t>The null Value</a:t>
            </a:r>
          </a:p>
        </p:txBody>
      </p:sp>
      <p:sp>
        <p:nvSpPr>
          <p:cNvPr id="326659" name="Rectangle 3"/>
          <p:cNvSpPr>
            <a:spLocks noGrp="1" noChangeArrowheads="1"/>
          </p:cNvSpPr>
          <p:nvPr>
            <p:ph type="body" idx="1"/>
          </p:nvPr>
        </p:nvSpPr>
        <p:spPr>
          <a:xfrm>
            <a:off x="304800" y="1066800"/>
            <a:ext cx="8610600" cy="5334000"/>
          </a:xfrm>
        </p:spPr>
        <p:txBody>
          <a:bodyPr/>
          <a:lstStyle/>
          <a:p>
            <a:pPr marL="0" indent="0">
              <a:buFont typeface="Monotype Sorts" pitchFamily="2" charset="2"/>
              <a:buNone/>
            </a:pPr>
            <a:r>
              <a:rPr lang="en-US" sz="3600">
                <a:cs typeface="Times New Roman" pitchFamily="18" charset="0"/>
              </a:rPr>
              <a:t>If a data field of a reference type does not reference any object, the data field holds a special literal value, null. </a:t>
            </a:r>
          </a:p>
          <a:p>
            <a:pPr marL="0" indent="0">
              <a:buFont typeface="Monotype Sorts" pitchFamily="2" charset="2"/>
              <a:buNone/>
            </a:pPr>
            <a:endParaRPr lang="en-US" sz="360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CBEF7CB-9416-4EEF-B72C-9BE8B571ADE2}" type="slidenum">
              <a:rPr lang="en-US"/>
              <a:pPr/>
              <a:t>25</a:t>
            </a:fld>
            <a:endParaRPr lang="en-US"/>
          </a:p>
        </p:txBody>
      </p:sp>
      <p:sp>
        <p:nvSpPr>
          <p:cNvPr id="324610" name="Rectangle 2"/>
          <p:cNvSpPr>
            <a:spLocks noGrp="1" noChangeArrowheads="1"/>
          </p:cNvSpPr>
          <p:nvPr>
            <p:ph type="title"/>
          </p:nvPr>
        </p:nvSpPr>
        <p:spPr>
          <a:xfrm>
            <a:off x="685800" y="228600"/>
            <a:ext cx="7772400" cy="666750"/>
          </a:xfrm>
        </p:spPr>
        <p:txBody>
          <a:bodyPr/>
          <a:lstStyle/>
          <a:p>
            <a:r>
              <a:rPr lang="en-US"/>
              <a:t>Default Value for a Data Field</a:t>
            </a:r>
          </a:p>
        </p:txBody>
      </p:sp>
      <p:sp>
        <p:nvSpPr>
          <p:cNvPr id="324611" name="Rectangle 3"/>
          <p:cNvSpPr>
            <a:spLocks noGrp="1" noChangeArrowheads="1"/>
          </p:cNvSpPr>
          <p:nvPr>
            <p:ph type="body" idx="1"/>
          </p:nvPr>
        </p:nvSpPr>
        <p:spPr>
          <a:xfrm>
            <a:off x="304800" y="1066800"/>
            <a:ext cx="8610600" cy="2057400"/>
          </a:xfrm>
        </p:spPr>
        <p:txBody>
          <a:bodyPr/>
          <a:lstStyle/>
          <a:p>
            <a:pPr marL="0" indent="0">
              <a:lnSpc>
                <a:spcPct val="80000"/>
              </a:lnSpc>
              <a:buFont typeface="Monotype Sorts" pitchFamily="2" charset="2"/>
              <a:buNone/>
            </a:pPr>
            <a:r>
              <a:rPr lang="en-US">
                <a:cs typeface="Times New Roman" pitchFamily="18" charset="0"/>
              </a:rPr>
              <a:t>The default value of a data field is null for a reference type, 0 for a numeric type, false for a boolean type, and '\u0000' for a char type. However, Java assigns no default value to a local variable inside a method. </a:t>
            </a:r>
          </a:p>
        </p:txBody>
      </p:sp>
      <p:sp>
        <p:nvSpPr>
          <p:cNvPr id="324612" name="Rectangle 4"/>
          <p:cNvSpPr>
            <a:spLocks noChangeArrowheads="1"/>
          </p:cNvSpPr>
          <p:nvPr/>
        </p:nvSpPr>
        <p:spPr bwMode="auto">
          <a:xfrm>
            <a:off x="228600" y="3276600"/>
            <a:ext cx="8763000" cy="2743200"/>
          </a:xfrm>
          <a:prstGeom prst="rect">
            <a:avLst/>
          </a:prstGeom>
          <a:solidFill>
            <a:schemeClr val="tx1"/>
          </a:solid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1600">
                <a:solidFill>
                  <a:schemeClr val="bg2"/>
                </a:solidFill>
                <a:latin typeface="Courier New" pitchFamily="49" charset="0"/>
              </a:rPr>
              <a:t>public class Test {</a:t>
            </a:r>
          </a:p>
          <a:p>
            <a:pPr>
              <a:spcBef>
                <a:spcPct val="20000"/>
              </a:spcBef>
              <a:buClr>
                <a:schemeClr val="tx2"/>
              </a:buClr>
              <a:buSzPct val="75000"/>
              <a:buFont typeface="Monotype Sorts" pitchFamily="2" charset="2"/>
              <a:buNone/>
            </a:pPr>
            <a:r>
              <a:rPr lang="en-US" sz="1600">
                <a:solidFill>
                  <a:schemeClr val="bg2"/>
                </a:solidFill>
                <a:latin typeface="Courier New" pitchFamily="49" charset="0"/>
              </a:rPr>
              <a:t>  public static void main(String[] args) {</a:t>
            </a:r>
          </a:p>
          <a:p>
            <a:pPr>
              <a:spcBef>
                <a:spcPct val="20000"/>
              </a:spcBef>
              <a:buClr>
                <a:schemeClr val="tx2"/>
              </a:buClr>
              <a:buSzPct val="75000"/>
              <a:buFont typeface="Monotype Sorts" pitchFamily="2" charset="2"/>
              <a:buNone/>
            </a:pPr>
            <a:r>
              <a:rPr lang="en-US" sz="1600">
                <a:solidFill>
                  <a:schemeClr val="bg2"/>
                </a:solidFill>
                <a:latin typeface="Courier New" pitchFamily="49" charset="0"/>
              </a:rPr>
              <a:t>    Student student = new Student();</a:t>
            </a:r>
          </a:p>
          <a:p>
            <a:pPr>
              <a:spcBef>
                <a:spcPct val="20000"/>
              </a:spcBef>
              <a:buClr>
                <a:schemeClr val="tx2"/>
              </a:buClr>
              <a:buSzPct val="75000"/>
              <a:buFont typeface="Monotype Sorts" pitchFamily="2" charset="2"/>
              <a:buNone/>
            </a:pPr>
            <a:r>
              <a:rPr lang="en-US" sz="1600">
                <a:solidFill>
                  <a:schemeClr val="bg2"/>
                </a:solidFill>
                <a:latin typeface="Courier New" pitchFamily="49" charset="0"/>
              </a:rPr>
              <a:t>    System.out.println("name? " + student.name); </a:t>
            </a:r>
          </a:p>
          <a:p>
            <a:pPr>
              <a:spcBef>
                <a:spcPct val="20000"/>
              </a:spcBef>
              <a:buClr>
                <a:schemeClr val="tx2"/>
              </a:buClr>
              <a:buSzPct val="75000"/>
              <a:buFont typeface="Monotype Sorts" pitchFamily="2" charset="2"/>
              <a:buNone/>
            </a:pPr>
            <a:r>
              <a:rPr lang="en-US" sz="1600">
                <a:solidFill>
                  <a:schemeClr val="bg2"/>
                </a:solidFill>
                <a:latin typeface="Courier New" pitchFamily="49" charset="0"/>
              </a:rPr>
              <a:t>    System.out.println("age? " + student.age); </a:t>
            </a:r>
          </a:p>
          <a:p>
            <a:pPr>
              <a:spcBef>
                <a:spcPct val="20000"/>
              </a:spcBef>
              <a:buClr>
                <a:schemeClr val="tx2"/>
              </a:buClr>
              <a:buSzPct val="75000"/>
              <a:buFont typeface="Monotype Sorts" pitchFamily="2" charset="2"/>
              <a:buNone/>
            </a:pPr>
            <a:r>
              <a:rPr lang="en-US" sz="1600">
                <a:solidFill>
                  <a:schemeClr val="bg2"/>
                </a:solidFill>
                <a:latin typeface="Courier New" pitchFamily="49" charset="0"/>
              </a:rPr>
              <a:t>    System.out.println("isScienceMajor? " + student.isScienceMajor); </a:t>
            </a:r>
          </a:p>
          <a:p>
            <a:pPr>
              <a:spcBef>
                <a:spcPct val="20000"/>
              </a:spcBef>
              <a:buClr>
                <a:schemeClr val="tx2"/>
              </a:buClr>
              <a:buSzPct val="75000"/>
              <a:buFont typeface="Monotype Sorts" pitchFamily="2" charset="2"/>
              <a:buNone/>
            </a:pPr>
            <a:r>
              <a:rPr lang="en-US" sz="1600">
                <a:solidFill>
                  <a:schemeClr val="bg2"/>
                </a:solidFill>
                <a:latin typeface="Courier New" pitchFamily="49" charset="0"/>
              </a:rPr>
              <a:t>    System.out.println("gender? " + student.gender); </a:t>
            </a:r>
          </a:p>
          <a:p>
            <a:pPr>
              <a:spcBef>
                <a:spcPct val="20000"/>
              </a:spcBef>
              <a:buClr>
                <a:schemeClr val="tx2"/>
              </a:buClr>
              <a:buSzPct val="75000"/>
              <a:buFont typeface="Monotype Sorts" pitchFamily="2" charset="2"/>
              <a:buNone/>
            </a:pPr>
            <a:r>
              <a:rPr lang="en-US" sz="1600">
                <a:solidFill>
                  <a:schemeClr val="bg2"/>
                </a:solidFill>
                <a:latin typeface="Courier New" pitchFamily="49" charset="0"/>
              </a:rPr>
              <a:t>  }</a:t>
            </a:r>
          </a:p>
          <a:p>
            <a:pPr>
              <a:spcBef>
                <a:spcPct val="20000"/>
              </a:spcBef>
              <a:buClr>
                <a:schemeClr val="tx2"/>
              </a:buClr>
              <a:buSzPct val="75000"/>
              <a:buFont typeface="Monotype Sorts" pitchFamily="2" charset="2"/>
              <a:buNone/>
            </a:pPr>
            <a:r>
              <a:rPr lang="en-US" sz="1600">
                <a:solidFill>
                  <a:schemeClr val="bg2"/>
                </a:solidFill>
                <a:latin typeface="Courier New" pitchFamily="49" charset="0"/>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56C9685F-0253-4730-8D8F-EA459DAD7232}" type="slidenum">
              <a:rPr lang="en-US"/>
              <a:pPr/>
              <a:t>26</a:t>
            </a:fld>
            <a:endParaRPr lang="en-US"/>
          </a:p>
        </p:txBody>
      </p:sp>
      <p:sp>
        <p:nvSpPr>
          <p:cNvPr id="319490" name="Rectangle 2"/>
          <p:cNvSpPr>
            <a:spLocks noGrp="1" noChangeArrowheads="1"/>
          </p:cNvSpPr>
          <p:nvPr>
            <p:ph type="title"/>
          </p:nvPr>
        </p:nvSpPr>
        <p:spPr>
          <a:xfrm>
            <a:off x="685800" y="228600"/>
            <a:ext cx="7772400" cy="666750"/>
          </a:xfrm>
        </p:spPr>
        <p:txBody>
          <a:bodyPr/>
          <a:lstStyle/>
          <a:p>
            <a:r>
              <a:rPr lang="en-US"/>
              <a:t>Example</a:t>
            </a:r>
          </a:p>
        </p:txBody>
      </p:sp>
      <p:sp>
        <p:nvSpPr>
          <p:cNvPr id="319491" name="Rectangle 3"/>
          <p:cNvSpPr>
            <a:spLocks noGrp="1" noChangeArrowheads="1"/>
          </p:cNvSpPr>
          <p:nvPr>
            <p:ph type="body" idx="1"/>
          </p:nvPr>
        </p:nvSpPr>
        <p:spPr>
          <a:xfrm>
            <a:off x="381000" y="2438400"/>
            <a:ext cx="8610600" cy="2667000"/>
          </a:xfrm>
          <a:solidFill>
            <a:schemeClr val="tx1"/>
          </a:solidFill>
        </p:spPr>
        <p:txBody>
          <a:bodyPr/>
          <a:lstStyle/>
          <a:p>
            <a:pPr marL="0" indent="0">
              <a:lnSpc>
                <a:spcPct val="90000"/>
              </a:lnSpc>
              <a:buFont typeface="Monotype Sorts" pitchFamily="2" charset="2"/>
              <a:buNone/>
            </a:pPr>
            <a:r>
              <a:rPr lang="en-US" sz="1800">
                <a:solidFill>
                  <a:schemeClr val="bg2"/>
                </a:solidFill>
                <a:latin typeface="Courier New" pitchFamily="49" charset="0"/>
                <a:cs typeface="Courier New" pitchFamily="49" charset="0"/>
              </a:rPr>
              <a:t>public class Test {</a:t>
            </a:r>
            <a:endParaRPr lang="en-US" sz="1800">
              <a:solidFill>
                <a:schemeClr val="bg2"/>
              </a:solidFill>
              <a:latin typeface="Courier" charset="0"/>
              <a:cs typeface="Times New Roman" pitchFamily="18" charset="0"/>
            </a:endParaRPr>
          </a:p>
          <a:p>
            <a:pPr marL="0" indent="0">
              <a:lnSpc>
                <a:spcPct val="90000"/>
              </a:lnSpc>
              <a:buFont typeface="Monotype Sorts" pitchFamily="2" charset="2"/>
              <a:buNone/>
            </a:pPr>
            <a:r>
              <a:rPr lang="en-US" sz="1800">
                <a:solidFill>
                  <a:schemeClr val="bg2"/>
                </a:solidFill>
                <a:latin typeface="Courier New" pitchFamily="49" charset="0"/>
                <a:cs typeface="Courier New" pitchFamily="49" charset="0"/>
              </a:rPr>
              <a:t>  public static void main(String[] args) {</a:t>
            </a:r>
            <a:endParaRPr lang="en-US" sz="1800">
              <a:solidFill>
                <a:schemeClr val="bg2"/>
              </a:solidFill>
              <a:latin typeface="Courier" charset="0"/>
              <a:cs typeface="Times New Roman" pitchFamily="18" charset="0"/>
            </a:endParaRPr>
          </a:p>
          <a:p>
            <a:pPr marL="0" indent="0">
              <a:lnSpc>
                <a:spcPct val="90000"/>
              </a:lnSpc>
              <a:buFont typeface="Monotype Sorts" pitchFamily="2" charset="2"/>
              <a:buNone/>
            </a:pPr>
            <a:r>
              <a:rPr lang="en-US" sz="1800">
                <a:solidFill>
                  <a:schemeClr val="bg2"/>
                </a:solidFill>
                <a:latin typeface="Courier New" pitchFamily="49" charset="0"/>
                <a:cs typeface="Courier New" pitchFamily="49" charset="0"/>
              </a:rPr>
              <a:t>    int x; // x has no default value</a:t>
            </a:r>
            <a:endParaRPr lang="en-US" sz="1800">
              <a:solidFill>
                <a:schemeClr val="bg2"/>
              </a:solidFill>
              <a:latin typeface="Courier" charset="0"/>
              <a:cs typeface="Times New Roman" pitchFamily="18" charset="0"/>
            </a:endParaRPr>
          </a:p>
          <a:p>
            <a:pPr marL="0" indent="0">
              <a:lnSpc>
                <a:spcPct val="90000"/>
              </a:lnSpc>
              <a:buFont typeface="Monotype Sorts" pitchFamily="2" charset="2"/>
              <a:buNone/>
            </a:pPr>
            <a:r>
              <a:rPr lang="en-US" sz="1800">
                <a:solidFill>
                  <a:schemeClr val="bg2"/>
                </a:solidFill>
                <a:latin typeface="Courier New" pitchFamily="49" charset="0"/>
                <a:cs typeface="Courier New" pitchFamily="49" charset="0"/>
              </a:rPr>
              <a:t>    String y; // y has no default value</a:t>
            </a:r>
            <a:endParaRPr lang="en-US" sz="1800">
              <a:solidFill>
                <a:schemeClr val="bg2"/>
              </a:solidFill>
              <a:latin typeface="Courier" charset="0"/>
              <a:cs typeface="Times New Roman" pitchFamily="18" charset="0"/>
            </a:endParaRPr>
          </a:p>
          <a:p>
            <a:pPr marL="0" indent="0">
              <a:lnSpc>
                <a:spcPct val="90000"/>
              </a:lnSpc>
              <a:buFont typeface="Monotype Sorts" pitchFamily="2" charset="2"/>
              <a:buNone/>
            </a:pPr>
            <a:r>
              <a:rPr lang="en-US" sz="1800">
                <a:solidFill>
                  <a:schemeClr val="bg2"/>
                </a:solidFill>
                <a:latin typeface="Courier New" pitchFamily="49" charset="0"/>
                <a:cs typeface="Courier New" pitchFamily="49" charset="0"/>
              </a:rPr>
              <a:t>    System.out.println("x is " + x); </a:t>
            </a:r>
            <a:endParaRPr lang="en-US" sz="1800">
              <a:solidFill>
                <a:schemeClr val="bg2"/>
              </a:solidFill>
              <a:latin typeface="Courier" charset="0"/>
              <a:cs typeface="Times New Roman" pitchFamily="18" charset="0"/>
            </a:endParaRPr>
          </a:p>
          <a:p>
            <a:pPr marL="0" indent="0">
              <a:lnSpc>
                <a:spcPct val="90000"/>
              </a:lnSpc>
              <a:buFont typeface="Monotype Sorts" pitchFamily="2" charset="2"/>
              <a:buNone/>
            </a:pPr>
            <a:r>
              <a:rPr lang="en-US" sz="1800">
                <a:solidFill>
                  <a:schemeClr val="bg2"/>
                </a:solidFill>
                <a:latin typeface="Courier New" pitchFamily="49" charset="0"/>
                <a:cs typeface="Courier New" pitchFamily="49" charset="0"/>
              </a:rPr>
              <a:t>    System.out.println("y is " + y); </a:t>
            </a:r>
            <a:endParaRPr lang="en-US" sz="1800">
              <a:solidFill>
                <a:schemeClr val="bg2"/>
              </a:solidFill>
              <a:latin typeface="Courier" charset="0"/>
              <a:cs typeface="Times New Roman" pitchFamily="18" charset="0"/>
            </a:endParaRPr>
          </a:p>
          <a:p>
            <a:pPr marL="0" indent="0">
              <a:lnSpc>
                <a:spcPct val="90000"/>
              </a:lnSpc>
              <a:buFont typeface="Monotype Sorts" pitchFamily="2" charset="2"/>
              <a:buNone/>
            </a:pPr>
            <a:r>
              <a:rPr lang="en-US" sz="1800">
                <a:solidFill>
                  <a:schemeClr val="bg2"/>
                </a:solidFill>
                <a:latin typeface="Courier New" pitchFamily="49" charset="0"/>
                <a:cs typeface="Courier New" pitchFamily="49" charset="0"/>
              </a:rPr>
              <a:t>  }</a:t>
            </a:r>
            <a:endParaRPr lang="en-US" sz="1800">
              <a:solidFill>
                <a:schemeClr val="bg2"/>
              </a:solidFill>
              <a:latin typeface="Courier" charset="0"/>
              <a:cs typeface="Times New Roman" pitchFamily="18" charset="0"/>
            </a:endParaRPr>
          </a:p>
          <a:p>
            <a:pPr marL="0" indent="0">
              <a:lnSpc>
                <a:spcPct val="90000"/>
              </a:lnSpc>
              <a:buFont typeface="Monotype Sorts" pitchFamily="2" charset="2"/>
              <a:buNone/>
            </a:pPr>
            <a:r>
              <a:rPr lang="en-US" sz="1800">
                <a:solidFill>
                  <a:schemeClr val="bg2"/>
                </a:solidFill>
                <a:latin typeface="Courier New" pitchFamily="49" charset="0"/>
                <a:cs typeface="Courier New" pitchFamily="49" charset="0"/>
              </a:rPr>
              <a:t>}</a:t>
            </a:r>
          </a:p>
        </p:txBody>
      </p:sp>
      <p:sp>
        <p:nvSpPr>
          <p:cNvPr id="319492" name="Line 4"/>
          <p:cNvSpPr>
            <a:spLocks noChangeShapeType="1"/>
          </p:cNvSpPr>
          <p:nvPr/>
        </p:nvSpPr>
        <p:spPr bwMode="auto">
          <a:xfrm flipH="1">
            <a:off x="2819400" y="3886200"/>
            <a:ext cx="2133600" cy="1676400"/>
          </a:xfrm>
          <a:prstGeom prst="line">
            <a:avLst/>
          </a:prstGeom>
          <a:noFill/>
          <a:ln w="12700">
            <a:solidFill>
              <a:srgbClr val="FF0000"/>
            </a:solidFill>
            <a:round/>
            <a:headEnd type="stealth" w="sm" len="sm"/>
            <a:tailEnd type="none" w="sm" len="sm"/>
          </a:ln>
          <a:effectLst/>
        </p:spPr>
        <p:txBody>
          <a:bodyPr/>
          <a:lstStyle/>
          <a:p>
            <a:endParaRPr lang="en-US"/>
          </a:p>
        </p:txBody>
      </p:sp>
      <p:sp>
        <p:nvSpPr>
          <p:cNvPr id="319493" name="Line 5"/>
          <p:cNvSpPr>
            <a:spLocks noChangeShapeType="1"/>
          </p:cNvSpPr>
          <p:nvPr/>
        </p:nvSpPr>
        <p:spPr bwMode="auto">
          <a:xfrm flipH="1">
            <a:off x="3048000" y="4267200"/>
            <a:ext cx="1905000" cy="1295400"/>
          </a:xfrm>
          <a:prstGeom prst="line">
            <a:avLst/>
          </a:prstGeom>
          <a:noFill/>
          <a:ln w="12700">
            <a:solidFill>
              <a:srgbClr val="FF0000"/>
            </a:solidFill>
            <a:round/>
            <a:headEnd type="stealth" w="sm" len="sm"/>
            <a:tailEnd type="none" w="sm" len="sm"/>
          </a:ln>
          <a:effectLst/>
        </p:spPr>
        <p:txBody>
          <a:bodyPr/>
          <a:lstStyle/>
          <a:p>
            <a:endParaRPr lang="en-US"/>
          </a:p>
        </p:txBody>
      </p:sp>
      <p:sp>
        <p:nvSpPr>
          <p:cNvPr id="319494" name="Text Box 6"/>
          <p:cNvSpPr txBox="1">
            <a:spLocks noChangeArrowheads="1"/>
          </p:cNvSpPr>
          <p:nvPr/>
        </p:nvSpPr>
        <p:spPr bwMode="auto">
          <a:xfrm>
            <a:off x="2438400" y="5638800"/>
            <a:ext cx="34290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Compilation error: variables not initialized</a:t>
            </a:r>
          </a:p>
        </p:txBody>
      </p:sp>
      <p:sp>
        <p:nvSpPr>
          <p:cNvPr id="319495" name="Rectangle 7"/>
          <p:cNvSpPr>
            <a:spLocks noChangeArrowheads="1"/>
          </p:cNvSpPr>
          <p:nvPr/>
        </p:nvSpPr>
        <p:spPr bwMode="auto">
          <a:xfrm>
            <a:off x="381000" y="1219200"/>
            <a:ext cx="8610600" cy="685800"/>
          </a:xfrm>
          <a:prstGeom prst="rect">
            <a:avLst/>
          </a:prstGeom>
          <a:noFill/>
          <a:ln w="9525">
            <a:noFill/>
            <a:miter lim="800000"/>
            <a:headEnd/>
            <a:tailEnd/>
          </a:ln>
          <a:effectLst/>
        </p:spPr>
        <p:txBody>
          <a:bodyPr lIns="92075" tIns="46038" rIns="92075" bIns="46038"/>
          <a:lstStyle/>
          <a:p>
            <a:pPr>
              <a:lnSpc>
                <a:spcPct val="80000"/>
              </a:lnSpc>
              <a:spcBef>
                <a:spcPct val="20000"/>
              </a:spcBef>
              <a:buClr>
                <a:schemeClr val="tx2"/>
              </a:buClr>
              <a:buSzPct val="75000"/>
              <a:buFont typeface="Monotype Sorts" pitchFamily="2" charset="2"/>
              <a:buNone/>
            </a:pPr>
            <a:r>
              <a:rPr lang="en-US" sz="3200">
                <a:cs typeface="Times New Roman" pitchFamily="18" charset="0"/>
              </a:rPr>
              <a:t>Java assigns no default value to a local variable inside a method.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423AA5D1-CA8C-42FA-B8DC-9E0BEC4486B7}" type="slidenum">
              <a:rPr lang="en-US"/>
              <a:pPr/>
              <a:t>27</a:t>
            </a:fld>
            <a:endParaRPr lang="en-US"/>
          </a:p>
        </p:txBody>
      </p:sp>
      <p:sp>
        <p:nvSpPr>
          <p:cNvPr id="197634" name="Rectangle 2"/>
          <p:cNvSpPr>
            <a:spLocks noGrp="1" noChangeArrowheads="1"/>
          </p:cNvSpPr>
          <p:nvPr>
            <p:ph type="title"/>
          </p:nvPr>
        </p:nvSpPr>
        <p:spPr>
          <a:xfrm>
            <a:off x="0" y="381000"/>
            <a:ext cx="9144000" cy="1047750"/>
          </a:xfrm>
        </p:spPr>
        <p:txBody>
          <a:bodyPr/>
          <a:lstStyle/>
          <a:p>
            <a:r>
              <a:rPr lang="en-US" sz="4000"/>
              <a:t>Differences between Variables of </a:t>
            </a:r>
            <a:br>
              <a:rPr lang="en-US" sz="4000"/>
            </a:br>
            <a:r>
              <a:rPr lang="en-US" sz="4000"/>
              <a:t>Primitive Data Types and Object Types</a:t>
            </a:r>
            <a:r>
              <a:rPr lang="en-US" sz="4000" b="1">
                <a:latin typeface="Courier" charset="0"/>
              </a:rPr>
              <a:t/>
            </a:r>
            <a:br>
              <a:rPr lang="en-US" sz="4000" b="1">
                <a:latin typeface="Courier" charset="0"/>
              </a:rPr>
            </a:br>
            <a:endParaRPr lang="en-US" b="1">
              <a:latin typeface="Courier" charset="0"/>
            </a:endParaRPr>
          </a:p>
        </p:txBody>
      </p:sp>
      <p:sp>
        <p:nvSpPr>
          <p:cNvPr id="197641" name="Rectangle 9"/>
          <p:cNvSpPr>
            <a:spLocks noChangeArrowheads="1"/>
          </p:cNvSpPr>
          <p:nvPr/>
        </p:nvSpPr>
        <p:spPr bwMode="auto">
          <a:xfrm>
            <a:off x="3113088" y="2427288"/>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97643" name="Rectangle 11"/>
          <p:cNvSpPr>
            <a:spLocks noChangeArrowheads="1"/>
          </p:cNvSpPr>
          <p:nvPr/>
        </p:nvSpPr>
        <p:spPr bwMode="auto">
          <a:xfrm>
            <a:off x="2371725" y="2886075"/>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197642" name="Object 10"/>
          <p:cNvGraphicFramePr>
            <a:graphicFrameLocks noChangeAspect="1"/>
          </p:cNvGraphicFramePr>
          <p:nvPr/>
        </p:nvGraphicFramePr>
        <p:xfrm>
          <a:off x="304800" y="1752600"/>
          <a:ext cx="8610600" cy="2124075"/>
        </p:xfrm>
        <a:graphic>
          <a:graphicData uri="http://schemas.openxmlformats.org/presentationml/2006/ole">
            <p:oleObj spid="_x0000_s197642" r:id="rId3" imgW="4401312" imgH="1086612" progId="Word.Picture.8">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F47A6ACE-6F20-41B7-A4DA-419A33C75286}" type="slidenum">
              <a:rPr lang="en-US"/>
              <a:pPr/>
              <a:t>28</a:t>
            </a:fld>
            <a:endParaRPr lang="en-US"/>
          </a:p>
        </p:txBody>
      </p:sp>
      <p:sp>
        <p:nvSpPr>
          <p:cNvPr id="253954" name="Rectangle 2"/>
          <p:cNvSpPr>
            <a:spLocks noGrp="1" noChangeArrowheads="1"/>
          </p:cNvSpPr>
          <p:nvPr>
            <p:ph type="title"/>
          </p:nvPr>
        </p:nvSpPr>
        <p:spPr>
          <a:xfrm>
            <a:off x="685800" y="0"/>
            <a:ext cx="7772400" cy="1428750"/>
          </a:xfrm>
        </p:spPr>
        <p:txBody>
          <a:bodyPr/>
          <a:lstStyle/>
          <a:p>
            <a:r>
              <a:rPr lang="en-US"/>
              <a:t>Copying Variables of Primitive Data Types and Object Types</a:t>
            </a:r>
          </a:p>
        </p:txBody>
      </p:sp>
      <p:sp>
        <p:nvSpPr>
          <p:cNvPr id="253959" name="Rectangle 7"/>
          <p:cNvSpPr>
            <a:spLocks noChangeArrowheads="1"/>
          </p:cNvSpPr>
          <p:nvPr/>
        </p:nvSpPr>
        <p:spPr bwMode="auto">
          <a:xfrm>
            <a:off x="0" y="255746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253961" name="Rectangle 9"/>
          <p:cNvSpPr>
            <a:spLocks noChangeArrowheads="1"/>
          </p:cNvSpPr>
          <p:nvPr/>
        </p:nvSpPr>
        <p:spPr bwMode="auto">
          <a:xfrm>
            <a:off x="0" y="283051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53960" name="Object 8"/>
          <p:cNvGraphicFramePr>
            <a:graphicFrameLocks noChangeAspect="1"/>
          </p:cNvGraphicFramePr>
          <p:nvPr/>
        </p:nvGraphicFramePr>
        <p:xfrm>
          <a:off x="155575" y="1662113"/>
          <a:ext cx="3763963" cy="2090737"/>
        </p:xfrm>
        <a:graphic>
          <a:graphicData uri="http://schemas.openxmlformats.org/presentationml/2006/ole">
            <p:oleObj spid="_x0000_s253960" name="Picture" r:id="rId3" imgW="2156460" imgH="1197864" progId="Word.Picture.8">
              <p:embed/>
            </p:oleObj>
          </a:graphicData>
        </a:graphic>
      </p:graphicFrame>
      <p:sp>
        <p:nvSpPr>
          <p:cNvPr id="253963" name="Rectangle 11"/>
          <p:cNvSpPr>
            <a:spLocks noChangeArrowheads="1"/>
          </p:cNvSpPr>
          <p:nvPr/>
        </p:nvSpPr>
        <p:spPr bwMode="auto">
          <a:xfrm>
            <a:off x="0" y="255746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53962" name="Object 10"/>
          <p:cNvGraphicFramePr>
            <a:graphicFrameLocks noChangeAspect="1"/>
          </p:cNvGraphicFramePr>
          <p:nvPr/>
        </p:nvGraphicFramePr>
        <p:xfrm>
          <a:off x="3689350" y="3621088"/>
          <a:ext cx="5340350" cy="2703512"/>
        </p:xfrm>
        <a:graphic>
          <a:graphicData uri="http://schemas.openxmlformats.org/presentationml/2006/ole">
            <p:oleObj spid="_x0000_s253962" name="Picture" r:id="rId4" imgW="3438873" imgH="1737664" progId="Word.Picture.8">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CD749FA-609A-4985-A3D4-3EA3DFDE15D9}" type="slidenum">
              <a:rPr lang="en-US"/>
              <a:pPr/>
              <a:t>29</a:t>
            </a:fld>
            <a:endParaRPr lang="en-US"/>
          </a:p>
        </p:txBody>
      </p:sp>
      <p:sp>
        <p:nvSpPr>
          <p:cNvPr id="254978" name="Rectangle 2"/>
          <p:cNvSpPr>
            <a:spLocks noGrp="1" noChangeArrowheads="1"/>
          </p:cNvSpPr>
          <p:nvPr>
            <p:ph type="title"/>
          </p:nvPr>
        </p:nvSpPr>
        <p:spPr>
          <a:xfrm>
            <a:off x="685800" y="0"/>
            <a:ext cx="7772400" cy="1428750"/>
          </a:xfrm>
        </p:spPr>
        <p:txBody>
          <a:bodyPr/>
          <a:lstStyle/>
          <a:p>
            <a:r>
              <a:rPr lang="en-US"/>
              <a:t>Garbage Collection</a:t>
            </a:r>
          </a:p>
        </p:txBody>
      </p:sp>
      <p:sp>
        <p:nvSpPr>
          <p:cNvPr id="254979" name="Rectangle 3"/>
          <p:cNvSpPr>
            <a:spLocks noGrp="1" noChangeArrowheads="1"/>
          </p:cNvSpPr>
          <p:nvPr>
            <p:ph type="body" idx="1"/>
          </p:nvPr>
        </p:nvSpPr>
        <p:spPr>
          <a:xfrm>
            <a:off x="685800" y="1371600"/>
            <a:ext cx="8001000" cy="4953000"/>
          </a:xfrm>
        </p:spPr>
        <p:txBody>
          <a:bodyPr/>
          <a:lstStyle/>
          <a:p>
            <a:pPr marL="0" indent="0">
              <a:buFont typeface="Monotype Sorts" pitchFamily="2" charset="2"/>
              <a:buNone/>
            </a:pPr>
            <a:r>
              <a:rPr lang="en-US" sz="3600">
                <a:cs typeface="Times New Roman" pitchFamily="18" charset="0"/>
              </a:rPr>
              <a:t>As shown in the previous figure, after the assignment statement c1 = c2, c1 points to the same object referenced by c2. The object previously referenced by c1 is no longer referenced. This object is known as garbage. Garbage is automatically collected by JVM.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5930997-7DAC-4EF7-96A4-86FF39D6454A}" type="slidenum">
              <a:rPr lang="en-US"/>
              <a:pPr/>
              <a:t>3</a:t>
            </a:fld>
            <a:endParaRPr lang="en-US"/>
          </a:p>
        </p:txBody>
      </p:sp>
      <p:sp>
        <p:nvSpPr>
          <p:cNvPr id="193538" name="Rectangle 2"/>
          <p:cNvSpPr>
            <a:spLocks noGrp="1" noChangeArrowheads="1"/>
          </p:cNvSpPr>
          <p:nvPr>
            <p:ph type="title"/>
          </p:nvPr>
        </p:nvSpPr>
        <p:spPr>
          <a:xfrm>
            <a:off x="762000" y="152400"/>
            <a:ext cx="7772400" cy="609600"/>
          </a:xfrm>
        </p:spPr>
        <p:txBody>
          <a:bodyPr/>
          <a:lstStyle/>
          <a:p>
            <a:r>
              <a:rPr lang="en-US"/>
              <a:t>OO Programming Concepts</a:t>
            </a:r>
          </a:p>
        </p:txBody>
      </p:sp>
      <p:sp>
        <p:nvSpPr>
          <p:cNvPr id="193552" name="Rectangle 16"/>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93553" name="Text Box 17"/>
          <p:cNvSpPr txBox="1">
            <a:spLocks noChangeArrowheads="1"/>
          </p:cNvSpPr>
          <p:nvPr/>
        </p:nvSpPr>
        <p:spPr bwMode="auto">
          <a:xfrm>
            <a:off x="304800" y="917575"/>
            <a:ext cx="8610600" cy="4965700"/>
          </a:xfrm>
          <a:prstGeom prst="rect">
            <a:avLst/>
          </a:prstGeom>
          <a:noFill/>
          <a:ln w="12700">
            <a:noFill/>
            <a:miter lim="800000"/>
            <a:headEnd type="none" w="sm" len="sm"/>
            <a:tailEnd type="none" w="sm" len="sm"/>
          </a:ln>
          <a:effectLst/>
        </p:spPr>
        <p:txBody>
          <a:bodyPr>
            <a:spAutoFit/>
          </a:bodyPr>
          <a:lstStyle/>
          <a:p>
            <a:pPr>
              <a:spcBef>
                <a:spcPct val="50000"/>
              </a:spcBef>
            </a:pPr>
            <a:r>
              <a:rPr lang="en-US" sz="3200">
                <a:cs typeface="Courier New" pitchFamily="49" charset="0"/>
              </a:rPr>
              <a:t>Object-oriented programming (OOP) involves programming using objects. An </a:t>
            </a:r>
            <a:r>
              <a:rPr lang="en-US" sz="3200" i="1">
                <a:cs typeface="Courier New" pitchFamily="49" charset="0"/>
              </a:rPr>
              <a:t>object</a:t>
            </a:r>
            <a:r>
              <a:rPr lang="en-US" sz="3200">
                <a:cs typeface="Courier New" pitchFamily="49" charset="0"/>
              </a:rPr>
              <a:t> represents an entity in the real world that can be distinctly identified. For example, a student, a desk, a circle, a button, and even a loan can all be viewed as objects. An object has a unique identity, state, and behaviors. The </a:t>
            </a:r>
            <a:r>
              <a:rPr lang="en-US" sz="3200" i="1">
                <a:cs typeface="Courier New" pitchFamily="49" charset="0"/>
              </a:rPr>
              <a:t>state</a:t>
            </a:r>
            <a:r>
              <a:rPr lang="en-US" sz="3200">
                <a:cs typeface="Courier New" pitchFamily="49" charset="0"/>
              </a:rPr>
              <a:t> of an object consists of a set of </a:t>
            </a:r>
            <a:r>
              <a:rPr lang="en-US" sz="3200" i="1">
                <a:cs typeface="Courier New" pitchFamily="49" charset="0"/>
              </a:rPr>
              <a:t>data</a:t>
            </a:r>
            <a:r>
              <a:rPr lang="en-US" sz="3200">
                <a:cs typeface="Courier New" pitchFamily="49" charset="0"/>
              </a:rPr>
              <a:t> </a:t>
            </a:r>
            <a:r>
              <a:rPr lang="en-US" sz="3200" i="1">
                <a:cs typeface="Courier New" pitchFamily="49" charset="0"/>
              </a:rPr>
              <a:t>fields</a:t>
            </a:r>
            <a:r>
              <a:rPr lang="en-US" sz="3200">
                <a:cs typeface="Courier New" pitchFamily="49" charset="0"/>
              </a:rPr>
              <a:t> (also known as </a:t>
            </a:r>
            <a:r>
              <a:rPr lang="en-US" sz="3200" i="1">
                <a:cs typeface="Courier New" pitchFamily="49" charset="0"/>
              </a:rPr>
              <a:t>properties</a:t>
            </a:r>
            <a:r>
              <a:rPr lang="en-US" sz="3200">
                <a:cs typeface="Courier New" pitchFamily="49" charset="0"/>
              </a:rPr>
              <a:t>) with their current values. The </a:t>
            </a:r>
            <a:r>
              <a:rPr lang="en-US" sz="3200" i="1">
                <a:cs typeface="Courier New" pitchFamily="49" charset="0"/>
              </a:rPr>
              <a:t>behavior</a:t>
            </a:r>
            <a:r>
              <a:rPr lang="en-US" sz="3200">
                <a:cs typeface="Courier New" pitchFamily="49" charset="0"/>
              </a:rPr>
              <a:t> of an object is defined by a set of methods.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E9B66F3-462D-4F32-985D-A81C60E7F2A4}" type="slidenum">
              <a:rPr lang="en-US"/>
              <a:pPr/>
              <a:t>30</a:t>
            </a:fld>
            <a:endParaRPr lang="en-US"/>
          </a:p>
        </p:txBody>
      </p:sp>
      <p:sp>
        <p:nvSpPr>
          <p:cNvPr id="286722" name="Rectangle 2"/>
          <p:cNvSpPr>
            <a:spLocks noGrp="1" noChangeArrowheads="1"/>
          </p:cNvSpPr>
          <p:nvPr>
            <p:ph type="title"/>
          </p:nvPr>
        </p:nvSpPr>
        <p:spPr>
          <a:xfrm>
            <a:off x="685800" y="0"/>
            <a:ext cx="7772400" cy="1428750"/>
          </a:xfrm>
        </p:spPr>
        <p:txBody>
          <a:bodyPr/>
          <a:lstStyle/>
          <a:p>
            <a:r>
              <a:rPr lang="en-US"/>
              <a:t>Garbage Collection, cont</a:t>
            </a:r>
          </a:p>
        </p:txBody>
      </p:sp>
      <p:sp>
        <p:nvSpPr>
          <p:cNvPr id="286723" name="Rectangle 3"/>
          <p:cNvSpPr>
            <a:spLocks noGrp="1" noChangeArrowheads="1"/>
          </p:cNvSpPr>
          <p:nvPr>
            <p:ph type="body" idx="1"/>
          </p:nvPr>
        </p:nvSpPr>
        <p:spPr>
          <a:xfrm>
            <a:off x="685800" y="1371600"/>
            <a:ext cx="8001000" cy="4953000"/>
          </a:xfrm>
        </p:spPr>
        <p:txBody>
          <a:bodyPr/>
          <a:lstStyle/>
          <a:p>
            <a:pPr>
              <a:buFont typeface="Monotype Sorts" pitchFamily="2" charset="2"/>
              <a:buNone/>
            </a:pPr>
            <a:r>
              <a:rPr lang="en-US" sz="3600">
                <a:latin typeface="Courier" charset="0"/>
                <a:cs typeface="Times New Roman" pitchFamily="18" charset="0"/>
              </a:rPr>
              <a:t> </a:t>
            </a:r>
            <a:r>
              <a:rPr lang="en-US" sz="3600">
                <a:cs typeface="Times New Roman" pitchFamily="18" charset="0"/>
              </a:rPr>
              <a:t>TIP: If you know that an object is no longer needed, you can explicitly assign null to a reference variable for the object. The JVM will automatically collect the space if the object is not referenced by any variable</a:t>
            </a:r>
            <a:r>
              <a:rPr lang="en-US" sz="3600">
                <a:latin typeface="Courier" charset="0"/>
                <a:cs typeface="Times New Roman" pitchFamily="18" charset="0"/>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F4DB5A85-D913-464F-BE55-6DE33475A764}" type="slidenum">
              <a:rPr lang="en-US"/>
              <a:pPr/>
              <a:t>31</a:t>
            </a:fld>
            <a:endParaRPr lang="en-US"/>
          </a:p>
        </p:txBody>
      </p:sp>
      <p:sp>
        <p:nvSpPr>
          <p:cNvPr id="303106" name="Rectangle 2"/>
          <p:cNvSpPr>
            <a:spLocks noGrp="1" noChangeArrowheads="1"/>
          </p:cNvSpPr>
          <p:nvPr>
            <p:ph type="title"/>
          </p:nvPr>
        </p:nvSpPr>
        <p:spPr>
          <a:xfrm>
            <a:off x="457200" y="304800"/>
            <a:ext cx="8686800" cy="533400"/>
          </a:xfrm>
        </p:spPr>
        <p:txBody>
          <a:bodyPr/>
          <a:lstStyle/>
          <a:p>
            <a:r>
              <a:rPr lang="en-US"/>
              <a:t>The Date Class</a:t>
            </a:r>
            <a:endParaRPr lang="en-US">
              <a:solidFill>
                <a:schemeClr val="tx1"/>
              </a:solidFill>
              <a:latin typeface="Book Antiqua" pitchFamily="18" charset="0"/>
              <a:hlinkClick r:id="rId3" action="ppaction://program"/>
            </a:endParaRPr>
          </a:p>
        </p:txBody>
      </p:sp>
      <p:sp>
        <p:nvSpPr>
          <p:cNvPr id="303107" name="Rectangle 3"/>
          <p:cNvSpPr>
            <a:spLocks noGrp="1" noChangeArrowheads="1"/>
          </p:cNvSpPr>
          <p:nvPr>
            <p:ph type="body" idx="1"/>
          </p:nvPr>
        </p:nvSpPr>
        <p:spPr>
          <a:xfrm>
            <a:off x="152400" y="1066800"/>
            <a:ext cx="8991600" cy="1747838"/>
          </a:xfrm>
        </p:spPr>
        <p:txBody>
          <a:bodyPr/>
          <a:lstStyle/>
          <a:p>
            <a:pPr marL="0" indent="0">
              <a:lnSpc>
                <a:spcPct val="90000"/>
              </a:lnSpc>
              <a:buFont typeface="Monotype Sorts" pitchFamily="2" charset="2"/>
              <a:buNone/>
              <a:tabLst>
                <a:tab pos="0" algn="l"/>
              </a:tabLst>
            </a:pPr>
            <a:r>
              <a:rPr lang="en-US" sz="2800">
                <a:cs typeface="Times New Roman" pitchFamily="18" charset="0"/>
              </a:rPr>
              <a:t>Java provides a system-independent encapsulation of date and time in the </a:t>
            </a:r>
            <a:r>
              <a:rPr lang="en-US" sz="2800" u="sng">
                <a:cs typeface="Times New Roman" pitchFamily="18" charset="0"/>
              </a:rPr>
              <a:t>java.util.Date</a:t>
            </a:r>
            <a:r>
              <a:rPr lang="en-US" sz="2800">
                <a:cs typeface="Times New Roman" pitchFamily="18" charset="0"/>
              </a:rPr>
              <a:t> class. You can use the </a:t>
            </a:r>
            <a:r>
              <a:rPr lang="en-US" sz="2800" u="sng">
                <a:cs typeface="Times New Roman" pitchFamily="18" charset="0"/>
              </a:rPr>
              <a:t>Date</a:t>
            </a:r>
            <a:r>
              <a:rPr lang="en-US" sz="2800">
                <a:cs typeface="Times New Roman" pitchFamily="18" charset="0"/>
              </a:rPr>
              <a:t> class to create an instance for the current date and time and use its </a:t>
            </a:r>
            <a:r>
              <a:rPr lang="en-US" sz="2800" u="sng">
                <a:cs typeface="Times New Roman" pitchFamily="18" charset="0"/>
              </a:rPr>
              <a:t>toString</a:t>
            </a:r>
            <a:r>
              <a:rPr lang="en-US" sz="2800">
                <a:cs typeface="Times New Roman" pitchFamily="18" charset="0"/>
              </a:rPr>
              <a:t> method to return the date and time as a string. </a:t>
            </a:r>
            <a:endParaRPr lang="en-US" sz="2800">
              <a:latin typeface="Courier New" pitchFamily="49" charset="0"/>
              <a:cs typeface="Times New Roman" pitchFamily="18" charset="0"/>
            </a:endParaRPr>
          </a:p>
        </p:txBody>
      </p:sp>
      <p:sp>
        <p:nvSpPr>
          <p:cNvPr id="303109" name="Rectangle 5"/>
          <p:cNvSpPr>
            <a:spLocks noChangeArrowheads="1"/>
          </p:cNvSpPr>
          <p:nvPr/>
        </p:nvSpPr>
        <p:spPr bwMode="auto">
          <a:xfrm>
            <a:off x="0" y="275431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03108" name="Object 4"/>
          <p:cNvGraphicFramePr>
            <a:graphicFrameLocks noChangeAspect="1"/>
          </p:cNvGraphicFramePr>
          <p:nvPr/>
        </p:nvGraphicFramePr>
        <p:xfrm>
          <a:off x="77788" y="2968625"/>
          <a:ext cx="9066212" cy="2473325"/>
        </p:xfrm>
        <a:graphic>
          <a:graphicData uri="http://schemas.openxmlformats.org/presentationml/2006/ole">
            <p:oleObj spid="_x0000_s303108" name="Picture" r:id="rId4" imgW="4953000" imgH="1350264" progId="Word.Picture.8">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F169409-AC0B-4C5F-8D39-A5215FFBF644}" type="slidenum">
              <a:rPr lang="en-US"/>
              <a:pPr/>
              <a:t>32</a:t>
            </a:fld>
            <a:endParaRPr lang="en-US"/>
          </a:p>
        </p:txBody>
      </p:sp>
      <p:sp>
        <p:nvSpPr>
          <p:cNvPr id="337922" name="Rectangle 2"/>
          <p:cNvSpPr>
            <a:spLocks noGrp="1" noChangeArrowheads="1"/>
          </p:cNvSpPr>
          <p:nvPr>
            <p:ph type="title"/>
          </p:nvPr>
        </p:nvSpPr>
        <p:spPr>
          <a:xfrm>
            <a:off x="457200" y="304800"/>
            <a:ext cx="8686800" cy="533400"/>
          </a:xfrm>
        </p:spPr>
        <p:txBody>
          <a:bodyPr/>
          <a:lstStyle/>
          <a:p>
            <a:r>
              <a:rPr lang="en-US"/>
              <a:t>The Date Class Example</a:t>
            </a:r>
            <a:endParaRPr lang="en-US">
              <a:solidFill>
                <a:schemeClr val="tx1"/>
              </a:solidFill>
              <a:latin typeface="Book Antiqua" pitchFamily="18" charset="0"/>
              <a:hlinkClick r:id="rId2" action="ppaction://program"/>
            </a:endParaRPr>
          </a:p>
        </p:txBody>
      </p:sp>
      <p:sp>
        <p:nvSpPr>
          <p:cNvPr id="337923" name="Rectangle 3"/>
          <p:cNvSpPr>
            <a:spLocks noGrp="1" noChangeArrowheads="1"/>
          </p:cNvSpPr>
          <p:nvPr>
            <p:ph type="body" idx="1"/>
          </p:nvPr>
        </p:nvSpPr>
        <p:spPr>
          <a:xfrm>
            <a:off x="152400" y="1066800"/>
            <a:ext cx="8991600" cy="5181600"/>
          </a:xfrm>
        </p:spPr>
        <p:txBody>
          <a:bodyPr/>
          <a:lstStyle/>
          <a:p>
            <a:pPr marL="0" indent="0">
              <a:buFont typeface="Monotype Sorts" pitchFamily="2" charset="2"/>
              <a:buNone/>
              <a:tabLst>
                <a:tab pos="0" algn="l"/>
              </a:tabLst>
            </a:pPr>
            <a:r>
              <a:rPr lang="en-US">
                <a:cs typeface="Times New Roman" pitchFamily="18" charset="0"/>
              </a:rPr>
              <a:t>For example, the following code</a:t>
            </a:r>
            <a:r>
              <a:rPr lang="en-US">
                <a:latin typeface="Courier" charset="0"/>
                <a:cs typeface="Times New Roman" pitchFamily="18" charset="0"/>
              </a:rPr>
              <a:t> </a:t>
            </a:r>
          </a:p>
          <a:p>
            <a:pPr marL="0" indent="0">
              <a:buFont typeface="Monotype Sorts" pitchFamily="2" charset="2"/>
              <a:buNone/>
              <a:tabLst>
                <a:tab pos="0" algn="l"/>
              </a:tabLst>
            </a:pPr>
            <a:r>
              <a:rPr lang="en-US">
                <a:latin typeface="Courier" charset="0"/>
                <a:cs typeface="Times New Roman" pitchFamily="18" charset="0"/>
              </a:rPr>
              <a:t> </a:t>
            </a:r>
          </a:p>
          <a:p>
            <a:pPr marL="979488" lvl="1">
              <a:buFontTx/>
              <a:buNone/>
              <a:tabLst>
                <a:tab pos="0" algn="l"/>
              </a:tabLst>
            </a:pPr>
            <a:r>
              <a:rPr lang="en-US" sz="2400">
                <a:latin typeface="Courier New" pitchFamily="49" charset="0"/>
                <a:cs typeface="Times New Roman" pitchFamily="18" charset="0"/>
              </a:rPr>
              <a:t>java.util.Date date = new java.util.Date();</a:t>
            </a:r>
          </a:p>
          <a:p>
            <a:pPr marL="979488" lvl="1">
              <a:buFontTx/>
              <a:buNone/>
              <a:tabLst>
                <a:tab pos="0" algn="l"/>
              </a:tabLst>
            </a:pPr>
            <a:r>
              <a:rPr lang="en-US" sz="2400">
                <a:latin typeface="Courier New" pitchFamily="49" charset="0"/>
                <a:cs typeface="Times New Roman" pitchFamily="18" charset="0"/>
              </a:rPr>
              <a:t>System.out.println(date.toString());</a:t>
            </a:r>
          </a:p>
          <a:p>
            <a:pPr marL="0" indent="0">
              <a:buFont typeface="Monotype Sorts" pitchFamily="2" charset="2"/>
              <a:buNone/>
              <a:tabLst>
                <a:tab pos="0" algn="l"/>
              </a:tabLst>
            </a:pPr>
            <a:endParaRPr lang="en-US" sz="2800">
              <a:latin typeface="Courier" charset="0"/>
              <a:cs typeface="Times New Roman" pitchFamily="18" charset="0"/>
            </a:endParaRPr>
          </a:p>
          <a:p>
            <a:pPr marL="0" indent="0">
              <a:buFont typeface="Monotype Sorts" pitchFamily="2" charset="2"/>
              <a:buNone/>
              <a:tabLst>
                <a:tab pos="0" algn="l"/>
              </a:tabLst>
            </a:pPr>
            <a:r>
              <a:rPr lang="en-US">
                <a:cs typeface="Times New Roman" pitchFamily="18" charset="0"/>
              </a:rPr>
              <a:t>displays a string like</a:t>
            </a:r>
            <a:r>
              <a:rPr lang="en-US">
                <a:latin typeface="Courier" charset="0"/>
                <a:cs typeface="Times New Roman" pitchFamily="18" charset="0"/>
              </a:rPr>
              <a:t> </a:t>
            </a:r>
            <a:r>
              <a:rPr lang="en-US" u="sng">
                <a:latin typeface="Courier New" pitchFamily="49" charset="0"/>
                <a:cs typeface="Times New Roman" pitchFamily="18" charset="0"/>
              </a:rPr>
              <a:t>Sun Mar 09 13:50:19 EST 2003</a:t>
            </a:r>
            <a:r>
              <a:rPr lang="en-US">
                <a:latin typeface="Courier New" pitchFamily="49" charset="0"/>
                <a:cs typeface="Times New Roman" pitchFamily="18" charset="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D906D78B-0801-4AFD-9FAC-F8B94E2E054B}" type="slidenum">
              <a:rPr lang="en-US"/>
              <a:pPr/>
              <a:t>33</a:t>
            </a:fld>
            <a:endParaRPr lang="en-US"/>
          </a:p>
        </p:txBody>
      </p:sp>
      <p:sp>
        <p:nvSpPr>
          <p:cNvPr id="338946" name="Rectangle 2"/>
          <p:cNvSpPr>
            <a:spLocks noGrp="1" noChangeArrowheads="1"/>
          </p:cNvSpPr>
          <p:nvPr>
            <p:ph type="title"/>
          </p:nvPr>
        </p:nvSpPr>
        <p:spPr>
          <a:xfrm>
            <a:off x="457200" y="304800"/>
            <a:ext cx="8686800" cy="533400"/>
          </a:xfrm>
        </p:spPr>
        <p:txBody>
          <a:bodyPr/>
          <a:lstStyle/>
          <a:p>
            <a:r>
              <a:rPr lang="en-US"/>
              <a:t>The Random Class</a:t>
            </a:r>
            <a:endParaRPr lang="en-US">
              <a:solidFill>
                <a:schemeClr val="tx1"/>
              </a:solidFill>
              <a:latin typeface="Book Antiqua" pitchFamily="18" charset="0"/>
              <a:hlinkClick r:id="rId3" action="ppaction://program"/>
            </a:endParaRPr>
          </a:p>
        </p:txBody>
      </p:sp>
      <p:sp>
        <p:nvSpPr>
          <p:cNvPr id="338947" name="Rectangle 3"/>
          <p:cNvSpPr>
            <a:spLocks noGrp="1" noChangeArrowheads="1"/>
          </p:cNvSpPr>
          <p:nvPr>
            <p:ph type="body" idx="1"/>
          </p:nvPr>
        </p:nvSpPr>
        <p:spPr>
          <a:xfrm>
            <a:off x="152400" y="1066800"/>
            <a:ext cx="8991600" cy="1747838"/>
          </a:xfrm>
        </p:spPr>
        <p:txBody>
          <a:bodyPr/>
          <a:lstStyle/>
          <a:p>
            <a:pPr marL="0" indent="0">
              <a:lnSpc>
                <a:spcPct val="90000"/>
              </a:lnSpc>
              <a:buFont typeface="Monotype Sorts" pitchFamily="2" charset="2"/>
              <a:buNone/>
              <a:tabLst>
                <a:tab pos="0" algn="l"/>
              </a:tabLst>
            </a:pPr>
            <a:r>
              <a:rPr lang="en-US" sz="2800"/>
              <a:t>You have used </a:t>
            </a:r>
            <a:r>
              <a:rPr lang="en-US" sz="2800" u="sng"/>
              <a:t>Math.random()</a:t>
            </a:r>
            <a:r>
              <a:rPr lang="en-US" sz="2800"/>
              <a:t> to obtain a random double value between 0.0 and 1.0 (excluding 1.0). A more useful random number generator is provided in the </a:t>
            </a:r>
            <a:r>
              <a:rPr lang="en-US" sz="2800" u="sng"/>
              <a:t>java.util.Random</a:t>
            </a:r>
            <a:r>
              <a:rPr lang="en-US" sz="2800"/>
              <a:t> class. </a:t>
            </a:r>
          </a:p>
        </p:txBody>
      </p:sp>
      <p:sp>
        <p:nvSpPr>
          <p:cNvPr id="338948" name="Rectangle 4"/>
          <p:cNvSpPr>
            <a:spLocks noChangeArrowheads="1"/>
          </p:cNvSpPr>
          <p:nvPr/>
        </p:nvSpPr>
        <p:spPr bwMode="auto">
          <a:xfrm>
            <a:off x="0" y="275431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38951" name="Rectangle 7"/>
          <p:cNvSpPr>
            <a:spLocks noChangeArrowheads="1"/>
          </p:cNvSpPr>
          <p:nvPr/>
        </p:nvSpPr>
        <p:spPr bwMode="auto">
          <a:xfrm>
            <a:off x="0" y="2644775"/>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38950" name="Object 6"/>
          <p:cNvGraphicFramePr>
            <a:graphicFrameLocks noChangeAspect="1"/>
          </p:cNvGraphicFramePr>
          <p:nvPr/>
        </p:nvGraphicFramePr>
        <p:xfrm>
          <a:off x="309563" y="2814638"/>
          <a:ext cx="8564562" cy="3360737"/>
        </p:xfrm>
        <a:graphic>
          <a:graphicData uri="http://schemas.openxmlformats.org/presentationml/2006/ole">
            <p:oleObj spid="_x0000_s338950" name="Picture" r:id="rId4" imgW="4006596" imgH="1571244" progId="Word.Picture.8">
              <p:embed/>
            </p:oleObj>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76DBB6E5-9F9C-48FD-9823-C801CB37A101}" type="slidenum">
              <a:rPr lang="en-US"/>
              <a:pPr/>
              <a:t>34</a:t>
            </a:fld>
            <a:endParaRPr lang="en-US"/>
          </a:p>
        </p:txBody>
      </p:sp>
      <p:sp>
        <p:nvSpPr>
          <p:cNvPr id="339970" name="Rectangle 2"/>
          <p:cNvSpPr>
            <a:spLocks noGrp="1" noChangeArrowheads="1"/>
          </p:cNvSpPr>
          <p:nvPr>
            <p:ph type="title"/>
          </p:nvPr>
        </p:nvSpPr>
        <p:spPr>
          <a:xfrm>
            <a:off x="457200" y="304800"/>
            <a:ext cx="8686800" cy="533400"/>
          </a:xfrm>
        </p:spPr>
        <p:txBody>
          <a:bodyPr/>
          <a:lstStyle/>
          <a:p>
            <a:r>
              <a:rPr lang="en-US"/>
              <a:t>The Random Class Example</a:t>
            </a:r>
            <a:endParaRPr lang="en-US">
              <a:solidFill>
                <a:schemeClr val="tx1"/>
              </a:solidFill>
              <a:latin typeface="Book Antiqua" pitchFamily="18" charset="0"/>
              <a:hlinkClick r:id="rId2" action="ppaction://program"/>
            </a:endParaRPr>
          </a:p>
        </p:txBody>
      </p:sp>
      <p:sp>
        <p:nvSpPr>
          <p:cNvPr id="339971" name="Rectangle 3"/>
          <p:cNvSpPr>
            <a:spLocks noGrp="1" noChangeArrowheads="1"/>
          </p:cNvSpPr>
          <p:nvPr>
            <p:ph type="body" idx="1"/>
          </p:nvPr>
        </p:nvSpPr>
        <p:spPr>
          <a:xfrm>
            <a:off x="152400" y="1066800"/>
            <a:ext cx="8991600" cy="1133475"/>
          </a:xfrm>
        </p:spPr>
        <p:txBody>
          <a:bodyPr/>
          <a:lstStyle/>
          <a:p>
            <a:pPr marL="0" indent="0">
              <a:lnSpc>
                <a:spcPct val="90000"/>
              </a:lnSpc>
              <a:buFont typeface="Monotype Sorts" pitchFamily="2" charset="2"/>
              <a:buNone/>
              <a:tabLst>
                <a:tab pos="0" algn="l"/>
              </a:tabLst>
            </a:pPr>
            <a:r>
              <a:rPr lang="en-US" sz="2800"/>
              <a:t>If two </a:t>
            </a:r>
            <a:r>
              <a:rPr lang="en-US" sz="2800" u="sng"/>
              <a:t>Random</a:t>
            </a:r>
            <a:r>
              <a:rPr lang="en-US" sz="2800"/>
              <a:t> objects have the same seed, they will generate identical sequences of numbers. For example, the following code creates two </a:t>
            </a:r>
            <a:r>
              <a:rPr lang="en-US" sz="2800" u="sng"/>
              <a:t>Random</a:t>
            </a:r>
            <a:r>
              <a:rPr lang="en-US" sz="2800"/>
              <a:t> objects with the same seed 3. </a:t>
            </a:r>
          </a:p>
        </p:txBody>
      </p:sp>
      <p:sp>
        <p:nvSpPr>
          <p:cNvPr id="339972" name="Rectangle 4"/>
          <p:cNvSpPr>
            <a:spLocks noChangeArrowheads="1"/>
          </p:cNvSpPr>
          <p:nvPr/>
        </p:nvSpPr>
        <p:spPr bwMode="auto">
          <a:xfrm>
            <a:off x="0" y="275431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39973" name="Rectangle 5"/>
          <p:cNvSpPr>
            <a:spLocks noChangeArrowheads="1"/>
          </p:cNvSpPr>
          <p:nvPr/>
        </p:nvSpPr>
        <p:spPr bwMode="auto">
          <a:xfrm>
            <a:off x="0" y="2644775"/>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39975" name="Rectangle 7"/>
          <p:cNvSpPr>
            <a:spLocks noChangeArrowheads="1"/>
          </p:cNvSpPr>
          <p:nvPr/>
        </p:nvSpPr>
        <p:spPr bwMode="auto">
          <a:xfrm>
            <a:off x="152400" y="2392363"/>
            <a:ext cx="7069138" cy="2725737"/>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tabLst>
                <a:tab pos="0" algn="l"/>
              </a:tabLst>
            </a:pPr>
            <a:r>
              <a:rPr lang="en-US" sz="1800">
                <a:latin typeface="Courier New" pitchFamily="49" charset="0"/>
              </a:rPr>
              <a:t>Random random1 = new Random(3);</a:t>
            </a:r>
          </a:p>
          <a:p>
            <a:pPr>
              <a:spcBef>
                <a:spcPct val="20000"/>
              </a:spcBef>
              <a:buClr>
                <a:schemeClr val="tx2"/>
              </a:buClr>
              <a:buSzPct val="75000"/>
              <a:buFont typeface="Monotype Sorts" pitchFamily="2" charset="2"/>
              <a:buNone/>
              <a:tabLst>
                <a:tab pos="0" algn="l"/>
              </a:tabLst>
            </a:pPr>
            <a:r>
              <a:rPr lang="en-US" sz="1800">
                <a:latin typeface="Courier New" pitchFamily="49" charset="0"/>
              </a:rPr>
              <a:t>System.out.print("From random1: ");</a:t>
            </a:r>
          </a:p>
          <a:p>
            <a:pPr>
              <a:spcBef>
                <a:spcPct val="20000"/>
              </a:spcBef>
              <a:buClr>
                <a:schemeClr val="tx2"/>
              </a:buClr>
              <a:buSzPct val="75000"/>
              <a:buFont typeface="Monotype Sorts" pitchFamily="2" charset="2"/>
              <a:buNone/>
              <a:tabLst>
                <a:tab pos="0" algn="l"/>
              </a:tabLst>
            </a:pPr>
            <a:r>
              <a:rPr lang="en-US" sz="1800">
                <a:latin typeface="Courier New" pitchFamily="49" charset="0"/>
              </a:rPr>
              <a:t>for (int i = 0; i &lt; 10; i++)</a:t>
            </a:r>
          </a:p>
          <a:p>
            <a:pPr>
              <a:spcBef>
                <a:spcPct val="20000"/>
              </a:spcBef>
              <a:buClr>
                <a:schemeClr val="tx2"/>
              </a:buClr>
              <a:buSzPct val="75000"/>
              <a:buFont typeface="Monotype Sorts" pitchFamily="2" charset="2"/>
              <a:buNone/>
              <a:tabLst>
                <a:tab pos="0" algn="l"/>
              </a:tabLst>
            </a:pPr>
            <a:r>
              <a:rPr lang="en-US" sz="1800">
                <a:latin typeface="Courier New" pitchFamily="49" charset="0"/>
              </a:rPr>
              <a:t>  System.out.print(random1.nextInt(1000) + " ");</a:t>
            </a:r>
          </a:p>
          <a:p>
            <a:pPr>
              <a:spcBef>
                <a:spcPct val="20000"/>
              </a:spcBef>
              <a:buClr>
                <a:schemeClr val="tx2"/>
              </a:buClr>
              <a:buSzPct val="75000"/>
              <a:buFont typeface="Monotype Sorts" pitchFamily="2" charset="2"/>
              <a:buNone/>
              <a:tabLst>
                <a:tab pos="0" algn="l"/>
              </a:tabLst>
            </a:pPr>
            <a:r>
              <a:rPr lang="en-US" sz="1800">
                <a:latin typeface="Courier New" pitchFamily="49" charset="0"/>
              </a:rPr>
              <a:t>Random random2 = new Random(3);</a:t>
            </a:r>
          </a:p>
          <a:p>
            <a:pPr>
              <a:spcBef>
                <a:spcPct val="20000"/>
              </a:spcBef>
              <a:buClr>
                <a:schemeClr val="tx2"/>
              </a:buClr>
              <a:buSzPct val="75000"/>
              <a:buFont typeface="Monotype Sorts" pitchFamily="2" charset="2"/>
              <a:buNone/>
              <a:tabLst>
                <a:tab pos="0" algn="l"/>
              </a:tabLst>
            </a:pPr>
            <a:r>
              <a:rPr lang="en-US" sz="1800">
                <a:latin typeface="Courier New" pitchFamily="49" charset="0"/>
              </a:rPr>
              <a:t>System.out.print("\nFrom random2: ");</a:t>
            </a:r>
          </a:p>
          <a:p>
            <a:pPr>
              <a:spcBef>
                <a:spcPct val="20000"/>
              </a:spcBef>
              <a:buClr>
                <a:schemeClr val="tx2"/>
              </a:buClr>
              <a:buSzPct val="75000"/>
              <a:buFont typeface="Monotype Sorts" pitchFamily="2" charset="2"/>
              <a:buNone/>
              <a:tabLst>
                <a:tab pos="0" algn="l"/>
              </a:tabLst>
            </a:pPr>
            <a:r>
              <a:rPr lang="en-US" sz="1800">
                <a:latin typeface="Courier New" pitchFamily="49" charset="0"/>
              </a:rPr>
              <a:t>for (int i = 0; i &lt; 10; i++)</a:t>
            </a:r>
          </a:p>
          <a:p>
            <a:pPr>
              <a:spcBef>
                <a:spcPct val="20000"/>
              </a:spcBef>
              <a:buClr>
                <a:schemeClr val="tx2"/>
              </a:buClr>
              <a:buSzPct val="75000"/>
              <a:buFont typeface="Monotype Sorts" pitchFamily="2" charset="2"/>
              <a:buNone/>
              <a:tabLst>
                <a:tab pos="0" algn="l"/>
              </a:tabLst>
            </a:pPr>
            <a:r>
              <a:rPr lang="en-US" sz="1800">
                <a:latin typeface="Courier New" pitchFamily="49" charset="0"/>
              </a:rPr>
              <a:t>  System.out.print(random2.nextInt(1000) + " ");</a:t>
            </a:r>
          </a:p>
        </p:txBody>
      </p:sp>
      <p:sp>
        <p:nvSpPr>
          <p:cNvPr id="339976" name="Rectangle 8"/>
          <p:cNvSpPr>
            <a:spLocks noChangeArrowheads="1"/>
          </p:cNvSpPr>
          <p:nvPr/>
        </p:nvSpPr>
        <p:spPr bwMode="auto">
          <a:xfrm>
            <a:off x="1806575" y="5387975"/>
            <a:ext cx="7069138" cy="768350"/>
          </a:xfrm>
          <a:prstGeom prst="rect">
            <a:avLst/>
          </a:prstGeom>
          <a:solidFill>
            <a:schemeClr val="tx1"/>
          </a:solid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tabLst>
                <a:tab pos="0" algn="l"/>
              </a:tabLst>
            </a:pPr>
            <a:r>
              <a:rPr lang="en-US" sz="2000">
                <a:solidFill>
                  <a:schemeClr val="bg2"/>
                </a:solidFill>
              </a:rPr>
              <a:t>From random1: 734 660 210 581 128 202 549 564 459 961 </a:t>
            </a:r>
          </a:p>
          <a:p>
            <a:pPr>
              <a:spcBef>
                <a:spcPct val="20000"/>
              </a:spcBef>
              <a:buClr>
                <a:schemeClr val="tx2"/>
              </a:buClr>
              <a:buSzPct val="75000"/>
              <a:buFont typeface="Monotype Sorts" pitchFamily="2" charset="2"/>
              <a:buNone/>
              <a:tabLst>
                <a:tab pos="0" algn="l"/>
              </a:tabLst>
            </a:pPr>
            <a:r>
              <a:rPr lang="en-US" sz="2000">
                <a:solidFill>
                  <a:schemeClr val="bg2"/>
                </a:solidFill>
              </a:rPr>
              <a:t>From random2: 734 660 210 581 128 202 549 564 459 961</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6CA7FA27-1DB2-4BA9-B443-B2159937BDFD}" type="slidenum">
              <a:rPr lang="en-US"/>
              <a:pPr/>
              <a:t>35</a:t>
            </a:fld>
            <a:endParaRPr lang="en-US"/>
          </a:p>
        </p:txBody>
      </p:sp>
      <p:sp>
        <p:nvSpPr>
          <p:cNvPr id="366594" name="Rectangle 2"/>
          <p:cNvSpPr>
            <a:spLocks noGrp="1" noChangeArrowheads="1"/>
          </p:cNvSpPr>
          <p:nvPr>
            <p:ph type="title"/>
          </p:nvPr>
        </p:nvSpPr>
        <p:spPr>
          <a:xfrm>
            <a:off x="457200" y="304800"/>
            <a:ext cx="8686800" cy="533400"/>
          </a:xfrm>
        </p:spPr>
        <p:txBody>
          <a:bodyPr/>
          <a:lstStyle/>
          <a:p>
            <a:r>
              <a:rPr lang="en-US"/>
              <a:t>Displaying GUI Components</a:t>
            </a:r>
            <a:endParaRPr lang="en-US">
              <a:solidFill>
                <a:schemeClr val="tx1"/>
              </a:solidFill>
              <a:latin typeface="Book Antiqua" pitchFamily="18" charset="0"/>
              <a:hlinkClick r:id="rId2" action="ppaction://program"/>
            </a:endParaRPr>
          </a:p>
        </p:txBody>
      </p:sp>
      <p:sp>
        <p:nvSpPr>
          <p:cNvPr id="366595" name="Rectangle 3"/>
          <p:cNvSpPr>
            <a:spLocks noGrp="1" noChangeArrowheads="1"/>
          </p:cNvSpPr>
          <p:nvPr>
            <p:ph type="body" idx="1"/>
          </p:nvPr>
        </p:nvSpPr>
        <p:spPr>
          <a:xfrm>
            <a:off x="152400" y="1066800"/>
            <a:ext cx="8874125" cy="3744913"/>
          </a:xfrm>
        </p:spPr>
        <p:txBody>
          <a:bodyPr/>
          <a:lstStyle/>
          <a:p>
            <a:pPr marL="0" indent="0">
              <a:buFont typeface="Monotype Sorts" pitchFamily="2" charset="2"/>
              <a:buNone/>
              <a:tabLst>
                <a:tab pos="0" algn="l"/>
              </a:tabLst>
            </a:pPr>
            <a:r>
              <a:rPr lang="en-US"/>
              <a:t>When you develop programs to create graphical user interfaces, you will use Java classes such as </a:t>
            </a:r>
            <a:r>
              <a:rPr lang="en-US" u="sng"/>
              <a:t>JFrame</a:t>
            </a:r>
            <a:r>
              <a:rPr lang="en-US"/>
              <a:t>, </a:t>
            </a:r>
            <a:r>
              <a:rPr lang="en-US" u="sng"/>
              <a:t>JButton</a:t>
            </a:r>
            <a:r>
              <a:rPr lang="en-US"/>
              <a:t>, </a:t>
            </a:r>
            <a:r>
              <a:rPr lang="en-US" u="sng"/>
              <a:t>JRadioButton</a:t>
            </a:r>
            <a:r>
              <a:rPr lang="en-US"/>
              <a:t>, </a:t>
            </a:r>
            <a:r>
              <a:rPr lang="en-US" u="sng"/>
              <a:t>JComboBox</a:t>
            </a:r>
            <a:r>
              <a:rPr lang="en-US"/>
              <a:t>, and </a:t>
            </a:r>
            <a:r>
              <a:rPr lang="en-US" u="sng"/>
              <a:t>JList</a:t>
            </a:r>
            <a:r>
              <a:rPr lang="en-US"/>
              <a:t> to create frames, buttons, radio buttons, combo boxes, lists, and so on. Here is an example that creates two windows using the </a:t>
            </a:r>
            <a:r>
              <a:rPr lang="en-US" u="sng"/>
              <a:t>JFrame</a:t>
            </a:r>
            <a:r>
              <a:rPr lang="en-US"/>
              <a:t> class. </a:t>
            </a:r>
          </a:p>
        </p:txBody>
      </p:sp>
      <p:sp>
        <p:nvSpPr>
          <p:cNvPr id="366596" name="Rectangle 4"/>
          <p:cNvSpPr>
            <a:spLocks noChangeArrowheads="1"/>
          </p:cNvSpPr>
          <p:nvPr/>
        </p:nvSpPr>
        <p:spPr bwMode="auto">
          <a:xfrm>
            <a:off x="0" y="275431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66597" name="Rectangle 5"/>
          <p:cNvSpPr>
            <a:spLocks noChangeArrowheads="1"/>
          </p:cNvSpPr>
          <p:nvPr/>
        </p:nvSpPr>
        <p:spPr bwMode="auto">
          <a:xfrm>
            <a:off x="0" y="2644775"/>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66600" name="AutoShape 8">
            <a:hlinkClick r:id="rId3" highlightClick="1"/>
          </p:cNvPr>
          <p:cNvSpPr>
            <a:spLocks noChangeArrowheads="1"/>
          </p:cNvSpPr>
          <p:nvPr/>
        </p:nvSpPr>
        <p:spPr bwMode="auto">
          <a:xfrm>
            <a:off x="2228850" y="5349875"/>
            <a:ext cx="4038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dirty="0" err="1">
                <a:solidFill>
                  <a:schemeClr val="accent1"/>
                </a:solidFill>
                <a:latin typeface="Book Antiqua" pitchFamily="18" charset="0"/>
                <a:hlinkClick r:id="rId4" action="ppaction://program"/>
              </a:rPr>
              <a:t>TestFrame</a:t>
            </a:r>
            <a:endParaRPr lang="en-US" dirty="0">
              <a:solidFill>
                <a:schemeClr val="accent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Slide Number Placeholder 4"/>
          <p:cNvSpPr>
            <a:spLocks noGrp="1"/>
          </p:cNvSpPr>
          <p:nvPr>
            <p:ph type="sldNum" sz="quarter" idx="11"/>
          </p:nvPr>
        </p:nvSpPr>
        <p:spPr/>
        <p:txBody>
          <a:bodyPr/>
          <a:lstStyle/>
          <a:p>
            <a:fld id="{A3EDEE3A-0D64-47CD-B766-890C9A95E8E6}" type="slidenum">
              <a:rPr lang="en-US"/>
              <a:pPr/>
              <a:t>36</a:t>
            </a:fld>
            <a:endParaRPr lang="en-US"/>
          </a:p>
        </p:txBody>
      </p:sp>
      <p:sp>
        <p:nvSpPr>
          <p:cNvPr id="357378" name="Rectangle 2"/>
          <p:cNvSpPr>
            <a:spLocks noGrp="1" noChangeArrowheads="1"/>
          </p:cNvSpPr>
          <p:nvPr>
            <p:ph type="title"/>
          </p:nvPr>
        </p:nvSpPr>
        <p:spPr>
          <a:xfrm>
            <a:off x="762000" y="152400"/>
            <a:ext cx="7772400" cy="609600"/>
          </a:xfrm>
        </p:spPr>
        <p:txBody>
          <a:bodyPr/>
          <a:lstStyle/>
          <a:p>
            <a:r>
              <a:rPr lang="en-US"/>
              <a:t>Trace Code</a:t>
            </a:r>
          </a:p>
        </p:txBody>
      </p:sp>
      <p:sp>
        <p:nvSpPr>
          <p:cNvPr id="357379"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57380" name="Rectangle 4"/>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57381" name="Text Box 5"/>
          <p:cNvSpPr txBox="1">
            <a:spLocks noChangeArrowheads="1"/>
          </p:cNvSpPr>
          <p:nvPr/>
        </p:nvSpPr>
        <p:spPr bwMode="auto">
          <a:xfrm>
            <a:off x="117475" y="1009650"/>
            <a:ext cx="4338638" cy="3013075"/>
          </a:xfrm>
          <a:prstGeom prst="rect">
            <a:avLst/>
          </a:prstGeom>
          <a:solidFill>
            <a:schemeClr val="tx1"/>
          </a:solidFill>
          <a:ln w="12700">
            <a:noFill/>
            <a:miter lim="800000"/>
            <a:headEnd type="none" w="sm" len="sm"/>
            <a:tailEnd type="none" w="sm" len="sm"/>
          </a:ln>
          <a:effectLst/>
        </p:spPr>
        <p:txBody>
          <a:bodyPr>
            <a:spAutoFit/>
          </a:bodyPr>
          <a:lstStyle/>
          <a:p>
            <a:r>
              <a:rPr lang="en-US">
                <a:solidFill>
                  <a:schemeClr val="bg2"/>
                </a:solidFill>
              </a:rPr>
              <a:t>JFrame frame1 = </a:t>
            </a:r>
            <a:r>
              <a:rPr lang="en-US" b="1">
                <a:solidFill>
                  <a:schemeClr val="bg2"/>
                </a:solidFill>
              </a:rPr>
              <a:t>new</a:t>
            </a:r>
            <a:r>
              <a:rPr lang="en-US">
                <a:solidFill>
                  <a:schemeClr val="bg2"/>
                </a:solidFill>
              </a:rPr>
              <a:t> JFrame(); frame1.setTitle("Window 1"); frame1.setSize(200, 150); frame1.setVisible(</a:t>
            </a:r>
            <a:r>
              <a:rPr lang="en-US" b="1">
                <a:solidFill>
                  <a:schemeClr val="bg2"/>
                </a:solidFill>
              </a:rPr>
              <a:t>true</a:t>
            </a:r>
            <a:r>
              <a:rPr lang="en-US">
                <a:solidFill>
                  <a:schemeClr val="bg2"/>
                </a:solidFill>
              </a:rPr>
              <a:t>); JFrame frame2 = </a:t>
            </a:r>
            <a:r>
              <a:rPr lang="en-US" b="1">
                <a:solidFill>
                  <a:schemeClr val="bg2"/>
                </a:solidFill>
              </a:rPr>
              <a:t>new</a:t>
            </a:r>
            <a:r>
              <a:rPr lang="en-US">
                <a:solidFill>
                  <a:schemeClr val="bg2"/>
                </a:solidFill>
              </a:rPr>
              <a:t> JFrame(); frame2.setTitle("Window 2"); frame2.setSize(200, 150); frame2.setVisible(</a:t>
            </a:r>
            <a:r>
              <a:rPr lang="en-US" b="1">
                <a:solidFill>
                  <a:schemeClr val="bg2"/>
                </a:solidFill>
              </a:rPr>
              <a:t>true</a:t>
            </a:r>
            <a:r>
              <a:rPr lang="en-US">
                <a:solidFill>
                  <a:schemeClr val="bg2"/>
                </a:solidFill>
              </a:rPr>
              <a:t>); </a:t>
            </a:r>
          </a:p>
        </p:txBody>
      </p:sp>
      <p:sp>
        <p:nvSpPr>
          <p:cNvPr id="357382" name="AutoShape 6"/>
          <p:cNvSpPr>
            <a:spLocks noChangeArrowheads="1"/>
          </p:cNvSpPr>
          <p:nvPr/>
        </p:nvSpPr>
        <p:spPr bwMode="auto">
          <a:xfrm>
            <a:off x="6878638" y="279400"/>
            <a:ext cx="1955800" cy="884238"/>
          </a:xfrm>
          <a:prstGeom prst="wedgeRoundRectCallout">
            <a:avLst>
              <a:gd name="adj1" fmla="val -74269"/>
              <a:gd name="adj2" fmla="val 102782"/>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Declare, create, and assign in one statement</a:t>
            </a:r>
          </a:p>
        </p:txBody>
      </p:sp>
      <p:sp>
        <p:nvSpPr>
          <p:cNvPr id="357383" name="Rectangle 7"/>
          <p:cNvSpPr>
            <a:spLocks noChangeArrowheads="1"/>
          </p:cNvSpPr>
          <p:nvPr/>
        </p:nvSpPr>
        <p:spPr bwMode="auto">
          <a:xfrm>
            <a:off x="5416550" y="1123950"/>
            <a:ext cx="1074738" cy="3063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a:t>
            </a:r>
          </a:p>
        </p:txBody>
      </p:sp>
      <p:sp>
        <p:nvSpPr>
          <p:cNvPr id="357384" name="Text Box 8"/>
          <p:cNvSpPr txBox="1">
            <a:spLocks noChangeArrowheads="1"/>
          </p:cNvSpPr>
          <p:nvPr/>
        </p:nvSpPr>
        <p:spPr bwMode="auto">
          <a:xfrm>
            <a:off x="4572000" y="1098550"/>
            <a:ext cx="88265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frame1</a:t>
            </a:r>
          </a:p>
        </p:txBody>
      </p:sp>
      <p:sp>
        <p:nvSpPr>
          <p:cNvPr id="357385" name="Rectangle 9"/>
          <p:cNvSpPr>
            <a:spLocks noChangeArrowheads="1"/>
          </p:cNvSpPr>
          <p:nvPr/>
        </p:nvSpPr>
        <p:spPr bwMode="auto">
          <a:xfrm>
            <a:off x="155575" y="1085850"/>
            <a:ext cx="4032250" cy="3079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57386" name="Rectangle 10"/>
          <p:cNvSpPr>
            <a:spLocks noChangeArrowheads="1"/>
          </p:cNvSpPr>
          <p:nvPr/>
        </p:nvSpPr>
        <p:spPr bwMode="auto">
          <a:xfrm>
            <a:off x="5186363" y="1739900"/>
            <a:ext cx="1690687" cy="1304925"/>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lvl="1"/>
            <a:r>
              <a:rPr lang="en-US" sz="1800" u="sng">
                <a:solidFill>
                  <a:schemeClr val="accent2"/>
                </a:solidFill>
              </a:rPr>
              <a:t>: JFrame</a:t>
            </a:r>
          </a:p>
          <a:p>
            <a:r>
              <a:rPr lang="en-US" sz="1800">
                <a:solidFill>
                  <a:schemeClr val="accent2"/>
                </a:solidFill>
              </a:rPr>
              <a:t>title: </a:t>
            </a:r>
          </a:p>
          <a:p>
            <a:r>
              <a:rPr lang="en-US" sz="1800">
                <a:solidFill>
                  <a:schemeClr val="accent2"/>
                </a:solidFill>
              </a:rPr>
              <a:t>width:</a:t>
            </a:r>
          </a:p>
          <a:p>
            <a:r>
              <a:rPr lang="en-US" sz="1800">
                <a:solidFill>
                  <a:schemeClr val="accent2"/>
                </a:solidFill>
              </a:rPr>
              <a:t>height:</a:t>
            </a:r>
          </a:p>
          <a:p>
            <a:r>
              <a:rPr lang="en-US" sz="1800">
                <a:solidFill>
                  <a:schemeClr val="accent2"/>
                </a:solidFill>
              </a:rPr>
              <a:t>visible:</a:t>
            </a:r>
          </a:p>
        </p:txBody>
      </p:sp>
      <p:sp>
        <p:nvSpPr>
          <p:cNvPr id="357387" name="Line 11"/>
          <p:cNvSpPr>
            <a:spLocks noChangeShapeType="1"/>
          </p:cNvSpPr>
          <p:nvPr/>
        </p:nvSpPr>
        <p:spPr bwMode="auto">
          <a:xfrm flipH="1">
            <a:off x="5646738" y="1355725"/>
            <a:ext cx="307975" cy="460375"/>
          </a:xfrm>
          <a:prstGeom prst="line">
            <a:avLst/>
          </a:prstGeom>
          <a:noFill/>
          <a:ln w="12700">
            <a:solidFill>
              <a:srgbClr val="FF6600"/>
            </a:solidFill>
            <a:round/>
            <a:headEnd type="none" w="sm" len="sm"/>
            <a:tailEnd type="triangle" w="sm" len="sm"/>
          </a:ln>
          <a:effectLst/>
        </p:spPr>
        <p:txBody>
          <a:bodyPr/>
          <a:lstStyle/>
          <a:p>
            <a:endParaRPr lang="en-US"/>
          </a:p>
        </p:txBody>
      </p:sp>
      <p:sp>
        <p:nvSpPr>
          <p:cNvPr id="357388" name="Rectangle 12"/>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Slide Number Placeholder 4"/>
          <p:cNvSpPr>
            <a:spLocks noGrp="1"/>
          </p:cNvSpPr>
          <p:nvPr>
            <p:ph type="sldNum" sz="quarter" idx="11"/>
          </p:nvPr>
        </p:nvSpPr>
        <p:spPr/>
        <p:txBody>
          <a:bodyPr/>
          <a:lstStyle/>
          <a:p>
            <a:fld id="{D81418DD-2D82-45D8-B534-2E0033BE10A7}" type="slidenum">
              <a:rPr lang="en-US"/>
              <a:pPr/>
              <a:t>37</a:t>
            </a:fld>
            <a:endParaRPr lang="en-US"/>
          </a:p>
        </p:txBody>
      </p:sp>
      <p:sp>
        <p:nvSpPr>
          <p:cNvPr id="358402" name="Rectangle 2"/>
          <p:cNvSpPr>
            <a:spLocks noGrp="1" noChangeArrowheads="1"/>
          </p:cNvSpPr>
          <p:nvPr>
            <p:ph type="title"/>
          </p:nvPr>
        </p:nvSpPr>
        <p:spPr>
          <a:xfrm>
            <a:off x="762000" y="152400"/>
            <a:ext cx="7772400" cy="609600"/>
          </a:xfrm>
        </p:spPr>
        <p:txBody>
          <a:bodyPr/>
          <a:lstStyle/>
          <a:p>
            <a:r>
              <a:rPr lang="en-US"/>
              <a:t>Trace Code</a:t>
            </a:r>
          </a:p>
        </p:txBody>
      </p:sp>
      <p:sp>
        <p:nvSpPr>
          <p:cNvPr id="358403"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58404" name="Rectangle 4"/>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58405" name="Text Box 5"/>
          <p:cNvSpPr txBox="1">
            <a:spLocks noChangeArrowheads="1"/>
          </p:cNvSpPr>
          <p:nvPr/>
        </p:nvSpPr>
        <p:spPr bwMode="auto">
          <a:xfrm>
            <a:off x="117475" y="1009650"/>
            <a:ext cx="4338638" cy="3013075"/>
          </a:xfrm>
          <a:prstGeom prst="rect">
            <a:avLst/>
          </a:prstGeom>
          <a:solidFill>
            <a:schemeClr val="tx1"/>
          </a:solidFill>
          <a:ln w="12700">
            <a:noFill/>
            <a:miter lim="800000"/>
            <a:headEnd type="none" w="sm" len="sm"/>
            <a:tailEnd type="none" w="sm" len="sm"/>
          </a:ln>
          <a:effectLst/>
        </p:spPr>
        <p:txBody>
          <a:bodyPr>
            <a:spAutoFit/>
          </a:bodyPr>
          <a:lstStyle/>
          <a:p>
            <a:r>
              <a:rPr lang="en-US">
                <a:solidFill>
                  <a:schemeClr val="bg2"/>
                </a:solidFill>
              </a:rPr>
              <a:t>JFrame frame1 = </a:t>
            </a:r>
            <a:r>
              <a:rPr lang="en-US" b="1">
                <a:solidFill>
                  <a:schemeClr val="bg2"/>
                </a:solidFill>
              </a:rPr>
              <a:t>new</a:t>
            </a:r>
            <a:r>
              <a:rPr lang="en-US">
                <a:solidFill>
                  <a:schemeClr val="bg2"/>
                </a:solidFill>
              </a:rPr>
              <a:t> JFrame(); frame1.setTitle("Window 1"); frame1.setSize(200, 150); frame1.setVisible(</a:t>
            </a:r>
            <a:r>
              <a:rPr lang="en-US" b="1">
                <a:solidFill>
                  <a:schemeClr val="bg2"/>
                </a:solidFill>
              </a:rPr>
              <a:t>true</a:t>
            </a:r>
            <a:r>
              <a:rPr lang="en-US">
                <a:solidFill>
                  <a:schemeClr val="bg2"/>
                </a:solidFill>
              </a:rPr>
              <a:t>); JFrame frame2 = </a:t>
            </a:r>
            <a:r>
              <a:rPr lang="en-US" b="1">
                <a:solidFill>
                  <a:schemeClr val="bg2"/>
                </a:solidFill>
              </a:rPr>
              <a:t>new</a:t>
            </a:r>
            <a:r>
              <a:rPr lang="en-US">
                <a:solidFill>
                  <a:schemeClr val="bg2"/>
                </a:solidFill>
              </a:rPr>
              <a:t> JFrame(); frame2.setTitle("Window 2"); frame2.setSize(200, 150); frame2.setVisible(</a:t>
            </a:r>
            <a:r>
              <a:rPr lang="en-US" b="1">
                <a:solidFill>
                  <a:schemeClr val="bg2"/>
                </a:solidFill>
              </a:rPr>
              <a:t>true</a:t>
            </a:r>
            <a:r>
              <a:rPr lang="en-US">
                <a:solidFill>
                  <a:schemeClr val="bg2"/>
                </a:solidFill>
              </a:rPr>
              <a:t>); </a:t>
            </a:r>
          </a:p>
        </p:txBody>
      </p:sp>
      <p:sp>
        <p:nvSpPr>
          <p:cNvPr id="358406" name="Rectangle 6"/>
          <p:cNvSpPr>
            <a:spLocks noChangeArrowheads="1"/>
          </p:cNvSpPr>
          <p:nvPr/>
        </p:nvSpPr>
        <p:spPr bwMode="auto">
          <a:xfrm>
            <a:off x="5416550" y="1123950"/>
            <a:ext cx="1074738" cy="3063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a:t>
            </a:r>
          </a:p>
        </p:txBody>
      </p:sp>
      <p:sp>
        <p:nvSpPr>
          <p:cNvPr id="358407" name="Text Box 7"/>
          <p:cNvSpPr txBox="1">
            <a:spLocks noChangeArrowheads="1"/>
          </p:cNvSpPr>
          <p:nvPr/>
        </p:nvSpPr>
        <p:spPr bwMode="auto">
          <a:xfrm>
            <a:off x="4572000" y="1098550"/>
            <a:ext cx="88265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frame1</a:t>
            </a:r>
          </a:p>
        </p:txBody>
      </p:sp>
      <p:sp>
        <p:nvSpPr>
          <p:cNvPr id="358408" name="Rectangle 8"/>
          <p:cNvSpPr>
            <a:spLocks noChangeArrowheads="1"/>
          </p:cNvSpPr>
          <p:nvPr/>
        </p:nvSpPr>
        <p:spPr bwMode="auto">
          <a:xfrm>
            <a:off x="193675" y="1470025"/>
            <a:ext cx="4032250" cy="3079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58409" name="Rectangle 9"/>
          <p:cNvSpPr>
            <a:spLocks noChangeArrowheads="1"/>
          </p:cNvSpPr>
          <p:nvPr/>
        </p:nvSpPr>
        <p:spPr bwMode="auto">
          <a:xfrm>
            <a:off x="5186363" y="1739900"/>
            <a:ext cx="1690687" cy="1304925"/>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lvl="1"/>
            <a:r>
              <a:rPr lang="en-US" sz="1800" u="sng">
                <a:solidFill>
                  <a:schemeClr val="accent2"/>
                </a:solidFill>
              </a:rPr>
              <a:t>: JFrame</a:t>
            </a:r>
          </a:p>
          <a:p>
            <a:r>
              <a:rPr lang="en-US" sz="1800">
                <a:solidFill>
                  <a:schemeClr val="accent2"/>
                </a:solidFill>
              </a:rPr>
              <a:t>title: </a:t>
            </a:r>
            <a:r>
              <a:rPr lang="en-US" sz="1800">
                <a:solidFill>
                  <a:schemeClr val="bg2"/>
                </a:solidFill>
              </a:rPr>
              <a:t>"Window 1"</a:t>
            </a:r>
            <a:endParaRPr lang="en-US" sz="1800">
              <a:solidFill>
                <a:schemeClr val="accent2"/>
              </a:solidFill>
            </a:endParaRPr>
          </a:p>
          <a:p>
            <a:r>
              <a:rPr lang="en-US" sz="1800">
                <a:solidFill>
                  <a:schemeClr val="accent2"/>
                </a:solidFill>
              </a:rPr>
              <a:t>width:</a:t>
            </a:r>
          </a:p>
          <a:p>
            <a:r>
              <a:rPr lang="en-US" sz="1800">
                <a:solidFill>
                  <a:schemeClr val="accent2"/>
                </a:solidFill>
              </a:rPr>
              <a:t>height:</a:t>
            </a:r>
          </a:p>
          <a:p>
            <a:r>
              <a:rPr lang="en-US" sz="1800">
                <a:solidFill>
                  <a:schemeClr val="accent2"/>
                </a:solidFill>
              </a:rPr>
              <a:t>visible:</a:t>
            </a:r>
          </a:p>
        </p:txBody>
      </p:sp>
      <p:sp>
        <p:nvSpPr>
          <p:cNvPr id="358410" name="Line 10"/>
          <p:cNvSpPr>
            <a:spLocks noChangeShapeType="1"/>
          </p:cNvSpPr>
          <p:nvPr/>
        </p:nvSpPr>
        <p:spPr bwMode="auto">
          <a:xfrm flipH="1">
            <a:off x="5646738" y="1355725"/>
            <a:ext cx="307975" cy="460375"/>
          </a:xfrm>
          <a:prstGeom prst="line">
            <a:avLst/>
          </a:prstGeom>
          <a:noFill/>
          <a:ln w="12700">
            <a:solidFill>
              <a:srgbClr val="FF6600"/>
            </a:solidFill>
            <a:round/>
            <a:headEnd type="none" w="sm" len="sm"/>
            <a:tailEnd type="triangle" w="sm" len="sm"/>
          </a:ln>
          <a:effectLst/>
        </p:spPr>
        <p:txBody>
          <a:bodyPr/>
          <a:lstStyle/>
          <a:p>
            <a:endParaRPr lang="en-US"/>
          </a:p>
        </p:txBody>
      </p:sp>
      <p:sp>
        <p:nvSpPr>
          <p:cNvPr id="358411" name="AutoShape 11"/>
          <p:cNvSpPr>
            <a:spLocks noChangeArrowheads="1"/>
          </p:cNvSpPr>
          <p:nvPr/>
        </p:nvSpPr>
        <p:spPr bwMode="auto">
          <a:xfrm>
            <a:off x="6953250" y="1201738"/>
            <a:ext cx="1955800" cy="384175"/>
          </a:xfrm>
          <a:prstGeom prst="wedgeRoundRectCallout">
            <a:avLst>
              <a:gd name="adj1" fmla="val -74269"/>
              <a:gd name="adj2" fmla="val 171486"/>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Set title property</a:t>
            </a:r>
          </a:p>
        </p:txBody>
      </p:sp>
      <p:sp>
        <p:nvSpPr>
          <p:cNvPr id="358412" name="Rectangle 12"/>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Slide Number Placeholder 4"/>
          <p:cNvSpPr>
            <a:spLocks noGrp="1"/>
          </p:cNvSpPr>
          <p:nvPr>
            <p:ph type="sldNum" sz="quarter" idx="11"/>
          </p:nvPr>
        </p:nvSpPr>
        <p:spPr/>
        <p:txBody>
          <a:bodyPr/>
          <a:lstStyle/>
          <a:p>
            <a:fld id="{757A5BDB-9910-4C09-9F32-7D1872D08215}" type="slidenum">
              <a:rPr lang="en-US"/>
              <a:pPr/>
              <a:t>38</a:t>
            </a:fld>
            <a:endParaRPr lang="en-US"/>
          </a:p>
        </p:txBody>
      </p:sp>
      <p:sp>
        <p:nvSpPr>
          <p:cNvPr id="359426" name="Rectangle 2"/>
          <p:cNvSpPr>
            <a:spLocks noGrp="1" noChangeArrowheads="1"/>
          </p:cNvSpPr>
          <p:nvPr>
            <p:ph type="title"/>
          </p:nvPr>
        </p:nvSpPr>
        <p:spPr>
          <a:xfrm>
            <a:off x="762000" y="152400"/>
            <a:ext cx="7772400" cy="609600"/>
          </a:xfrm>
        </p:spPr>
        <p:txBody>
          <a:bodyPr/>
          <a:lstStyle/>
          <a:p>
            <a:r>
              <a:rPr lang="en-US"/>
              <a:t>Trace Code</a:t>
            </a:r>
          </a:p>
        </p:txBody>
      </p:sp>
      <p:sp>
        <p:nvSpPr>
          <p:cNvPr id="359427"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59428" name="Rectangle 4"/>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59429" name="Text Box 5"/>
          <p:cNvSpPr txBox="1">
            <a:spLocks noChangeArrowheads="1"/>
          </p:cNvSpPr>
          <p:nvPr/>
        </p:nvSpPr>
        <p:spPr bwMode="auto">
          <a:xfrm>
            <a:off x="117475" y="1009650"/>
            <a:ext cx="4338638" cy="3013075"/>
          </a:xfrm>
          <a:prstGeom prst="rect">
            <a:avLst/>
          </a:prstGeom>
          <a:solidFill>
            <a:schemeClr val="tx1"/>
          </a:solidFill>
          <a:ln w="12700">
            <a:noFill/>
            <a:miter lim="800000"/>
            <a:headEnd type="none" w="sm" len="sm"/>
            <a:tailEnd type="none" w="sm" len="sm"/>
          </a:ln>
          <a:effectLst/>
        </p:spPr>
        <p:txBody>
          <a:bodyPr>
            <a:spAutoFit/>
          </a:bodyPr>
          <a:lstStyle/>
          <a:p>
            <a:r>
              <a:rPr lang="en-US">
                <a:solidFill>
                  <a:schemeClr val="bg2"/>
                </a:solidFill>
              </a:rPr>
              <a:t>JFrame frame1 = </a:t>
            </a:r>
            <a:r>
              <a:rPr lang="en-US" b="1">
                <a:solidFill>
                  <a:schemeClr val="bg2"/>
                </a:solidFill>
              </a:rPr>
              <a:t>new</a:t>
            </a:r>
            <a:r>
              <a:rPr lang="en-US">
                <a:solidFill>
                  <a:schemeClr val="bg2"/>
                </a:solidFill>
              </a:rPr>
              <a:t> JFrame(); frame1.setTitle("Window 1"); frame1.setSize(200, 150); frame1.setVisible(</a:t>
            </a:r>
            <a:r>
              <a:rPr lang="en-US" b="1">
                <a:solidFill>
                  <a:schemeClr val="bg2"/>
                </a:solidFill>
              </a:rPr>
              <a:t>true</a:t>
            </a:r>
            <a:r>
              <a:rPr lang="en-US">
                <a:solidFill>
                  <a:schemeClr val="bg2"/>
                </a:solidFill>
              </a:rPr>
              <a:t>); </a:t>
            </a:r>
          </a:p>
          <a:p>
            <a:r>
              <a:rPr lang="en-US">
                <a:solidFill>
                  <a:schemeClr val="bg2"/>
                </a:solidFill>
              </a:rPr>
              <a:t>JFrame frame2 = </a:t>
            </a:r>
            <a:r>
              <a:rPr lang="en-US" b="1">
                <a:solidFill>
                  <a:schemeClr val="bg2"/>
                </a:solidFill>
              </a:rPr>
              <a:t>new</a:t>
            </a:r>
            <a:r>
              <a:rPr lang="en-US">
                <a:solidFill>
                  <a:schemeClr val="bg2"/>
                </a:solidFill>
              </a:rPr>
              <a:t> JFrame(); frame2.setTitle("Window 2"); frame2.setSize(200, 150); frame2.setVisible(</a:t>
            </a:r>
            <a:r>
              <a:rPr lang="en-US" b="1">
                <a:solidFill>
                  <a:schemeClr val="bg2"/>
                </a:solidFill>
              </a:rPr>
              <a:t>true</a:t>
            </a:r>
            <a:r>
              <a:rPr lang="en-US">
                <a:solidFill>
                  <a:schemeClr val="bg2"/>
                </a:solidFill>
              </a:rPr>
              <a:t>); </a:t>
            </a:r>
          </a:p>
        </p:txBody>
      </p:sp>
      <p:sp>
        <p:nvSpPr>
          <p:cNvPr id="359430" name="Rectangle 6"/>
          <p:cNvSpPr>
            <a:spLocks noChangeArrowheads="1"/>
          </p:cNvSpPr>
          <p:nvPr/>
        </p:nvSpPr>
        <p:spPr bwMode="auto">
          <a:xfrm>
            <a:off x="5416550" y="1123950"/>
            <a:ext cx="1074738" cy="3063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a:t>
            </a:r>
          </a:p>
        </p:txBody>
      </p:sp>
      <p:sp>
        <p:nvSpPr>
          <p:cNvPr id="359431" name="Text Box 7"/>
          <p:cNvSpPr txBox="1">
            <a:spLocks noChangeArrowheads="1"/>
          </p:cNvSpPr>
          <p:nvPr/>
        </p:nvSpPr>
        <p:spPr bwMode="auto">
          <a:xfrm>
            <a:off x="4572000" y="1098550"/>
            <a:ext cx="88265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frame1</a:t>
            </a:r>
          </a:p>
        </p:txBody>
      </p:sp>
      <p:sp>
        <p:nvSpPr>
          <p:cNvPr id="359432" name="Rectangle 8"/>
          <p:cNvSpPr>
            <a:spLocks noChangeArrowheads="1"/>
          </p:cNvSpPr>
          <p:nvPr/>
        </p:nvSpPr>
        <p:spPr bwMode="auto">
          <a:xfrm>
            <a:off x="155575" y="1816100"/>
            <a:ext cx="4032250" cy="3079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59433" name="Rectangle 9"/>
          <p:cNvSpPr>
            <a:spLocks noChangeArrowheads="1"/>
          </p:cNvSpPr>
          <p:nvPr/>
        </p:nvSpPr>
        <p:spPr bwMode="auto">
          <a:xfrm>
            <a:off x="5186363" y="1739900"/>
            <a:ext cx="1690687" cy="1304925"/>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lvl="1"/>
            <a:r>
              <a:rPr lang="en-US" sz="1800" u="sng">
                <a:solidFill>
                  <a:schemeClr val="accent2"/>
                </a:solidFill>
              </a:rPr>
              <a:t>: JFrame</a:t>
            </a:r>
          </a:p>
          <a:p>
            <a:r>
              <a:rPr lang="en-US" sz="1800">
                <a:solidFill>
                  <a:schemeClr val="accent2"/>
                </a:solidFill>
              </a:rPr>
              <a:t>title: </a:t>
            </a:r>
            <a:r>
              <a:rPr lang="en-US" sz="1800">
                <a:solidFill>
                  <a:schemeClr val="bg2"/>
                </a:solidFill>
              </a:rPr>
              <a:t>"Window 1"</a:t>
            </a:r>
            <a:endParaRPr lang="en-US" sz="1800">
              <a:solidFill>
                <a:schemeClr val="accent2"/>
              </a:solidFill>
            </a:endParaRPr>
          </a:p>
          <a:p>
            <a:r>
              <a:rPr lang="en-US" sz="1800">
                <a:solidFill>
                  <a:schemeClr val="accent2"/>
                </a:solidFill>
              </a:rPr>
              <a:t>width: </a:t>
            </a:r>
            <a:r>
              <a:rPr lang="en-US" sz="1800">
                <a:solidFill>
                  <a:schemeClr val="bg2"/>
                </a:solidFill>
              </a:rPr>
              <a:t>200</a:t>
            </a:r>
            <a:endParaRPr lang="en-US" sz="1800">
              <a:solidFill>
                <a:schemeClr val="accent2"/>
              </a:solidFill>
            </a:endParaRPr>
          </a:p>
          <a:p>
            <a:r>
              <a:rPr lang="en-US" sz="1800">
                <a:solidFill>
                  <a:schemeClr val="accent2"/>
                </a:solidFill>
              </a:rPr>
              <a:t>height: </a:t>
            </a:r>
            <a:r>
              <a:rPr lang="en-US" sz="1800">
                <a:solidFill>
                  <a:schemeClr val="bg2"/>
                </a:solidFill>
              </a:rPr>
              <a:t>150</a:t>
            </a:r>
            <a:endParaRPr lang="en-US" sz="1800">
              <a:solidFill>
                <a:schemeClr val="accent2"/>
              </a:solidFill>
            </a:endParaRPr>
          </a:p>
          <a:p>
            <a:r>
              <a:rPr lang="en-US" sz="1800">
                <a:solidFill>
                  <a:schemeClr val="accent2"/>
                </a:solidFill>
              </a:rPr>
              <a:t>visible:</a:t>
            </a:r>
          </a:p>
        </p:txBody>
      </p:sp>
      <p:sp>
        <p:nvSpPr>
          <p:cNvPr id="359434" name="Line 10"/>
          <p:cNvSpPr>
            <a:spLocks noChangeShapeType="1"/>
          </p:cNvSpPr>
          <p:nvPr/>
        </p:nvSpPr>
        <p:spPr bwMode="auto">
          <a:xfrm flipH="1">
            <a:off x="5646738" y="1355725"/>
            <a:ext cx="307975" cy="460375"/>
          </a:xfrm>
          <a:prstGeom prst="line">
            <a:avLst/>
          </a:prstGeom>
          <a:noFill/>
          <a:ln w="12700">
            <a:solidFill>
              <a:srgbClr val="FF6600"/>
            </a:solidFill>
            <a:round/>
            <a:headEnd type="none" w="sm" len="sm"/>
            <a:tailEnd type="triangle" w="sm" len="sm"/>
          </a:ln>
          <a:effectLst/>
        </p:spPr>
        <p:txBody>
          <a:bodyPr/>
          <a:lstStyle/>
          <a:p>
            <a:endParaRPr lang="en-US"/>
          </a:p>
        </p:txBody>
      </p:sp>
      <p:sp>
        <p:nvSpPr>
          <p:cNvPr id="359435" name="AutoShape 11"/>
          <p:cNvSpPr>
            <a:spLocks noChangeArrowheads="1"/>
          </p:cNvSpPr>
          <p:nvPr/>
        </p:nvSpPr>
        <p:spPr bwMode="auto">
          <a:xfrm>
            <a:off x="6991350" y="1624013"/>
            <a:ext cx="1958975" cy="422275"/>
          </a:xfrm>
          <a:prstGeom prst="wedgeRoundRectCallout">
            <a:avLst>
              <a:gd name="adj1" fmla="val -76176"/>
              <a:gd name="adj2" fmla="val 151505"/>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Set size property</a:t>
            </a:r>
          </a:p>
        </p:txBody>
      </p:sp>
      <p:sp>
        <p:nvSpPr>
          <p:cNvPr id="359436" name="Rectangle 12"/>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Slide Number Placeholder 4"/>
          <p:cNvSpPr>
            <a:spLocks noGrp="1"/>
          </p:cNvSpPr>
          <p:nvPr>
            <p:ph type="sldNum" sz="quarter" idx="11"/>
          </p:nvPr>
        </p:nvSpPr>
        <p:spPr/>
        <p:txBody>
          <a:bodyPr/>
          <a:lstStyle/>
          <a:p>
            <a:fld id="{9F2E22DC-E0D2-4938-B3B7-E722355E420E}" type="slidenum">
              <a:rPr lang="en-US"/>
              <a:pPr/>
              <a:t>39</a:t>
            </a:fld>
            <a:endParaRPr lang="en-US"/>
          </a:p>
        </p:txBody>
      </p:sp>
      <p:sp>
        <p:nvSpPr>
          <p:cNvPr id="360450" name="Rectangle 2"/>
          <p:cNvSpPr>
            <a:spLocks noGrp="1" noChangeArrowheads="1"/>
          </p:cNvSpPr>
          <p:nvPr>
            <p:ph type="title"/>
          </p:nvPr>
        </p:nvSpPr>
        <p:spPr>
          <a:xfrm>
            <a:off x="762000" y="152400"/>
            <a:ext cx="7772400" cy="609600"/>
          </a:xfrm>
        </p:spPr>
        <p:txBody>
          <a:bodyPr/>
          <a:lstStyle/>
          <a:p>
            <a:r>
              <a:rPr lang="en-US"/>
              <a:t>Trace Code</a:t>
            </a:r>
          </a:p>
        </p:txBody>
      </p:sp>
      <p:sp>
        <p:nvSpPr>
          <p:cNvPr id="360451"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60452" name="Rectangle 4"/>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60453" name="Text Box 5"/>
          <p:cNvSpPr txBox="1">
            <a:spLocks noChangeArrowheads="1"/>
          </p:cNvSpPr>
          <p:nvPr/>
        </p:nvSpPr>
        <p:spPr bwMode="auto">
          <a:xfrm>
            <a:off x="117475" y="1009650"/>
            <a:ext cx="4338638" cy="3013075"/>
          </a:xfrm>
          <a:prstGeom prst="rect">
            <a:avLst/>
          </a:prstGeom>
          <a:solidFill>
            <a:schemeClr val="tx1"/>
          </a:solidFill>
          <a:ln w="12700">
            <a:noFill/>
            <a:miter lim="800000"/>
            <a:headEnd type="none" w="sm" len="sm"/>
            <a:tailEnd type="none" w="sm" len="sm"/>
          </a:ln>
          <a:effectLst/>
        </p:spPr>
        <p:txBody>
          <a:bodyPr>
            <a:spAutoFit/>
          </a:bodyPr>
          <a:lstStyle/>
          <a:p>
            <a:r>
              <a:rPr lang="en-US">
                <a:solidFill>
                  <a:schemeClr val="bg2"/>
                </a:solidFill>
              </a:rPr>
              <a:t>JFrame frame1 = </a:t>
            </a:r>
            <a:r>
              <a:rPr lang="en-US" b="1">
                <a:solidFill>
                  <a:schemeClr val="bg2"/>
                </a:solidFill>
              </a:rPr>
              <a:t>new</a:t>
            </a:r>
            <a:r>
              <a:rPr lang="en-US">
                <a:solidFill>
                  <a:schemeClr val="bg2"/>
                </a:solidFill>
              </a:rPr>
              <a:t> JFrame(); frame1.setTitle("Window 1"); frame1.setSize(200, 150); frame1.setVisible(</a:t>
            </a:r>
            <a:r>
              <a:rPr lang="en-US" b="1">
                <a:solidFill>
                  <a:schemeClr val="bg2"/>
                </a:solidFill>
              </a:rPr>
              <a:t>true</a:t>
            </a:r>
            <a:r>
              <a:rPr lang="en-US">
                <a:solidFill>
                  <a:schemeClr val="bg2"/>
                </a:solidFill>
              </a:rPr>
              <a:t>); </a:t>
            </a:r>
          </a:p>
          <a:p>
            <a:r>
              <a:rPr lang="en-US">
                <a:solidFill>
                  <a:schemeClr val="bg2"/>
                </a:solidFill>
              </a:rPr>
              <a:t>JFrame frame2 = </a:t>
            </a:r>
            <a:r>
              <a:rPr lang="en-US" b="1">
                <a:solidFill>
                  <a:schemeClr val="bg2"/>
                </a:solidFill>
              </a:rPr>
              <a:t>new</a:t>
            </a:r>
            <a:r>
              <a:rPr lang="en-US">
                <a:solidFill>
                  <a:schemeClr val="bg2"/>
                </a:solidFill>
              </a:rPr>
              <a:t> JFrame(); frame2.setTitle("Window 2"); frame2.setSize(200, 150); frame2.setVisible(</a:t>
            </a:r>
            <a:r>
              <a:rPr lang="en-US" b="1">
                <a:solidFill>
                  <a:schemeClr val="bg2"/>
                </a:solidFill>
              </a:rPr>
              <a:t>true</a:t>
            </a:r>
            <a:r>
              <a:rPr lang="en-US">
                <a:solidFill>
                  <a:schemeClr val="bg2"/>
                </a:solidFill>
              </a:rPr>
              <a:t>); </a:t>
            </a:r>
          </a:p>
        </p:txBody>
      </p:sp>
      <p:sp>
        <p:nvSpPr>
          <p:cNvPr id="360454" name="Rectangle 6"/>
          <p:cNvSpPr>
            <a:spLocks noChangeArrowheads="1"/>
          </p:cNvSpPr>
          <p:nvPr/>
        </p:nvSpPr>
        <p:spPr bwMode="auto">
          <a:xfrm>
            <a:off x="5416550" y="1123950"/>
            <a:ext cx="1074738" cy="3063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a:t>
            </a:r>
          </a:p>
        </p:txBody>
      </p:sp>
      <p:sp>
        <p:nvSpPr>
          <p:cNvPr id="360455" name="Text Box 7"/>
          <p:cNvSpPr txBox="1">
            <a:spLocks noChangeArrowheads="1"/>
          </p:cNvSpPr>
          <p:nvPr/>
        </p:nvSpPr>
        <p:spPr bwMode="auto">
          <a:xfrm>
            <a:off x="4572000" y="1098550"/>
            <a:ext cx="88265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frame1</a:t>
            </a:r>
          </a:p>
        </p:txBody>
      </p:sp>
      <p:sp>
        <p:nvSpPr>
          <p:cNvPr id="360456" name="Rectangle 8"/>
          <p:cNvSpPr>
            <a:spLocks noChangeArrowheads="1"/>
          </p:cNvSpPr>
          <p:nvPr/>
        </p:nvSpPr>
        <p:spPr bwMode="auto">
          <a:xfrm>
            <a:off x="5186363" y="1739900"/>
            <a:ext cx="1690687" cy="1304925"/>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lvl="1"/>
            <a:r>
              <a:rPr lang="en-US" sz="1800" u="sng">
                <a:solidFill>
                  <a:schemeClr val="accent2"/>
                </a:solidFill>
              </a:rPr>
              <a:t>: JFrame</a:t>
            </a:r>
          </a:p>
          <a:p>
            <a:r>
              <a:rPr lang="en-US" sz="1800">
                <a:solidFill>
                  <a:schemeClr val="accent2"/>
                </a:solidFill>
              </a:rPr>
              <a:t>title: </a:t>
            </a:r>
            <a:r>
              <a:rPr lang="en-US" sz="1800">
                <a:solidFill>
                  <a:schemeClr val="bg2"/>
                </a:solidFill>
              </a:rPr>
              <a:t>"Window 1"</a:t>
            </a:r>
            <a:endParaRPr lang="en-US" sz="1800">
              <a:solidFill>
                <a:schemeClr val="accent2"/>
              </a:solidFill>
            </a:endParaRPr>
          </a:p>
          <a:p>
            <a:r>
              <a:rPr lang="en-US" sz="1800">
                <a:solidFill>
                  <a:schemeClr val="accent2"/>
                </a:solidFill>
              </a:rPr>
              <a:t>width: </a:t>
            </a:r>
            <a:r>
              <a:rPr lang="en-US" sz="1800">
                <a:solidFill>
                  <a:schemeClr val="bg2"/>
                </a:solidFill>
              </a:rPr>
              <a:t>200</a:t>
            </a:r>
            <a:endParaRPr lang="en-US" sz="1800">
              <a:solidFill>
                <a:schemeClr val="accent2"/>
              </a:solidFill>
            </a:endParaRPr>
          </a:p>
          <a:p>
            <a:r>
              <a:rPr lang="en-US" sz="1800">
                <a:solidFill>
                  <a:schemeClr val="accent2"/>
                </a:solidFill>
              </a:rPr>
              <a:t>height: </a:t>
            </a:r>
            <a:r>
              <a:rPr lang="en-US" sz="1800">
                <a:solidFill>
                  <a:schemeClr val="bg2"/>
                </a:solidFill>
              </a:rPr>
              <a:t>150</a:t>
            </a:r>
            <a:endParaRPr lang="en-US" sz="1800">
              <a:solidFill>
                <a:schemeClr val="accent2"/>
              </a:solidFill>
            </a:endParaRPr>
          </a:p>
          <a:p>
            <a:r>
              <a:rPr lang="en-US" sz="1800">
                <a:solidFill>
                  <a:schemeClr val="accent2"/>
                </a:solidFill>
              </a:rPr>
              <a:t>visible: </a:t>
            </a:r>
            <a:r>
              <a:rPr lang="en-US" sz="1800">
                <a:solidFill>
                  <a:schemeClr val="bg2"/>
                </a:solidFill>
              </a:rPr>
              <a:t>true</a:t>
            </a:r>
            <a:endParaRPr lang="en-US" sz="1800">
              <a:solidFill>
                <a:schemeClr val="accent2"/>
              </a:solidFill>
            </a:endParaRPr>
          </a:p>
        </p:txBody>
      </p:sp>
      <p:sp>
        <p:nvSpPr>
          <p:cNvPr id="360457" name="Line 9"/>
          <p:cNvSpPr>
            <a:spLocks noChangeShapeType="1"/>
          </p:cNvSpPr>
          <p:nvPr/>
        </p:nvSpPr>
        <p:spPr bwMode="auto">
          <a:xfrm flipH="1">
            <a:off x="5646738" y="1355725"/>
            <a:ext cx="307975" cy="460375"/>
          </a:xfrm>
          <a:prstGeom prst="line">
            <a:avLst/>
          </a:prstGeom>
          <a:noFill/>
          <a:ln w="12700">
            <a:solidFill>
              <a:srgbClr val="FF6600"/>
            </a:solidFill>
            <a:round/>
            <a:headEnd type="none" w="sm" len="sm"/>
            <a:tailEnd type="triangle" w="sm" len="sm"/>
          </a:ln>
          <a:effectLst/>
        </p:spPr>
        <p:txBody>
          <a:bodyPr/>
          <a:lstStyle/>
          <a:p>
            <a:endParaRPr lang="en-US"/>
          </a:p>
        </p:txBody>
      </p:sp>
      <p:sp>
        <p:nvSpPr>
          <p:cNvPr id="360458" name="AutoShape 10"/>
          <p:cNvSpPr>
            <a:spLocks noChangeArrowheads="1"/>
          </p:cNvSpPr>
          <p:nvPr/>
        </p:nvSpPr>
        <p:spPr bwMode="auto">
          <a:xfrm>
            <a:off x="6991350" y="2084388"/>
            <a:ext cx="1958975" cy="692150"/>
          </a:xfrm>
          <a:prstGeom prst="wedgeRoundRectCallout">
            <a:avLst>
              <a:gd name="adj1" fmla="val -76176"/>
              <a:gd name="adj2" fmla="val 72935"/>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Set visible property</a:t>
            </a:r>
          </a:p>
        </p:txBody>
      </p:sp>
      <p:sp>
        <p:nvSpPr>
          <p:cNvPr id="360459" name="Rectangle 11"/>
          <p:cNvSpPr>
            <a:spLocks noChangeArrowheads="1"/>
          </p:cNvSpPr>
          <p:nvPr/>
        </p:nvSpPr>
        <p:spPr bwMode="auto">
          <a:xfrm>
            <a:off x="193675" y="2200275"/>
            <a:ext cx="4032250" cy="3079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60460" name="Rectangle 12"/>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8409F57D-E6DA-46C4-95A0-1B4A400452E5}" type="slidenum">
              <a:rPr lang="en-US"/>
              <a:pPr/>
              <a:t>4</a:t>
            </a:fld>
            <a:endParaRPr lang="en-US"/>
          </a:p>
        </p:txBody>
      </p:sp>
      <p:sp>
        <p:nvSpPr>
          <p:cNvPr id="305154" name="Rectangle 2"/>
          <p:cNvSpPr>
            <a:spLocks noGrp="1" noChangeArrowheads="1"/>
          </p:cNvSpPr>
          <p:nvPr>
            <p:ph type="title"/>
          </p:nvPr>
        </p:nvSpPr>
        <p:spPr>
          <a:xfrm>
            <a:off x="762000" y="152400"/>
            <a:ext cx="7772400" cy="609600"/>
          </a:xfrm>
        </p:spPr>
        <p:txBody>
          <a:bodyPr/>
          <a:lstStyle/>
          <a:p>
            <a:r>
              <a:rPr lang="en-US"/>
              <a:t>Objects</a:t>
            </a:r>
          </a:p>
        </p:txBody>
      </p:sp>
      <p:sp>
        <p:nvSpPr>
          <p:cNvPr id="305155"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05157" name="Text Box 5"/>
          <p:cNvSpPr txBox="1">
            <a:spLocks noChangeArrowheads="1"/>
          </p:cNvSpPr>
          <p:nvPr/>
        </p:nvSpPr>
        <p:spPr bwMode="auto">
          <a:xfrm>
            <a:off x="304800" y="4267200"/>
            <a:ext cx="8686800" cy="1554163"/>
          </a:xfrm>
          <a:prstGeom prst="rect">
            <a:avLst/>
          </a:prstGeom>
          <a:noFill/>
          <a:ln w="12700">
            <a:noFill/>
            <a:miter lim="800000"/>
            <a:headEnd type="none" w="sm" len="sm"/>
            <a:tailEnd type="none" w="sm" len="sm"/>
          </a:ln>
          <a:effectLst/>
        </p:spPr>
        <p:txBody>
          <a:bodyPr>
            <a:spAutoFit/>
          </a:bodyPr>
          <a:lstStyle/>
          <a:p>
            <a:pPr>
              <a:spcBef>
                <a:spcPct val="50000"/>
              </a:spcBef>
            </a:pPr>
            <a:r>
              <a:rPr lang="en-US" sz="3200">
                <a:cs typeface="Times New Roman" pitchFamily="18" charset="0"/>
              </a:rPr>
              <a:t>An object has both a state and behavior. The state defines the object, and the behavior defines what the object does.</a:t>
            </a:r>
            <a:endParaRPr lang="en-US" sz="3200"/>
          </a:p>
        </p:txBody>
      </p:sp>
      <p:sp>
        <p:nvSpPr>
          <p:cNvPr id="305159" name="Rectangle 7"/>
          <p:cNvSpPr>
            <a:spLocks noChangeArrowheads="1"/>
          </p:cNvSpPr>
          <p:nvPr/>
        </p:nvSpPr>
        <p:spPr bwMode="auto">
          <a:xfrm>
            <a:off x="0" y="25527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05158" name="Object 6"/>
          <p:cNvGraphicFramePr>
            <a:graphicFrameLocks noChangeAspect="1"/>
          </p:cNvGraphicFramePr>
          <p:nvPr/>
        </p:nvGraphicFramePr>
        <p:xfrm>
          <a:off x="385763" y="1047750"/>
          <a:ext cx="8299450" cy="2940050"/>
        </p:xfrm>
        <a:graphic>
          <a:graphicData uri="http://schemas.openxmlformats.org/presentationml/2006/ole">
            <p:oleObj spid="_x0000_s305158" name="Picture" r:id="rId3" imgW="4952880" imgH="1752480" progId="Word.Picture.8">
              <p:embed/>
            </p:oleObj>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Slide Number Placeholder 4"/>
          <p:cNvSpPr>
            <a:spLocks noGrp="1"/>
          </p:cNvSpPr>
          <p:nvPr>
            <p:ph type="sldNum" sz="quarter" idx="11"/>
          </p:nvPr>
        </p:nvSpPr>
        <p:spPr/>
        <p:txBody>
          <a:bodyPr/>
          <a:lstStyle/>
          <a:p>
            <a:fld id="{9448FE8B-0912-40EA-BBBC-36EDF97B162D}" type="slidenum">
              <a:rPr lang="en-US"/>
              <a:pPr/>
              <a:t>40</a:t>
            </a:fld>
            <a:endParaRPr lang="en-US"/>
          </a:p>
        </p:txBody>
      </p:sp>
      <p:sp>
        <p:nvSpPr>
          <p:cNvPr id="361474" name="Rectangle 2"/>
          <p:cNvSpPr>
            <a:spLocks noGrp="1" noChangeArrowheads="1"/>
          </p:cNvSpPr>
          <p:nvPr>
            <p:ph type="title"/>
          </p:nvPr>
        </p:nvSpPr>
        <p:spPr>
          <a:xfrm>
            <a:off x="762000" y="152400"/>
            <a:ext cx="7772400" cy="609600"/>
          </a:xfrm>
        </p:spPr>
        <p:txBody>
          <a:bodyPr/>
          <a:lstStyle/>
          <a:p>
            <a:r>
              <a:rPr lang="en-US"/>
              <a:t>Trace Code</a:t>
            </a:r>
          </a:p>
        </p:txBody>
      </p:sp>
      <p:sp>
        <p:nvSpPr>
          <p:cNvPr id="361475"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61476" name="Rectangle 4"/>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61477" name="Text Box 5"/>
          <p:cNvSpPr txBox="1">
            <a:spLocks noChangeArrowheads="1"/>
          </p:cNvSpPr>
          <p:nvPr/>
        </p:nvSpPr>
        <p:spPr bwMode="auto">
          <a:xfrm>
            <a:off x="117475" y="1009650"/>
            <a:ext cx="4338638" cy="3013075"/>
          </a:xfrm>
          <a:prstGeom prst="rect">
            <a:avLst/>
          </a:prstGeom>
          <a:solidFill>
            <a:schemeClr val="tx1"/>
          </a:solidFill>
          <a:ln w="12700">
            <a:noFill/>
            <a:miter lim="800000"/>
            <a:headEnd type="none" w="sm" len="sm"/>
            <a:tailEnd type="none" w="sm" len="sm"/>
          </a:ln>
          <a:effectLst/>
        </p:spPr>
        <p:txBody>
          <a:bodyPr>
            <a:spAutoFit/>
          </a:bodyPr>
          <a:lstStyle/>
          <a:p>
            <a:r>
              <a:rPr lang="en-US">
                <a:solidFill>
                  <a:schemeClr val="bg2"/>
                </a:solidFill>
              </a:rPr>
              <a:t>JFrame frame1 = </a:t>
            </a:r>
            <a:r>
              <a:rPr lang="en-US" b="1">
                <a:solidFill>
                  <a:schemeClr val="bg2"/>
                </a:solidFill>
              </a:rPr>
              <a:t>new</a:t>
            </a:r>
            <a:r>
              <a:rPr lang="en-US">
                <a:solidFill>
                  <a:schemeClr val="bg2"/>
                </a:solidFill>
              </a:rPr>
              <a:t> JFrame(); frame1.setTitle("Window 1"); frame1.setSize(200, 150); frame1.setVisible(</a:t>
            </a:r>
            <a:r>
              <a:rPr lang="en-US" b="1">
                <a:solidFill>
                  <a:schemeClr val="bg2"/>
                </a:solidFill>
              </a:rPr>
              <a:t>true</a:t>
            </a:r>
            <a:r>
              <a:rPr lang="en-US">
                <a:solidFill>
                  <a:schemeClr val="bg2"/>
                </a:solidFill>
              </a:rPr>
              <a:t>); </a:t>
            </a:r>
          </a:p>
          <a:p>
            <a:r>
              <a:rPr lang="en-US">
                <a:solidFill>
                  <a:schemeClr val="bg2"/>
                </a:solidFill>
              </a:rPr>
              <a:t>JFrame frame2 = </a:t>
            </a:r>
            <a:r>
              <a:rPr lang="en-US" b="1">
                <a:solidFill>
                  <a:schemeClr val="bg2"/>
                </a:solidFill>
              </a:rPr>
              <a:t>new</a:t>
            </a:r>
            <a:r>
              <a:rPr lang="en-US">
                <a:solidFill>
                  <a:schemeClr val="bg2"/>
                </a:solidFill>
              </a:rPr>
              <a:t> JFrame(); frame2.setTitle("Window 2"); frame2.setSize(200, 150); frame2.setVisible(</a:t>
            </a:r>
            <a:r>
              <a:rPr lang="en-US" b="1">
                <a:solidFill>
                  <a:schemeClr val="bg2"/>
                </a:solidFill>
              </a:rPr>
              <a:t>true</a:t>
            </a:r>
            <a:r>
              <a:rPr lang="en-US">
                <a:solidFill>
                  <a:schemeClr val="bg2"/>
                </a:solidFill>
              </a:rPr>
              <a:t>); </a:t>
            </a:r>
          </a:p>
        </p:txBody>
      </p:sp>
      <p:sp>
        <p:nvSpPr>
          <p:cNvPr id="361478" name="Rectangle 6"/>
          <p:cNvSpPr>
            <a:spLocks noChangeArrowheads="1"/>
          </p:cNvSpPr>
          <p:nvPr/>
        </p:nvSpPr>
        <p:spPr bwMode="auto">
          <a:xfrm>
            <a:off x="5416550" y="1123950"/>
            <a:ext cx="1074738" cy="3063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a:t>
            </a:r>
          </a:p>
        </p:txBody>
      </p:sp>
      <p:sp>
        <p:nvSpPr>
          <p:cNvPr id="361479" name="Text Box 7"/>
          <p:cNvSpPr txBox="1">
            <a:spLocks noChangeArrowheads="1"/>
          </p:cNvSpPr>
          <p:nvPr/>
        </p:nvSpPr>
        <p:spPr bwMode="auto">
          <a:xfrm>
            <a:off x="4572000" y="1098550"/>
            <a:ext cx="88265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frame1</a:t>
            </a:r>
          </a:p>
        </p:txBody>
      </p:sp>
      <p:sp>
        <p:nvSpPr>
          <p:cNvPr id="361480" name="Rectangle 8"/>
          <p:cNvSpPr>
            <a:spLocks noChangeArrowheads="1"/>
          </p:cNvSpPr>
          <p:nvPr/>
        </p:nvSpPr>
        <p:spPr bwMode="auto">
          <a:xfrm>
            <a:off x="5186363" y="1739900"/>
            <a:ext cx="1690687" cy="1304925"/>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lvl="1"/>
            <a:r>
              <a:rPr lang="en-US" sz="1800" u="sng">
                <a:solidFill>
                  <a:schemeClr val="accent2"/>
                </a:solidFill>
              </a:rPr>
              <a:t>: JFrame</a:t>
            </a:r>
          </a:p>
          <a:p>
            <a:r>
              <a:rPr lang="en-US" sz="1800">
                <a:solidFill>
                  <a:schemeClr val="accent2"/>
                </a:solidFill>
              </a:rPr>
              <a:t>title: </a:t>
            </a:r>
            <a:r>
              <a:rPr lang="en-US" sz="1800">
                <a:solidFill>
                  <a:schemeClr val="bg2"/>
                </a:solidFill>
              </a:rPr>
              <a:t>"Window 1"</a:t>
            </a:r>
            <a:endParaRPr lang="en-US" sz="1800">
              <a:solidFill>
                <a:schemeClr val="accent2"/>
              </a:solidFill>
            </a:endParaRPr>
          </a:p>
          <a:p>
            <a:r>
              <a:rPr lang="en-US" sz="1800">
                <a:solidFill>
                  <a:schemeClr val="accent2"/>
                </a:solidFill>
              </a:rPr>
              <a:t>width: </a:t>
            </a:r>
            <a:r>
              <a:rPr lang="en-US" sz="1800">
                <a:solidFill>
                  <a:schemeClr val="bg2"/>
                </a:solidFill>
              </a:rPr>
              <a:t>200</a:t>
            </a:r>
            <a:endParaRPr lang="en-US" sz="1800">
              <a:solidFill>
                <a:schemeClr val="accent2"/>
              </a:solidFill>
            </a:endParaRPr>
          </a:p>
          <a:p>
            <a:r>
              <a:rPr lang="en-US" sz="1800">
                <a:solidFill>
                  <a:schemeClr val="accent2"/>
                </a:solidFill>
              </a:rPr>
              <a:t>height: </a:t>
            </a:r>
            <a:r>
              <a:rPr lang="en-US" sz="1800">
                <a:solidFill>
                  <a:schemeClr val="bg2"/>
                </a:solidFill>
              </a:rPr>
              <a:t>150</a:t>
            </a:r>
            <a:endParaRPr lang="en-US" sz="1800">
              <a:solidFill>
                <a:schemeClr val="accent2"/>
              </a:solidFill>
            </a:endParaRPr>
          </a:p>
          <a:p>
            <a:r>
              <a:rPr lang="en-US" sz="1800">
                <a:solidFill>
                  <a:schemeClr val="accent2"/>
                </a:solidFill>
              </a:rPr>
              <a:t>visible: </a:t>
            </a:r>
            <a:r>
              <a:rPr lang="en-US" sz="1800">
                <a:solidFill>
                  <a:schemeClr val="bg2"/>
                </a:solidFill>
              </a:rPr>
              <a:t>true</a:t>
            </a:r>
            <a:endParaRPr lang="en-US" sz="1800">
              <a:solidFill>
                <a:schemeClr val="accent2"/>
              </a:solidFill>
            </a:endParaRPr>
          </a:p>
        </p:txBody>
      </p:sp>
      <p:sp>
        <p:nvSpPr>
          <p:cNvPr id="361481" name="Line 9"/>
          <p:cNvSpPr>
            <a:spLocks noChangeShapeType="1"/>
          </p:cNvSpPr>
          <p:nvPr/>
        </p:nvSpPr>
        <p:spPr bwMode="auto">
          <a:xfrm flipH="1">
            <a:off x="5646738" y="1355725"/>
            <a:ext cx="307975" cy="460375"/>
          </a:xfrm>
          <a:prstGeom prst="line">
            <a:avLst/>
          </a:prstGeom>
          <a:noFill/>
          <a:ln w="12700">
            <a:solidFill>
              <a:srgbClr val="FF6600"/>
            </a:solidFill>
            <a:round/>
            <a:headEnd type="none" w="sm" len="sm"/>
            <a:tailEnd type="triangle" w="sm" len="sm"/>
          </a:ln>
          <a:effectLst/>
        </p:spPr>
        <p:txBody>
          <a:bodyPr/>
          <a:lstStyle/>
          <a:p>
            <a:endParaRPr lang="en-US"/>
          </a:p>
        </p:txBody>
      </p:sp>
      <p:sp>
        <p:nvSpPr>
          <p:cNvPr id="361482" name="AutoShape 10"/>
          <p:cNvSpPr>
            <a:spLocks noChangeArrowheads="1"/>
          </p:cNvSpPr>
          <p:nvPr/>
        </p:nvSpPr>
        <p:spPr bwMode="auto">
          <a:xfrm>
            <a:off x="6915150" y="3121025"/>
            <a:ext cx="2035175" cy="882650"/>
          </a:xfrm>
          <a:prstGeom prst="wedgeRoundRectCallout">
            <a:avLst>
              <a:gd name="adj1" fmla="val -77065"/>
              <a:gd name="adj2" fmla="val 59532"/>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Declare, create, and assign in one statement</a:t>
            </a:r>
          </a:p>
        </p:txBody>
      </p:sp>
      <p:sp>
        <p:nvSpPr>
          <p:cNvPr id="361483" name="Rectangle 11"/>
          <p:cNvSpPr>
            <a:spLocks noChangeArrowheads="1"/>
          </p:cNvSpPr>
          <p:nvPr/>
        </p:nvSpPr>
        <p:spPr bwMode="auto">
          <a:xfrm>
            <a:off x="193675" y="2584450"/>
            <a:ext cx="4032250" cy="3079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61484" name="Rectangle 12"/>
          <p:cNvSpPr>
            <a:spLocks noChangeArrowheads="1"/>
          </p:cNvSpPr>
          <p:nvPr/>
        </p:nvSpPr>
        <p:spPr bwMode="auto">
          <a:xfrm>
            <a:off x="5378450" y="3429000"/>
            <a:ext cx="1074738" cy="3063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a:t>
            </a:r>
          </a:p>
        </p:txBody>
      </p:sp>
      <p:sp>
        <p:nvSpPr>
          <p:cNvPr id="361485" name="Text Box 13"/>
          <p:cNvSpPr txBox="1">
            <a:spLocks noChangeArrowheads="1"/>
          </p:cNvSpPr>
          <p:nvPr/>
        </p:nvSpPr>
        <p:spPr bwMode="auto">
          <a:xfrm>
            <a:off x="4533900" y="3403600"/>
            <a:ext cx="88265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frame2</a:t>
            </a:r>
          </a:p>
        </p:txBody>
      </p:sp>
      <p:sp>
        <p:nvSpPr>
          <p:cNvPr id="361486" name="Rectangle 14"/>
          <p:cNvSpPr>
            <a:spLocks noChangeArrowheads="1"/>
          </p:cNvSpPr>
          <p:nvPr/>
        </p:nvSpPr>
        <p:spPr bwMode="auto">
          <a:xfrm>
            <a:off x="5148263" y="4044950"/>
            <a:ext cx="1690687" cy="1304925"/>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lvl="1"/>
            <a:r>
              <a:rPr lang="en-US" sz="1800" u="sng">
                <a:solidFill>
                  <a:schemeClr val="accent2"/>
                </a:solidFill>
              </a:rPr>
              <a:t>: JFrame</a:t>
            </a:r>
          </a:p>
          <a:p>
            <a:r>
              <a:rPr lang="en-US" sz="1800">
                <a:solidFill>
                  <a:schemeClr val="accent2"/>
                </a:solidFill>
              </a:rPr>
              <a:t>title:</a:t>
            </a:r>
          </a:p>
          <a:p>
            <a:r>
              <a:rPr lang="en-US" sz="1800">
                <a:solidFill>
                  <a:schemeClr val="accent2"/>
                </a:solidFill>
              </a:rPr>
              <a:t>width:</a:t>
            </a:r>
          </a:p>
          <a:p>
            <a:r>
              <a:rPr lang="en-US" sz="1800">
                <a:solidFill>
                  <a:schemeClr val="accent2"/>
                </a:solidFill>
              </a:rPr>
              <a:t>height:</a:t>
            </a:r>
          </a:p>
          <a:p>
            <a:r>
              <a:rPr lang="en-US" sz="1800">
                <a:solidFill>
                  <a:schemeClr val="accent2"/>
                </a:solidFill>
              </a:rPr>
              <a:t>visible:</a:t>
            </a:r>
          </a:p>
        </p:txBody>
      </p:sp>
      <p:sp>
        <p:nvSpPr>
          <p:cNvPr id="361487" name="Line 15"/>
          <p:cNvSpPr>
            <a:spLocks noChangeShapeType="1"/>
          </p:cNvSpPr>
          <p:nvPr/>
        </p:nvSpPr>
        <p:spPr bwMode="auto">
          <a:xfrm flipH="1">
            <a:off x="5608638" y="3660775"/>
            <a:ext cx="307975" cy="460375"/>
          </a:xfrm>
          <a:prstGeom prst="line">
            <a:avLst/>
          </a:prstGeom>
          <a:noFill/>
          <a:ln w="12700">
            <a:solidFill>
              <a:srgbClr val="FF6600"/>
            </a:solidFill>
            <a:round/>
            <a:headEnd type="none" w="sm" len="sm"/>
            <a:tailEnd type="triangle" w="sm" len="sm"/>
          </a:ln>
          <a:effectLst/>
        </p:spPr>
        <p:txBody>
          <a:bodyPr/>
          <a:lstStyle/>
          <a:p>
            <a:endParaRPr lang="en-US"/>
          </a:p>
        </p:txBody>
      </p:sp>
      <p:sp>
        <p:nvSpPr>
          <p:cNvPr id="361488" name="Rectangle 1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Slide Number Placeholder 4"/>
          <p:cNvSpPr>
            <a:spLocks noGrp="1"/>
          </p:cNvSpPr>
          <p:nvPr>
            <p:ph type="sldNum" sz="quarter" idx="11"/>
          </p:nvPr>
        </p:nvSpPr>
        <p:spPr/>
        <p:txBody>
          <a:bodyPr/>
          <a:lstStyle/>
          <a:p>
            <a:fld id="{BC5FBD45-27E9-4682-9097-B30B581EEE88}" type="slidenum">
              <a:rPr lang="en-US"/>
              <a:pPr/>
              <a:t>41</a:t>
            </a:fld>
            <a:endParaRPr lang="en-US"/>
          </a:p>
        </p:txBody>
      </p:sp>
      <p:sp>
        <p:nvSpPr>
          <p:cNvPr id="362498" name="Rectangle 2"/>
          <p:cNvSpPr>
            <a:spLocks noGrp="1" noChangeArrowheads="1"/>
          </p:cNvSpPr>
          <p:nvPr>
            <p:ph type="title"/>
          </p:nvPr>
        </p:nvSpPr>
        <p:spPr>
          <a:xfrm>
            <a:off x="762000" y="152400"/>
            <a:ext cx="7772400" cy="609600"/>
          </a:xfrm>
        </p:spPr>
        <p:txBody>
          <a:bodyPr/>
          <a:lstStyle/>
          <a:p>
            <a:r>
              <a:rPr lang="en-US"/>
              <a:t>Trace Code</a:t>
            </a:r>
          </a:p>
        </p:txBody>
      </p:sp>
      <p:sp>
        <p:nvSpPr>
          <p:cNvPr id="362499"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62500" name="Rectangle 4"/>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62501" name="Text Box 5"/>
          <p:cNvSpPr txBox="1">
            <a:spLocks noChangeArrowheads="1"/>
          </p:cNvSpPr>
          <p:nvPr/>
        </p:nvSpPr>
        <p:spPr bwMode="auto">
          <a:xfrm>
            <a:off x="117475" y="1009650"/>
            <a:ext cx="4338638" cy="3013075"/>
          </a:xfrm>
          <a:prstGeom prst="rect">
            <a:avLst/>
          </a:prstGeom>
          <a:solidFill>
            <a:schemeClr val="tx1"/>
          </a:solidFill>
          <a:ln w="12700">
            <a:noFill/>
            <a:miter lim="800000"/>
            <a:headEnd type="none" w="sm" len="sm"/>
            <a:tailEnd type="none" w="sm" len="sm"/>
          </a:ln>
          <a:effectLst/>
        </p:spPr>
        <p:txBody>
          <a:bodyPr>
            <a:spAutoFit/>
          </a:bodyPr>
          <a:lstStyle/>
          <a:p>
            <a:r>
              <a:rPr lang="en-US">
                <a:solidFill>
                  <a:schemeClr val="bg2"/>
                </a:solidFill>
              </a:rPr>
              <a:t>JFrame frame1 = </a:t>
            </a:r>
            <a:r>
              <a:rPr lang="en-US" b="1">
                <a:solidFill>
                  <a:schemeClr val="bg2"/>
                </a:solidFill>
              </a:rPr>
              <a:t>new</a:t>
            </a:r>
            <a:r>
              <a:rPr lang="en-US">
                <a:solidFill>
                  <a:schemeClr val="bg2"/>
                </a:solidFill>
              </a:rPr>
              <a:t> JFrame(); frame1.setTitle("Window 1"); frame1.setSize(200, 150); frame1.setVisible(</a:t>
            </a:r>
            <a:r>
              <a:rPr lang="en-US" b="1">
                <a:solidFill>
                  <a:schemeClr val="bg2"/>
                </a:solidFill>
              </a:rPr>
              <a:t>true</a:t>
            </a:r>
            <a:r>
              <a:rPr lang="en-US">
                <a:solidFill>
                  <a:schemeClr val="bg2"/>
                </a:solidFill>
              </a:rPr>
              <a:t>); </a:t>
            </a:r>
          </a:p>
          <a:p>
            <a:r>
              <a:rPr lang="en-US">
                <a:solidFill>
                  <a:schemeClr val="bg2"/>
                </a:solidFill>
              </a:rPr>
              <a:t>JFrame frame2 = </a:t>
            </a:r>
            <a:r>
              <a:rPr lang="en-US" b="1">
                <a:solidFill>
                  <a:schemeClr val="bg2"/>
                </a:solidFill>
              </a:rPr>
              <a:t>new</a:t>
            </a:r>
            <a:r>
              <a:rPr lang="en-US">
                <a:solidFill>
                  <a:schemeClr val="bg2"/>
                </a:solidFill>
              </a:rPr>
              <a:t> JFrame(); frame2.setTitle("Window 2"); frame2.setSize(200, 150); frame2.setVisible(</a:t>
            </a:r>
            <a:r>
              <a:rPr lang="en-US" b="1">
                <a:solidFill>
                  <a:schemeClr val="bg2"/>
                </a:solidFill>
              </a:rPr>
              <a:t>true</a:t>
            </a:r>
            <a:r>
              <a:rPr lang="en-US">
                <a:solidFill>
                  <a:schemeClr val="bg2"/>
                </a:solidFill>
              </a:rPr>
              <a:t>); </a:t>
            </a:r>
          </a:p>
        </p:txBody>
      </p:sp>
      <p:sp>
        <p:nvSpPr>
          <p:cNvPr id="362502" name="Rectangle 6"/>
          <p:cNvSpPr>
            <a:spLocks noChangeArrowheads="1"/>
          </p:cNvSpPr>
          <p:nvPr/>
        </p:nvSpPr>
        <p:spPr bwMode="auto">
          <a:xfrm>
            <a:off x="5416550" y="1123950"/>
            <a:ext cx="1074738" cy="3063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a:t>
            </a:r>
          </a:p>
        </p:txBody>
      </p:sp>
      <p:sp>
        <p:nvSpPr>
          <p:cNvPr id="362503" name="Text Box 7"/>
          <p:cNvSpPr txBox="1">
            <a:spLocks noChangeArrowheads="1"/>
          </p:cNvSpPr>
          <p:nvPr/>
        </p:nvSpPr>
        <p:spPr bwMode="auto">
          <a:xfrm>
            <a:off x="4572000" y="1098550"/>
            <a:ext cx="88265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frame1</a:t>
            </a:r>
          </a:p>
        </p:txBody>
      </p:sp>
      <p:sp>
        <p:nvSpPr>
          <p:cNvPr id="362504" name="Rectangle 8"/>
          <p:cNvSpPr>
            <a:spLocks noChangeArrowheads="1"/>
          </p:cNvSpPr>
          <p:nvPr/>
        </p:nvSpPr>
        <p:spPr bwMode="auto">
          <a:xfrm>
            <a:off x="5186363" y="1739900"/>
            <a:ext cx="1690687" cy="1304925"/>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lvl="1"/>
            <a:r>
              <a:rPr lang="en-US" sz="1800" u="sng">
                <a:solidFill>
                  <a:schemeClr val="accent2"/>
                </a:solidFill>
              </a:rPr>
              <a:t>: JFrame</a:t>
            </a:r>
          </a:p>
          <a:p>
            <a:r>
              <a:rPr lang="en-US" sz="1800">
                <a:solidFill>
                  <a:schemeClr val="accent2"/>
                </a:solidFill>
              </a:rPr>
              <a:t>title: </a:t>
            </a:r>
            <a:r>
              <a:rPr lang="en-US" sz="1800">
                <a:solidFill>
                  <a:schemeClr val="bg2"/>
                </a:solidFill>
              </a:rPr>
              <a:t>"Window 1"</a:t>
            </a:r>
            <a:endParaRPr lang="en-US" sz="1800">
              <a:solidFill>
                <a:schemeClr val="accent2"/>
              </a:solidFill>
            </a:endParaRPr>
          </a:p>
          <a:p>
            <a:r>
              <a:rPr lang="en-US" sz="1800">
                <a:solidFill>
                  <a:schemeClr val="accent2"/>
                </a:solidFill>
              </a:rPr>
              <a:t>width: </a:t>
            </a:r>
            <a:r>
              <a:rPr lang="en-US" sz="1800">
                <a:solidFill>
                  <a:schemeClr val="bg2"/>
                </a:solidFill>
              </a:rPr>
              <a:t>200</a:t>
            </a:r>
            <a:endParaRPr lang="en-US" sz="1800">
              <a:solidFill>
                <a:schemeClr val="accent2"/>
              </a:solidFill>
            </a:endParaRPr>
          </a:p>
          <a:p>
            <a:r>
              <a:rPr lang="en-US" sz="1800">
                <a:solidFill>
                  <a:schemeClr val="accent2"/>
                </a:solidFill>
              </a:rPr>
              <a:t>height: </a:t>
            </a:r>
            <a:r>
              <a:rPr lang="en-US" sz="1800">
                <a:solidFill>
                  <a:schemeClr val="bg2"/>
                </a:solidFill>
              </a:rPr>
              <a:t>150</a:t>
            </a:r>
            <a:endParaRPr lang="en-US" sz="1800">
              <a:solidFill>
                <a:schemeClr val="accent2"/>
              </a:solidFill>
            </a:endParaRPr>
          </a:p>
          <a:p>
            <a:r>
              <a:rPr lang="en-US" sz="1800">
                <a:solidFill>
                  <a:schemeClr val="accent2"/>
                </a:solidFill>
              </a:rPr>
              <a:t>visible: </a:t>
            </a:r>
            <a:r>
              <a:rPr lang="en-US" sz="1800">
                <a:solidFill>
                  <a:schemeClr val="bg2"/>
                </a:solidFill>
              </a:rPr>
              <a:t>true</a:t>
            </a:r>
            <a:endParaRPr lang="en-US" sz="1800">
              <a:solidFill>
                <a:schemeClr val="accent2"/>
              </a:solidFill>
            </a:endParaRPr>
          </a:p>
        </p:txBody>
      </p:sp>
      <p:sp>
        <p:nvSpPr>
          <p:cNvPr id="362505" name="Line 9"/>
          <p:cNvSpPr>
            <a:spLocks noChangeShapeType="1"/>
          </p:cNvSpPr>
          <p:nvPr/>
        </p:nvSpPr>
        <p:spPr bwMode="auto">
          <a:xfrm flipH="1">
            <a:off x="5646738" y="1355725"/>
            <a:ext cx="307975" cy="460375"/>
          </a:xfrm>
          <a:prstGeom prst="line">
            <a:avLst/>
          </a:prstGeom>
          <a:noFill/>
          <a:ln w="12700">
            <a:solidFill>
              <a:srgbClr val="FF6600"/>
            </a:solidFill>
            <a:round/>
            <a:headEnd type="none" w="sm" len="sm"/>
            <a:tailEnd type="triangle" w="sm" len="sm"/>
          </a:ln>
          <a:effectLst/>
        </p:spPr>
        <p:txBody>
          <a:bodyPr/>
          <a:lstStyle/>
          <a:p>
            <a:endParaRPr lang="en-US"/>
          </a:p>
        </p:txBody>
      </p:sp>
      <p:sp>
        <p:nvSpPr>
          <p:cNvPr id="362506" name="Rectangle 10"/>
          <p:cNvSpPr>
            <a:spLocks noChangeArrowheads="1"/>
          </p:cNvSpPr>
          <p:nvPr/>
        </p:nvSpPr>
        <p:spPr bwMode="auto">
          <a:xfrm>
            <a:off x="193675" y="2928938"/>
            <a:ext cx="4032250" cy="3079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62507" name="Rectangle 11"/>
          <p:cNvSpPr>
            <a:spLocks noChangeArrowheads="1"/>
          </p:cNvSpPr>
          <p:nvPr/>
        </p:nvSpPr>
        <p:spPr bwMode="auto">
          <a:xfrm>
            <a:off x="5378450" y="3429000"/>
            <a:ext cx="1074738" cy="3063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a:t>
            </a:r>
          </a:p>
        </p:txBody>
      </p:sp>
      <p:sp>
        <p:nvSpPr>
          <p:cNvPr id="362508" name="Text Box 12"/>
          <p:cNvSpPr txBox="1">
            <a:spLocks noChangeArrowheads="1"/>
          </p:cNvSpPr>
          <p:nvPr/>
        </p:nvSpPr>
        <p:spPr bwMode="auto">
          <a:xfrm>
            <a:off x="4533900" y="3403600"/>
            <a:ext cx="88265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frame2</a:t>
            </a:r>
          </a:p>
        </p:txBody>
      </p:sp>
      <p:sp>
        <p:nvSpPr>
          <p:cNvPr id="362509" name="Rectangle 13"/>
          <p:cNvSpPr>
            <a:spLocks noChangeArrowheads="1"/>
          </p:cNvSpPr>
          <p:nvPr/>
        </p:nvSpPr>
        <p:spPr bwMode="auto">
          <a:xfrm>
            <a:off x="5148263" y="4044950"/>
            <a:ext cx="1690687" cy="1304925"/>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lvl="1"/>
            <a:r>
              <a:rPr lang="en-US" sz="1800" u="sng">
                <a:solidFill>
                  <a:schemeClr val="accent2"/>
                </a:solidFill>
              </a:rPr>
              <a:t>: JFrame</a:t>
            </a:r>
          </a:p>
          <a:p>
            <a:r>
              <a:rPr lang="en-US" sz="1800">
                <a:solidFill>
                  <a:schemeClr val="accent2"/>
                </a:solidFill>
              </a:rPr>
              <a:t>title: </a:t>
            </a:r>
            <a:r>
              <a:rPr lang="en-US" sz="1800">
                <a:solidFill>
                  <a:schemeClr val="bg2"/>
                </a:solidFill>
              </a:rPr>
              <a:t>"Window 2"</a:t>
            </a:r>
            <a:endParaRPr lang="en-US" sz="1800">
              <a:solidFill>
                <a:schemeClr val="accent2"/>
              </a:solidFill>
            </a:endParaRPr>
          </a:p>
          <a:p>
            <a:r>
              <a:rPr lang="en-US" sz="1800">
                <a:solidFill>
                  <a:schemeClr val="accent2"/>
                </a:solidFill>
              </a:rPr>
              <a:t>width:</a:t>
            </a:r>
          </a:p>
          <a:p>
            <a:r>
              <a:rPr lang="en-US" sz="1800">
                <a:solidFill>
                  <a:schemeClr val="accent2"/>
                </a:solidFill>
              </a:rPr>
              <a:t>height:</a:t>
            </a:r>
          </a:p>
          <a:p>
            <a:r>
              <a:rPr lang="en-US" sz="1800">
                <a:solidFill>
                  <a:schemeClr val="accent2"/>
                </a:solidFill>
              </a:rPr>
              <a:t>visible:</a:t>
            </a:r>
          </a:p>
        </p:txBody>
      </p:sp>
      <p:sp>
        <p:nvSpPr>
          <p:cNvPr id="362510" name="Line 14"/>
          <p:cNvSpPr>
            <a:spLocks noChangeShapeType="1"/>
          </p:cNvSpPr>
          <p:nvPr/>
        </p:nvSpPr>
        <p:spPr bwMode="auto">
          <a:xfrm flipH="1">
            <a:off x="5608638" y="3660775"/>
            <a:ext cx="307975" cy="460375"/>
          </a:xfrm>
          <a:prstGeom prst="line">
            <a:avLst/>
          </a:prstGeom>
          <a:noFill/>
          <a:ln w="12700">
            <a:solidFill>
              <a:srgbClr val="FF6600"/>
            </a:solidFill>
            <a:round/>
            <a:headEnd type="none" w="sm" len="sm"/>
            <a:tailEnd type="triangle" w="sm" len="sm"/>
          </a:ln>
          <a:effectLst/>
        </p:spPr>
        <p:txBody>
          <a:bodyPr/>
          <a:lstStyle/>
          <a:p>
            <a:endParaRPr lang="en-US"/>
          </a:p>
        </p:txBody>
      </p:sp>
      <p:sp>
        <p:nvSpPr>
          <p:cNvPr id="362511" name="AutoShape 15"/>
          <p:cNvSpPr>
            <a:spLocks noChangeArrowheads="1"/>
          </p:cNvSpPr>
          <p:nvPr/>
        </p:nvSpPr>
        <p:spPr bwMode="auto">
          <a:xfrm>
            <a:off x="7145338" y="3813175"/>
            <a:ext cx="1881187" cy="422275"/>
          </a:xfrm>
          <a:prstGeom prst="wedgeRoundRectCallout">
            <a:avLst>
              <a:gd name="adj1" fmla="val -89495"/>
              <a:gd name="adj2" fmla="val 78949"/>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Set title property</a:t>
            </a:r>
          </a:p>
        </p:txBody>
      </p:sp>
      <p:sp>
        <p:nvSpPr>
          <p:cNvPr id="362512" name="Rectangle 1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Slide Number Placeholder 4"/>
          <p:cNvSpPr>
            <a:spLocks noGrp="1"/>
          </p:cNvSpPr>
          <p:nvPr>
            <p:ph type="sldNum" sz="quarter" idx="11"/>
          </p:nvPr>
        </p:nvSpPr>
        <p:spPr/>
        <p:txBody>
          <a:bodyPr/>
          <a:lstStyle/>
          <a:p>
            <a:fld id="{39B69A5D-2584-48A2-82FF-C2A8B87C940E}" type="slidenum">
              <a:rPr lang="en-US"/>
              <a:pPr/>
              <a:t>42</a:t>
            </a:fld>
            <a:endParaRPr lang="en-US"/>
          </a:p>
        </p:txBody>
      </p:sp>
      <p:sp>
        <p:nvSpPr>
          <p:cNvPr id="363522" name="Rectangle 2"/>
          <p:cNvSpPr>
            <a:spLocks noGrp="1" noChangeArrowheads="1"/>
          </p:cNvSpPr>
          <p:nvPr>
            <p:ph type="title"/>
          </p:nvPr>
        </p:nvSpPr>
        <p:spPr>
          <a:xfrm>
            <a:off x="762000" y="152400"/>
            <a:ext cx="7772400" cy="609600"/>
          </a:xfrm>
        </p:spPr>
        <p:txBody>
          <a:bodyPr/>
          <a:lstStyle/>
          <a:p>
            <a:r>
              <a:rPr lang="en-US"/>
              <a:t>Trace Code</a:t>
            </a:r>
          </a:p>
        </p:txBody>
      </p:sp>
      <p:sp>
        <p:nvSpPr>
          <p:cNvPr id="363523"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63524" name="Rectangle 4"/>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63525" name="Text Box 5"/>
          <p:cNvSpPr txBox="1">
            <a:spLocks noChangeArrowheads="1"/>
          </p:cNvSpPr>
          <p:nvPr/>
        </p:nvSpPr>
        <p:spPr bwMode="auto">
          <a:xfrm>
            <a:off x="117475" y="1009650"/>
            <a:ext cx="4338638" cy="3013075"/>
          </a:xfrm>
          <a:prstGeom prst="rect">
            <a:avLst/>
          </a:prstGeom>
          <a:solidFill>
            <a:schemeClr val="tx1"/>
          </a:solidFill>
          <a:ln w="12700">
            <a:noFill/>
            <a:miter lim="800000"/>
            <a:headEnd type="none" w="sm" len="sm"/>
            <a:tailEnd type="none" w="sm" len="sm"/>
          </a:ln>
          <a:effectLst/>
        </p:spPr>
        <p:txBody>
          <a:bodyPr>
            <a:spAutoFit/>
          </a:bodyPr>
          <a:lstStyle/>
          <a:p>
            <a:r>
              <a:rPr lang="en-US">
                <a:solidFill>
                  <a:schemeClr val="bg2"/>
                </a:solidFill>
              </a:rPr>
              <a:t>JFrame frame1 = </a:t>
            </a:r>
            <a:r>
              <a:rPr lang="en-US" b="1">
                <a:solidFill>
                  <a:schemeClr val="bg2"/>
                </a:solidFill>
              </a:rPr>
              <a:t>new</a:t>
            </a:r>
            <a:r>
              <a:rPr lang="en-US">
                <a:solidFill>
                  <a:schemeClr val="bg2"/>
                </a:solidFill>
              </a:rPr>
              <a:t> JFrame(); frame1.setTitle("Window 1"); frame1.setSize(200, 150); frame1.setVisible(</a:t>
            </a:r>
            <a:r>
              <a:rPr lang="en-US" b="1">
                <a:solidFill>
                  <a:schemeClr val="bg2"/>
                </a:solidFill>
              </a:rPr>
              <a:t>true</a:t>
            </a:r>
            <a:r>
              <a:rPr lang="en-US">
                <a:solidFill>
                  <a:schemeClr val="bg2"/>
                </a:solidFill>
              </a:rPr>
              <a:t>); </a:t>
            </a:r>
          </a:p>
          <a:p>
            <a:r>
              <a:rPr lang="en-US">
                <a:solidFill>
                  <a:schemeClr val="bg2"/>
                </a:solidFill>
              </a:rPr>
              <a:t>JFrame frame2 = </a:t>
            </a:r>
            <a:r>
              <a:rPr lang="en-US" b="1">
                <a:solidFill>
                  <a:schemeClr val="bg2"/>
                </a:solidFill>
              </a:rPr>
              <a:t>new</a:t>
            </a:r>
            <a:r>
              <a:rPr lang="en-US">
                <a:solidFill>
                  <a:schemeClr val="bg2"/>
                </a:solidFill>
              </a:rPr>
              <a:t> JFrame(); frame2.setTitle("Window 2"); frame2.setSize(200, 150); frame2.setVisible(</a:t>
            </a:r>
            <a:r>
              <a:rPr lang="en-US" b="1">
                <a:solidFill>
                  <a:schemeClr val="bg2"/>
                </a:solidFill>
              </a:rPr>
              <a:t>true</a:t>
            </a:r>
            <a:r>
              <a:rPr lang="en-US">
                <a:solidFill>
                  <a:schemeClr val="bg2"/>
                </a:solidFill>
              </a:rPr>
              <a:t>); </a:t>
            </a:r>
          </a:p>
        </p:txBody>
      </p:sp>
      <p:sp>
        <p:nvSpPr>
          <p:cNvPr id="363526" name="Rectangle 6"/>
          <p:cNvSpPr>
            <a:spLocks noChangeArrowheads="1"/>
          </p:cNvSpPr>
          <p:nvPr/>
        </p:nvSpPr>
        <p:spPr bwMode="auto">
          <a:xfrm>
            <a:off x="5416550" y="1123950"/>
            <a:ext cx="1074738" cy="3063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a:t>
            </a:r>
          </a:p>
        </p:txBody>
      </p:sp>
      <p:sp>
        <p:nvSpPr>
          <p:cNvPr id="363527" name="Text Box 7"/>
          <p:cNvSpPr txBox="1">
            <a:spLocks noChangeArrowheads="1"/>
          </p:cNvSpPr>
          <p:nvPr/>
        </p:nvSpPr>
        <p:spPr bwMode="auto">
          <a:xfrm>
            <a:off x="4572000" y="1098550"/>
            <a:ext cx="88265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frame1</a:t>
            </a:r>
          </a:p>
        </p:txBody>
      </p:sp>
      <p:sp>
        <p:nvSpPr>
          <p:cNvPr id="363528" name="Rectangle 8"/>
          <p:cNvSpPr>
            <a:spLocks noChangeArrowheads="1"/>
          </p:cNvSpPr>
          <p:nvPr/>
        </p:nvSpPr>
        <p:spPr bwMode="auto">
          <a:xfrm>
            <a:off x="5186363" y="1739900"/>
            <a:ext cx="1690687" cy="1304925"/>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lvl="1"/>
            <a:r>
              <a:rPr lang="en-US" sz="1800" u="sng">
                <a:solidFill>
                  <a:schemeClr val="accent2"/>
                </a:solidFill>
              </a:rPr>
              <a:t>: JFrame</a:t>
            </a:r>
          </a:p>
          <a:p>
            <a:r>
              <a:rPr lang="en-US" sz="1800">
                <a:solidFill>
                  <a:schemeClr val="accent2"/>
                </a:solidFill>
              </a:rPr>
              <a:t>title: </a:t>
            </a:r>
            <a:r>
              <a:rPr lang="en-US" sz="1800">
                <a:solidFill>
                  <a:schemeClr val="bg2"/>
                </a:solidFill>
              </a:rPr>
              <a:t>"Window 1"</a:t>
            </a:r>
            <a:endParaRPr lang="en-US" sz="1800">
              <a:solidFill>
                <a:schemeClr val="accent2"/>
              </a:solidFill>
            </a:endParaRPr>
          </a:p>
          <a:p>
            <a:r>
              <a:rPr lang="en-US" sz="1800">
                <a:solidFill>
                  <a:schemeClr val="accent2"/>
                </a:solidFill>
              </a:rPr>
              <a:t>width: </a:t>
            </a:r>
            <a:r>
              <a:rPr lang="en-US" sz="1800">
                <a:solidFill>
                  <a:schemeClr val="bg2"/>
                </a:solidFill>
              </a:rPr>
              <a:t>200</a:t>
            </a:r>
            <a:endParaRPr lang="en-US" sz="1800">
              <a:solidFill>
                <a:schemeClr val="accent2"/>
              </a:solidFill>
            </a:endParaRPr>
          </a:p>
          <a:p>
            <a:r>
              <a:rPr lang="en-US" sz="1800">
                <a:solidFill>
                  <a:schemeClr val="accent2"/>
                </a:solidFill>
              </a:rPr>
              <a:t>height: </a:t>
            </a:r>
            <a:r>
              <a:rPr lang="en-US" sz="1800">
                <a:solidFill>
                  <a:schemeClr val="bg2"/>
                </a:solidFill>
              </a:rPr>
              <a:t>150</a:t>
            </a:r>
            <a:endParaRPr lang="en-US" sz="1800">
              <a:solidFill>
                <a:schemeClr val="accent2"/>
              </a:solidFill>
            </a:endParaRPr>
          </a:p>
          <a:p>
            <a:r>
              <a:rPr lang="en-US" sz="1800">
                <a:solidFill>
                  <a:schemeClr val="accent2"/>
                </a:solidFill>
              </a:rPr>
              <a:t>visible: </a:t>
            </a:r>
            <a:r>
              <a:rPr lang="en-US" sz="1800">
                <a:solidFill>
                  <a:schemeClr val="bg2"/>
                </a:solidFill>
              </a:rPr>
              <a:t>true</a:t>
            </a:r>
            <a:endParaRPr lang="en-US" sz="1800">
              <a:solidFill>
                <a:schemeClr val="accent2"/>
              </a:solidFill>
            </a:endParaRPr>
          </a:p>
        </p:txBody>
      </p:sp>
      <p:sp>
        <p:nvSpPr>
          <p:cNvPr id="363529" name="Line 9"/>
          <p:cNvSpPr>
            <a:spLocks noChangeShapeType="1"/>
          </p:cNvSpPr>
          <p:nvPr/>
        </p:nvSpPr>
        <p:spPr bwMode="auto">
          <a:xfrm flipH="1">
            <a:off x="5646738" y="1355725"/>
            <a:ext cx="307975" cy="460375"/>
          </a:xfrm>
          <a:prstGeom prst="line">
            <a:avLst/>
          </a:prstGeom>
          <a:noFill/>
          <a:ln w="12700">
            <a:solidFill>
              <a:srgbClr val="FF6600"/>
            </a:solidFill>
            <a:round/>
            <a:headEnd type="none" w="sm" len="sm"/>
            <a:tailEnd type="triangle" w="sm" len="sm"/>
          </a:ln>
          <a:effectLst/>
        </p:spPr>
        <p:txBody>
          <a:bodyPr/>
          <a:lstStyle/>
          <a:p>
            <a:endParaRPr lang="en-US"/>
          </a:p>
        </p:txBody>
      </p:sp>
      <p:sp>
        <p:nvSpPr>
          <p:cNvPr id="363530" name="Rectangle 10"/>
          <p:cNvSpPr>
            <a:spLocks noChangeArrowheads="1"/>
          </p:cNvSpPr>
          <p:nvPr/>
        </p:nvSpPr>
        <p:spPr bwMode="auto">
          <a:xfrm>
            <a:off x="193675" y="3275013"/>
            <a:ext cx="4032250" cy="3079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63531" name="Rectangle 11"/>
          <p:cNvSpPr>
            <a:spLocks noChangeArrowheads="1"/>
          </p:cNvSpPr>
          <p:nvPr/>
        </p:nvSpPr>
        <p:spPr bwMode="auto">
          <a:xfrm>
            <a:off x="5378450" y="3429000"/>
            <a:ext cx="1074738" cy="3063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a:t>
            </a:r>
          </a:p>
        </p:txBody>
      </p:sp>
      <p:sp>
        <p:nvSpPr>
          <p:cNvPr id="363532" name="Text Box 12"/>
          <p:cNvSpPr txBox="1">
            <a:spLocks noChangeArrowheads="1"/>
          </p:cNvSpPr>
          <p:nvPr/>
        </p:nvSpPr>
        <p:spPr bwMode="auto">
          <a:xfrm>
            <a:off x="4533900" y="3403600"/>
            <a:ext cx="88265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frame2</a:t>
            </a:r>
          </a:p>
        </p:txBody>
      </p:sp>
      <p:sp>
        <p:nvSpPr>
          <p:cNvPr id="363533" name="Rectangle 13"/>
          <p:cNvSpPr>
            <a:spLocks noChangeArrowheads="1"/>
          </p:cNvSpPr>
          <p:nvPr/>
        </p:nvSpPr>
        <p:spPr bwMode="auto">
          <a:xfrm>
            <a:off x="5148263" y="4044950"/>
            <a:ext cx="1690687" cy="1304925"/>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lvl="1"/>
            <a:r>
              <a:rPr lang="en-US" sz="1800" u="sng">
                <a:solidFill>
                  <a:schemeClr val="accent2"/>
                </a:solidFill>
              </a:rPr>
              <a:t>: JFrame</a:t>
            </a:r>
          </a:p>
          <a:p>
            <a:r>
              <a:rPr lang="en-US" sz="1800">
                <a:solidFill>
                  <a:schemeClr val="accent2"/>
                </a:solidFill>
              </a:rPr>
              <a:t>title: </a:t>
            </a:r>
            <a:r>
              <a:rPr lang="en-US" sz="1800">
                <a:solidFill>
                  <a:schemeClr val="bg2"/>
                </a:solidFill>
              </a:rPr>
              <a:t>"Window 2"</a:t>
            </a:r>
            <a:endParaRPr lang="en-US" sz="1800">
              <a:solidFill>
                <a:schemeClr val="accent2"/>
              </a:solidFill>
            </a:endParaRPr>
          </a:p>
          <a:p>
            <a:r>
              <a:rPr lang="en-US" sz="1800">
                <a:solidFill>
                  <a:schemeClr val="accent2"/>
                </a:solidFill>
              </a:rPr>
              <a:t>width: </a:t>
            </a:r>
            <a:r>
              <a:rPr lang="en-US" sz="1800">
                <a:solidFill>
                  <a:schemeClr val="bg2"/>
                </a:solidFill>
              </a:rPr>
              <a:t>200</a:t>
            </a:r>
            <a:endParaRPr lang="en-US" sz="1800">
              <a:solidFill>
                <a:schemeClr val="accent2"/>
              </a:solidFill>
            </a:endParaRPr>
          </a:p>
          <a:p>
            <a:r>
              <a:rPr lang="en-US" sz="1800">
                <a:solidFill>
                  <a:schemeClr val="accent2"/>
                </a:solidFill>
              </a:rPr>
              <a:t>height: </a:t>
            </a:r>
            <a:r>
              <a:rPr lang="en-US" sz="1800">
                <a:solidFill>
                  <a:schemeClr val="bg2"/>
                </a:solidFill>
              </a:rPr>
              <a:t>150</a:t>
            </a:r>
            <a:endParaRPr lang="en-US" sz="1800">
              <a:solidFill>
                <a:schemeClr val="accent2"/>
              </a:solidFill>
            </a:endParaRPr>
          </a:p>
          <a:p>
            <a:r>
              <a:rPr lang="en-US" sz="1800">
                <a:solidFill>
                  <a:schemeClr val="accent2"/>
                </a:solidFill>
              </a:rPr>
              <a:t>visible:</a:t>
            </a:r>
          </a:p>
        </p:txBody>
      </p:sp>
      <p:sp>
        <p:nvSpPr>
          <p:cNvPr id="363534" name="Line 14"/>
          <p:cNvSpPr>
            <a:spLocks noChangeShapeType="1"/>
          </p:cNvSpPr>
          <p:nvPr/>
        </p:nvSpPr>
        <p:spPr bwMode="auto">
          <a:xfrm flipH="1">
            <a:off x="5608638" y="3660775"/>
            <a:ext cx="307975" cy="460375"/>
          </a:xfrm>
          <a:prstGeom prst="line">
            <a:avLst/>
          </a:prstGeom>
          <a:noFill/>
          <a:ln w="12700">
            <a:solidFill>
              <a:srgbClr val="FF6600"/>
            </a:solidFill>
            <a:round/>
            <a:headEnd type="none" w="sm" len="sm"/>
            <a:tailEnd type="triangle" w="sm" len="sm"/>
          </a:ln>
          <a:effectLst/>
        </p:spPr>
        <p:txBody>
          <a:bodyPr/>
          <a:lstStyle/>
          <a:p>
            <a:endParaRPr lang="en-US"/>
          </a:p>
        </p:txBody>
      </p:sp>
      <p:sp>
        <p:nvSpPr>
          <p:cNvPr id="363535" name="AutoShape 15"/>
          <p:cNvSpPr>
            <a:spLocks noChangeArrowheads="1"/>
          </p:cNvSpPr>
          <p:nvPr/>
        </p:nvSpPr>
        <p:spPr bwMode="auto">
          <a:xfrm>
            <a:off x="7029450" y="4235450"/>
            <a:ext cx="1881188" cy="422275"/>
          </a:xfrm>
          <a:prstGeom prst="wedgeRoundRectCallout">
            <a:avLst>
              <a:gd name="adj1" fmla="val -89495"/>
              <a:gd name="adj2" fmla="val 78949"/>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Set size property</a:t>
            </a:r>
          </a:p>
        </p:txBody>
      </p:sp>
      <p:sp>
        <p:nvSpPr>
          <p:cNvPr id="363536" name="Rectangle 1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Slide Number Placeholder 4"/>
          <p:cNvSpPr>
            <a:spLocks noGrp="1"/>
          </p:cNvSpPr>
          <p:nvPr>
            <p:ph type="sldNum" sz="quarter" idx="11"/>
          </p:nvPr>
        </p:nvSpPr>
        <p:spPr/>
        <p:txBody>
          <a:bodyPr/>
          <a:lstStyle/>
          <a:p>
            <a:fld id="{A523F7E0-EC07-4745-B20A-2F19185CCEC7}" type="slidenum">
              <a:rPr lang="en-US"/>
              <a:pPr/>
              <a:t>43</a:t>
            </a:fld>
            <a:endParaRPr lang="en-US"/>
          </a:p>
        </p:txBody>
      </p:sp>
      <p:sp>
        <p:nvSpPr>
          <p:cNvPr id="364546" name="Rectangle 2"/>
          <p:cNvSpPr>
            <a:spLocks noGrp="1" noChangeArrowheads="1"/>
          </p:cNvSpPr>
          <p:nvPr>
            <p:ph type="title"/>
          </p:nvPr>
        </p:nvSpPr>
        <p:spPr>
          <a:xfrm>
            <a:off x="762000" y="152400"/>
            <a:ext cx="7772400" cy="609600"/>
          </a:xfrm>
        </p:spPr>
        <p:txBody>
          <a:bodyPr/>
          <a:lstStyle/>
          <a:p>
            <a:r>
              <a:rPr lang="en-US"/>
              <a:t>Trace Code</a:t>
            </a:r>
          </a:p>
        </p:txBody>
      </p:sp>
      <p:sp>
        <p:nvSpPr>
          <p:cNvPr id="364547"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64548" name="Rectangle 4"/>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64549" name="Text Box 5"/>
          <p:cNvSpPr txBox="1">
            <a:spLocks noChangeArrowheads="1"/>
          </p:cNvSpPr>
          <p:nvPr/>
        </p:nvSpPr>
        <p:spPr bwMode="auto">
          <a:xfrm>
            <a:off x="117475" y="1009650"/>
            <a:ext cx="4338638" cy="3013075"/>
          </a:xfrm>
          <a:prstGeom prst="rect">
            <a:avLst/>
          </a:prstGeom>
          <a:solidFill>
            <a:schemeClr val="tx1"/>
          </a:solidFill>
          <a:ln w="12700">
            <a:noFill/>
            <a:miter lim="800000"/>
            <a:headEnd type="none" w="sm" len="sm"/>
            <a:tailEnd type="none" w="sm" len="sm"/>
          </a:ln>
          <a:effectLst/>
        </p:spPr>
        <p:txBody>
          <a:bodyPr>
            <a:spAutoFit/>
          </a:bodyPr>
          <a:lstStyle/>
          <a:p>
            <a:r>
              <a:rPr lang="en-US">
                <a:solidFill>
                  <a:schemeClr val="bg2"/>
                </a:solidFill>
              </a:rPr>
              <a:t>JFrame frame1 = </a:t>
            </a:r>
            <a:r>
              <a:rPr lang="en-US" b="1">
                <a:solidFill>
                  <a:schemeClr val="bg2"/>
                </a:solidFill>
              </a:rPr>
              <a:t>new</a:t>
            </a:r>
            <a:r>
              <a:rPr lang="en-US">
                <a:solidFill>
                  <a:schemeClr val="bg2"/>
                </a:solidFill>
              </a:rPr>
              <a:t> JFrame(); frame1.setTitle("Window 1"); frame1.setSize(200, 150); frame1.setVisible(</a:t>
            </a:r>
            <a:r>
              <a:rPr lang="en-US" b="1">
                <a:solidFill>
                  <a:schemeClr val="bg2"/>
                </a:solidFill>
              </a:rPr>
              <a:t>true</a:t>
            </a:r>
            <a:r>
              <a:rPr lang="en-US">
                <a:solidFill>
                  <a:schemeClr val="bg2"/>
                </a:solidFill>
              </a:rPr>
              <a:t>); </a:t>
            </a:r>
          </a:p>
          <a:p>
            <a:r>
              <a:rPr lang="en-US">
                <a:solidFill>
                  <a:schemeClr val="bg2"/>
                </a:solidFill>
              </a:rPr>
              <a:t>JFrame frame2 = </a:t>
            </a:r>
            <a:r>
              <a:rPr lang="en-US" b="1">
                <a:solidFill>
                  <a:schemeClr val="bg2"/>
                </a:solidFill>
              </a:rPr>
              <a:t>new</a:t>
            </a:r>
            <a:r>
              <a:rPr lang="en-US">
                <a:solidFill>
                  <a:schemeClr val="bg2"/>
                </a:solidFill>
              </a:rPr>
              <a:t> JFrame(); frame2.setTitle("Window 2"); frame2.setSize(200, 150); frame2.setVisible(</a:t>
            </a:r>
            <a:r>
              <a:rPr lang="en-US" b="1">
                <a:solidFill>
                  <a:schemeClr val="bg2"/>
                </a:solidFill>
              </a:rPr>
              <a:t>true</a:t>
            </a:r>
            <a:r>
              <a:rPr lang="en-US">
                <a:solidFill>
                  <a:schemeClr val="bg2"/>
                </a:solidFill>
              </a:rPr>
              <a:t>); </a:t>
            </a:r>
          </a:p>
        </p:txBody>
      </p:sp>
      <p:sp>
        <p:nvSpPr>
          <p:cNvPr id="364550" name="Rectangle 6"/>
          <p:cNvSpPr>
            <a:spLocks noChangeArrowheads="1"/>
          </p:cNvSpPr>
          <p:nvPr/>
        </p:nvSpPr>
        <p:spPr bwMode="auto">
          <a:xfrm>
            <a:off x="5416550" y="1123950"/>
            <a:ext cx="1074738" cy="3063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a:t>
            </a:r>
          </a:p>
        </p:txBody>
      </p:sp>
      <p:sp>
        <p:nvSpPr>
          <p:cNvPr id="364551" name="Text Box 7"/>
          <p:cNvSpPr txBox="1">
            <a:spLocks noChangeArrowheads="1"/>
          </p:cNvSpPr>
          <p:nvPr/>
        </p:nvSpPr>
        <p:spPr bwMode="auto">
          <a:xfrm>
            <a:off x="4572000" y="1098550"/>
            <a:ext cx="88265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frame1</a:t>
            </a:r>
          </a:p>
        </p:txBody>
      </p:sp>
      <p:sp>
        <p:nvSpPr>
          <p:cNvPr id="364552" name="Rectangle 8"/>
          <p:cNvSpPr>
            <a:spLocks noChangeArrowheads="1"/>
          </p:cNvSpPr>
          <p:nvPr/>
        </p:nvSpPr>
        <p:spPr bwMode="auto">
          <a:xfrm>
            <a:off x="5186363" y="1739900"/>
            <a:ext cx="1690687" cy="1304925"/>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lvl="1"/>
            <a:r>
              <a:rPr lang="en-US" sz="1800" u="sng">
                <a:solidFill>
                  <a:schemeClr val="accent2"/>
                </a:solidFill>
              </a:rPr>
              <a:t>: JFrame</a:t>
            </a:r>
          </a:p>
          <a:p>
            <a:r>
              <a:rPr lang="en-US" sz="1800">
                <a:solidFill>
                  <a:schemeClr val="accent2"/>
                </a:solidFill>
              </a:rPr>
              <a:t>title: </a:t>
            </a:r>
            <a:r>
              <a:rPr lang="en-US" sz="1800">
                <a:solidFill>
                  <a:schemeClr val="bg2"/>
                </a:solidFill>
              </a:rPr>
              <a:t>"Window 1"</a:t>
            </a:r>
            <a:endParaRPr lang="en-US" sz="1800">
              <a:solidFill>
                <a:schemeClr val="accent2"/>
              </a:solidFill>
            </a:endParaRPr>
          </a:p>
          <a:p>
            <a:r>
              <a:rPr lang="en-US" sz="1800">
                <a:solidFill>
                  <a:schemeClr val="accent2"/>
                </a:solidFill>
              </a:rPr>
              <a:t>width: </a:t>
            </a:r>
            <a:r>
              <a:rPr lang="en-US" sz="1800">
                <a:solidFill>
                  <a:schemeClr val="bg2"/>
                </a:solidFill>
              </a:rPr>
              <a:t>200</a:t>
            </a:r>
            <a:endParaRPr lang="en-US" sz="1800">
              <a:solidFill>
                <a:schemeClr val="accent2"/>
              </a:solidFill>
            </a:endParaRPr>
          </a:p>
          <a:p>
            <a:r>
              <a:rPr lang="en-US" sz="1800">
                <a:solidFill>
                  <a:schemeClr val="accent2"/>
                </a:solidFill>
              </a:rPr>
              <a:t>height: </a:t>
            </a:r>
            <a:r>
              <a:rPr lang="en-US" sz="1800">
                <a:solidFill>
                  <a:schemeClr val="bg2"/>
                </a:solidFill>
              </a:rPr>
              <a:t>150</a:t>
            </a:r>
            <a:endParaRPr lang="en-US" sz="1800">
              <a:solidFill>
                <a:schemeClr val="accent2"/>
              </a:solidFill>
            </a:endParaRPr>
          </a:p>
          <a:p>
            <a:r>
              <a:rPr lang="en-US" sz="1800">
                <a:solidFill>
                  <a:schemeClr val="accent2"/>
                </a:solidFill>
              </a:rPr>
              <a:t>visible: </a:t>
            </a:r>
            <a:r>
              <a:rPr lang="en-US" sz="1800">
                <a:solidFill>
                  <a:schemeClr val="bg2"/>
                </a:solidFill>
              </a:rPr>
              <a:t>true</a:t>
            </a:r>
            <a:endParaRPr lang="en-US" sz="1800">
              <a:solidFill>
                <a:schemeClr val="accent2"/>
              </a:solidFill>
            </a:endParaRPr>
          </a:p>
        </p:txBody>
      </p:sp>
      <p:sp>
        <p:nvSpPr>
          <p:cNvPr id="364553" name="Line 9"/>
          <p:cNvSpPr>
            <a:spLocks noChangeShapeType="1"/>
          </p:cNvSpPr>
          <p:nvPr/>
        </p:nvSpPr>
        <p:spPr bwMode="auto">
          <a:xfrm flipH="1">
            <a:off x="5646738" y="1355725"/>
            <a:ext cx="307975" cy="460375"/>
          </a:xfrm>
          <a:prstGeom prst="line">
            <a:avLst/>
          </a:prstGeom>
          <a:noFill/>
          <a:ln w="12700">
            <a:solidFill>
              <a:srgbClr val="FF6600"/>
            </a:solidFill>
            <a:round/>
            <a:headEnd type="none" w="sm" len="sm"/>
            <a:tailEnd type="triangle" w="sm" len="sm"/>
          </a:ln>
          <a:effectLst/>
        </p:spPr>
        <p:txBody>
          <a:bodyPr/>
          <a:lstStyle/>
          <a:p>
            <a:endParaRPr lang="en-US"/>
          </a:p>
        </p:txBody>
      </p:sp>
      <p:sp>
        <p:nvSpPr>
          <p:cNvPr id="364554" name="Rectangle 10"/>
          <p:cNvSpPr>
            <a:spLocks noChangeArrowheads="1"/>
          </p:cNvSpPr>
          <p:nvPr/>
        </p:nvSpPr>
        <p:spPr bwMode="auto">
          <a:xfrm>
            <a:off x="155575" y="3659188"/>
            <a:ext cx="4032250" cy="3079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64555" name="Rectangle 11"/>
          <p:cNvSpPr>
            <a:spLocks noChangeArrowheads="1"/>
          </p:cNvSpPr>
          <p:nvPr/>
        </p:nvSpPr>
        <p:spPr bwMode="auto">
          <a:xfrm>
            <a:off x="5378450" y="3429000"/>
            <a:ext cx="1074738" cy="3063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a:t>
            </a:r>
          </a:p>
        </p:txBody>
      </p:sp>
      <p:sp>
        <p:nvSpPr>
          <p:cNvPr id="364556" name="Text Box 12"/>
          <p:cNvSpPr txBox="1">
            <a:spLocks noChangeArrowheads="1"/>
          </p:cNvSpPr>
          <p:nvPr/>
        </p:nvSpPr>
        <p:spPr bwMode="auto">
          <a:xfrm>
            <a:off x="4533900" y="3403600"/>
            <a:ext cx="88265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frame2</a:t>
            </a:r>
          </a:p>
        </p:txBody>
      </p:sp>
      <p:sp>
        <p:nvSpPr>
          <p:cNvPr id="364557" name="Rectangle 13"/>
          <p:cNvSpPr>
            <a:spLocks noChangeArrowheads="1"/>
          </p:cNvSpPr>
          <p:nvPr/>
        </p:nvSpPr>
        <p:spPr bwMode="auto">
          <a:xfrm>
            <a:off x="5148263" y="4044950"/>
            <a:ext cx="1690687" cy="1304925"/>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lvl="1"/>
            <a:r>
              <a:rPr lang="en-US" sz="1800" u="sng">
                <a:solidFill>
                  <a:schemeClr val="accent2"/>
                </a:solidFill>
              </a:rPr>
              <a:t>: JFrame</a:t>
            </a:r>
          </a:p>
          <a:p>
            <a:r>
              <a:rPr lang="en-US" sz="1800">
                <a:solidFill>
                  <a:schemeClr val="accent2"/>
                </a:solidFill>
              </a:rPr>
              <a:t>title: </a:t>
            </a:r>
            <a:r>
              <a:rPr lang="en-US" sz="1800">
                <a:solidFill>
                  <a:schemeClr val="bg2"/>
                </a:solidFill>
              </a:rPr>
              <a:t>"Window 2"</a:t>
            </a:r>
            <a:endParaRPr lang="en-US" sz="1800">
              <a:solidFill>
                <a:schemeClr val="accent2"/>
              </a:solidFill>
            </a:endParaRPr>
          </a:p>
          <a:p>
            <a:r>
              <a:rPr lang="en-US" sz="1800">
                <a:solidFill>
                  <a:schemeClr val="accent2"/>
                </a:solidFill>
              </a:rPr>
              <a:t>width: </a:t>
            </a:r>
            <a:r>
              <a:rPr lang="en-US" sz="1800">
                <a:solidFill>
                  <a:schemeClr val="bg2"/>
                </a:solidFill>
              </a:rPr>
              <a:t>200</a:t>
            </a:r>
            <a:endParaRPr lang="en-US" sz="1800">
              <a:solidFill>
                <a:schemeClr val="accent2"/>
              </a:solidFill>
            </a:endParaRPr>
          </a:p>
          <a:p>
            <a:r>
              <a:rPr lang="en-US" sz="1800">
                <a:solidFill>
                  <a:schemeClr val="accent2"/>
                </a:solidFill>
              </a:rPr>
              <a:t>height: </a:t>
            </a:r>
            <a:r>
              <a:rPr lang="en-US" sz="1800">
                <a:solidFill>
                  <a:schemeClr val="bg2"/>
                </a:solidFill>
              </a:rPr>
              <a:t>150</a:t>
            </a:r>
            <a:endParaRPr lang="en-US" sz="1800">
              <a:solidFill>
                <a:schemeClr val="accent2"/>
              </a:solidFill>
            </a:endParaRPr>
          </a:p>
          <a:p>
            <a:r>
              <a:rPr lang="en-US" sz="1800">
                <a:solidFill>
                  <a:schemeClr val="accent2"/>
                </a:solidFill>
              </a:rPr>
              <a:t>visible: </a:t>
            </a:r>
            <a:r>
              <a:rPr lang="en-US" sz="1800">
                <a:solidFill>
                  <a:schemeClr val="bg2"/>
                </a:solidFill>
              </a:rPr>
              <a:t>true</a:t>
            </a:r>
            <a:endParaRPr lang="en-US" sz="1800">
              <a:solidFill>
                <a:schemeClr val="accent2"/>
              </a:solidFill>
            </a:endParaRPr>
          </a:p>
        </p:txBody>
      </p:sp>
      <p:sp>
        <p:nvSpPr>
          <p:cNvPr id="364558" name="Line 14"/>
          <p:cNvSpPr>
            <a:spLocks noChangeShapeType="1"/>
          </p:cNvSpPr>
          <p:nvPr/>
        </p:nvSpPr>
        <p:spPr bwMode="auto">
          <a:xfrm flipH="1">
            <a:off x="5608638" y="3660775"/>
            <a:ext cx="307975" cy="460375"/>
          </a:xfrm>
          <a:prstGeom prst="line">
            <a:avLst/>
          </a:prstGeom>
          <a:noFill/>
          <a:ln w="12700">
            <a:solidFill>
              <a:srgbClr val="FF6600"/>
            </a:solidFill>
            <a:round/>
            <a:headEnd type="none" w="sm" len="sm"/>
            <a:tailEnd type="triangle" w="sm" len="sm"/>
          </a:ln>
          <a:effectLst/>
        </p:spPr>
        <p:txBody>
          <a:bodyPr/>
          <a:lstStyle/>
          <a:p>
            <a:endParaRPr lang="en-US"/>
          </a:p>
        </p:txBody>
      </p:sp>
      <p:sp>
        <p:nvSpPr>
          <p:cNvPr id="364559" name="AutoShape 15"/>
          <p:cNvSpPr>
            <a:spLocks noChangeArrowheads="1"/>
          </p:cNvSpPr>
          <p:nvPr/>
        </p:nvSpPr>
        <p:spPr bwMode="auto">
          <a:xfrm>
            <a:off x="7029450" y="4351338"/>
            <a:ext cx="1958975" cy="692150"/>
          </a:xfrm>
          <a:prstGeom prst="wedgeRoundRectCallout">
            <a:avLst>
              <a:gd name="adj1" fmla="val -76176"/>
              <a:gd name="adj2" fmla="val 72935"/>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Set visible property</a:t>
            </a:r>
          </a:p>
        </p:txBody>
      </p:sp>
      <p:sp>
        <p:nvSpPr>
          <p:cNvPr id="364560" name="Rectangle 1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D01D912D-805B-49A2-BB42-B7586E50039F}" type="slidenum">
              <a:rPr lang="en-US"/>
              <a:pPr/>
              <a:t>44</a:t>
            </a:fld>
            <a:endParaRPr lang="en-US"/>
          </a:p>
        </p:txBody>
      </p:sp>
      <p:sp>
        <p:nvSpPr>
          <p:cNvPr id="367618" name="Rectangle 2"/>
          <p:cNvSpPr>
            <a:spLocks noGrp="1" noChangeArrowheads="1"/>
          </p:cNvSpPr>
          <p:nvPr>
            <p:ph type="title"/>
          </p:nvPr>
        </p:nvSpPr>
        <p:spPr>
          <a:xfrm>
            <a:off x="0" y="304800"/>
            <a:ext cx="9144000" cy="533400"/>
          </a:xfrm>
        </p:spPr>
        <p:txBody>
          <a:bodyPr/>
          <a:lstStyle/>
          <a:p>
            <a:r>
              <a:rPr lang="en-US"/>
              <a:t>Adding GUI Components to Window</a:t>
            </a:r>
            <a:endParaRPr lang="en-US">
              <a:solidFill>
                <a:schemeClr val="tx1"/>
              </a:solidFill>
              <a:latin typeface="Book Antiqua" pitchFamily="18" charset="0"/>
              <a:hlinkClick r:id="rId2" action="ppaction://program"/>
            </a:endParaRPr>
          </a:p>
        </p:txBody>
      </p:sp>
      <p:sp>
        <p:nvSpPr>
          <p:cNvPr id="367619" name="Rectangle 3"/>
          <p:cNvSpPr>
            <a:spLocks noGrp="1" noChangeArrowheads="1"/>
          </p:cNvSpPr>
          <p:nvPr>
            <p:ph type="body" idx="1"/>
          </p:nvPr>
        </p:nvSpPr>
        <p:spPr>
          <a:xfrm>
            <a:off x="155575" y="1047750"/>
            <a:ext cx="8874125" cy="3744913"/>
          </a:xfrm>
        </p:spPr>
        <p:txBody>
          <a:bodyPr/>
          <a:lstStyle/>
          <a:p>
            <a:pPr marL="0" indent="0">
              <a:buFont typeface="Monotype Sorts" pitchFamily="2" charset="2"/>
              <a:buNone/>
              <a:tabLst>
                <a:tab pos="0" algn="l"/>
              </a:tabLst>
            </a:pPr>
            <a:r>
              <a:rPr lang="en-US"/>
              <a:t>You can add graphical user interface components, such as buttons, labels, text fields, combo boxes, lists, and menus, to the window. The components are defined using classes. Here is an example to create buttons, labels, text fields, check boxes, radio buttons, and combo boxes.</a:t>
            </a:r>
          </a:p>
        </p:txBody>
      </p:sp>
      <p:sp>
        <p:nvSpPr>
          <p:cNvPr id="367620" name="Rectangle 4"/>
          <p:cNvSpPr>
            <a:spLocks noChangeArrowheads="1"/>
          </p:cNvSpPr>
          <p:nvPr/>
        </p:nvSpPr>
        <p:spPr bwMode="auto">
          <a:xfrm>
            <a:off x="0" y="275431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67621" name="Rectangle 5"/>
          <p:cNvSpPr>
            <a:spLocks noChangeArrowheads="1"/>
          </p:cNvSpPr>
          <p:nvPr/>
        </p:nvSpPr>
        <p:spPr bwMode="auto">
          <a:xfrm>
            <a:off x="0" y="2644775"/>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67622" name="AutoShape 6">
            <a:hlinkClick r:id="rId3" highlightClick="1"/>
          </p:cNvPr>
          <p:cNvSpPr>
            <a:spLocks noChangeArrowheads="1"/>
          </p:cNvSpPr>
          <p:nvPr/>
        </p:nvSpPr>
        <p:spPr bwMode="auto">
          <a:xfrm>
            <a:off x="2075675" y="5042010"/>
            <a:ext cx="4038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4" action="ppaction://program"/>
              </a:rPr>
              <a:t>GUIComponents</a:t>
            </a:r>
            <a:endParaRPr lang="en-US">
              <a:solidFill>
                <a:schemeClr val="accent1"/>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C20E501-5866-44EE-A56E-24473A61FE5F}" type="slidenum">
              <a:rPr lang="en-US"/>
              <a:pPr/>
              <a:t>45</a:t>
            </a:fld>
            <a:endParaRPr lang="en-US"/>
          </a:p>
        </p:txBody>
      </p:sp>
      <p:sp>
        <p:nvSpPr>
          <p:cNvPr id="204802" name="Rectangle 2"/>
          <p:cNvSpPr>
            <a:spLocks noGrp="1" noChangeArrowheads="1"/>
          </p:cNvSpPr>
          <p:nvPr>
            <p:ph type="title"/>
          </p:nvPr>
        </p:nvSpPr>
        <p:spPr>
          <a:xfrm>
            <a:off x="685800" y="457200"/>
            <a:ext cx="7772400" cy="1219200"/>
          </a:xfrm>
        </p:spPr>
        <p:txBody>
          <a:bodyPr/>
          <a:lstStyle/>
          <a:p>
            <a:r>
              <a:rPr lang="en-US"/>
              <a:t>Instance </a:t>
            </a:r>
            <a:br>
              <a:rPr lang="en-US"/>
            </a:br>
            <a:r>
              <a:rPr lang="en-US"/>
              <a:t> Variables, and Methods </a:t>
            </a:r>
            <a:br>
              <a:rPr lang="en-US"/>
            </a:br>
            <a:endParaRPr lang="en-US"/>
          </a:p>
        </p:txBody>
      </p:sp>
      <p:sp>
        <p:nvSpPr>
          <p:cNvPr id="204808" name="Rectangle 8"/>
          <p:cNvSpPr>
            <a:spLocks noChangeArrowheads="1"/>
          </p:cNvSpPr>
          <p:nvPr/>
        </p:nvSpPr>
        <p:spPr bwMode="auto">
          <a:xfrm>
            <a:off x="685800" y="1828800"/>
            <a:ext cx="7924800" cy="4114800"/>
          </a:xfrm>
          <a:prstGeom prst="rect">
            <a:avLst/>
          </a:prstGeom>
          <a:noFill/>
          <a:ln w="9525">
            <a:noFill/>
            <a:miter lim="800000"/>
            <a:headEnd/>
            <a:tailEnd/>
          </a:ln>
          <a:effectLst/>
        </p:spPr>
        <p:txBody>
          <a:bodyPr lIns="92075" tIns="46038" rIns="92075" bIns="46038" anchor="ctr"/>
          <a:lstStyle/>
          <a:p>
            <a:r>
              <a:rPr lang="en-US" sz="3000"/>
              <a:t>Instance variables belong to a specific instance.</a:t>
            </a:r>
            <a:br>
              <a:rPr lang="en-US" sz="3000"/>
            </a:br>
            <a:r>
              <a:rPr lang="en-US" sz="3000"/>
              <a:t/>
            </a:r>
            <a:br>
              <a:rPr lang="en-US" sz="3000"/>
            </a:br>
            <a:r>
              <a:rPr lang="en-US" sz="3000"/>
              <a:t>Instance methods are invoked by an instance of the class.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DCBA985-E91D-4B19-87CC-F08D3D97D201}" type="slidenum">
              <a:rPr lang="en-US"/>
              <a:pPr/>
              <a:t>46</a:t>
            </a:fld>
            <a:endParaRPr lang="en-US"/>
          </a:p>
        </p:txBody>
      </p:sp>
      <p:sp>
        <p:nvSpPr>
          <p:cNvPr id="257026" name="Rectangle 2"/>
          <p:cNvSpPr>
            <a:spLocks noGrp="1" noChangeArrowheads="1"/>
          </p:cNvSpPr>
          <p:nvPr>
            <p:ph type="title"/>
          </p:nvPr>
        </p:nvSpPr>
        <p:spPr>
          <a:xfrm>
            <a:off x="685800" y="0"/>
            <a:ext cx="7772400" cy="1428750"/>
          </a:xfrm>
        </p:spPr>
        <p:txBody>
          <a:bodyPr/>
          <a:lstStyle/>
          <a:p>
            <a:r>
              <a:rPr lang="en-US"/>
              <a:t>Static Variables, Constants, </a:t>
            </a:r>
            <a:br>
              <a:rPr lang="en-US"/>
            </a:br>
            <a:r>
              <a:rPr lang="en-US"/>
              <a:t>and Methods</a:t>
            </a:r>
            <a:endParaRPr lang="en-US" b="1">
              <a:latin typeface="Courier" charset="0"/>
            </a:endParaRPr>
          </a:p>
        </p:txBody>
      </p:sp>
      <p:sp>
        <p:nvSpPr>
          <p:cNvPr id="257030" name="Text Box 6"/>
          <p:cNvSpPr txBox="1">
            <a:spLocks noChangeArrowheads="1"/>
          </p:cNvSpPr>
          <p:nvPr/>
        </p:nvSpPr>
        <p:spPr bwMode="auto">
          <a:xfrm>
            <a:off x="381000" y="1828800"/>
            <a:ext cx="8382000" cy="3063875"/>
          </a:xfrm>
          <a:prstGeom prst="rect">
            <a:avLst/>
          </a:prstGeom>
          <a:noFill/>
          <a:ln w="12700">
            <a:noFill/>
            <a:miter lim="800000"/>
            <a:headEnd type="none" w="sm" len="sm"/>
            <a:tailEnd type="none" w="sm" len="sm"/>
          </a:ln>
          <a:effectLst/>
        </p:spPr>
        <p:txBody>
          <a:bodyPr>
            <a:spAutoFit/>
          </a:bodyPr>
          <a:lstStyle/>
          <a:p>
            <a:pPr>
              <a:spcBef>
                <a:spcPct val="50000"/>
              </a:spcBef>
            </a:pPr>
            <a:r>
              <a:rPr lang="en-US" sz="3000"/>
              <a:t>Static variables are shared by all the instances of the class.</a:t>
            </a:r>
            <a:br>
              <a:rPr lang="en-US" sz="3000"/>
            </a:br>
            <a:r>
              <a:rPr lang="en-US" sz="3000"/>
              <a:t/>
            </a:r>
            <a:br>
              <a:rPr lang="en-US" sz="3000"/>
            </a:br>
            <a:r>
              <a:rPr lang="en-US" sz="3000"/>
              <a:t>Static methods are not tied to a specific object. </a:t>
            </a:r>
          </a:p>
          <a:p>
            <a:pPr>
              <a:spcBef>
                <a:spcPct val="50000"/>
              </a:spcBef>
            </a:pPr>
            <a:r>
              <a:rPr lang="en-US" sz="3000"/>
              <a:t>Static constants are final variables shared by all the instances of the class.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9CB2FAA-6127-41C8-90DD-A6AB12AAD66E}" type="slidenum">
              <a:rPr lang="en-US"/>
              <a:pPr/>
              <a:t>47</a:t>
            </a:fld>
            <a:endParaRPr lang="en-US"/>
          </a:p>
        </p:txBody>
      </p:sp>
      <p:sp>
        <p:nvSpPr>
          <p:cNvPr id="259074" name="Rectangle 2"/>
          <p:cNvSpPr>
            <a:spLocks noGrp="1" noChangeArrowheads="1"/>
          </p:cNvSpPr>
          <p:nvPr>
            <p:ph type="title"/>
          </p:nvPr>
        </p:nvSpPr>
        <p:spPr>
          <a:xfrm>
            <a:off x="685800" y="0"/>
            <a:ext cx="7772400" cy="1428750"/>
          </a:xfrm>
        </p:spPr>
        <p:txBody>
          <a:bodyPr/>
          <a:lstStyle/>
          <a:p>
            <a:r>
              <a:rPr lang="en-US"/>
              <a:t>Static Variables, Constants, </a:t>
            </a:r>
            <a:br>
              <a:rPr lang="en-US"/>
            </a:br>
            <a:r>
              <a:rPr lang="en-US"/>
              <a:t>and Methods, cont.</a:t>
            </a:r>
            <a:endParaRPr lang="en-US" b="1">
              <a:latin typeface="Courier" charset="0"/>
            </a:endParaRPr>
          </a:p>
        </p:txBody>
      </p:sp>
      <p:sp>
        <p:nvSpPr>
          <p:cNvPr id="259075" name="Text Box 3"/>
          <p:cNvSpPr txBox="1">
            <a:spLocks noChangeArrowheads="1"/>
          </p:cNvSpPr>
          <p:nvPr/>
        </p:nvSpPr>
        <p:spPr bwMode="auto">
          <a:xfrm>
            <a:off x="381000" y="2209800"/>
            <a:ext cx="8382000" cy="1006475"/>
          </a:xfrm>
          <a:prstGeom prst="rect">
            <a:avLst/>
          </a:prstGeom>
          <a:noFill/>
          <a:ln w="12700">
            <a:noFill/>
            <a:miter lim="800000"/>
            <a:headEnd type="none" w="sm" len="sm"/>
            <a:tailEnd type="none" w="sm" len="sm"/>
          </a:ln>
          <a:effectLst/>
        </p:spPr>
        <p:txBody>
          <a:bodyPr>
            <a:spAutoFit/>
          </a:bodyPr>
          <a:lstStyle/>
          <a:p>
            <a:pPr>
              <a:spcBef>
                <a:spcPct val="50000"/>
              </a:spcBef>
            </a:pPr>
            <a:r>
              <a:rPr lang="en-US" sz="3000"/>
              <a:t>To declare static variables, constants, and methods, use the static modifier.</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92560D85-AD50-49B9-A20E-9B16BBD426CD}" type="slidenum">
              <a:rPr lang="en-US"/>
              <a:pPr/>
              <a:t>48</a:t>
            </a:fld>
            <a:endParaRPr lang="en-US"/>
          </a:p>
        </p:txBody>
      </p:sp>
      <p:sp>
        <p:nvSpPr>
          <p:cNvPr id="258050" name="Rectangle 2"/>
          <p:cNvSpPr>
            <a:spLocks noGrp="1" noChangeArrowheads="1"/>
          </p:cNvSpPr>
          <p:nvPr>
            <p:ph type="title"/>
          </p:nvPr>
        </p:nvSpPr>
        <p:spPr>
          <a:xfrm>
            <a:off x="685800" y="0"/>
            <a:ext cx="7772400" cy="1428750"/>
          </a:xfrm>
        </p:spPr>
        <p:txBody>
          <a:bodyPr/>
          <a:lstStyle/>
          <a:p>
            <a:r>
              <a:rPr lang="en-US"/>
              <a:t>Static Variables, Constants, </a:t>
            </a:r>
            <a:br>
              <a:rPr lang="en-US"/>
            </a:br>
            <a:r>
              <a:rPr lang="en-US"/>
              <a:t>and Methods, cont.</a:t>
            </a:r>
            <a:endParaRPr lang="en-US" b="1">
              <a:latin typeface="Courier" charset="0"/>
            </a:endParaRPr>
          </a:p>
        </p:txBody>
      </p:sp>
      <p:sp>
        <p:nvSpPr>
          <p:cNvPr id="258053" name="Rectangle 5"/>
          <p:cNvSpPr>
            <a:spLocks noChangeArrowheads="1"/>
          </p:cNvSpPr>
          <p:nvPr/>
        </p:nvSpPr>
        <p:spPr bwMode="auto">
          <a:xfrm>
            <a:off x="2000250" y="22288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58055" name="Rectangle 7"/>
          <p:cNvSpPr>
            <a:spLocks noChangeArrowheads="1"/>
          </p:cNvSpPr>
          <p:nvPr/>
        </p:nvSpPr>
        <p:spPr bwMode="auto">
          <a:xfrm>
            <a:off x="20002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58057" name="Rectangle 9"/>
          <p:cNvSpPr>
            <a:spLocks noChangeArrowheads="1"/>
          </p:cNvSpPr>
          <p:nvPr/>
        </p:nvSpPr>
        <p:spPr bwMode="auto">
          <a:xfrm>
            <a:off x="0" y="24003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258059" name="Rectangle 11"/>
          <p:cNvSpPr>
            <a:spLocks noChangeArrowheads="1"/>
          </p:cNvSpPr>
          <p:nvPr/>
        </p:nvSpPr>
        <p:spPr bwMode="auto">
          <a:xfrm>
            <a:off x="0" y="24003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258061" name="Rectangle 13"/>
          <p:cNvSpPr>
            <a:spLocks noChangeArrowheads="1"/>
          </p:cNvSpPr>
          <p:nvPr/>
        </p:nvSpPr>
        <p:spPr bwMode="auto">
          <a:xfrm>
            <a:off x="0" y="24765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58060" name="Object 12"/>
          <p:cNvGraphicFramePr>
            <a:graphicFrameLocks noChangeAspect="1"/>
          </p:cNvGraphicFramePr>
          <p:nvPr/>
        </p:nvGraphicFramePr>
        <p:xfrm>
          <a:off x="0" y="1739180"/>
          <a:ext cx="9136063" cy="3133725"/>
        </p:xfrm>
        <a:graphic>
          <a:graphicData uri="http://schemas.openxmlformats.org/presentationml/2006/ole">
            <p:oleObj spid="_x0000_s258060" name="Picture" r:id="rId3" imgW="5562720" imgH="1905120" progId="Word.Picture.8">
              <p:embed/>
            </p:oleObj>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60F33FDF-0F25-486B-9AFD-DA6568EA54EE}" type="slidenum">
              <a:rPr lang="en-US"/>
              <a:pPr/>
              <a:t>49</a:t>
            </a:fld>
            <a:endParaRPr lang="en-US"/>
          </a:p>
        </p:txBody>
      </p:sp>
      <p:sp>
        <p:nvSpPr>
          <p:cNvPr id="206850" name="Rectangle 2"/>
          <p:cNvSpPr>
            <a:spLocks noGrp="1" noChangeArrowheads="1"/>
          </p:cNvSpPr>
          <p:nvPr>
            <p:ph type="title"/>
          </p:nvPr>
        </p:nvSpPr>
        <p:spPr>
          <a:xfrm>
            <a:off x="381000" y="228600"/>
            <a:ext cx="8458200" cy="1600200"/>
          </a:xfrm>
        </p:spPr>
        <p:txBody>
          <a:bodyPr/>
          <a:lstStyle/>
          <a:p>
            <a:r>
              <a:rPr lang="en-US"/>
              <a:t>Example of</a:t>
            </a:r>
            <a:br>
              <a:rPr lang="en-US"/>
            </a:br>
            <a:r>
              <a:rPr lang="en-US"/>
              <a:t>Using Instance and Class Variables and Method</a:t>
            </a:r>
            <a:endParaRPr lang="en-US">
              <a:latin typeface="Book Antiqua" pitchFamily="18" charset="0"/>
              <a:hlinkClick r:id="rId2" action="ppaction://program"/>
            </a:endParaRPr>
          </a:p>
        </p:txBody>
      </p:sp>
      <p:sp>
        <p:nvSpPr>
          <p:cNvPr id="206851" name="Rectangle 3"/>
          <p:cNvSpPr>
            <a:spLocks noGrp="1" noChangeArrowheads="1"/>
          </p:cNvSpPr>
          <p:nvPr>
            <p:ph type="body" idx="1"/>
          </p:nvPr>
        </p:nvSpPr>
        <p:spPr>
          <a:xfrm>
            <a:off x="533400" y="2209800"/>
            <a:ext cx="8077200" cy="2743200"/>
          </a:xfrm>
        </p:spPr>
        <p:txBody>
          <a:bodyPr/>
          <a:lstStyle/>
          <a:p>
            <a:pPr>
              <a:lnSpc>
                <a:spcPct val="90000"/>
              </a:lnSpc>
              <a:buFont typeface="Monotype Sorts" pitchFamily="2" charset="2"/>
              <a:buNone/>
            </a:pPr>
            <a:r>
              <a:rPr lang="en-US" sz="3600"/>
              <a:t>   Objective: Demonstrate the roles of instance and class variables and their uses. This example adds a class variable numberOfObjects to track the number of Circle objects created.</a:t>
            </a:r>
            <a:r>
              <a:rPr lang="en-US" sz="3000"/>
              <a:t> </a:t>
            </a:r>
          </a:p>
        </p:txBody>
      </p:sp>
      <p:sp>
        <p:nvSpPr>
          <p:cNvPr id="206858" name="AutoShape 10">
            <a:hlinkClick r:id="rId3" highlightClick="1"/>
          </p:cNvPr>
          <p:cNvSpPr>
            <a:spLocks noChangeArrowheads="1"/>
          </p:cNvSpPr>
          <p:nvPr/>
        </p:nvSpPr>
        <p:spPr bwMode="auto">
          <a:xfrm>
            <a:off x="1038225" y="5810250"/>
            <a:ext cx="4456113" cy="51435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dirty="0" err="1">
                <a:solidFill>
                  <a:schemeClr val="accent1"/>
                </a:solidFill>
                <a:latin typeface="Book Antiqua" pitchFamily="18" charset="0"/>
                <a:hlinkClick r:id="rId4" action="ppaction://program"/>
              </a:rPr>
              <a:t>TestCircleWithStaticMembers</a:t>
            </a:r>
            <a:endParaRPr lang="en-US" dirty="0">
              <a:solidFill>
                <a:schemeClr val="accent1"/>
              </a:solidFill>
            </a:endParaRPr>
          </a:p>
        </p:txBody>
      </p:sp>
      <p:sp>
        <p:nvSpPr>
          <p:cNvPr id="206861" name="AutoShape 13">
            <a:hlinkClick r:id="rId5" highlightClick="1"/>
          </p:cNvPr>
          <p:cNvSpPr>
            <a:spLocks noChangeArrowheads="1"/>
          </p:cNvSpPr>
          <p:nvPr/>
        </p:nvSpPr>
        <p:spPr bwMode="auto">
          <a:xfrm>
            <a:off x="1038225" y="5105400"/>
            <a:ext cx="4416425"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dirty="0" err="1">
                <a:solidFill>
                  <a:schemeClr val="accent1"/>
                </a:solidFill>
                <a:latin typeface="Book Antiqua" pitchFamily="18" charset="0"/>
                <a:hlinkClick r:id="rId6" action="ppaction://program"/>
              </a:rPr>
              <a:t>CircleWithStaticMembers</a:t>
            </a:r>
            <a:endParaRPr lang="en-US" dirty="0">
              <a:solidFill>
                <a:schemeClr val="accent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B8492897-B8B2-4E75-897B-46F94E2DBE09}" type="slidenum">
              <a:rPr lang="en-US"/>
              <a:pPr/>
              <a:t>5</a:t>
            </a:fld>
            <a:endParaRPr lang="en-US"/>
          </a:p>
        </p:txBody>
      </p:sp>
      <p:sp>
        <p:nvSpPr>
          <p:cNvPr id="306178" name="Rectangle 2"/>
          <p:cNvSpPr>
            <a:spLocks noGrp="1" noChangeArrowheads="1"/>
          </p:cNvSpPr>
          <p:nvPr>
            <p:ph type="title"/>
          </p:nvPr>
        </p:nvSpPr>
        <p:spPr>
          <a:xfrm>
            <a:off x="762000" y="152400"/>
            <a:ext cx="7772400" cy="609600"/>
          </a:xfrm>
        </p:spPr>
        <p:txBody>
          <a:bodyPr/>
          <a:lstStyle/>
          <a:p>
            <a:r>
              <a:rPr lang="en-US"/>
              <a:t>Classes</a:t>
            </a:r>
          </a:p>
        </p:txBody>
      </p:sp>
      <p:sp>
        <p:nvSpPr>
          <p:cNvPr id="306179"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06181" name="Text Box 5"/>
          <p:cNvSpPr txBox="1">
            <a:spLocks noChangeArrowheads="1"/>
          </p:cNvSpPr>
          <p:nvPr/>
        </p:nvSpPr>
        <p:spPr bwMode="auto">
          <a:xfrm>
            <a:off x="304800" y="1295400"/>
            <a:ext cx="8610600" cy="3016250"/>
          </a:xfrm>
          <a:prstGeom prst="rect">
            <a:avLst/>
          </a:prstGeom>
          <a:noFill/>
          <a:ln w="12700">
            <a:noFill/>
            <a:miter lim="800000"/>
            <a:headEnd type="none" w="sm" len="sm"/>
            <a:tailEnd type="none" w="sm" len="sm"/>
          </a:ln>
          <a:effectLst/>
        </p:spPr>
        <p:txBody>
          <a:bodyPr>
            <a:spAutoFit/>
          </a:bodyPr>
          <a:lstStyle/>
          <a:p>
            <a:pPr>
              <a:spcBef>
                <a:spcPct val="50000"/>
              </a:spcBef>
            </a:pPr>
            <a:r>
              <a:rPr lang="en-US" sz="3200" i="1">
                <a:cs typeface="Times New Roman" pitchFamily="18" charset="0"/>
              </a:rPr>
              <a:t>Classes</a:t>
            </a:r>
            <a:r>
              <a:rPr lang="en-US" sz="3200">
                <a:cs typeface="Times New Roman" pitchFamily="18" charset="0"/>
              </a:rPr>
              <a:t> are constructs that define objects of the same type. A Java class uses variables to define data fields and methods to define behaviors. Additionally, a class provides a special type of methods, known as constructors, which are invoked to construct objects from the class. </a:t>
            </a:r>
          </a:p>
        </p:txBody>
      </p:sp>
      <p:sp>
        <p:nvSpPr>
          <p:cNvPr id="306183" name="Rectangle 7"/>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2CD3081-3D9D-4AF6-8311-97637E7D03D0}" type="slidenum">
              <a:rPr lang="en-US"/>
              <a:pPr/>
              <a:t>50</a:t>
            </a:fld>
            <a:endParaRPr lang="en-US"/>
          </a:p>
        </p:txBody>
      </p:sp>
      <p:sp>
        <p:nvSpPr>
          <p:cNvPr id="202754" name="Rectangle 2"/>
          <p:cNvSpPr>
            <a:spLocks noGrp="1" noChangeArrowheads="1"/>
          </p:cNvSpPr>
          <p:nvPr>
            <p:ph type="title"/>
          </p:nvPr>
        </p:nvSpPr>
        <p:spPr>
          <a:xfrm>
            <a:off x="685800" y="0"/>
            <a:ext cx="7772400" cy="1428750"/>
          </a:xfrm>
        </p:spPr>
        <p:txBody>
          <a:bodyPr/>
          <a:lstStyle/>
          <a:p>
            <a:r>
              <a:rPr lang="en-US"/>
              <a:t>Visibility Modifiers and </a:t>
            </a:r>
            <a:br>
              <a:rPr lang="en-US"/>
            </a:br>
            <a:r>
              <a:rPr lang="en-US"/>
              <a:t>Accessor/Mutator Methods</a:t>
            </a:r>
          </a:p>
        </p:txBody>
      </p:sp>
      <p:sp>
        <p:nvSpPr>
          <p:cNvPr id="202755" name="Rectangle 3"/>
          <p:cNvSpPr>
            <a:spLocks noGrp="1" noChangeArrowheads="1"/>
          </p:cNvSpPr>
          <p:nvPr>
            <p:ph type="body" idx="1"/>
          </p:nvPr>
        </p:nvSpPr>
        <p:spPr>
          <a:xfrm>
            <a:off x="685800" y="1371600"/>
            <a:ext cx="7848600" cy="1143000"/>
          </a:xfrm>
        </p:spPr>
        <p:txBody>
          <a:bodyPr/>
          <a:lstStyle/>
          <a:p>
            <a:pPr marL="0" indent="0">
              <a:spcBef>
                <a:spcPct val="100000"/>
              </a:spcBef>
              <a:buFont typeface="Symbol" pitchFamily="18" charset="2"/>
              <a:buNone/>
            </a:pPr>
            <a:r>
              <a:rPr lang="en-US" sz="3000"/>
              <a:t>By default, the class, variable, or method can be</a:t>
            </a:r>
            <a:br>
              <a:rPr lang="en-US" sz="3000"/>
            </a:br>
            <a:r>
              <a:rPr lang="en-US" sz="3000"/>
              <a:t>accessed by any class in the same package.</a:t>
            </a:r>
            <a:r>
              <a:rPr lang="en-US" sz="2800"/>
              <a:t> </a:t>
            </a:r>
            <a:endParaRPr lang="en-US" sz="2600"/>
          </a:p>
        </p:txBody>
      </p:sp>
      <p:sp>
        <p:nvSpPr>
          <p:cNvPr id="202761" name="Rectangle 9"/>
          <p:cNvSpPr>
            <a:spLocks noChangeArrowheads="1"/>
          </p:cNvSpPr>
          <p:nvPr/>
        </p:nvSpPr>
        <p:spPr bwMode="auto">
          <a:xfrm>
            <a:off x="304800" y="2514600"/>
            <a:ext cx="8686800" cy="3733800"/>
          </a:xfrm>
          <a:prstGeom prst="rect">
            <a:avLst/>
          </a:prstGeom>
          <a:noFill/>
          <a:ln w="9525">
            <a:noFill/>
            <a:miter lim="800000"/>
            <a:headEnd/>
            <a:tailEnd/>
          </a:ln>
          <a:effectLst/>
        </p:spPr>
        <p:txBody>
          <a:bodyPr lIns="92075" tIns="46038" rIns="92075" bIns="46038"/>
          <a:lstStyle/>
          <a:p>
            <a:pPr marL="449263" indent="-449263">
              <a:spcBef>
                <a:spcPct val="50000"/>
              </a:spcBef>
              <a:buClr>
                <a:schemeClr val="tx2"/>
              </a:buClr>
              <a:buSzPct val="75000"/>
              <a:buFont typeface="Monotype Sorts" pitchFamily="2" charset="2"/>
              <a:buChar char="F"/>
            </a:pPr>
            <a:r>
              <a:rPr lang="en-US" sz="2800">
                <a:latin typeface="Courier New" pitchFamily="49" charset="0"/>
              </a:rPr>
              <a:t>public</a:t>
            </a:r>
            <a:endParaRPr lang="en-US" sz="3000"/>
          </a:p>
          <a:p>
            <a:pPr marL="449263" indent="-449263">
              <a:spcBef>
                <a:spcPct val="20000"/>
              </a:spcBef>
              <a:buClr>
                <a:schemeClr val="tx2"/>
              </a:buClr>
              <a:buSzPct val="75000"/>
              <a:buFont typeface="Symbol" pitchFamily="18" charset="2"/>
              <a:buNone/>
            </a:pPr>
            <a:r>
              <a:rPr lang="en-US" sz="2600"/>
              <a:t>	The class, data, or method is visible to any class in any package. </a:t>
            </a:r>
          </a:p>
          <a:p>
            <a:pPr marL="449263" indent="-449263">
              <a:spcBef>
                <a:spcPct val="50000"/>
              </a:spcBef>
              <a:buClr>
                <a:schemeClr val="tx2"/>
              </a:buClr>
              <a:buSzPct val="75000"/>
              <a:buFont typeface="Monotype Sorts" pitchFamily="2" charset="2"/>
              <a:buChar char="F"/>
            </a:pPr>
            <a:r>
              <a:rPr lang="en-US" sz="2800">
                <a:latin typeface="Courier New" pitchFamily="49" charset="0"/>
              </a:rPr>
              <a:t>private</a:t>
            </a:r>
            <a:r>
              <a:rPr lang="en-US" sz="3200"/>
              <a:t> </a:t>
            </a:r>
            <a:endParaRPr lang="en-US"/>
          </a:p>
          <a:p>
            <a:pPr marL="449263" indent="-449263">
              <a:spcBef>
                <a:spcPct val="20000"/>
              </a:spcBef>
              <a:buClr>
                <a:schemeClr val="tx2"/>
              </a:buClr>
              <a:buSzPct val="75000"/>
              <a:buFont typeface="Symbol" pitchFamily="18" charset="2"/>
              <a:buNone/>
            </a:pPr>
            <a:r>
              <a:rPr lang="en-US"/>
              <a:t>	</a:t>
            </a:r>
            <a:r>
              <a:rPr lang="en-US" sz="2600"/>
              <a:t>The data or methods can be accessed only by the declaring class.</a:t>
            </a:r>
          </a:p>
          <a:p>
            <a:pPr marL="449263" indent="-449263">
              <a:spcBef>
                <a:spcPct val="20000"/>
              </a:spcBef>
              <a:buClr>
                <a:schemeClr val="tx2"/>
              </a:buClr>
              <a:buSzPct val="75000"/>
              <a:buFont typeface="Symbol" pitchFamily="18" charset="2"/>
              <a:buNone/>
            </a:pPr>
            <a:r>
              <a:rPr lang="en-US" sz="2600"/>
              <a:t>The get and set methods are used to read and modify private properties.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09196565-C2C1-485B-9FB5-F0FC8DC62B13}" type="slidenum">
              <a:rPr lang="en-US"/>
              <a:pPr/>
              <a:t>51</a:t>
            </a:fld>
            <a:endParaRPr lang="en-US"/>
          </a:p>
        </p:txBody>
      </p:sp>
      <p:sp>
        <p:nvSpPr>
          <p:cNvPr id="304134" name="Rectangle 6"/>
          <p:cNvSpPr>
            <a:spLocks noChangeArrowheads="1"/>
          </p:cNvSpPr>
          <p:nvPr/>
        </p:nvSpPr>
        <p:spPr bwMode="auto">
          <a:xfrm>
            <a:off x="2286000" y="2084388"/>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04137" name="Rectangle 9"/>
          <p:cNvSpPr>
            <a:spLocks noChangeArrowheads="1"/>
          </p:cNvSpPr>
          <p:nvPr/>
        </p:nvSpPr>
        <p:spPr bwMode="auto">
          <a:xfrm>
            <a:off x="1971675" y="248602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04138" name="Text Box 10"/>
          <p:cNvSpPr txBox="1">
            <a:spLocks noChangeArrowheads="1"/>
          </p:cNvSpPr>
          <p:nvPr/>
        </p:nvSpPr>
        <p:spPr bwMode="auto">
          <a:xfrm>
            <a:off x="461963" y="5233988"/>
            <a:ext cx="8415337" cy="1187450"/>
          </a:xfrm>
          <a:prstGeom prst="rect">
            <a:avLst/>
          </a:prstGeom>
          <a:noFill/>
          <a:ln w="12700">
            <a:noFill/>
            <a:miter lim="800000"/>
            <a:headEnd type="none" w="sm" len="sm"/>
            <a:tailEnd type="none" w="sm" len="sm"/>
          </a:ln>
          <a:effectLst/>
        </p:spPr>
        <p:txBody>
          <a:bodyPr>
            <a:spAutoFit/>
          </a:bodyPr>
          <a:lstStyle/>
          <a:p>
            <a:pPr>
              <a:spcBef>
                <a:spcPct val="50000"/>
              </a:spcBef>
            </a:pPr>
            <a:r>
              <a:rPr lang="en-US">
                <a:cs typeface="Courier New" pitchFamily="49" charset="0"/>
              </a:rPr>
              <a:t>The private modifier restricts access to within a class, the default modifier restricts access to within a package, and the public modifier enables unrestricted access.</a:t>
            </a:r>
            <a:r>
              <a:rPr lang="en-US"/>
              <a:t> </a:t>
            </a:r>
          </a:p>
        </p:txBody>
      </p:sp>
      <p:sp>
        <p:nvSpPr>
          <p:cNvPr id="304140" name="Rectangle 12"/>
          <p:cNvSpPr>
            <a:spLocks noChangeArrowheads="1"/>
          </p:cNvSpPr>
          <p:nvPr/>
        </p:nvSpPr>
        <p:spPr bwMode="auto">
          <a:xfrm>
            <a:off x="0" y="2486025"/>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04139" name="Object 11"/>
          <p:cNvGraphicFramePr>
            <a:graphicFrameLocks noChangeAspect="1"/>
          </p:cNvGraphicFramePr>
          <p:nvPr/>
        </p:nvGraphicFramePr>
        <p:xfrm>
          <a:off x="152400" y="228600"/>
          <a:ext cx="8839200" cy="3170238"/>
        </p:xfrm>
        <a:graphic>
          <a:graphicData uri="http://schemas.openxmlformats.org/presentationml/2006/ole">
            <p:oleObj spid="_x0000_s304139" name="Picture" r:id="rId3" imgW="5260848" imgH="1883664" progId="Word.Picture.8">
              <p:embed/>
            </p:oleObj>
          </a:graphicData>
        </a:graphic>
      </p:graphicFrame>
      <p:sp>
        <p:nvSpPr>
          <p:cNvPr id="304142" name="Rectangle 14"/>
          <p:cNvSpPr>
            <a:spLocks noChangeArrowheads="1"/>
          </p:cNvSpPr>
          <p:nvPr/>
        </p:nvSpPr>
        <p:spPr bwMode="auto">
          <a:xfrm>
            <a:off x="0" y="30289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04141" name="Object 13"/>
          <p:cNvGraphicFramePr>
            <a:graphicFrameLocks noChangeAspect="1"/>
          </p:cNvGraphicFramePr>
          <p:nvPr/>
        </p:nvGraphicFramePr>
        <p:xfrm>
          <a:off x="193675" y="3505200"/>
          <a:ext cx="8832850" cy="1649413"/>
        </p:xfrm>
        <a:graphic>
          <a:graphicData uri="http://schemas.openxmlformats.org/presentationml/2006/ole">
            <p:oleObj spid="_x0000_s304141" name="Picture" r:id="rId4" imgW="4286160" imgH="800280" progId="Word.Picture.8">
              <p:embed/>
            </p:oleObj>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A1F80780-1A10-4EAB-97DE-48E0DF3A8E68}" type="slidenum">
              <a:rPr lang="en-US"/>
              <a:pPr/>
              <a:t>52</a:t>
            </a:fld>
            <a:endParaRPr lang="en-US"/>
          </a:p>
        </p:txBody>
      </p:sp>
      <p:sp>
        <p:nvSpPr>
          <p:cNvPr id="325634" name="Rectangle 2"/>
          <p:cNvSpPr>
            <a:spLocks noGrp="1" noChangeArrowheads="1"/>
          </p:cNvSpPr>
          <p:nvPr>
            <p:ph type="title"/>
          </p:nvPr>
        </p:nvSpPr>
        <p:spPr>
          <a:xfrm>
            <a:off x="685800" y="228600"/>
            <a:ext cx="7772400" cy="685800"/>
          </a:xfrm>
        </p:spPr>
        <p:txBody>
          <a:bodyPr/>
          <a:lstStyle/>
          <a:p>
            <a:r>
              <a:rPr lang="en-US"/>
              <a:t>NOTE</a:t>
            </a:r>
            <a:endParaRPr lang="en-US" b="1">
              <a:latin typeface="Book Antiqua" pitchFamily="18" charset="0"/>
            </a:endParaRPr>
          </a:p>
        </p:txBody>
      </p:sp>
      <p:sp>
        <p:nvSpPr>
          <p:cNvPr id="325635" name="Rectangle 3"/>
          <p:cNvSpPr>
            <a:spLocks noChangeArrowheads="1"/>
          </p:cNvSpPr>
          <p:nvPr/>
        </p:nvSpPr>
        <p:spPr bwMode="auto">
          <a:xfrm>
            <a:off x="304800" y="1066800"/>
            <a:ext cx="8534400" cy="2362200"/>
          </a:xfrm>
          <a:prstGeom prst="rect">
            <a:avLst/>
          </a:prstGeom>
          <a:noFill/>
          <a:ln w="9525">
            <a:noFill/>
            <a:miter lim="800000"/>
            <a:headEnd/>
            <a:tailEnd/>
          </a:ln>
          <a:effectLst/>
        </p:spPr>
        <p:txBody>
          <a:bodyPr lIns="92075" tIns="46038" rIns="92075" bIns="46038" anchor="ctr"/>
          <a:lstStyle/>
          <a:p>
            <a:r>
              <a:rPr lang="en-US" sz="2600">
                <a:cs typeface="Courier New" pitchFamily="49" charset="0"/>
              </a:rPr>
              <a:t>An object cannot access its private members, as shown in (b). It is OK, however, if the object is declared in its own class, as shown in (a).</a:t>
            </a:r>
            <a:r>
              <a:rPr lang="en-US" sz="4400">
                <a:solidFill>
                  <a:schemeClr val="tx2"/>
                </a:solidFill>
              </a:rPr>
              <a:t> </a:t>
            </a:r>
          </a:p>
        </p:txBody>
      </p:sp>
      <p:sp>
        <p:nvSpPr>
          <p:cNvPr id="325637" name="Rectangle 5"/>
          <p:cNvSpPr>
            <a:spLocks noChangeArrowheads="1"/>
          </p:cNvSpPr>
          <p:nvPr/>
        </p:nvSpPr>
        <p:spPr bwMode="auto">
          <a:xfrm>
            <a:off x="0" y="250031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25636" name="Object 4"/>
          <p:cNvGraphicFramePr>
            <a:graphicFrameLocks noChangeAspect="1"/>
          </p:cNvGraphicFramePr>
          <p:nvPr/>
        </p:nvGraphicFramePr>
        <p:xfrm>
          <a:off x="231775" y="3044825"/>
          <a:ext cx="8763000" cy="2868613"/>
        </p:xfrm>
        <a:graphic>
          <a:graphicData uri="http://schemas.openxmlformats.org/presentationml/2006/ole">
            <p:oleObj spid="_x0000_s325636" name="Picture" r:id="rId3" imgW="5674320" imgH="1856880" progId="Word.Picture.8">
              <p:embed/>
            </p:oleObj>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CE6E9EE-A670-470E-94ED-8975D400CFC7}" type="slidenum">
              <a:rPr lang="en-US"/>
              <a:pPr/>
              <a:t>53</a:t>
            </a:fld>
            <a:endParaRPr lang="en-US"/>
          </a:p>
        </p:txBody>
      </p:sp>
      <p:sp>
        <p:nvSpPr>
          <p:cNvPr id="297986" name="Rectangle 2"/>
          <p:cNvSpPr>
            <a:spLocks noGrp="1" noChangeArrowheads="1"/>
          </p:cNvSpPr>
          <p:nvPr>
            <p:ph type="title"/>
          </p:nvPr>
        </p:nvSpPr>
        <p:spPr>
          <a:xfrm>
            <a:off x="685800" y="0"/>
            <a:ext cx="7772400" cy="1428750"/>
          </a:xfrm>
        </p:spPr>
        <p:txBody>
          <a:bodyPr/>
          <a:lstStyle/>
          <a:p>
            <a:r>
              <a:rPr lang="en-US"/>
              <a:t>Why Data Fields Should Be private?</a:t>
            </a:r>
          </a:p>
        </p:txBody>
      </p:sp>
      <p:sp>
        <p:nvSpPr>
          <p:cNvPr id="297987" name="Rectangle 3"/>
          <p:cNvSpPr>
            <a:spLocks noGrp="1" noChangeArrowheads="1"/>
          </p:cNvSpPr>
          <p:nvPr>
            <p:ph type="body" idx="1"/>
          </p:nvPr>
        </p:nvSpPr>
        <p:spPr>
          <a:xfrm>
            <a:off x="609600" y="1676400"/>
            <a:ext cx="7848600" cy="1600200"/>
          </a:xfrm>
        </p:spPr>
        <p:txBody>
          <a:bodyPr/>
          <a:lstStyle/>
          <a:p>
            <a:pPr marL="0" indent="0">
              <a:lnSpc>
                <a:spcPct val="90000"/>
              </a:lnSpc>
              <a:spcBef>
                <a:spcPct val="100000"/>
              </a:spcBef>
              <a:buFont typeface="Symbol" pitchFamily="18" charset="2"/>
              <a:buNone/>
            </a:pPr>
            <a:r>
              <a:rPr lang="en-US" sz="3400"/>
              <a:t>To protect data.</a:t>
            </a:r>
          </a:p>
          <a:p>
            <a:pPr marL="0" indent="0">
              <a:lnSpc>
                <a:spcPct val="90000"/>
              </a:lnSpc>
              <a:spcBef>
                <a:spcPct val="100000"/>
              </a:spcBef>
              <a:buFont typeface="Symbol" pitchFamily="18" charset="2"/>
              <a:buNone/>
            </a:pPr>
            <a:r>
              <a:rPr lang="en-US" sz="3400"/>
              <a:t>To make class easy to maintain.</a:t>
            </a:r>
            <a:r>
              <a:rPr lang="en-US"/>
              <a:t> </a:t>
            </a:r>
            <a:endParaRPr lang="en-US" sz="30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A9E35481-5C38-4970-8C40-C16110341552}" type="slidenum">
              <a:rPr lang="en-US">
                <a:solidFill>
                  <a:srgbClr val="FFFFFF"/>
                </a:solidFill>
              </a:rPr>
              <a:pPr/>
              <a:t>54</a:t>
            </a:fld>
            <a:endParaRPr lang="en-US">
              <a:solidFill>
                <a:srgbClr val="FFFFFF"/>
              </a:solidFill>
            </a:endParaRPr>
          </a:p>
        </p:txBody>
      </p:sp>
      <p:sp>
        <p:nvSpPr>
          <p:cNvPr id="251906" name="Rectangle 2"/>
          <p:cNvSpPr>
            <a:spLocks noGrp="1" noChangeArrowheads="1"/>
          </p:cNvSpPr>
          <p:nvPr>
            <p:ph type="title"/>
          </p:nvPr>
        </p:nvSpPr>
        <p:spPr>
          <a:xfrm>
            <a:off x="615950" y="165100"/>
            <a:ext cx="7950200" cy="1190625"/>
          </a:xfrm>
        </p:spPr>
        <p:txBody>
          <a:bodyPr/>
          <a:lstStyle/>
          <a:p>
            <a:r>
              <a:rPr lang="en-US"/>
              <a:t>Example of</a:t>
            </a:r>
            <a:br>
              <a:rPr lang="en-US"/>
            </a:br>
            <a:r>
              <a:rPr lang="en-US"/>
              <a:t>Data Field Encapsulation</a:t>
            </a:r>
            <a:endParaRPr lang="en-US" b="1">
              <a:latin typeface="Book Antiqua" pitchFamily="18" charset="0"/>
            </a:endParaRPr>
          </a:p>
        </p:txBody>
      </p:sp>
      <p:sp>
        <p:nvSpPr>
          <p:cNvPr id="251909" name="AutoShape 5">
            <a:hlinkClick r:id="rId3" highlightClick="1"/>
          </p:cNvPr>
          <p:cNvSpPr>
            <a:spLocks noChangeArrowheads="1"/>
          </p:cNvSpPr>
          <p:nvPr/>
        </p:nvSpPr>
        <p:spPr bwMode="auto">
          <a:xfrm>
            <a:off x="731838" y="5233988"/>
            <a:ext cx="4686300" cy="4572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dirty="0" err="1">
                <a:solidFill>
                  <a:srgbClr val="009966"/>
                </a:solidFill>
                <a:latin typeface="Book Antiqua" pitchFamily="18" charset="0"/>
                <a:hlinkClick r:id="rId4" action="ppaction://program"/>
              </a:rPr>
              <a:t>CircleWithPrivateDataFields</a:t>
            </a:r>
            <a:endParaRPr lang="en-US" dirty="0">
              <a:solidFill>
                <a:srgbClr val="009966"/>
              </a:solidFill>
            </a:endParaRPr>
          </a:p>
        </p:txBody>
      </p:sp>
      <p:sp>
        <p:nvSpPr>
          <p:cNvPr id="251913" name="AutoShape 9">
            <a:hlinkClick r:id="rId5" highlightClick="1"/>
          </p:cNvPr>
          <p:cNvSpPr>
            <a:spLocks noChangeArrowheads="1"/>
          </p:cNvSpPr>
          <p:nvPr/>
        </p:nvSpPr>
        <p:spPr bwMode="auto">
          <a:xfrm>
            <a:off x="731838" y="5848350"/>
            <a:ext cx="4648200" cy="4953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dirty="0" err="1">
                <a:solidFill>
                  <a:srgbClr val="009966"/>
                </a:solidFill>
                <a:latin typeface="Book Antiqua" pitchFamily="18" charset="0"/>
                <a:hlinkClick r:id="rId6" action="ppaction://program"/>
              </a:rPr>
              <a:t>TestCircleWithPrivateDataFields</a:t>
            </a:r>
            <a:endParaRPr lang="en-US" dirty="0">
              <a:solidFill>
                <a:srgbClr val="009966"/>
              </a:solidFill>
            </a:endParaRPr>
          </a:p>
        </p:txBody>
      </p:sp>
      <p:sp>
        <p:nvSpPr>
          <p:cNvPr id="251915" name="Rectangle 11"/>
          <p:cNvSpPr>
            <a:spLocks noChangeArrowheads="1"/>
          </p:cNvSpPr>
          <p:nvPr/>
        </p:nvSpPr>
        <p:spPr bwMode="auto">
          <a:xfrm>
            <a:off x="0" y="2563813"/>
            <a:ext cx="9144000" cy="0"/>
          </a:xfrm>
          <a:prstGeom prst="rect">
            <a:avLst/>
          </a:prstGeom>
          <a:noFill/>
          <a:ln w="12700">
            <a:noFill/>
            <a:miter lim="800000"/>
            <a:headEnd type="none" w="sm" len="sm"/>
            <a:tailEnd type="none" w="sm" len="sm"/>
          </a:ln>
          <a:effectLst/>
        </p:spPr>
        <p:txBody>
          <a:bodyPr wrap="none" anchor="ctr">
            <a:spAutoFit/>
          </a:bodyPr>
          <a:lstStyle/>
          <a:p>
            <a:endParaRPr lang="en-US">
              <a:solidFill>
                <a:srgbClr val="FFFFFF"/>
              </a:solidFill>
            </a:endParaRPr>
          </a:p>
        </p:txBody>
      </p:sp>
      <p:graphicFrame>
        <p:nvGraphicFramePr>
          <p:cNvPr id="251914" name="Object 10"/>
          <p:cNvGraphicFramePr>
            <a:graphicFrameLocks noChangeAspect="1"/>
          </p:cNvGraphicFramePr>
          <p:nvPr/>
        </p:nvGraphicFramePr>
        <p:xfrm>
          <a:off x="7938" y="1893888"/>
          <a:ext cx="8932862" cy="3171825"/>
        </p:xfrm>
        <a:graphic>
          <a:graphicData uri="http://schemas.openxmlformats.org/presentationml/2006/ole">
            <p:oleObj spid="_x0000_s378882" name="Picture" r:id="rId7" imgW="4874400" imgH="1732320" progId="Word.Picture.8">
              <p:embed/>
            </p:oleObj>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E8AFEDF2-8CAF-4674-A0E6-DF56A76C606A}" type="slidenum">
              <a:rPr lang="en-US"/>
              <a:pPr/>
              <a:t>55</a:t>
            </a:fld>
            <a:endParaRPr lang="en-US"/>
          </a:p>
        </p:txBody>
      </p:sp>
      <p:sp>
        <p:nvSpPr>
          <p:cNvPr id="369666" name="Rectangle 2"/>
          <p:cNvSpPr>
            <a:spLocks noGrp="1" noChangeArrowheads="1"/>
          </p:cNvSpPr>
          <p:nvPr>
            <p:ph type="title"/>
          </p:nvPr>
        </p:nvSpPr>
        <p:spPr>
          <a:xfrm>
            <a:off x="685800" y="0"/>
            <a:ext cx="7772400" cy="1428750"/>
          </a:xfrm>
        </p:spPr>
        <p:txBody>
          <a:bodyPr/>
          <a:lstStyle/>
          <a:p>
            <a:r>
              <a:rPr lang="en-US"/>
              <a:t>Passing Objects to Methods</a:t>
            </a:r>
            <a:endParaRPr lang="en-US" b="1">
              <a:latin typeface="Book Antiqua" pitchFamily="18" charset="0"/>
            </a:endParaRPr>
          </a:p>
        </p:txBody>
      </p:sp>
      <p:sp>
        <p:nvSpPr>
          <p:cNvPr id="369667" name="Rectangle 3"/>
          <p:cNvSpPr>
            <a:spLocks noGrp="1" noChangeArrowheads="1"/>
          </p:cNvSpPr>
          <p:nvPr>
            <p:ph type="body" idx="1"/>
          </p:nvPr>
        </p:nvSpPr>
        <p:spPr>
          <a:xfrm>
            <a:off x="685800" y="1657350"/>
            <a:ext cx="7848600" cy="2457450"/>
          </a:xfrm>
        </p:spPr>
        <p:txBody>
          <a:bodyPr/>
          <a:lstStyle/>
          <a:p>
            <a:pPr>
              <a:spcBef>
                <a:spcPct val="50000"/>
              </a:spcBef>
            </a:pPr>
            <a:r>
              <a:rPr lang="en-US"/>
              <a:t>Passing by value for primitive type value (the value is passed to the parameter)</a:t>
            </a:r>
          </a:p>
          <a:p>
            <a:pPr>
              <a:spcBef>
                <a:spcPct val="50000"/>
              </a:spcBef>
            </a:pPr>
            <a:r>
              <a:rPr lang="en-US"/>
              <a:t>Passing by value for reference type value (the value is the reference to the object)</a:t>
            </a:r>
          </a:p>
        </p:txBody>
      </p:sp>
      <p:sp>
        <p:nvSpPr>
          <p:cNvPr id="369668" name="AutoShape 4">
            <a:hlinkClick r:id="rId2" highlightClick="1"/>
          </p:cNvPr>
          <p:cNvSpPr>
            <a:spLocks noChangeArrowheads="1"/>
          </p:cNvSpPr>
          <p:nvPr/>
        </p:nvSpPr>
        <p:spPr bwMode="auto">
          <a:xfrm>
            <a:off x="2209800" y="4648200"/>
            <a:ext cx="4038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dirty="0" err="1">
                <a:solidFill>
                  <a:schemeClr val="accent1"/>
                </a:solidFill>
                <a:latin typeface="Book Antiqua" pitchFamily="18" charset="0"/>
                <a:hlinkClick r:id="rId3" action="ppaction://program"/>
              </a:rPr>
              <a:t>TestPassObject</a:t>
            </a:r>
            <a:endParaRPr lang="en-US" dirty="0">
              <a:solidFill>
                <a:schemeClr val="accent1"/>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C820F7EB-E203-44FE-9D91-DDAB3CDF6E75}" type="slidenum">
              <a:rPr lang="en-US"/>
              <a:pPr/>
              <a:t>56</a:t>
            </a:fld>
            <a:endParaRPr lang="en-US"/>
          </a:p>
        </p:txBody>
      </p:sp>
      <p:sp>
        <p:nvSpPr>
          <p:cNvPr id="370690" name="Rectangle 2"/>
          <p:cNvSpPr>
            <a:spLocks noGrp="1" noChangeArrowheads="1"/>
          </p:cNvSpPr>
          <p:nvPr>
            <p:ph type="title"/>
          </p:nvPr>
        </p:nvSpPr>
        <p:spPr>
          <a:xfrm>
            <a:off x="0" y="152400"/>
            <a:ext cx="9144000" cy="762000"/>
          </a:xfrm>
        </p:spPr>
        <p:txBody>
          <a:bodyPr/>
          <a:lstStyle/>
          <a:p>
            <a:r>
              <a:rPr lang="en-US"/>
              <a:t>Passing Objects to Methods, cont.</a:t>
            </a:r>
            <a:endParaRPr lang="en-US" b="1">
              <a:latin typeface="Book Antiqua" pitchFamily="18" charset="0"/>
            </a:endParaRPr>
          </a:p>
        </p:txBody>
      </p:sp>
      <p:sp>
        <p:nvSpPr>
          <p:cNvPr id="370691" name="Rectangle 3"/>
          <p:cNvSpPr>
            <a:spLocks noChangeArrowheads="1"/>
          </p:cNvSpPr>
          <p:nvPr/>
        </p:nvSpPr>
        <p:spPr bwMode="auto">
          <a:xfrm>
            <a:off x="2598738" y="21145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70692" name="Rectangle 4"/>
          <p:cNvSpPr>
            <a:spLocks noChangeArrowheads="1"/>
          </p:cNvSpPr>
          <p:nvPr/>
        </p:nvSpPr>
        <p:spPr bwMode="auto">
          <a:xfrm>
            <a:off x="2598738" y="21145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70693" name="Rectangle 5"/>
          <p:cNvSpPr>
            <a:spLocks noChangeArrowheads="1"/>
          </p:cNvSpPr>
          <p:nvPr/>
        </p:nvSpPr>
        <p:spPr bwMode="auto">
          <a:xfrm>
            <a:off x="2598738" y="21145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70694" name="Rectangle 6"/>
          <p:cNvSpPr>
            <a:spLocks noChangeArrowheads="1"/>
          </p:cNvSpPr>
          <p:nvPr/>
        </p:nvSpPr>
        <p:spPr bwMode="auto">
          <a:xfrm>
            <a:off x="2571750" y="2713038"/>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370695" name="Object 7"/>
          <p:cNvGraphicFramePr>
            <a:graphicFrameLocks noChangeAspect="1"/>
          </p:cNvGraphicFramePr>
          <p:nvPr/>
        </p:nvGraphicFramePr>
        <p:xfrm>
          <a:off x="0" y="1752600"/>
          <a:ext cx="9448800" cy="3381375"/>
        </p:xfrm>
        <a:graphic>
          <a:graphicData uri="http://schemas.openxmlformats.org/presentationml/2006/ole">
            <p:oleObj spid="_x0000_s370695" name="Picture" r:id="rId3" imgW="4000680" imgH="1428840" progId="Word.Picture.8">
              <p:embed/>
            </p:oleObj>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52258E9-C7D7-49A3-87ED-B1E8F6217641}" type="slidenum">
              <a:rPr lang="en-US"/>
              <a:pPr/>
              <a:t>57</a:t>
            </a:fld>
            <a:endParaRPr lang="en-US"/>
          </a:p>
        </p:txBody>
      </p:sp>
      <p:sp>
        <p:nvSpPr>
          <p:cNvPr id="371714" name="Rectangle 2"/>
          <p:cNvSpPr>
            <a:spLocks noGrp="1" noChangeArrowheads="1"/>
          </p:cNvSpPr>
          <p:nvPr>
            <p:ph type="title"/>
          </p:nvPr>
        </p:nvSpPr>
        <p:spPr>
          <a:xfrm>
            <a:off x="685800" y="381000"/>
            <a:ext cx="7772400" cy="914400"/>
          </a:xfrm>
        </p:spPr>
        <p:txBody>
          <a:bodyPr/>
          <a:lstStyle/>
          <a:p>
            <a:r>
              <a:rPr lang="en-US"/>
              <a:t>Array of Objects</a:t>
            </a:r>
            <a:endParaRPr lang="en-US">
              <a:hlinkClick r:id="rId2" action="ppaction://program"/>
            </a:endParaRPr>
          </a:p>
        </p:txBody>
      </p:sp>
      <p:sp>
        <p:nvSpPr>
          <p:cNvPr id="371715" name="Rectangle 3"/>
          <p:cNvSpPr>
            <a:spLocks noGrp="1" noChangeArrowheads="1"/>
          </p:cNvSpPr>
          <p:nvPr>
            <p:ph type="body" idx="1"/>
          </p:nvPr>
        </p:nvSpPr>
        <p:spPr>
          <a:xfrm>
            <a:off x="228600" y="1447800"/>
            <a:ext cx="8686800" cy="5105400"/>
          </a:xfrm>
        </p:spPr>
        <p:txBody>
          <a:bodyPr/>
          <a:lstStyle/>
          <a:p>
            <a:pPr>
              <a:lnSpc>
                <a:spcPct val="90000"/>
              </a:lnSpc>
              <a:buFont typeface="Monotype Sorts" pitchFamily="2" charset="2"/>
              <a:buNone/>
            </a:pPr>
            <a:r>
              <a:rPr lang="en-US" sz="2800">
                <a:latin typeface="Courier New" pitchFamily="49" charset="0"/>
                <a:cs typeface="Times New Roman" pitchFamily="18" charset="0"/>
              </a:rPr>
              <a:t> Circle[] circleArray = new Circle[10];</a:t>
            </a:r>
            <a:r>
              <a:rPr lang="en-US" sz="2800"/>
              <a:t> </a:t>
            </a:r>
          </a:p>
          <a:p>
            <a:pPr>
              <a:lnSpc>
                <a:spcPct val="90000"/>
              </a:lnSpc>
              <a:buFont typeface="Monotype Sorts" pitchFamily="2" charset="2"/>
              <a:buNone/>
            </a:pPr>
            <a:endParaRPr lang="en-US" sz="2800"/>
          </a:p>
          <a:p>
            <a:pPr>
              <a:lnSpc>
                <a:spcPct val="90000"/>
              </a:lnSpc>
              <a:buFont typeface="Monotype Sorts" pitchFamily="2" charset="2"/>
              <a:buNone/>
            </a:pPr>
            <a:r>
              <a:rPr lang="en-US" sz="3800">
                <a:latin typeface="Courier" charset="0"/>
                <a:cs typeface="Times New Roman" pitchFamily="18" charset="0"/>
              </a:rPr>
              <a:t> </a:t>
            </a:r>
            <a:r>
              <a:rPr lang="en-US" sz="3800">
                <a:cs typeface="Times New Roman" pitchFamily="18" charset="0"/>
              </a:rPr>
              <a:t>An array of objects is actually an </a:t>
            </a:r>
            <a:r>
              <a:rPr lang="en-US" sz="3800" i="1">
                <a:cs typeface="Times New Roman" pitchFamily="18" charset="0"/>
              </a:rPr>
              <a:t>array of reference variables</a:t>
            </a:r>
            <a:r>
              <a:rPr lang="en-US" sz="3800">
                <a:cs typeface="Times New Roman" pitchFamily="18" charset="0"/>
              </a:rPr>
              <a:t>. So invoking circleArray[1].getArea() involves two levels of referencing as shown in the next figure. circleArray references to the entire array. circleArray[1] references to a Circle object.</a:t>
            </a:r>
            <a:r>
              <a:rPr lang="en-US" sz="3800">
                <a:latin typeface="Courier" charset="0"/>
                <a:cs typeface="Times New Roman" pitchFamily="18" charset="0"/>
              </a:rPr>
              <a:t> </a:t>
            </a:r>
            <a:endParaRPr lang="en-US" sz="380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DFB2450E-F760-4130-88AB-3F2C7C451719}" type="slidenum">
              <a:rPr lang="en-US"/>
              <a:pPr/>
              <a:t>58</a:t>
            </a:fld>
            <a:endParaRPr lang="en-US"/>
          </a:p>
        </p:txBody>
      </p:sp>
      <p:sp>
        <p:nvSpPr>
          <p:cNvPr id="372738" name="Rectangle 2"/>
          <p:cNvSpPr>
            <a:spLocks noGrp="1" noChangeArrowheads="1"/>
          </p:cNvSpPr>
          <p:nvPr>
            <p:ph type="title"/>
          </p:nvPr>
        </p:nvSpPr>
        <p:spPr>
          <a:xfrm>
            <a:off x="685800" y="381000"/>
            <a:ext cx="7772400" cy="914400"/>
          </a:xfrm>
        </p:spPr>
        <p:txBody>
          <a:bodyPr/>
          <a:lstStyle/>
          <a:p>
            <a:r>
              <a:rPr lang="en-US"/>
              <a:t>Array of Objects, cont.</a:t>
            </a:r>
            <a:endParaRPr lang="en-US">
              <a:hlinkClick r:id="rId3" action="ppaction://program"/>
            </a:endParaRPr>
          </a:p>
        </p:txBody>
      </p:sp>
      <p:sp>
        <p:nvSpPr>
          <p:cNvPr id="372739" name="Rectangle 3"/>
          <p:cNvSpPr>
            <a:spLocks noChangeArrowheads="1"/>
          </p:cNvSpPr>
          <p:nvPr/>
        </p:nvSpPr>
        <p:spPr bwMode="auto">
          <a:xfrm>
            <a:off x="2598738" y="2884488"/>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372740" name="Object 4"/>
          <p:cNvGraphicFramePr>
            <a:graphicFrameLocks noChangeAspect="1"/>
          </p:cNvGraphicFramePr>
          <p:nvPr/>
        </p:nvGraphicFramePr>
        <p:xfrm>
          <a:off x="304800" y="2895600"/>
          <a:ext cx="8839200" cy="2438400"/>
        </p:xfrm>
        <a:graphic>
          <a:graphicData uri="http://schemas.openxmlformats.org/presentationml/2006/ole">
            <p:oleObj spid="_x0000_s372740" r:id="rId4" imgW="3944112" imgH="1086612" progId="Word.Picture.8">
              <p:embed/>
            </p:oleObj>
          </a:graphicData>
        </a:graphic>
      </p:graphicFrame>
      <p:sp>
        <p:nvSpPr>
          <p:cNvPr id="372741" name="Rectangle 5"/>
          <p:cNvSpPr>
            <a:spLocks noGrp="1" noChangeArrowheads="1"/>
          </p:cNvSpPr>
          <p:nvPr>
            <p:ph type="body" idx="1"/>
          </p:nvPr>
        </p:nvSpPr>
        <p:spPr>
          <a:xfrm>
            <a:off x="228600" y="1447800"/>
            <a:ext cx="8686800" cy="5105400"/>
          </a:xfrm>
          <a:noFill/>
          <a:ln/>
        </p:spPr>
        <p:txBody>
          <a:bodyPr/>
          <a:lstStyle/>
          <a:p>
            <a:pPr>
              <a:buFont typeface="Monotype Sorts" pitchFamily="2" charset="2"/>
              <a:buNone/>
            </a:pPr>
            <a:r>
              <a:rPr lang="en-US" sz="2400">
                <a:latin typeface="Courier New" pitchFamily="49" charset="0"/>
                <a:cs typeface="Times New Roman" pitchFamily="18" charset="0"/>
              </a:rPr>
              <a:t>   Circle[] circleArray = new Circle[10];</a:t>
            </a:r>
            <a:r>
              <a:rPr lang="en-US" sz="2400">
                <a:latin typeface="Courier New" pitchFamily="49" charset="0"/>
              </a:rPr>
              <a:t> </a:t>
            </a:r>
          </a:p>
          <a:p>
            <a:pPr>
              <a:buFont typeface="Monotype Sorts" pitchFamily="2" charset="2"/>
              <a:buNone/>
            </a:pPr>
            <a:endParaRPr lang="en-US" sz="2400">
              <a:latin typeface="Courier New"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22DD3A34-5357-4D40-83E6-4138601FC5A6}" type="slidenum">
              <a:rPr lang="en-US"/>
              <a:pPr/>
              <a:t>59</a:t>
            </a:fld>
            <a:endParaRPr lang="en-US"/>
          </a:p>
        </p:txBody>
      </p:sp>
      <p:sp>
        <p:nvSpPr>
          <p:cNvPr id="373762" name="Rectangle 2"/>
          <p:cNvSpPr>
            <a:spLocks noGrp="1" noChangeArrowheads="1"/>
          </p:cNvSpPr>
          <p:nvPr>
            <p:ph type="title"/>
          </p:nvPr>
        </p:nvSpPr>
        <p:spPr>
          <a:xfrm>
            <a:off x="685800" y="381000"/>
            <a:ext cx="7772400" cy="914400"/>
          </a:xfrm>
        </p:spPr>
        <p:txBody>
          <a:bodyPr/>
          <a:lstStyle/>
          <a:p>
            <a:r>
              <a:rPr lang="en-US"/>
              <a:t>Array of Objects, cont.</a:t>
            </a:r>
          </a:p>
        </p:txBody>
      </p:sp>
      <p:sp>
        <p:nvSpPr>
          <p:cNvPr id="373763" name="Rectangle 3"/>
          <p:cNvSpPr>
            <a:spLocks noChangeArrowheads="1"/>
          </p:cNvSpPr>
          <p:nvPr/>
        </p:nvSpPr>
        <p:spPr bwMode="auto">
          <a:xfrm>
            <a:off x="2598738" y="2884488"/>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73764" name="Rectangle 4"/>
          <p:cNvSpPr>
            <a:spLocks noGrp="1" noChangeArrowheads="1"/>
          </p:cNvSpPr>
          <p:nvPr>
            <p:ph type="body" idx="1"/>
          </p:nvPr>
        </p:nvSpPr>
        <p:spPr>
          <a:xfrm>
            <a:off x="304800" y="1295400"/>
            <a:ext cx="8458200" cy="4038600"/>
          </a:xfrm>
          <a:noFill/>
          <a:ln/>
        </p:spPr>
        <p:txBody>
          <a:bodyPr/>
          <a:lstStyle/>
          <a:p>
            <a:pPr>
              <a:buFont typeface="Monotype Sorts" pitchFamily="2" charset="2"/>
              <a:buNone/>
            </a:pPr>
            <a:r>
              <a:rPr lang="en-US" sz="4000"/>
              <a:t>Summarizing the areas of the circles</a:t>
            </a:r>
          </a:p>
          <a:p>
            <a:pPr>
              <a:buFont typeface="Monotype Sorts" pitchFamily="2" charset="2"/>
              <a:buNone/>
            </a:pPr>
            <a:r>
              <a:rPr lang="en-US" sz="3400"/>
              <a:t> </a:t>
            </a:r>
          </a:p>
        </p:txBody>
      </p:sp>
      <p:sp>
        <p:nvSpPr>
          <p:cNvPr id="373765" name="AutoShape 5">
            <a:hlinkClick r:id="rId2" highlightClick="1"/>
          </p:cNvPr>
          <p:cNvSpPr>
            <a:spLocks noChangeArrowheads="1"/>
          </p:cNvSpPr>
          <p:nvPr/>
        </p:nvSpPr>
        <p:spPr bwMode="auto">
          <a:xfrm>
            <a:off x="2306105" y="4734770"/>
            <a:ext cx="41910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dirty="0" err="1">
                <a:solidFill>
                  <a:schemeClr val="accent1"/>
                </a:solidFill>
                <a:latin typeface="Book Antiqua" pitchFamily="18" charset="0"/>
                <a:hlinkClick r:id="rId3" action="ppaction://program"/>
              </a:rPr>
              <a:t>TotalArea</a:t>
            </a:r>
            <a:endParaRPr lang="en-US" dirty="0">
              <a:solidFill>
                <a:schemeClr val="accent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D40D0863-BE69-48D0-8A56-89EA97CD23AE}" type="slidenum">
              <a:rPr lang="en-US"/>
              <a:pPr/>
              <a:t>6</a:t>
            </a:fld>
            <a:endParaRPr lang="en-US"/>
          </a:p>
        </p:txBody>
      </p:sp>
      <p:sp>
        <p:nvSpPr>
          <p:cNvPr id="252930" name="Rectangle 2"/>
          <p:cNvSpPr>
            <a:spLocks noGrp="1" noChangeArrowheads="1"/>
          </p:cNvSpPr>
          <p:nvPr>
            <p:ph type="title"/>
          </p:nvPr>
        </p:nvSpPr>
        <p:spPr>
          <a:xfrm>
            <a:off x="685800" y="0"/>
            <a:ext cx="7772400" cy="1428750"/>
          </a:xfrm>
        </p:spPr>
        <p:txBody>
          <a:bodyPr/>
          <a:lstStyle/>
          <a:p>
            <a:r>
              <a:rPr lang="en-US"/>
              <a:t>UML Class Diagram</a:t>
            </a:r>
          </a:p>
        </p:txBody>
      </p:sp>
      <p:sp>
        <p:nvSpPr>
          <p:cNvPr id="252936" name="Rectangle 8"/>
          <p:cNvSpPr>
            <a:spLocks noChangeArrowheads="1"/>
          </p:cNvSpPr>
          <p:nvPr/>
        </p:nvSpPr>
        <p:spPr bwMode="auto">
          <a:xfrm>
            <a:off x="240030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52938" name="Rectangle 10"/>
          <p:cNvSpPr>
            <a:spLocks noChangeArrowheads="1"/>
          </p:cNvSpPr>
          <p:nvPr/>
        </p:nvSpPr>
        <p:spPr bwMode="auto">
          <a:xfrm>
            <a:off x="0" y="26289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252940" name="Rectangle 12"/>
          <p:cNvSpPr>
            <a:spLocks noChangeArrowheads="1"/>
          </p:cNvSpPr>
          <p:nvPr/>
        </p:nvSpPr>
        <p:spPr bwMode="auto">
          <a:xfrm>
            <a:off x="0" y="26289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52939" name="Object 11"/>
          <p:cNvGraphicFramePr>
            <a:graphicFrameLocks noChangeAspect="1"/>
          </p:cNvGraphicFramePr>
          <p:nvPr/>
        </p:nvGraphicFramePr>
        <p:xfrm>
          <a:off x="117475" y="1624013"/>
          <a:ext cx="8912225" cy="2924175"/>
        </p:xfrm>
        <a:graphic>
          <a:graphicData uri="http://schemas.openxmlformats.org/presentationml/2006/ole">
            <p:oleObj spid="_x0000_s252939" name="Picture" r:id="rId3" imgW="4876293" imgH="1596016" progId="Word.Picture.8">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E70F0238-22CE-4597-BC27-A7AFB4CF3BD2}" type="slidenum">
              <a:rPr lang="en-US"/>
              <a:pPr/>
              <a:t>7</a:t>
            </a:fld>
            <a:endParaRPr lang="en-US"/>
          </a:p>
        </p:txBody>
      </p:sp>
      <p:sp>
        <p:nvSpPr>
          <p:cNvPr id="307202" name="Rectangle 2"/>
          <p:cNvSpPr>
            <a:spLocks noGrp="1" noChangeArrowheads="1"/>
          </p:cNvSpPr>
          <p:nvPr>
            <p:ph type="title"/>
          </p:nvPr>
        </p:nvSpPr>
        <p:spPr>
          <a:xfrm>
            <a:off x="762000" y="152400"/>
            <a:ext cx="7772400" cy="609600"/>
          </a:xfrm>
        </p:spPr>
        <p:txBody>
          <a:bodyPr/>
          <a:lstStyle/>
          <a:p>
            <a:r>
              <a:rPr lang="en-US"/>
              <a:t>Classes</a:t>
            </a:r>
          </a:p>
        </p:txBody>
      </p:sp>
      <p:sp>
        <p:nvSpPr>
          <p:cNvPr id="307203"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07205" name="Rectangle 5"/>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307206" name="Object 6"/>
          <p:cNvGraphicFramePr>
            <a:graphicFrameLocks noChangeAspect="1"/>
          </p:cNvGraphicFramePr>
          <p:nvPr/>
        </p:nvGraphicFramePr>
        <p:xfrm>
          <a:off x="228600" y="838200"/>
          <a:ext cx="8763000" cy="5653088"/>
        </p:xfrm>
        <a:graphic>
          <a:graphicData uri="http://schemas.openxmlformats.org/presentationml/2006/ole">
            <p:oleObj spid="_x0000_s307206" name="Picture" r:id="rId3" imgW="3543480" imgH="2286000" progId="Word.Picture.8">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58FF8EA-520C-40D2-BD82-85A32AA9EB4C}" type="slidenum">
              <a:rPr lang="en-US"/>
              <a:pPr/>
              <a:t>8</a:t>
            </a:fld>
            <a:endParaRPr lang="en-US"/>
          </a:p>
        </p:txBody>
      </p:sp>
      <p:sp>
        <p:nvSpPr>
          <p:cNvPr id="200706" name="Rectangle 2"/>
          <p:cNvSpPr>
            <a:spLocks noGrp="1" noChangeArrowheads="1"/>
          </p:cNvSpPr>
          <p:nvPr>
            <p:ph type="title"/>
          </p:nvPr>
        </p:nvSpPr>
        <p:spPr>
          <a:xfrm>
            <a:off x="685800" y="0"/>
            <a:ext cx="7772400" cy="1428750"/>
          </a:xfrm>
        </p:spPr>
        <p:txBody>
          <a:bodyPr/>
          <a:lstStyle/>
          <a:p>
            <a:r>
              <a:rPr lang="en-US"/>
              <a:t>Constructors</a:t>
            </a:r>
            <a:endParaRPr lang="en-US" b="1">
              <a:latin typeface="Book Antiqua" pitchFamily="18" charset="0"/>
            </a:endParaRPr>
          </a:p>
        </p:txBody>
      </p:sp>
      <p:sp>
        <p:nvSpPr>
          <p:cNvPr id="200707" name="Rectangle 3"/>
          <p:cNvSpPr>
            <a:spLocks noGrp="1" noChangeArrowheads="1"/>
          </p:cNvSpPr>
          <p:nvPr>
            <p:ph type="body" idx="1"/>
          </p:nvPr>
        </p:nvSpPr>
        <p:spPr>
          <a:xfrm>
            <a:off x="533400" y="1524000"/>
            <a:ext cx="7772400" cy="4953000"/>
          </a:xfrm>
        </p:spPr>
        <p:txBody>
          <a:bodyPr/>
          <a:lstStyle/>
          <a:p>
            <a:pPr>
              <a:spcBef>
                <a:spcPct val="0"/>
              </a:spcBef>
              <a:buFont typeface="Monotype Sorts" pitchFamily="2" charset="2"/>
              <a:buNone/>
            </a:pPr>
            <a:r>
              <a:rPr lang="en-US">
                <a:latin typeface="Courier New" pitchFamily="49" charset="0"/>
              </a:rPr>
              <a:t>Circle() {</a:t>
            </a:r>
          </a:p>
          <a:p>
            <a:pPr>
              <a:spcBef>
                <a:spcPct val="0"/>
              </a:spcBef>
              <a:buFont typeface="Monotype Sorts" pitchFamily="2" charset="2"/>
              <a:buNone/>
            </a:pPr>
            <a:r>
              <a:rPr lang="en-US">
                <a:latin typeface="Courier New" pitchFamily="49" charset="0"/>
              </a:rPr>
              <a:t>}</a:t>
            </a:r>
          </a:p>
          <a:p>
            <a:pPr>
              <a:spcBef>
                <a:spcPct val="0"/>
              </a:spcBef>
              <a:buFont typeface="Monotype Sorts" pitchFamily="2" charset="2"/>
              <a:buNone/>
            </a:pPr>
            <a:endParaRPr lang="en-US">
              <a:latin typeface="Courier New" pitchFamily="49" charset="0"/>
            </a:endParaRPr>
          </a:p>
          <a:p>
            <a:pPr>
              <a:buFont typeface="Monotype Sorts" pitchFamily="2" charset="2"/>
              <a:buNone/>
            </a:pPr>
            <a:r>
              <a:rPr lang="en-US">
                <a:latin typeface="Courier New" pitchFamily="49" charset="0"/>
              </a:rPr>
              <a:t>Circle(double newRadius) {  </a:t>
            </a:r>
          </a:p>
          <a:p>
            <a:pPr>
              <a:spcBef>
                <a:spcPct val="0"/>
              </a:spcBef>
              <a:buFont typeface="Monotype Sorts" pitchFamily="2" charset="2"/>
              <a:buNone/>
            </a:pPr>
            <a:r>
              <a:rPr lang="en-US">
                <a:latin typeface="Courier New" pitchFamily="49" charset="0"/>
              </a:rPr>
              <a:t>  radius = newRadius;</a:t>
            </a:r>
          </a:p>
          <a:p>
            <a:pPr>
              <a:spcBef>
                <a:spcPct val="0"/>
              </a:spcBef>
              <a:buFont typeface="Monotype Sorts" pitchFamily="2" charset="2"/>
              <a:buNone/>
            </a:pPr>
            <a:r>
              <a:rPr lang="en-US">
                <a:latin typeface="Courier New" pitchFamily="49" charset="0"/>
              </a:rPr>
              <a:t>}</a:t>
            </a:r>
          </a:p>
        </p:txBody>
      </p:sp>
      <p:sp>
        <p:nvSpPr>
          <p:cNvPr id="200708" name="Text Box 4"/>
          <p:cNvSpPr txBox="1">
            <a:spLocks noChangeArrowheads="1"/>
          </p:cNvSpPr>
          <p:nvPr/>
        </p:nvSpPr>
        <p:spPr bwMode="auto">
          <a:xfrm>
            <a:off x="4267200" y="1143000"/>
            <a:ext cx="4876800" cy="1554163"/>
          </a:xfrm>
          <a:prstGeom prst="rect">
            <a:avLst/>
          </a:prstGeom>
          <a:noFill/>
          <a:ln w="12700">
            <a:noFill/>
            <a:miter lim="800000"/>
            <a:headEnd type="none" w="sm" len="sm"/>
            <a:tailEnd type="none" w="sm" len="sm"/>
          </a:ln>
          <a:effectLst/>
        </p:spPr>
        <p:txBody>
          <a:bodyPr>
            <a:spAutoFit/>
          </a:bodyPr>
          <a:lstStyle/>
          <a:p>
            <a:pPr>
              <a:spcBef>
                <a:spcPct val="50000"/>
              </a:spcBef>
            </a:pPr>
            <a:r>
              <a:rPr lang="en-US" sz="3200"/>
              <a:t>Constructors are a special kind of methods that are invoked to construct objects.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0F32E84-647C-4669-9FF7-59AFCA7E2918}" type="slidenum">
              <a:rPr lang="en-US"/>
              <a:pPr/>
              <a:t>9</a:t>
            </a:fld>
            <a:endParaRPr lang="en-US"/>
          </a:p>
        </p:txBody>
      </p:sp>
      <p:sp>
        <p:nvSpPr>
          <p:cNvPr id="287746" name="Rectangle 2"/>
          <p:cNvSpPr>
            <a:spLocks noGrp="1" noChangeArrowheads="1"/>
          </p:cNvSpPr>
          <p:nvPr>
            <p:ph type="title"/>
          </p:nvPr>
        </p:nvSpPr>
        <p:spPr>
          <a:xfrm>
            <a:off x="685800" y="228600"/>
            <a:ext cx="7772400" cy="838200"/>
          </a:xfrm>
        </p:spPr>
        <p:txBody>
          <a:bodyPr/>
          <a:lstStyle/>
          <a:p>
            <a:r>
              <a:rPr lang="en-US"/>
              <a:t>Constructors, cont.</a:t>
            </a:r>
            <a:endParaRPr lang="en-US" b="1">
              <a:latin typeface="Book Antiqua" pitchFamily="18" charset="0"/>
            </a:endParaRPr>
          </a:p>
        </p:txBody>
      </p:sp>
      <p:sp>
        <p:nvSpPr>
          <p:cNvPr id="287748" name="Text Box 4"/>
          <p:cNvSpPr txBox="1">
            <a:spLocks noChangeArrowheads="1"/>
          </p:cNvSpPr>
          <p:nvPr/>
        </p:nvSpPr>
        <p:spPr bwMode="auto">
          <a:xfrm>
            <a:off x="381000" y="1143000"/>
            <a:ext cx="8534400" cy="5211763"/>
          </a:xfrm>
          <a:prstGeom prst="rect">
            <a:avLst/>
          </a:prstGeom>
          <a:noFill/>
          <a:ln w="12700">
            <a:noFill/>
            <a:miter lim="800000"/>
            <a:headEnd type="none" w="sm" len="sm"/>
            <a:tailEnd type="none" w="sm" len="sm"/>
          </a:ln>
          <a:effectLst/>
        </p:spPr>
        <p:txBody>
          <a:bodyPr>
            <a:spAutoFit/>
          </a:bodyPr>
          <a:lstStyle/>
          <a:p>
            <a:pPr>
              <a:spcBef>
                <a:spcPct val="50000"/>
              </a:spcBef>
            </a:pPr>
            <a:r>
              <a:rPr lang="en-US" sz="3200">
                <a:cs typeface="Times New Roman" pitchFamily="18" charset="0"/>
              </a:rPr>
              <a:t>A constructor with no parameters is referred to as a </a:t>
            </a:r>
            <a:r>
              <a:rPr lang="en-US" sz="3200" i="1">
                <a:cs typeface="Times New Roman" pitchFamily="18" charset="0"/>
              </a:rPr>
              <a:t>no-arg constructor</a:t>
            </a:r>
            <a:r>
              <a:rPr lang="en-US" sz="3200">
                <a:cs typeface="Times New Roman" pitchFamily="18" charset="0"/>
              </a:rPr>
              <a:t>. </a:t>
            </a:r>
          </a:p>
          <a:p>
            <a:pPr>
              <a:spcBef>
                <a:spcPct val="50000"/>
              </a:spcBef>
            </a:pPr>
            <a:r>
              <a:rPr lang="en-US" sz="3200">
                <a:cs typeface="Times New Roman" pitchFamily="18" charset="0"/>
              </a:rPr>
              <a:t>·       Constructors must have the same name as the class itself. </a:t>
            </a:r>
          </a:p>
          <a:p>
            <a:pPr>
              <a:spcBef>
                <a:spcPct val="50000"/>
              </a:spcBef>
            </a:pPr>
            <a:r>
              <a:rPr lang="en-US" sz="3200">
                <a:cs typeface="Times New Roman" pitchFamily="18" charset="0"/>
              </a:rPr>
              <a:t>·       Constructors do not have a return type—not even void. </a:t>
            </a:r>
          </a:p>
          <a:p>
            <a:pPr>
              <a:spcBef>
                <a:spcPct val="50000"/>
              </a:spcBef>
            </a:pPr>
            <a:r>
              <a:rPr lang="en-US" sz="3200">
                <a:cs typeface="Times New Roman" pitchFamily="18" charset="0"/>
              </a:rPr>
              <a:t>·       Constructors are invoked using the new operator when an object is created. Constructors play the role of initializing objects.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25163</TotalTime>
  <Words>2588</Words>
  <Application>Microsoft Office PowerPoint</Application>
  <PresentationFormat>On-screen Show (4:3)</PresentationFormat>
  <Paragraphs>450</Paragraphs>
  <Slides>59</Slides>
  <Notes>0</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59</vt:i4>
      </vt:variant>
    </vt:vector>
  </HeadingPairs>
  <TitlesOfParts>
    <vt:vector size="63" baseType="lpstr">
      <vt:lpstr>International</vt:lpstr>
      <vt:lpstr>1_International</vt:lpstr>
      <vt:lpstr>Picture</vt:lpstr>
      <vt:lpstr>Microsoft Word Picture</vt:lpstr>
      <vt:lpstr>Lecture 2: Objects and Classes (Ch 8)</vt:lpstr>
      <vt:lpstr>Objectives</vt:lpstr>
      <vt:lpstr>OO Programming Concepts</vt:lpstr>
      <vt:lpstr>Objects</vt:lpstr>
      <vt:lpstr>Classes</vt:lpstr>
      <vt:lpstr>UML Class Diagram</vt:lpstr>
      <vt:lpstr>Classes</vt:lpstr>
      <vt:lpstr>Constructors</vt:lpstr>
      <vt:lpstr>Constructors, cont.</vt:lpstr>
      <vt:lpstr>Creating Objects Using Constructors</vt:lpstr>
      <vt:lpstr>Default Constructor</vt:lpstr>
      <vt:lpstr>Declaring Object Reference Variables</vt:lpstr>
      <vt:lpstr>Declaring/Creating Objects in a Single Step</vt:lpstr>
      <vt:lpstr>Accessing Object’s Members</vt:lpstr>
      <vt:lpstr>Trace Code</vt:lpstr>
      <vt:lpstr>Trace Code, cont.</vt:lpstr>
      <vt:lpstr>Trace Code, cont.</vt:lpstr>
      <vt:lpstr>Trace Code, cont.</vt:lpstr>
      <vt:lpstr>Trace Code, cont.</vt:lpstr>
      <vt:lpstr>Trace Code, cont.</vt:lpstr>
      <vt:lpstr>Trace Code, cont.</vt:lpstr>
      <vt:lpstr>Caution</vt:lpstr>
      <vt:lpstr>Reference Data Fields</vt:lpstr>
      <vt:lpstr>The null Value</vt:lpstr>
      <vt:lpstr>Default Value for a Data Field</vt:lpstr>
      <vt:lpstr>Example</vt:lpstr>
      <vt:lpstr>Differences between Variables of  Primitive Data Types and Object Types </vt:lpstr>
      <vt:lpstr>Copying Variables of Primitive Data Types and Object Types</vt:lpstr>
      <vt:lpstr>Garbage Collection</vt:lpstr>
      <vt:lpstr>Garbage Collection, cont</vt:lpstr>
      <vt:lpstr>The Date Class</vt:lpstr>
      <vt:lpstr>The Date Class Example</vt:lpstr>
      <vt:lpstr>The Random Class</vt:lpstr>
      <vt:lpstr>The Random Class Example</vt:lpstr>
      <vt:lpstr>Displaying GUI Components</vt:lpstr>
      <vt:lpstr>Trace Code</vt:lpstr>
      <vt:lpstr>Trace Code</vt:lpstr>
      <vt:lpstr>Trace Code</vt:lpstr>
      <vt:lpstr>Trace Code</vt:lpstr>
      <vt:lpstr>Trace Code</vt:lpstr>
      <vt:lpstr>Trace Code</vt:lpstr>
      <vt:lpstr>Trace Code</vt:lpstr>
      <vt:lpstr>Trace Code</vt:lpstr>
      <vt:lpstr>Adding GUI Components to Window</vt:lpstr>
      <vt:lpstr>Instance   Variables, and Methods  </vt:lpstr>
      <vt:lpstr>Static Variables, Constants,  and Methods</vt:lpstr>
      <vt:lpstr>Static Variables, Constants,  and Methods, cont.</vt:lpstr>
      <vt:lpstr>Static Variables, Constants,  and Methods, cont.</vt:lpstr>
      <vt:lpstr>Example of Using Instance and Class Variables and Method</vt:lpstr>
      <vt:lpstr>Visibility Modifiers and  Accessor/Mutator Methods</vt:lpstr>
      <vt:lpstr>Slide 51</vt:lpstr>
      <vt:lpstr>NOTE</vt:lpstr>
      <vt:lpstr>Why Data Fields Should Be private?</vt:lpstr>
      <vt:lpstr>Example of Data Field Encapsulation</vt:lpstr>
      <vt:lpstr>Passing Objects to Methods</vt:lpstr>
      <vt:lpstr>Passing Objects to Methods, cont.</vt:lpstr>
      <vt:lpstr>Array of Objects</vt:lpstr>
      <vt:lpstr>Array of Objects, cont.</vt:lpstr>
      <vt:lpstr>Array of Objects, 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Objects and Classes</dc:title>
  <dc:creator>flin</dc:creator>
  <cp:lastModifiedBy>flin</cp:lastModifiedBy>
  <cp:revision>272</cp:revision>
  <dcterms:created xsi:type="dcterms:W3CDTF">1995-06-10T17:31:50Z</dcterms:created>
  <dcterms:modified xsi:type="dcterms:W3CDTF">2016-01-30T06:19:00Z</dcterms:modified>
</cp:coreProperties>
</file>