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5"/>
  </p:notesMasterIdLst>
  <p:handoutMasterIdLst>
    <p:handoutMasterId r:id="rId26"/>
  </p:handoutMasterIdLst>
  <p:sldIdLst>
    <p:sldId id="490" r:id="rId2"/>
    <p:sldId id="503" r:id="rId3"/>
    <p:sldId id="504" r:id="rId4"/>
    <p:sldId id="505" r:id="rId5"/>
    <p:sldId id="399" r:id="rId6"/>
    <p:sldId id="483" r:id="rId7"/>
    <p:sldId id="498" r:id="rId8"/>
    <p:sldId id="391" r:id="rId9"/>
    <p:sldId id="463" r:id="rId10"/>
    <p:sldId id="516" r:id="rId11"/>
    <p:sldId id="521" r:id="rId12"/>
    <p:sldId id="522" r:id="rId13"/>
    <p:sldId id="523" r:id="rId14"/>
    <p:sldId id="524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</p:sldIdLst>
  <p:sldSz cx="9144000" cy="6858000" type="screen4x3"/>
  <p:notesSz cx="9269413" cy="7019925"/>
  <p:custShowLst>
    <p:custShow name="handout" id="0">
      <p:sldLst>
        <p:sld r:id="rId6"/>
        <p:sld r:id="rId2"/>
        <p:sld r:id="rId7"/>
        <p:sld r:id="rId8"/>
        <p:sld r:id="rId9"/>
        <p:sld r:id="rId10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85741" autoAdjust="0"/>
  </p:normalViewPr>
  <p:slideViewPr>
    <p:cSldViewPr>
      <p:cViewPr varScale="1">
        <p:scale>
          <a:sx n="60" d="100"/>
          <a:sy n="60" d="100"/>
        </p:scale>
        <p:origin x="14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2DBEAF58-4143-447C-A37C-6FCC3ED3C111}" type="datetime1">
              <a:rPr lang="en-US" altLang="en-US"/>
              <a:pPr/>
              <a:t>2/13/2015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DDE171-BD90-40CE-A80F-3F571CF883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A73110B-55C5-4C6B-8043-722EB9987963}" type="datetime1">
              <a:rPr lang="en-US" altLang="en-US"/>
              <a:pPr/>
              <a:t>2/13/2015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AB9A8D4-1A30-47CD-8979-992FBF3DA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897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2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81313" y="527050"/>
            <a:ext cx="3509962" cy="2632075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35338"/>
            <a:ext cx="6796088" cy="3155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26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3875"/>
            <a:ext cx="3511550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39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3875"/>
            <a:ext cx="3511550" cy="2633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61" tIns="47531" rIns="95061" bIns="4753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5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15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1313" y="523875"/>
            <a:ext cx="3511550" cy="2633663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</p:spPr>
        <p:txBody>
          <a:bodyPr lIns="95061" tIns="47531" rIns="95061" bIns="47531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72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994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20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63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7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E4FB1-77A1-4E4C-96CF-E15B3EAA1B6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221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73354-FFC1-4911-9CB3-0BB1937E395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46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3D95E9-3209-4078-99B3-F522B96C347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98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F51DE-802B-4F38-9D03-5C104D21296D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24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4470D-3FA5-4CAB-B853-833DEC7C923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35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914AA-CF24-4E7E-A850-8C5CC57B7B7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59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4BC72-1065-4605-B277-A438C99E978F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403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72A01-E83F-45B1-9551-BB0FF317587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7038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4F22E-EDFC-4B46-BE74-62744BC38CF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75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CC079-0E1B-44F1-A9FB-B808067B295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497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384538-8301-4092-9796-FBBAAF6BC57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421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Lecture 3: Divide and Conquer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0F092-76FC-4E67-96AD-8BF447884DE8}" type="slidenum">
              <a:rPr lang="en-US" altLang="en-US"/>
              <a:pPr/>
              <a:t>10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Music site tries to match your song preferences with others.</a:t>
                </a:r>
              </a:p>
              <a:p>
                <a:pPr lvl="1"/>
                <a:r>
                  <a:rPr lang="en-US" altLang="en-US" dirty="0"/>
                  <a:t>You rank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songs.</a:t>
                </a:r>
              </a:p>
              <a:p>
                <a:pPr lvl="1"/>
                <a:r>
                  <a:rPr lang="en-US" altLang="en-US" dirty="0"/>
                  <a:t>Music site consults database to find people with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similar</a:t>
                </a:r>
                <a:r>
                  <a:rPr lang="en-US" altLang="en-US" dirty="0"/>
                  <a:t> tastes.</a:t>
                </a:r>
              </a:p>
              <a:p>
                <a:r>
                  <a:rPr lang="en-US" altLang="en-US" dirty="0" smtClean="0"/>
                  <a:t>Similarity </a:t>
                </a:r>
                <a:r>
                  <a:rPr lang="en-US" altLang="en-US" dirty="0"/>
                  <a:t>metric: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number of inversions between two rankings.</a:t>
                </a:r>
              </a:p>
              <a:p>
                <a:pPr lvl="1"/>
                <a:r>
                  <a:rPr lang="en-US" altLang="en-US" dirty="0"/>
                  <a:t>My rank: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Your rank: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Songs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are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inverted</a:t>
                </a:r>
                <a:r>
                  <a:rPr lang="en-US" alt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 smtClean="0"/>
                  <a:t/>
                </a:r>
                <a:br>
                  <a:rPr lang="en-US" altLang="en-US" dirty="0" smtClean="0"/>
                </a:br>
                <a:r>
                  <a:rPr lang="en-US" altLang="en-US" dirty="0" smtClean="0"/>
                  <a:t>Brute </a:t>
                </a:r>
                <a:r>
                  <a:rPr lang="en-US" altLang="en-US" dirty="0"/>
                  <a:t>force: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check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pairs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Problem: Counting </a:t>
            </a:r>
            <a:r>
              <a:rPr lang="en-US" altLang="en-US" dirty="0"/>
              <a:t>Inversions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3429000"/>
            <a:ext cx="5407504" cy="1441450"/>
            <a:chOff x="2286000" y="3581400"/>
            <a:chExt cx="5407504" cy="1441450"/>
          </a:xfrm>
        </p:grpSpPr>
        <p:cxnSp>
          <p:nvCxnSpPr>
            <p:cNvPr id="325682" name="AutoShape 50"/>
            <p:cNvCxnSpPr>
              <a:cxnSpLocks noChangeShapeType="1"/>
              <a:stCxn id="325688" idx="4"/>
              <a:endCxn id="325685" idx="4"/>
            </p:cNvCxnSpPr>
            <p:nvPr/>
          </p:nvCxnSpPr>
          <p:spPr bwMode="auto">
            <a:xfrm rot="16200000" flipH="1">
              <a:off x="4649788" y="4332288"/>
              <a:ext cx="1587" cy="1379537"/>
            </a:xfrm>
            <a:prstGeom prst="bentConnector3">
              <a:avLst>
                <a:gd name="adj1" fmla="val 2259999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5684" name="Oval 52"/>
            <p:cNvSpPr>
              <a:spLocks noChangeArrowheads="1"/>
            </p:cNvSpPr>
            <p:nvPr/>
          </p:nvSpPr>
          <p:spPr bwMode="auto">
            <a:xfrm>
              <a:off x="4572000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5685" name="Oval 53"/>
            <p:cNvSpPr>
              <a:spLocks noChangeArrowheads="1"/>
            </p:cNvSpPr>
            <p:nvPr/>
          </p:nvSpPr>
          <p:spPr bwMode="auto">
            <a:xfrm>
              <a:off x="5302250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5686" name="Oval 54"/>
            <p:cNvSpPr>
              <a:spLocks noChangeArrowheads="1"/>
            </p:cNvSpPr>
            <p:nvPr/>
          </p:nvSpPr>
          <p:spPr bwMode="auto">
            <a:xfrm>
              <a:off x="5113338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25688" name="Oval 56"/>
            <p:cNvSpPr>
              <a:spLocks noChangeArrowheads="1"/>
            </p:cNvSpPr>
            <p:nvPr/>
          </p:nvSpPr>
          <p:spPr bwMode="auto">
            <a:xfrm>
              <a:off x="3922713" y="49450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325689" name="AutoShape 57"/>
            <p:cNvCxnSpPr>
              <a:cxnSpLocks noChangeShapeType="1"/>
              <a:stCxn id="325684" idx="4"/>
              <a:endCxn id="325686" idx="4"/>
            </p:cNvCxnSpPr>
            <p:nvPr/>
          </p:nvCxnSpPr>
          <p:spPr bwMode="auto">
            <a:xfrm rot="16200000" flipH="1">
              <a:off x="4879975" y="4751388"/>
              <a:ext cx="1587" cy="541338"/>
            </a:xfrm>
            <a:prstGeom prst="bentConnector3">
              <a:avLst>
                <a:gd name="adj1" fmla="val 1289999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25655" name="Rectangle 23"/>
            <p:cNvSpPr>
              <a:spLocks noChangeAspect="1" noChangeArrowheads="1"/>
            </p:cNvSpPr>
            <p:nvPr/>
          </p:nvSpPr>
          <p:spPr bwMode="auto">
            <a:xfrm>
              <a:off x="2286000" y="4660900"/>
              <a:ext cx="747713" cy="36036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You</a:t>
              </a:r>
            </a:p>
          </p:txBody>
        </p:sp>
        <p:sp>
          <p:nvSpPr>
            <p:cNvPr id="325661" name="Rectangle 29"/>
            <p:cNvSpPr>
              <a:spLocks noChangeAspect="1" noChangeArrowheads="1"/>
            </p:cNvSpPr>
            <p:nvPr/>
          </p:nvSpPr>
          <p:spPr bwMode="auto">
            <a:xfrm>
              <a:off x="2286000" y="4300538"/>
              <a:ext cx="747713" cy="3603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Me</a:t>
              </a:r>
            </a:p>
          </p:txBody>
        </p:sp>
        <p:sp>
          <p:nvSpPr>
            <p:cNvPr id="325656" name="Rectangle 24"/>
            <p:cNvSpPr>
              <a:spLocks noChangeAspect="1" noChangeArrowheads="1"/>
            </p:cNvSpPr>
            <p:nvPr/>
          </p:nvSpPr>
          <p:spPr bwMode="auto">
            <a:xfrm>
              <a:off x="3033713" y="4660900"/>
              <a:ext cx="628650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1</a:t>
              </a:r>
            </a:p>
          </p:txBody>
        </p:sp>
        <p:sp>
          <p:nvSpPr>
            <p:cNvPr id="325657" name="Rectangle 25"/>
            <p:cNvSpPr>
              <a:spLocks noChangeAspect="1" noChangeArrowheads="1"/>
            </p:cNvSpPr>
            <p:nvPr/>
          </p:nvSpPr>
          <p:spPr bwMode="auto">
            <a:xfrm>
              <a:off x="4289425" y="4660900"/>
              <a:ext cx="627063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4</a:t>
              </a:r>
            </a:p>
          </p:txBody>
        </p:sp>
        <p:sp>
          <p:nvSpPr>
            <p:cNvPr id="325658" name="Rectangle 26"/>
            <p:cNvSpPr>
              <a:spLocks noChangeAspect="1" noChangeArrowheads="1"/>
            </p:cNvSpPr>
            <p:nvPr/>
          </p:nvSpPr>
          <p:spPr bwMode="auto">
            <a:xfrm>
              <a:off x="3662363" y="4660900"/>
              <a:ext cx="627062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3</a:t>
              </a:r>
            </a:p>
          </p:txBody>
        </p:sp>
        <p:sp>
          <p:nvSpPr>
            <p:cNvPr id="325659" name="Rectangle 27"/>
            <p:cNvSpPr>
              <a:spLocks noChangeAspect="1" noChangeArrowheads="1"/>
            </p:cNvSpPr>
            <p:nvPr/>
          </p:nvSpPr>
          <p:spPr bwMode="auto">
            <a:xfrm>
              <a:off x="4916488" y="4660900"/>
              <a:ext cx="627062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2</a:t>
              </a:r>
            </a:p>
          </p:txBody>
        </p:sp>
        <p:sp>
          <p:nvSpPr>
            <p:cNvPr id="325660" name="Rectangle 28"/>
            <p:cNvSpPr>
              <a:spLocks noChangeAspect="1" noChangeArrowheads="1"/>
            </p:cNvSpPr>
            <p:nvPr/>
          </p:nvSpPr>
          <p:spPr bwMode="auto">
            <a:xfrm>
              <a:off x="5543550" y="4660900"/>
              <a:ext cx="628650" cy="3603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5</a:t>
              </a:r>
            </a:p>
          </p:txBody>
        </p:sp>
        <p:sp>
          <p:nvSpPr>
            <p:cNvPr id="325662" name="Rectangle 30"/>
            <p:cNvSpPr>
              <a:spLocks noChangeAspect="1" noChangeArrowheads="1"/>
            </p:cNvSpPr>
            <p:nvPr/>
          </p:nvSpPr>
          <p:spPr bwMode="auto">
            <a:xfrm>
              <a:off x="3033713" y="4300538"/>
              <a:ext cx="628650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1</a:t>
              </a:r>
            </a:p>
          </p:txBody>
        </p:sp>
        <p:sp>
          <p:nvSpPr>
            <p:cNvPr id="325663" name="Rectangle 31"/>
            <p:cNvSpPr>
              <a:spLocks noChangeAspect="1" noChangeArrowheads="1"/>
            </p:cNvSpPr>
            <p:nvPr/>
          </p:nvSpPr>
          <p:spPr bwMode="auto">
            <a:xfrm>
              <a:off x="4289425" y="4300538"/>
              <a:ext cx="627063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3</a:t>
              </a:r>
            </a:p>
          </p:txBody>
        </p:sp>
        <p:sp>
          <p:nvSpPr>
            <p:cNvPr id="325664" name="Rectangle 32"/>
            <p:cNvSpPr>
              <a:spLocks noChangeAspect="1" noChangeArrowheads="1"/>
            </p:cNvSpPr>
            <p:nvPr/>
          </p:nvSpPr>
          <p:spPr bwMode="auto">
            <a:xfrm>
              <a:off x="3662363" y="4300538"/>
              <a:ext cx="627062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2</a:t>
              </a:r>
            </a:p>
          </p:txBody>
        </p:sp>
        <p:sp>
          <p:nvSpPr>
            <p:cNvPr id="325665" name="Rectangle 33"/>
            <p:cNvSpPr>
              <a:spLocks noChangeAspect="1" noChangeArrowheads="1"/>
            </p:cNvSpPr>
            <p:nvPr/>
          </p:nvSpPr>
          <p:spPr bwMode="auto">
            <a:xfrm>
              <a:off x="4916488" y="4300538"/>
              <a:ext cx="627062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4</a:t>
              </a:r>
            </a:p>
          </p:txBody>
        </p:sp>
        <p:sp>
          <p:nvSpPr>
            <p:cNvPr id="325666" name="Rectangle 34"/>
            <p:cNvSpPr>
              <a:spLocks noChangeAspect="1" noChangeArrowheads="1"/>
            </p:cNvSpPr>
            <p:nvPr/>
          </p:nvSpPr>
          <p:spPr bwMode="auto">
            <a:xfrm>
              <a:off x="5543550" y="4300538"/>
              <a:ext cx="628650" cy="36036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/>
                <a:t>5</a:t>
              </a:r>
            </a:p>
          </p:txBody>
        </p:sp>
        <p:sp>
          <p:nvSpPr>
            <p:cNvPr id="325668" name="Rectangle 36"/>
            <p:cNvSpPr>
              <a:spLocks noChangeAspect="1" noChangeArrowheads="1"/>
            </p:cNvSpPr>
            <p:nvPr/>
          </p:nvSpPr>
          <p:spPr bwMode="auto">
            <a:xfrm>
              <a:off x="3033713" y="3941763"/>
              <a:ext cx="628650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25669" name="Rectangle 37"/>
            <p:cNvSpPr>
              <a:spLocks noChangeAspect="1" noChangeArrowheads="1"/>
            </p:cNvSpPr>
            <p:nvPr/>
          </p:nvSpPr>
          <p:spPr bwMode="auto">
            <a:xfrm>
              <a:off x="3662363" y="3941763"/>
              <a:ext cx="627062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5670" name="Rectangle 38"/>
            <p:cNvSpPr>
              <a:spLocks noChangeAspect="1" noChangeArrowheads="1"/>
            </p:cNvSpPr>
            <p:nvPr/>
          </p:nvSpPr>
          <p:spPr bwMode="auto">
            <a:xfrm>
              <a:off x="4289425" y="3941763"/>
              <a:ext cx="627063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5671" name="Rectangle 39"/>
            <p:cNvSpPr>
              <a:spLocks noChangeAspect="1" noChangeArrowheads="1"/>
            </p:cNvSpPr>
            <p:nvPr/>
          </p:nvSpPr>
          <p:spPr bwMode="auto">
            <a:xfrm>
              <a:off x="4916488" y="3941763"/>
              <a:ext cx="627062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25672" name="Rectangle 40"/>
            <p:cNvSpPr>
              <a:spLocks noChangeAspect="1" noChangeArrowheads="1"/>
            </p:cNvSpPr>
            <p:nvPr/>
          </p:nvSpPr>
          <p:spPr bwMode="auto">
            <a:xfrm>
              <a:off x="5543550" y="3941763"/>
              <a:ext cx="628650" cy="3587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25673" name="Rectangle 41"/>
            <p:cNvSpPr>
              <a:spLocks noChangeAspect="1" noChangeArrowheads="1"/>
            </p:cNvSpPr>
            <p:nvPr/>
          </p:nvSpPr>
          <p:spPr bwMode="auto">
            <a:xfrm>
              <a:off x="3033713" y="3581400"/>
              <a:ext cx="3138487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 i="1"/>
                <a:t>Songs</a:t>
              </a:r>
              <a:endParaRPr kumimoji="0" lang="en-US" altLang="en-US" sz="1400" i="1">
                <a:solidFill>
                  <a:schemeClr val="bg1"/>
                </a:solidFill>
              </a:endParaRPr>
            </a:p>
          </p:txBody>
        </p:sp>
        <p:sp>
          <p:nvSpPr>
            <p:cNvPr id="325679" name="Text Box 47"/>
            <p:cNvSpPr txBox="1">
              <a:spLocks noChangeArrowheads="1"/>
            </p:cNvSpPr>
            <p:nvPr/>
          </p:nvSpPr>
          <p:spPr bwMode="auto">
            <a:xfrm>
              <a:off x="6515579" y="4121150"/>
              <a:ext cx="1177925" cy="684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u="sng" dirty="0"/>
                <a:t>Inversions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dirty="0"/>
                <a:t>3-2, 4-2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3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F2F52-F33A-40EF-A29F-ABE72790052E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4516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Inversions:  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611" name="Rectangle 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Divide-and-conquer.</a:t>
                </a:r>
              </a:p>
              <a:p>
                <a:pPr lvl="1"/>
                <a:r>
                  <a:rPr lang="en-US" altLang="en-US" dirty="0"/>
                  <a:t>Divide: </a:t>
                </a:r>
                <a:r>
                  <a:rPr lang="en-US" altLang="en-US" dirty="0" smtClean="0"/>
                  <a:t>divide array into two halves.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Conquer: recursively count inversions in each half.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Combine</a:t>
                </a:r>
                <a:r>
                  <a:rPr lang="en-US" altLang="en-US" dirty="0"/>
                  <a:t>: count inversions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are in different halves, and return sum of three quantities.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1611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25" name="Rectangle 41"/>
          <p:cNvSpPr>
            <a:spLocks noChangeAspect="1" noChangeArrowheads="1"/>
          </p:cNvSpPr>
          <p:nvPr/>
        </p:nvSpPr>
        <p:spPr bwMode="auto">
          <a:xfrm>
            <a:off x="1685925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</a:p>
        </p:txBody>
      </p:sp>
      <p:sp>
        <p:nvSpPr>
          <p:cNvPr id="451626" name="Rectangle 42"/>
          <p:cNvSpPr>
            <a:spLocks noChangeAspect="1" noChangeArrowheads="1"/>
          </p:cNvSpPr>
          <p:nvPr/>
        </p:nvSpPr>
        <p:spPr bwMode="auto">
          <a:xfrm>
            <a:off x="2111375" y="28829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8</a:t>
            </a:r>
          </a:p>
        </p:txBody>
      </p:sp>
      <p:sp>
        <p:nvSpPr>
          <p:cNvPr id="451627" name="Rectangle 43"/>
          <p:cNvSpPr>
            <a:spLocks noChangeAspect="1" noChangeArrowheads="1"/>
          </p:cNvSpPr>
          <p:nvPr/>
        </p:nvSpPr>
        <p:spPr bwMode="auto">
          <a:xfrm>
            <a:off x="2538413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1628" name="Rectangle 44"/>
          <p:cNvSpPr>
            <a:spLocks noChangeAspect="1" noChangeArrowheads="1"/>
          </p:cNvSpPr>
          <p:nvPr/>
        </p:nvSpPr>
        <p:spPr bwMode="auto">
          <a:xfrm>
            <a:off x="2963863" y="28829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1629" name="Rectangle 45"/>
          <p:cNvSpPr>
            <a:spLocks noChangeAspect="1" noChangeArrowheads="1"/>
          </p:cNvSpPr>
          <p:nvPr/>
        </p:nvSpPr>
        <p:spPr bwMode="auto">
          <a:xfrm>
            <a:off x="833438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</a:p>
        </p:txBody>
      </p:sp>
      <p:sp>
        <p:nvSpPr>
          <p:cNvPr id="451630" name="Rectangle 46"/>
          <p:cNvSpPr>
            <a:spLocks noChangeAspect="1" noChangeArrowheads="1"/>
          </p:cNvSpPr>
          <p:nvPr/>
        </p:nvSpPr>
        <p:spPr bwMode="auto">
          <a:xfrm>
            <a:off x="1258888" y="28829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</a:p>
        </p:txBody>
      </p:sp>
      <p:sp>
        <p:nvSpPr>
          <p:cNvPr id="451631" name="Rectangle 47"/>
          <p:cNvSpPr>
            <a:spLocks noChangeAspect="1" noChangeArrowheads="1"/>
          </p:cNvSpPr>
          <p:nvPr/>
        </p:nvSpPr>
        <p:spPr bwMode="auto">
          <a:xfrm>
            <a:off x="4243388" y="2882900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12</a:t>
            </a:r>
          </a:p>
        </p:txBody>
      </p:sp>
      <p:sp>
        <p:nvSpPr>
          <p:cNvPr id="451632" name="Rectangle 48"/>
          <p:cNvSpPr>
            <a:spLocks noChangeAspect="1" noChangeArrowheads="1"/>
          </p:cNvSpPr>
          <p:nvPr/>
        </p:nvSpPr>
        <p:spPr bwMode="auto">
          <a:xfrm>
            <a:off x="4670425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1633" name="Rectangle 49"/>
          <p:cNvSpPr>
            <a:spLocks noChangeAspect="1" noChangeArrowheads="1"/>
          </p:cNvSpPr>
          <p:nvPr/>
        </p:nvSpPr>
        <p:spPr bwMode="auto">
          <a:xfrm>
            <a:off x="5095875" y="28829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1634" name="Rectangle 50"/>
          <p:cNvSpPr>
            <a:spLocks noChangeAspect="1" noChangeArrowheads="1"/>
          </p:cNvSpPr>
          <p:nvPr/>
        </p:nvSpPr>
        <p:spPr bwMode="auto">
          <a:xfrm>
            <a:off x="5522913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dirty="0"/>
              <a:t>7</a:t>
            </a:r>
          </a:p>
        </p:txBody>
      </p:sp>
      <p:sp>
        <p:nvSpPr>
          <p:cNvPr id="451635" name="Rectangle 51"/>
          <p:cNvSpPr>
            <a:spLocks noChangeAspect="1" noChangeArrowheads="1"/>
          </p:cNvSpPr>
          <p:nvPr/>
        </p:nvSpPr>
        <p:spPr bwMode="auto">
          <a:xfrm>
            <a:off x="3390900" y="2882900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6</a:t>
            </a:r>
          </a:p>
        </p:txBody>
      </p:sp>
      <p:sp>
        <p:nvSpPr>
          <p:cNvPr id="451636" name="Rectangle 52"/>
          <p:cNvSpPr>
            <a:spLocks noChangeAspect="1" noChangeArrowheads="1"/>
          </p:cNvSpPr>
          <p:nvPr/>
        </p:nvSpPr>
        <p:spPr bwMode="auto">
          <a:xfrm>
            <a:off x="3817938" y="2882900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3563937"/>
            <a:ext cx="5257800" cy="385763"/>
            <a:chOff x="762000" y="3563937"/>
            <a:chExt cx="5257800" cy="385763"/>
          </a:xfrm>
        </p:grpSpPr>
        <p:sp>
          <p:nvSpPr>
            <p:cNvPr id="451637" name="Rectangle 53"/>
            <p:cNvSpPr>
              <a:spLocks noChangeAspect="1" noChangeArrowheads="1"/>
            </p:cNvSpPr>
            <p:nvPr/>
          </p:nvSpPr>
          <p:spPr bwMode="auto">
            <a:xfrm>
              <a:off x="1614488" y="3563937"/>
              <a:ext cx="427037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51638" name="Rectangle 54"/>
            <p:cNvSpPr>
              <a:spLocks noChangeAspect="1" noChangeArrowheads="1"/>
            </p:cNvSpPr>
            <p:nvPr/>
          </p:nvSpPr>
          <p:spPr bwMode="auto">
            <a:xfrm>
              <a:off x="2041525" y="3563937"/>
              <a:ext cx="425450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51639" name="Rectangle 55"/>
            <p:cNvSpPr>
              <a:spLocks noChangeAspect="1" noChangeArrowheads="1"/>
            </p:cNvSpPr>
            <p:nvPr/>
          </p:nvSpPr>
          <p:spPr bwMode="auto">
            <a:xfrm>
              <a:off x="2466975" y="3563937"/>
              <a:ext cx="427038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1640" name="Rectangle 56"/>
            <p:cNvSpPr>
              <a:spLocks noChangeAspect="1" noChangeArrowheads="1"/>
            </p:cNvSpPr>
            <p:nvPr/>
          </p:nvSpPr>
          <p:spPr bwMode="auto">
            <a:xfrm>
              <a:off x="2894013" y="3563937"/>
              <a:ext cx="425450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1641" name="Rectangle 57"/>
            <p:cNvSpPr>
              <a:spLocks noChangeAspect="1" noChangeArrowheads="1"/>
            </p:cNvSpPr>
            <p:nvPr/>
          </p:nvSpPr>
          <p:spPr bwMode="auto">
            <a:xfrm>
              <a:off x="762000" y="3563937"/>
              <a:ext cx="427038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51642" name="Rectangle 58"/>
            <p:cNvSpPr>
              <a:spLocks noChangeAspect="1" noChangeArrowheads="1"/>
            </p:cNvSpPr>
            <p:nvPr/>
          </p:nvSpPr>
          <p:spPr bwMode="auto">
            <a:xfrm>
              <a:off x="1189038" y="3563937"/>
              <a:ext cx="425450" cy="385763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51643" name="Rectangle 59"/>
            <p:cNvSpPr>
              <a:spLocks noChangeAspect="1" noChangeArrowheads="1"/>
            </p:cNvSpPr>
            <p:nvPr/>
          </p:nvSpPr>
          <p:spPr bwMode="auto">
            <a:xfrm>
              <a:off x="4314825" y="3563937"/>
              <a:ext cx="425450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451644" name="Rectangle 60"/>
            <p:cNvSpPr>
              <a:spLocks noChangeAspect="1" noChangeArrowheads="1"/>
            </p:cNvSpPr>
            <p:nvPr/>
          </p:nvSpPr>
          <p:spPr bwMode="auto">
            <a:xfrm>
              <a:off x="4740275" y="3563937"/>
              <a:ext cx="427038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451645" name="Rectangle 61"/>
            <p:cNvSpPr>
              <a:spLocks noChangeAspect="1" noChangeArrowheads="1"/>
            </p:cNvSpPr>
            <p:nvPr/>
          </p:nvSpPr>
          <p:spPr bwMode="auto">
            <a:xfrm>
              <a:off x="5167313" y="3563937"/>
              <a:ext cx="425450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1646" name="Rectangle 62"/>
            <p:cNvSpPr>
              <a:spLocks noChangeAspect="1" noChangeArrowheads="1"/>
            </p:cNvSpPr>
            <p:nvPr/>
          </p:nvSpPr>
          <p:spPr bwMode="auto">
            <a:xfrm>
              <a:off x="5592763" y="3563937"/>
              <a:ext cx="427037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51647" name="Rectangle 63"/>
            <p:cNvSpPr>
              <a:spLocks noChangeAspect="1" noChangeArrowheads="1"/>
            </p:cNvSpPr>
            <p:nvPr/>
          </p:nvSpPr>
          <p:spPr bwMode="auto">
            <a:xfrm>
              <a:off x="3462338" y="3563937"/>
              <a:ext cx="425450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51648" name="Rectangle 64"/>
            <p:cNvSpPr>
              <a:spLocks noChangeAspect="1" noChangeArrowheads="1"/>
            </p:cNvSpPr>
            <p:nvPr/>
          </p:nvSpPr>
          <p:spPr bwMode="auto">
            <a:xfrm>
              <a:off x="3887788" y="3563937"/>
              <a:ext cx="427037" cy="385763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451650" name="Text Box 66"/>
          <p:cNvSpPr txBox="1">
            <a:spLocks noChangeArrowheads="1"/>
          </p:cNvSpPr>
          <p:nvPr/>
        </p:nvSpPr>
        <p:spPr bwMode="auto">
          <a:xfrm>
            <a:off x="770914" y="3962664"/>
            <a:ext cx="226023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5 blue-blue inversions</a:t>
            </a:r>
          </a:p>
        </p:txBody>
      </p:sp>
      <p:sp>
        <p:nvSpPr>
          <p:cNvPr id="451651" name="Text Box 67"/>
          <p:cNvSpPr txBox="1">
            <a:spLocks noChangeArrowheads="1"/>
          </p:cNvSpPr>
          <p:nvPr/>
        </p:nvSpPr>
        <p:spPr bwMode="auto">
          <a:xfrm>
            <a:off x="3523847" y="3962664"/>
            <a:ext cx="2545569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8 green-green inversions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653" name="Text Box 69"/>
              <p:cNvSpPr txBox="1">
                <a:spLocks noChangeArrowheads="1"/>
              </p:cNvSpPr>
              <p:nvPr/>
            </p:nvSpPr>
            <p:spPr bwMode="auto">
              <a:xfrm>
                <a:off x="6553200" y="2804276"/>
                <a:ext cx="1600200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dirty="0"/>
                  <a:t>Divide: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1800" dirty="0"/>
                  <a:t>.</a:t>
                </a:r>
              </a:p>
            </p:txBody>
          </p:sp>
        </mc:Choice>
        <mc:Fallback xmlns="">
          <p:sp>
            <p:nvSpPr>
              <p:cNvPr id="451653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804276"/>
                <a:ext cx="1600200" cy="369974"/>
              </a:xfrm>
              <a:prstGeom prst="rect">
                <a:avLst/>
              </a:prstGeom>
              <a:blipFill rotWithShape="0">
                <a:blip r:embed="rId4"/>
                <a:stretch>
                  <a:fillRect l="-3042" t="-6557" r="-2281" b="-262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654" name="Text Box 70"/>
              <p:cNvSpPr txBox="1">
                <a:spLocks noChangeArrowheads="1"/>
              </p:cNvSpPr>
              <p:nvPr/>
            </p:nvSpPr>
            <p:spPr bwMode="auto">
              <a:xfrm>
                <a:off x="6553200" y="3582151"/>
                <a:ext cx="2209800" cy="369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dirty="0"/>
                  <a:t>Conquer: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451654" name="Text 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3582151"/>
                <a:ext cx="2209800" cy="369974"/>
              </a:xfrm>
              <a:prstGeom prst="rect">
                <a:avLst/>
              </a:prstGeom>
              <a:blipFill rotWithShape="0">
                <a:blip r:embed="rId5"/>
                <a:stretch>
                  <a:fillRect l="-2204" t="-8333" b="-2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656" name="Text Box 72"/>
          <p:cNvSpPr txBox="1">
            <a:spLocks noChangeArrowheads="1"/>
          </p:cNvSpPr>
          <p:nvPr/>
        </p:nvSpPr>
        <p:spPr bwMode="auto">
          <a:xfrm>
            <a:off x="6553200" y="4542588"/>
            <a:ext cx="1676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chemeClr val="accent1"/>
                </a:solidFill>
              </a:rPr>
              <a:t>Combine:  ???</a:t>
            </a:r>
          </a:p>
        </p:txBody>
      </p:sp>
      <p:sp>
        <p:nvSpPr>
          <p:cNvPr id="451657" name="Text Box 73"/>
          <p:cNvSpPr txBox="1">
            <a:spLocks noChangeArrowheads="1"/>
          </p:cNvSpPr>
          <p:nvPr/>
        </p:nvSpPr>
        <p:spPr bwMode="auto">
          <a:xfrm>
            <a:off x="904875" y="44196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9 blue-green inversions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5-3, 4-3, 8-6, 8-3, 8-7, 10-6, 10-9, 10-3, 10-7</a:t>
            </a:r>
          </a:p>
        </p:txBody>
      </p:sp>
      <p:sp>
        <p:nvSpPr>
          <p:cNvPr id="451658" name="Text Box 74"/>
          <p:cNvSpPr txBox="1">
            <a:spLocks noChangeArrowheads="1"/>
          </p:cNvSpPr>
          <p:nvPr/>
        </p:nvSpPr>
        <p:spPr bwMode="auto">
          <a:xfrm>
            <a:off x="1524000" y="5334000"/>
            <a:ext cx="2590800" cy="4308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91440" rIns="92075" bIns="9144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Total = 5 + 8 + 9 = 22.</a:t>
            </a:r>
          </a:p>
        </p:txBody>
      </p:sp>
    </p:spTree>
    <p:extLst>
      <p:ext uri="{BB962C8B-B14F-4D97-AF65-F5344CB8AC3E}">
        <p14:creationId xmlns:p14="http://schemas.microsoft.com/office/powerpoint/2010/main" val="15189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1" grpId="0" uiExpand="1" build="p"/>
      <p:bldP spid="451650" grpId="0"/>
      <p:bldP spid="451651" grpId="0"/>
      <p:bldP spid="451653" grpId="0"/>
      <p:bldP spid="451654" grpId="0"/>
      <p:bldP spid="451656" grpId="0"/>
      <p:bldP spid="451657" grpId="0"/>
      <p:bldP spid="4516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C0A6-C414-45D5-A817-7A9DE7A23C0B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838200" y="3530865"/>
            <a:ext cx="56388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13 blue-green inversions:  </a:t>
            </a:r>
            <a:r>
              <a:rPr kumimoji="0" lang="en-US" altLang="en-US"/>
              <a:t>6 + 3 + 2 + 2 + 0 + 0 </a:t>
            </a:r>
            <a:endParaRPr lang="en-US" altLang="en-US"/>
          </a:p>
        </p:txBody>
      </p:sp>
      <p:sp>
        <p:nvSpPr>
          <p:cNvPr id="45468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Inversions:  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4686" name="Rectangle 30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388620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dirty="0"/>
                  <a:t>Combine: 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count blue-green inversions</a:t>
                </a:r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Assume each half is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sorted</a:t>
                </a:r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Count inversions 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are in different halves. </a:t>
                </a:r>
              </a:p>
              <a:p>
                <a:pPr lvl="1"/>
                <a:r>
                  <a:rPr lang="en-US" altLang="en-US" dirty="0">
                    <a:solidFill>
                      <a:schemeClr val="accent1"/>
                    </a:solidFill>
                  </a:rPr>
                  <a:t>Merge</a:t>
                </a:r>
                <a:r>
                  <a:rPr lang="en-US" altLang="en-US" dirty="0"/>
                  <a:t> two sorted halves into sorted </a:t>
                </a:r>
                <a:r>
                  <a:rPr lang="en-US" altLang="en-US" dirty="0" smtClean="0"/>
                  <a:t>whole to maintain the </a:t>
                </a:r>
                <a:r>
                  <a:rPr lang="en-US" altLang="en-US" dirty="0" err="1" smtClean="0"/>
                  <a:t>sortedness</a:t>
                </a:r>
                <a:r>
                  <a:rPr lang="en-US" altLang="en-US" dirty="0" smtClean="0"/>
                  <a:t> invariant.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454686" name="Rectangle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7848600" cy="3886200"/>
              </a:xfrm>
              <a:blipFill rotWithShape="0">
                <a:blip r:embed="rId3"/>
                <a:stretch>
                  <a:fillRect l="-621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6781800" y="3482180"/>
            <a:ext cx="16811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Count:  O(n)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6781800" y="4256880"/>
            <a:ext cx="16811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Merge</a:t>
            </a:r>
            <a:r>
              <a:rPr lang="en-US" altLang="en-US" sz="1800" dirty="0" smtClean="0"/>
              <a:t>: </a:t>
            </a:r>
            <a:r>
              <a:rPr lang="en-US" altLang="en-US" sz="1800" dirty="0"/>
              <a:t>O(n)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2755900"/>
            <a:ext cx="5943600" cy="414338"/>
            <a:chOff x="685800" y="2755900"/>
            <a:chExt cx="5943600" cy="414338"/>
          </a:xfrm>
        </p:grpSpPr>
        <p:sp>
          <p:nvSpPr>
            <p:cNvPr id="454692" name="Rectangle 36"/>
            <p:cNvSpPr>
              <a:spLocks noChangeAspect="1" noChangeArrowheads="1"/>
            </p:cNvSpPr>
            <p:nvPr/>
          </p:nvSpPr>
          <p:spPr bwMode="auto">
            <a:xfrm>
              <a:off x="16002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54693" name="Rectangle 37"/>
            <p:cNvSpPr>
              <a:spLocks noChangeAspect="1" noChangeArrowheads="1"/>
            </p:cNvSpPr>
            <p:nvPr/>
          </p:nvSpPr>
          <p:spPr bwMode="auto">
            <a:xfrm>
              <a:off x="20574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54694" name="Rectangle 38"/>
            <p:cNvSpPr>
              <a:spLocks noChangeAspect="1" noChangeArrowheads="1"/>
            </p:cNvSpPr>
            <p:nvPr/>
          </p:nvSpPr>
          <p:spPr bwMode="auto">
            <a:xfrm>
              <a:off x="25146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454695" name="Rectangle 39"/>
            <p:cNvSpPr>
              <a:spLocks noChangeAspect="1" noChangeArrowheads="1"/>
            </p:cNvSpPr>
            <p:nvPr/>
          </p:nvSpPr>
          <p:spPr bwMode="auto">
            <a:xfrm>
              <a:off x="29718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454696" name="Rectangle 40"/>
            <p:cNvSpPr>
              <a:spLocks noChangeAspect="1" noChangeArrowheads="1"/>
            </p:cNvSpPr>
            <p:nvPr/>
          </p:nvSpPr>
          <p:spPr bwMode="auto">
            <a:xfrm>
              <a:off x="6858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4697" name="Rectangle 41"/>
            <p:cNvSpPr>
              <a:spLocks noChangeAspect="1" noChangeArrowheads="1"/>
            </p:cNvSpPr>
            <p:nvPr/>
          </p:nvSpPr>
          <p:spPr bwMode="auto">
            <a:xfrm>
              <a:off x="1143000" y="2755900"/>
              <a:ext cx="457200" cy="41433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54698" name="Rectangle 42"/>
            <p:cNvSpPr>
              <a:spLocks noChangeAspect="1" noChangeArrowheads="1"/>
            </p:cNvSpPr>
            <p:nvPr/>
          </p:nvSpPr>
          <p:spPr bwMode="auto">
            <a:xfrm>
              <a:off x="48006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454699" name="Rectangle 43"/>
            <p:cNvSpPr>
              <a:spLocks noChangeAspect="1" noChangeArrowheads="1"/>
            </p:cNvSpPr>
            <p:nvPr/>
          </p:nvSpPr>
          <p:spPr bwMode="auto">
            <a:xfrm>
              <a:off x="52578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454700" name="Rectangle 44"/>
            <p:cNvSpPr>
              <a:spLocks noChangeAspect="1" noChangeArrowheads="1"/>
            </p:cNvSpPr>
            <p:nvPr/>
          </p:nvSpPr>
          <p:spPr bwMode="auto">
            <a:xfrm>
              <a:off x="57150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454701" name="Rectangle 45"/>
            <p:cNvSpPr>
              <a:spLocks noChangeAspect="1" noChangeArrowheads="1"/>
            </p:cNvSpPr>
            <p:nvPr/>
          </p:nvSpPr>
          <p:spPr bwMode="auto">
            <a:xfrm>
              <a:off x="61722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454702" name="Rectangle 46"/>
            <p:cNvSpPr>
              <a:spLocks noChangeAspect="1" noChangeArrowheads="1"/>
            </p:cNvSpPr>
            <p:nvPr/>
          </p:nvSpPr>
          <p:spPr bwMode="auto">
            <a:xfrm>
              <a:off x="38862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4703" name="Rectangle 47"/>
            <p:cNvSpPr>
              <a:spLocks noChangeAspect="1" noChangeArrowheads="1"/>
            </p:cNvSpPr>
            <p:nvPr/>
          </p:nvSpPr>
          <p:spPr bwMode="auto">
            <a:xfrm>
              <a:off x="4343400" y="2755900"/>
              <a:ext cx="457200" cy="414338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454704" name="Rectangle 48"/>
          <p:cNvSpPr>
            <a:spLocks noChangeAspect="1" noChangeArrowheads="1"/>
          </p:cNvSpPr>
          <p:nvPr/>
        </p:nvSpPr>
        <p:spPr bwMode="auto">
          <a:xfrm>
            <a:off x="17526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7</a:t>
            </a:r>
          </a:p>
        </p:txBody>
      </p:sp>
      <p:sp>
        <p:nvSpPr>
          <p:cNvPr id="454705" name="Rectangle 49"/>
          <p:cNvSpPr>
            <a:spLocks noChangeAspect="1" noChangeArrowheads="1"/>
          </p:cNvSpPr>
          <p:nvPr/>
        </p:nvSpPr>
        <p:spPr bwMode="auto">
          <a:xfrm>
            <a:off x="22098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</a:p>
        </p:txBody>
      </p:sp>
      <p:sp>
        <p:nvSpPr>
          <p:cNvPr id="454706" name="Rectangle 50"/>
          <p:cNvSpPr>
            <a:spLocks noChangeAspect="1" noChangeArrowheads="1"/>
          </p:cNvSpPr>
          <p:nvPr/>
        </p:nvSpPr>
        <p:spPr bwMode="auto">
          <a:xfrm>
            <a:off x="26670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11</a:t>
            </a:r>
          </a:p>
        </p:txBody>
      </p:sp>
      <p:sp>
        <p:nvSpPr>
          <p:cNvPr id="454707" name="Rectangle 51"/>
          <p:cNvSpPr>
            <a:spLocks noChangeAspect="1" noChangeArrowheads="1"/>
          </p:cNvSpPr>
          <p:nvPr/>
        </p:nvSpPr>
        <p:spPr bwMode="auto">
          <a:xfrm>
            <a:off x="31242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14</a:t>
            </a:r>
          </a:p>
        </p:txBody>
      </p:sp>
      <p:sp>
        <p:nvSpPr>
          <p:cNvPr id="454708" name="Rectangle 52"/>
          <p:cNvSpPr>
            <a:spLocks noChangeAspect="1" noChangeArrowheads="1"/>
          </p:cNvSpPr>
          <p:nvPr/>
        </p:nvSpPr>
        <p:spPr bwMode="auto">
          <a:xfrm>
            <a:off x="8382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</a:p>
        </p:txBody>
      </p:sp>
      <p:sp>
        <p:nvSpPr>
          <p:cNvPr id="454709" name="Rectangle 53"/>
          <p:cNvSpPr>
            <a:spLocks noChangeAspect="1" noChangeArrowheads="1"/>
          </p:cNvSpPr>
          <p:nvPr/>
        </p:nvSpPr>
        <p:spPr bwMode="auto">
          <a:xfrm>
            <a:off x="12954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</a:p>
        </p:txBody>
      </p:sp>
      <p:sp>
        <p:nvSpPr>
          <p:cNvPr id="454710" name="Rectangle 54"/>
          <p:cNvSpPr>
            <a:spLocks noChangeAspect="1" noChangeArrowheads="1"/>
          </p:cNvSpPr>
          <p:nvPr/>
        </p:nvSpPr>
        <p:spPr bwMode="auto">
          <a:xfrm>
            <a:off x="44958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18</a:t>
            </a:r>
          </a:p>
        </p:txBody>
      </p:sp>
      <p:sp>
        <p:nvSpPr>
          <p:cNvPr id="454711" name="Rectangle 55"/>
          <p:cNvSpPr>
            <a:spLocks noChangeAspect="1" noChangeArrowheads="1"/>
          </p:cNvSpPr>
          <p:nvPr/>
        </p:nvSpPr>
        <p:spPr bwMode="auto">
          <a:xfrm>
            <a:off x="49530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19</a:t>
            </a:r>
          </a:p>
        </p:txBody>
      </p:sp>
      <p:sp>
        <p:nvSpPr>
          <p:cNvPr id="454712" name="Rectangle 56"/>
          <p:cNvSpPr>
            <a:spLocks noChangeAspect="1" noChangeArrowheads="1"/>
          </p:cNvSpPr>
          <p:nvPr/>
        </p:nvSpPr>
        <p:spPr bwMode="auto">
          <a:xfrm>
            <a:off x="54102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23</a:t>
            </a:r>
          </a:p>
        </p:txBody>
      </p:sp>
      <p:sp>
        <p:nvSpPr>
          <p:cNvPr id="454713" name="Rectangle 57"/>
          <p:cNvSpPr>
            <a:spLocks noChangeAspect="1" noChangeArrowheads="1"/>
          </p:cNvSpPr>
          <p:nvPr/>
        </p:nvSpPr>
        <p:spPr bwMode="auto">
          <a:xfrm>
            <a:off x="58674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25</a:t>
            </a:r>
          </a:p>
        </p:txBody>
      </p:sp>
      <p:sp>
        <p:nvSpPr>
          <p:cNvPr id="454714" name="Rectangle 58"/>
          <p:cNvSpPr>
            <a:spLocks noChangeAspect="1" noChangeArrowheads="1"/>
          </p:cNvSpPr>
          <p:nvPr/>
        </p:nvSpPr>
        <p:spPr bwMode="auto">
          <a:xfrm>
            <a:off x="35814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16</a:t>
            </a:r>
          </a:p>
        </p:txBody>
      </p:sp>
      <p:sp>
        <p:nvSpPr>
          <p:cNvPr id="454715" name="Rectangle 59"/>
          <p:cNvSpPr>
            <a:spLocks noChangeAspect="1" noChangeArrowheads="1"/>
          </p:cNvSpPr>
          <p:nvPr/>
        </p:nvSpPr>
        <p:spPr bwMode="auto">
          <a:xfrm>
            <a:off x="4038600" y="42465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17</a:t>
            </a:r>
          </a:p>
        </p:txBody>
      </p:sp>
      <p:sp>
        <p:nvSpPr>
          <p:cNvPr id="454719" name="Text Box 63"/>
          <p:cNvSpPr txBox="1">
            <a:spLocks noChangeArrowheads="1"/>
          </p:cNvSpPr>
          <p:nvPr/>
        </p:nvSpPr>
        <p:spPr bwMode="auto">
          <a:xfrm>
            <a:off x="3990975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 dirty="0"/>
              <a:t>6</a:t>
            </a:r>
          </a:p>
        </p:txBody>
      </p:sp>
      <p:sp>
        <p:nvSpPr>
          <p:cNvPr id="454720" name="Text Box 64"/>
          <p:cNvSpPr txBox="1">
            <a:spLocks noChangeArrowheads="1"/>
          </p:cNvSpPr>
          <p:nvPr/>
        </p:nvSpPr>
        <p:spPr bwMode="auto">
          <a:xfrm>
            <a:off x="4438650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3</a:t>
            </a:r>
          </a:p>
        </p:txBody>
      </p:sp>
      <p:sp>
        <p:nvSpPr>
          <p:cNvPr id="454721" name="Text Box 65"/>
          <p:cNvSpPr txBox="1">
            <a:spLocks noChangeArrowheads="1"/>
          </p:cNvSpPr>
          <p:nvPr/>
        </p:nvSpPr>
        <p:spPr bwMode="auto">
          <a:xfrm>
            <a:off x="4895850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2</a:t>
            </a:r>
          </a:p>
        </p:txBody>
      </p:sp>
      <p:sp>
        <p:nvSpPr>
          <p:cNvPr id="454722" name="Text Box 66"/>
          <p:cNvSpPr txBox="1">
            <a:spLocks noChangeArrowheads="1"/>
          </p:cNvSpPr>
          <p:nvPr/>
        </p:nvSpPr>
        <p:spPr bwMode="auto">
          <a:xfrm>
            <a:off x="5381625" y="31321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2</a:t>
            </a:r>
          </a:p>
        </p:txBody>
      </p:sp>
      <p:sp>
        <p:nvSpPr>
          <p:cNvPr id="454723" name="Text Box 67"/>
          <p:cNvSpPr txBox="1">
            <a:spLocks noChangeArrowheads="1"/>
          </p:cNvSpPr>
          <p:nvPr/>
        </p:nvSpPr>
        <p:spPr bwMode="auto">
          <a:xfrm>
            <a:off x="5811838" y="3133725"/>
            <a:ext cx="271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0</a:t>
            </a:r>
          </a:p>
        </p:txBody>
      </p:sp>
      <p:sp>
        <p:nvSpPr>
          <p:cNvPr id="454724" name="Text Box 68"/>
          <p:cNvSpPr txBox="1">
            <a:spLocks noChangeArrowheads="1"/>
          </p:cNvSpPr>
          <p:nvPr/>
        </p:nvSpPr>
        <p:spPr bwMode="auto">
          <a:xfrm>
            <a:off x="6257925" y="3135313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en-US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47900" y="4890951"/>
                <a:ext cx="56007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1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114300" lvl="1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/>
                </a:r>
                <a:br>
                  <a:rPr lang="en-US" sz="1800" i="1" dirty="0">
                    <a:latin typeface="Cambria Math" panose="02040503050406030204" pitchFamily="18" charset="0"/>
                  </a:rPr>
                </a:br>
                <a:r>
                  <a:rPr lang="en-US" sz="1800" dirty="0" smtClean="0"/>
                  <a:t>(The base case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 smtClean="0"/>
                  <a:t> can often be omitted.)</a:t>
                </a:r>
                <a:endParaRPr lang="en-US" sz="1800" dirty="0"/>
              </a:p>
              <a:p>
                <a:pPr marL="114300" lvl="1" indent="0">
                  <a:buNone/>
                </a:pPr>
                <a:endParaRPr lang="en-US" sz="1800" dirty="0"/>
              </a:p>
              <a:p>
                <a:pPr marL="114300" lvl="1" indent="0">
                  <a:buNone/>
                </a:pPr>
                <a:r>
                  <a:rPr lang="en-US" sz="1800" dirty="0" smtClean="0"/>
                  <a:t>So,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890951"/>
                <a:ext cx="56007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98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84" grpId="0"/>
      <p:bldP spid="454686" grpId="0" uiExpand="1" build="p"/>
      <p:bldP spid="454687" grpId="0"/>
      <p:bldP spid="454688" grpId="0"/>
      <p:bldP spid="454704" grpId="0" animBg="1"/>
      <p:bldP spid="454705" grpId="0" animBg="1"/>
      <p:bldP spid="454706" grpId="0" animBg="1"/>
      <p:bldP spid="454707" grpId="0" animBg="1"/>
      <p:bldP spid="454708" grpId="0" animBg="1"/>
      <p:bldP spid="454709" grpId="0" animBg="1"/>
      <p:bldP spid="454710" grpId="0" animBg="1"/>
      <p:bldP spid="454711" grpId="0" animBg="1"/>
      <p:bldP spid="454712" grpId="0" animBg="1"/>
      <p:bldP spid="454713" grpId="0" animBg="1"/>
      <p:bldP spid="454714" grpId="0" animBg="1"/>
      <p:bldP spid="454715" grpId="0" animBg="1"/>
      <p:bldP spid="454719" grpId="0"/>
      <p:bldP spid="454720" grpId="0"/>
      <p:bldP spid="454721" grpId="0"/>
      <p:bldP spid="454722" grpId="0"/>
      <p:bldP spid="454723" grpId="0"/>
      <p:bldP spid="45472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E1858-843B-48A1-87B4-652B0E9440FC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Inversions: 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88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Pre-condition. </a:t>
                </a:r>
                <a:r>
                  <a:rPr lang="en-US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</a:t>
                </a:r>
                <a:r>
                  <a:rPr lang="en-US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Merge-and-Count</a:t>
                </a:r>
                <a:r>
                  <a:rPr lang="en-US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sorted.</a:t>
                </a:r>
              </a:p>
              <a:p>
                <a:r>
                  <a:rPr lang="en-US" altLang="en-US" dirty="0"/>
                  <a:t>Post-condition. </a:t>
                </a:r>
                <a:r>
                  <a:rPr lang="en-US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[</a:t>
                </a:r>
                <a:r>
                  <a:rPr lang="en-US" altLang="en-US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</a:t>
                </a:r>
                <a:r>
                  <a:rPr lang="en-US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]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sorted.</a:t>
                </a:r>
              </a:p>
            </p:txBody>
          </p:sp>
        </mc:Choice>
        <mc:Fallback xmlns="">
          <p:sp>
            <p:nvSpPr>
              <p:cNvPr id="588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221511" y="1981200"/>
                <a:ext cx="4267200" cy="2827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Sort-and-Count(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 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Sort-and-Count(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511" y="1981200"/>
                <a:ext cx="4267200" cy="2827056"/>
              </a:xfrm>
              <a:prstGeom prst="rect">
                <a:avLst/>
              </a:prstGeom>
              <a:blipFill rotWithShape="0">
                <a:blip r:embed="rId4"/>
                <a:stretch>
                  <a:fillRect b="-21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4605670" y="1981200"/>
                <a:ext cx="4267200" cy="43140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Merge-and-Count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two new arrays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append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←1,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𝑐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5670" y="1981200"/>
                <a:ext cx="4267200" cy="43140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about number of inversions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105400"/>
          </a:xfrm>
        </p:spPr>
        <p:txBody>
          <a:bodyPr/>
          <a:lstStyle/>
          <a:p>
            <a:r>
              <a:rPr lang="en-US" dirty="0" smtClean="0"/>
              <a:t>Fact: </a:t>
            </a:r>
            <a:r>
              <a:rPr lang="en-US" dirty="0" smtClean="0">
                <a:solidFill>
                  <a:schemeClr val="bg2"/>
                </a:solidFill>
              </a:rPr>
              <a:t>The number of inversions in an array is equal to the minimum number of adjacent swaps needed to sort the array.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Proof left as a head-banging exercise.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{4, 2, 5, 3, 1}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3, 1: {4, 2, 5, 1,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5, 1: {4, 2, 1,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4, 2: {2, 4, 1,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4, 1: {2, 1, 4,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2, 1: {1, 2, 4, 5, 3}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5, 3: {1, 2, 4, 3, 5}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3, 4: {1, 2, 3, 4, 5}</a:t>
            </a:r>
          </a:p>
          <a:p>
            <a:r>
              <a:rPr lang="en-US" dirty="0"/>
              <a:t>Fact: </a:t>
            </a:r>
            <a:r>
              <a:rPr lang="en-US" dirty="0" smtClean="0">
                <a:solidFill>
                  <a:schemeClr val="bg2"/>
                </a:solidFill>
              </a:rPr>
              <a:t>Bubble sort uses the minimum number of swaps.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14</a:t>
            </a:fld>
            <a:endParaRPr lang="en-US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63" y="2819400"/>
            <a:ext cx="4048743" cy="22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Subarray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497275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15</a:t>
            </a:fld>
            <a:endParaRPr lang="en-US" altLang="en-US" sz="1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Input: </a:t>
            </a:r>
            <a:r>
              <a:rPr lang="en-US" sz="1800" kern="0" dirty="0" smtClean="0">
                <a:solidFill>
                  <a:schemeClr val="tx1"/>
                </a:solidFill>
              </a:rPr>
              <a:t>Profit history of a company of the years.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Problem</a:t>
                </a:r>
                <a:r>
                  <a:rPr lang="en-US" sz="1800" kern="0" dirty="0"/>
                  <a:t>: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 Find the span of years in which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the company earned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the most</a:t>
                </a:r>
              </a:p>
              <a:p>
                <a:r>
                  <a:rPr lang="en-US" sz="1800" kern="0" dirty="0"/>
                  <a:t>Answer: </a:t>
                </a:r>
                <a:r>
                  <a:rPr lang="en-US" sz="1800" kern="0" dirty="0">
                    <a:solidFill>
                      <a:schemeClr val="tx1"/>
                    </a:solidFill>
                  </a:rPr>
                  <a:t>Year 5-8 , 9 M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$</a:t>
                </a:r>
              </a:p>
              <a:p>
                <a:endParaRPr lang="en-US" sz="1800" kern="0" dirty="0" smtClean="0"/>
              </a:p>
              <a:p>
                <a:r>
                  <a:rPr lang="en-US" sz="1800" kern="0" dirty="0" smtClean="0"/>
                  <a:t>Formal definition:</a:t>
                </a:r>
              </a:p>
              <a:p>
                <a:r>
                  <a:rPr lang="en-US" sz="1800" dirty="0"/>
                  <a:t>Input: </a:t>
                </a:r>
                <a:r>
                  <a:rPr lang="en-US" sz="1800" dirty="0">
                    <a:solidFill>
                      <a:schemeClr val="tx1"/>
                    </a:solidFill>
                  </a:rPr>
                  <a:t>An array of numbers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both positive and negative</a:t>
                </a:r>
              </a:p>
              <a:p>
                <a:r>
                  <a:rPr lang="en-US" sz="1800" dirty="0"/>
                  <a:t>Output:</a:t>
                </a:r>
                <a:r>
                  <a:rPr lang="en-US" sz="1800" dirty="0">
                    <a:solidFill>
                      <a:schemeClr val="tx1"/>
                    </a:solidFill>
                  </a:rPr>
                  <a:t> Find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the maximum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kern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blipFill rotWithShape="0">
                <a:blip r:embed="rId2"/>
                <a:stretch>
                  <a:fillRect l="-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1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brute-force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Calculate </a:t>
                </a:r>
                <a:r>
                  <a:rPr lang="en-US" dirty="0">
                    <a:solidFill>
                      <a:schemeClr val="tx1"/>
                    </a:solidFill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return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maximum value.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16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943100" y="1905000"/>
                <a:ext cx="5181600" cy="28392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//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1905000"/>
                <a:ext cx="5181600" cy="28392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data-reuse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Idea: </a:t>
                </a:r>
              </a:p>
              <a:p>
                <a:pPr marL="631825" lvl="1" indent="-285750"/>
                <a:r>
                  <a:rPr lang="en-US" dirty="0" smtClean="0">
                    <a:solidFill>
                      <a:schemeClr val="tx1"/>
                    </a:solidFill>
                  </a:rPr>
                  <a:t>Don’t </a:t>
                </a:r>
                <a:r>
                  <a:rPr lang="en-US" dirty="0">
                    <a:solidFill>
                      <a:schemeClr val="tx1"/>
                    </a:solidFill>
                  </a:rPr>
                  <a:t>need to calculate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scratch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631825" lvl="1" indent="-285750"/>
                <a:r>
                  <a:rPr lang="en-US" dirty="0" smtClean="0"/>
                  <a:t>Exploit </a:t>
                </a:r>
                <a:r>
                  <a:rPr lang="en-US" dirty="0"/>
                  <a:t>the fact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Running time: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17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1981200" y="2218142"/>
                <a:ext cx="51816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𝐴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[1]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//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218142"/>
                <a:ext cx="5181600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6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divide-and-conquer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18</a:t>
            </a:fld>
            <a:endParaRPr lang="en-US" altLang="en-US" sz="14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Idea: 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Cut the array into two halves</a:t>
                </a:r>
              </a:p>
              <a:p>
                <a:pPr marL="631825" lvl="1" indent="-285750"/>
                <a:r>
                  <a:rPr lang="en-US" sz="1800" kern="0" dirty="0" smtClean="0"/>
                  <a:t>All subarrays can be classified into three cases:</a:t>
                </a:r>
              </a:p>
              <a:p>
                <a:pPr marL="912813" lvl="2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Case 1: entirely in the first half</a:t>
                </a:r>
              </a:p>
              <a:p>
                <a:pPr marL="912813" lvl="2" indent="-285750"/>
                <a:r>
                  <a:rPr lang="en-US" sz="1800" kern="0" dirty="0" smtClean="0"/>
                  <a:t>Case 2: entirely in the second half</a:t>
                </a:r>
              </a:p>
              <a:p>
                <a:pPr marL="912813" lvl="2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Case 3: cross the cut</a:t>
                </a:r>
              </a:p>
              <a:p>
                <a:pPr marL="631825" lvl="1" indent="-285750"/>
                <a:r>
                  <a:rPr lang="en-US" sz="1800" kern="0" dirty="0" smtClean="0"/>
                  <a:t>The optimal solution for case 1 and 2 can be found recursively.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Only need to consider case 3.</a:t>
                </a:r>
                <a:endParaRPr lang="en-US" sz="1800" kern="0" dirty="0" smtClean="0"/>
              </a:p>
              <a:p>
                <a:pPr marL="285750" indent="-285750"/>
                <a:r>
                  <a:rPr lang="en-US" sz="1800" kern="0" dirty="0" smtClean="0"/>
                  <a:t>Compare with merge sort: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If we can solve case 3 in linear time, the whole algorithm will run in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kern="0" dirty="0" smtClean="0"/>
                  <a:t>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time.</a:t>
                </a:r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blipFill rotWithShape="0">
                <a:blip r:embed="rId2"/>
                <a:stretch>
                  <a:fillRect l="-609" r="-12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60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case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19</a:t>
            </a:fld>
            <a:endParaRPr lang="en-US" altLang="en-US" sz="14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Idea: </a:t>
                </a: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endParaRPr lang="en-US" sz="1800" kern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sz="1800" kern="0" dirty="0" smtClean="0">
                    <a:solidFill>
                      <a:schemeClr val="tx1"/>
                    </a:solidFill>
                  </a:rPr>
                  <a:t>Any case 3 subarray must have startin</a:t>
                </a:r>
                <a:r>
                  <a:rPr lang="en-US" sz="1800" kern="0" dirty="0" smtClean="0"/>
                  <a:t>g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b="0" kern="0" dirty="0" smtClean="0"/>
                  <a:t>, and ending position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b="0" kern="0" dirty="0" smtClean="0"/>
              </a:p>
              <a:p>
                <a:pPr marL="631825" lvl="1" indent="-285750"/>
                <a:r>
                  <a:rPr lang="en-US" sz="1800" kern="0" dirty="0" smtClean="0"/>
                  <a:t>Such a subarray can be divided into two parts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0" kern="0" dirty="0" smtClean="0"/>
                  <a:t> and</a:t>
                </a:r>
                <a:br>
                  <a:rPr lang="en-US" sz="1800" b="0" kern="0" dirty="0" smtClean="0"/>
                </a:br>
                <a:r>
                  <a:rPr lang="en-US" sz="18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+1..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0" kern="0" dirty="0" smtClean="0"/>
                  <a:t>, for some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b="0" kern="0" dirty="0" smtClean="0"/>
              </a:p>
              <a:p>
                <a:pPr marL="631825" lvl="1" indent="-285750"/>
                <a:r>
                  <a:rPr lang="en-US" sz="1800" kern="0" dirty="0" smtClean="0"/>
                  <a:t>Just need to maximize each of them separately</a:t>
                </a:r>
                <a:endParaRPr lang="en-US" sz="1800" b="0" kern="0" dirty="0" smtClean="0"/>
              </a:p>
              <a:p>
                <a:pPr marL="285750" indent="-285750"/>
                <a:r>
                  <a:rPr lang="en-US" sz="1800" kern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1800" kern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kern="0" dirty="0" smtClean="0"/>
                  <a:t>: </a:t>
                </a:r>
                <a:r>
                  <a:rPr lang="en-US" sz="1800" kern="0" dirty="0" smtClean="0">
                    <a:solidFill>
                      <a:schemeClr val="tx1"/>
                    </a:solidFill>
                  </a:rPr>
                  <a:t>The data-reuse idea again!</a:t>
                </a:r>
                <a:endParaRPr lang="en-US" sz="18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blipFill rotWithShape="0">
                <a:blip r:embed="rId2"/>
                <a:stretch>
                  <a:fillRect l="-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3962400" y="1905000"/>
            <a:ext cx="2819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99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29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recursion </a:t>
            </a:r>
            <a:r>
              <a:rPr lang="en-US" smtClean="0"/>
              <a:t>and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example: Tower of Hanoi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Keys things to remember:</a:t>
            </a:r>
          </a:p>
          <a:p>
            <a:pPr marL="631825" lvl="1" indent="-285750"/>
            <a:r>
              <a:rPr lang="en-US" dirty="0" smtClean="0"/>
              <a:t>Reduce a problem to the same problem, but with a smaller size</a:t>
            </a:r>
          </a:p>
          <a:p>
            <a:pPr marL="631825" lvl="1" indent="-285750"/>
            <a:r>
              <a:rPr lang="en-US" dirty="0" smtClean="0"/>
              <a:t>The base case</a:t>
            </a:r>
          </a:p>
          <a:p>
            <a:pPr marL="631825" lvl="1" indent="-2857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</a:t>
            </a:fld>
            <a:endParaRPr lang="en-US" altLang="en-US" sz="140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17201"/>
            <a:ext cx="2971800" cy="3078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609601" y="1676400"/>
                <a:ext cx="51816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MoveTower</a:t>
                </a: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peg1, peg2, peg3):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 the top disc from peg1 to peg3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return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MoveTower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peg1, peg3, peg2)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i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i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move the top disc from peg1 to peg3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MoveTower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peg2, peg1, peg3)</a:t>
                </a:r>
                <a:endParaRPr lang="en-US" altLang="en-US" b="1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1676400"/>
                <a:ext cx="5181600" cy="25442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divide-and-conquer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</p:spPr>
            <p:txBody>
              <a:bodyPr/>
              <a:lstStyle/>
              <a:p>
                <a:r>
                  <a:rPr lang="en-US" dirty="0" smtClean="0"/>
                  <a:t>Analysis:</a:t>
                </a:r>
              </a:p>
              <a:p>
                <a:pPr marL="631825" lvl="1" indent="-285750"/>
                <a:r>
                  <a:rPr lang="en-US" dirty="0" smtClean="0"/>
                  <a:t>Recurrence: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  <a:blipFill rotWithShape="0">
                <a:blip r:embed="rId2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20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←−∞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←−∞</m:t>
                      </m:r>
                    </m:oMath>
                  </m:oMathPara>
                </a14:m>
                <a:endParaRPr lang="en-US" altLang="en-US" b="0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downto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max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MaxSubarray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1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linear-time algorithm?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533400"/>
              </a:xfrm>
            </p:spPr>
            <p:txBody>
              <a:bodyPr/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View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problem as a graph…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Define: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533400"/>
              </a:xfrm>
              <a:blipFill rotWithShape="0">
                <a:blip r:embed="rId2"/>
                <a:stretch>
                  <a:fillRect l="-621" b="-8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21</a:t>
            </a:fld>
            <a:endParaRPr lang="en-US" altLang="en-US" sz="140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604299" y="350520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 bwMode="auto">
          <a:xfrm>
            <a:off x="2614863" y="1295400"/>
            <a:ext cx="5991726" cy="1892968"/>
          </a:xfrm>
          <a:custGeom>
            <a:avLst/>
            <a:gdLst>
              <a:gd name="connsiteX0" fmla="*/ 0 w 5991726"/>
              <a:gd name="connsiteY0" fmla="*/ 1010653 h 1892968"/>
              <a:gd name="connsiteX1" fmla="*/ 673769 w 5991726"/>
              <a:gd name="connsiteY1" fmla="*/ 1692442 h 1892968"/>
              <a:gd name="connsiteX2" fmla="*/ 1339516 w 5991726"/>
              <a:gd name="connsiteY2" fmla="*/ 1259305 h 1892968"/>
              <a:gd name="connsiteX3" fmla="*/ 2093495 w 5991726"/>
              <a:gd name="connsiteY3" fmla="*/ 1034716 h 1892968"/>
              <a:gd name="connsiteX4" fmla="*/ 2719137 w 5991726"/>
              <a:gd name="connsiteY4" fmla="*/ 1892968 h 1892968"/>
              <a:gd name="connsiteX5" fmla="*/ 3424990 w 5991726"/>
              <a:gd name="connsiteY5" fmla="*/ 850231 h 1892968"/>
              <a:gd name="connsiteX6" fmla="*/ 4050632 w 5991726"/>
              <a:gd name="connsiteY6" fmla="*/ 296779 h 1892968"/>
              <a:gd name="connsiteX7" fmla="*/ 4812632 w 5991726"/>
              <a:gd name="connsiteY7" fmla="*/ 689810 h 1892968"/>
              <a:gd name="connsiteX8" fmla="*/ 5430253 w 5991726"/>
              <a:gd name="connsiteY8" fmla="*/ 0 h 1892968"/>
              <a:gd name="connsiteX9" fmla="*/ 5991726 w 5991726"/>
              <a:gd name="connsiteY9" fmla="*/ 280737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1726" h="1892968">
                <a:moveTo>
                  <a:pt x="0" y="1010653"/>
                </a:moveTo>
                <a:lnTo>
                  <a:pt x="673769" y="1692442"/>
                </a:lnTo>
                <a:lnTo>
                  <a:pt x="1339516" y="1259305"/>
                </a:lnTo>
                <a:lnTo>
                  <a:pt x="2093495" y="1034716"/>
                </a:lnTo>
                <a:lnTo>
                  <a:pt x="2719137" y="1892968"/>
                </a:lnTo>
                <a:lnTo>
                  <a:pt x="3424990" y="850231"/>
                </a:lnTo>
                <a:lnTo>
                  <a:pt x="4050632" y="296779"/>
                </a:lnTo>
                <a:lnTo>
                  <a:pt x="4812632" y="689810"/>
                </a:lnTo>
                <a:lnTo>
                  <a:pt x="5430253" y="0"/>
                </a:lnTo>
                <a:lnTo>
                  <a:pt x="5991726" y="280737"/>
                </a:lnTo>
              </a:path>
            </a:pathLst>
          </a:custGeom>
          <a:noFill/>
          <a:ln w="38100" cap="rnd" cmpd="sng" algn="ctr">
            <a:solidFill>
              <a:srgbClr val="00339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029200" y="1295400"/>
            <a:ext cx="3429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105400" y="3188368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609600" y="4355432"/>
                <a:ext cx="7848600" cy="15119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 smtClean="0"/>
                  <a:t>Observations:</a:t>
                </a:r>
                <a:endParaRPr lang="en-US" sz="1800" kern="0" dirty="0" smtClean="0">
                  <a:solidFill>
                    <a:schemeClr val="tx1"/>
                  </a:solidFill>
                </a:endParaRPr>
              </a:p>
              <a:p>
                <a:pPr marL="631825" lvl="1" indent="-285750"/>
                <a:r>
                  <a:rPr lang="en-US" sz="1800" kern="0" dirty="0"/>
                  <a:t>If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dirty="0"/>
                  <a:t> is the maximum, then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kern="0" dirty="0" smtClean="0"/>
                  <a:t> must be the lowest point before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 </a:t>
                </a:r>
                <a:r>
                  <a:rPr lang="en-US" sz="1800" kern="0" dirty="0"/>
                  <a:t>(including</a:t>
                </a:r>
                <a:r>
                  <a:rPr lang="en-US" sz="1800" kern="0" dirty="0" smtClean="0"/>
                  <a:t>).</a:t>
                </a:r>
              </a:p>
              <a:p>
                <a:pPr marL="631825" lvl="1" indent="-285750"/>
                <a:r>
                  <a:rPr lang="en-US" sz="1800" kern="0" smtClean="0"/>
                  <a:t>Thus</a:t>
                </a:r>
                <a:r>
                  <a:rPr lang="en-US" sz="1800" kern="0" dirty="0" smtClean="0"/>
                  <a:t>, when we see such an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kern="0" dirty="0" smtClean="0"/>
                  <a:t>, we can just “restart”.</a:t>
                </a:r>
                <a:endParaRPr lang="en-US" sz="1800" kern="0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355432"/>
                <a:ext cx="7848600" cy="1511968"/>
              </a:xfrm>
              <a:prstGeom prst="rect">
                <a:avLst/>
              </a:prstGeom>
              <a:blipFill rotWithShape="0">
                <a:blip r:embed="rId3"/>
                <a:stretch>
                  <a:fillRect l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2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linear-time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22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←−∞,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</m:oMath>
                  </m:oMathPara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←−∞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en-US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altLang="en-US" i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blipFill rotWithShape="0">
                <a:blip r:embed="rId3"/>
                <a:stretch>
                  <a:fillRect b="-9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00600" y="106680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99"/>
                </a:solidFill>
              </a:rPr>
              <a:t>Even simpler:</a:t>
            </a:r>
            <a:endParaRPr lang="en-US" sz="1800" dirty="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</p:spPr>
            <p:txBody>
              <a:bodyPr/>
              <a:lstStyle/>
              <a:p>
                <a:r>
                  <a:rPr lang="en-US" dirty="0" smtClean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 need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  <a:blipFill rotWithShape="0">
                <a:blip r:embed="rId4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divide-and-conquer algorithm: Binary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elements in sorted order, and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/>
                  <a:t>Output: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Return the 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if it exists; otherwise output nil.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23</a:t>
            </a:fld>
            <a:endParaRPr lang="en-US" altLang="en-US" sz="1400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139462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631831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12420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3616570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15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4108939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19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4601308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20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093677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42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558604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54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6078416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87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570785" y="1905000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 smtClean="0">
                <a:latin typeface="Courier New" panose="02070309020205020404" pitchFamily="49" charset="0"/>
              </a:rPr>
              <a:t>90</a:t>
            </a:r>
            <a:endParaRPr kumimoji="0" lang="en-US" altLang="en-US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1655528" y="2438400"/>
                <a:ext cx="5832944" cy="25321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return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𝑛𝑖𝑙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BinarySearch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528" y="2438400"/>
                <a:ext cx="5832944" cy="2532103"/>
              </a:xfrm>
              <a:prstGeom prst="rect">
                <a:avLst/>
              </a:prstGeom>
              <a:blipFill rotWithShape="0">
                <a:blip r:embed="rId3"/>
                <a:stretch>
                  <a:fillRect b="-4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438150" y="5105400"/>
                <a:ext cx="8191500" cy="990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!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1800" dirty="0" smtClean="0"/>
                  <a:t>Recurrence: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which solves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" y="5105400"/>
                <a:ext cx="8191500" cy="990600"/>
              </a:xfrm>
              <a:prstGeom prst="rect">
                <a:avLst/>
              </a:prstGeom>
              <a:blipFill rotWithShape="0">
                <a:blip r:embed="rId4"/>
                <a:stretch>
                  <a:fillRect l="-670" t="-1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1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 recursive algorithm with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762000"/>
                <a:ext cx="7848600" cy="5410200"/>
              </a:xfrm>
            </p:spPr>
            <p:txBody>
              <a:bodyPr/>
              <a:lstStyle/>
              <a:p>
                <a:r>
                  <a:rPr lang="en-US" dirty="0" smtClean="0"/>
                  <a:t>Q: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many steps are needed to move a tower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discs?</a:t>
                </a:r>
              </a:p>
              <a:p>
                <a:r>
                  <a:rPr lang="en-US" dirty="0" smtClean="0"/>
                  <a:t>Analysis: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the number of steps needed.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From the recursive algorithm,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Solving the recurrence by the expansion method: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600" b="0" dirty="0" smtClean="0">
                    <a:solidFill>
                      <a:schemeClr val="tx1"/>
                    </a:solidFill>
                  </a:rPr>
                </a:br>
                <a:r>
                  <a:rPr lang="en-US" sz="1600" b="0" dirty="0" smtClean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+2+1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600" dirty="0">
                    <a:solidFill>
                      <a:schemeClr val="tx1"/>
                    </a:solidFill>
                  </a:rPr>
                  <a:t>		  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</a:pPr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762000"/>
                <a:ext cx="7848600" cy="5410200"/>
              </a:xfrm>
              <a:blipFill rotWithShape="0">
                <a:blip r:embed="rId2"/>
                <a:stretch>
                  <a:fillRect l="-621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420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recurrences with 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14400"/>
                <a:ext cx="7848600" cy="762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+1,  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848600" cy="76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D95E9-3209-4078-99B3-F522B96C347E}" type="slidenum">
              <a:rPr lang="en-US" altLang="en-US" smtClean="0"/>
              <a:pPr/>
              <a:t>4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54125" y="1830553"/>
                <a:ext cx="662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25" y="1830553"/>
                <a:ext cx="66274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8981" y="1821939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981" y="1821939"/>
                <a:ext cx="35939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 bwMode="auto">
          <a:xfrm>
            <a:off x="3054125" y="1999830"/>
            <a:ext cx="6627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37794" y="2525006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794" y="2525006"/>
                <a:ext cx="102162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94732" y="2525006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32" y="2525006"/>
                <a:ext cx="359393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9" idx="1"/>
            <a:endCxn id="9" idx="3"/>
          </p:cNvCxnSpPr>
          <p:nvPr/>
        </p:nvCxnSpPr>
        <p:spPr bwMode="auto">
          <a:xfrm>
            <a:off x="1737794" y="2694283"/>
            <a:ext cx="10216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12388" y="2533620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88" y="2533620"/>
                <a:ext cx="1021626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36664" y="2533620"/>
                <a:ext cx="3593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64" y="2533620"/>
                <a:ext cx="359393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2" idx="1"/>
            <a:endCxn id="12" idx="3"/>
          </p:cNvCxnSpPr>
          <p:nvPr/>
        </p:nvCxnSpPr>
        <p:spPr bwMode="auto">
          <a:xfrm>
            <a:off x="4012388" y="2702897"/>
            <a:ext cx="10216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5" idx="2"/>
            <a:endCxn id="9" idx="0"/>
          </p:cNvCxnSpPr>
          <p:nvPr/>
        </p:nvCxnSpPr>
        <p:spPr bwMode="auto">
          <a:xfrm flipH="1">
            <a:off x="2248607" y="2169107"/>
            <a:ext cx="1136891" cy="3558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endCxn id="12" idx="0"/>
          </p:cNvCxnSpPr>
          <p:nvPr/>
        </p:nvCxnSpPr>
        <p:spPr bwMode="auto">
          <a:xfrm>
            <a:off x="3385498" y="2169107"/>
            <a:ext cx="1137703" cy="3645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82534" y="3242845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34" y="3242845"/>
                <a:ext cx="1021626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87619" y="3242846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619" y="3242846"/>
                <a:ext cx="1021626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9" idx="2"/>
            <a:endCxn id="22" idx="0"/>
          </p:cNvCxnSpPr>
          <p:nvPr/>
        </p:nvCxnSpPr>
        <p:spPr bwMode="auto">
          <a:xfrm flipH="1">
            <a:off x="1793347" y="2863560"/>
            <a:ext cx="455260" cy="379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 bwMode="auto">
          <a:xfrm>
            <a:off x="2248607" y="2863560"/>
            <a:ext cx="549825" cy="379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92898" y="3242845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98" y="3242845"/>
                <a:ext cx="1021626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17174" y="3242845"/>
                <a:ext cx="1021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74" y="3242845"/>
                <a:ext cx="1021626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12" idx="2"/>
            <a:endCxn id="33" idx="0"/>
          </p:cNvCxnSpPr>
          <p:nvPr/>
        </p:nvCxnSpPr>
        <p:spPr bwMode="auto">
          <a:xfrm flipH="1">
            <a:off x="4103711" y="2872174"/>
            <a:ext cx="419490" cy="370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12" idx="2"/>
            <a:endCxn id="36" idx="0"/>
          </p:cNvCxnSpPr>
          <p:nvPr/>
        </p:nvCxnSpPr>
        <p:spPr bwMode="auto">
          <a:xfrm>
            <a:off x="4523201" y="2872174"/>
            <a:ext cx="604786" cy="3706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172200" y="1821939"/>
                <a:ext cx="15509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node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1939"/>
                <a:ext cx="1550937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2362" t="-3636" r="-787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72199" y="2533620"/>
                <a:ext cx="16503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2533620"/>
                <a:ext cx="1650324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1845" t="-3636" r="-73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172199" y="3242845"/>
                <a:ext cx="17454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3242845"/>
                <a:ext cx="1745414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1742" t="-3636" r="-348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72199" y="3888343"/>
                <a:ext cx="1675330" cy="346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3888343"/>
                <a:ext cx="1675330" cy="346570"/>
              </a:xfrm>
              <a:prstGeom prst="rect">
                <a:avLst/>
              </a:prstGeom>
              <a:blipFill rotWithShape="0">
                <a:blip r:embed="rId16"/>
                <a:stretch>
                  <a:fillRect l="-1818" t="-1754" r="-727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207241" y="4861924"/>
                <a:ext cx="23203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nodes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41" y="4861924"/>
                <a:ext cx="2320379" cy="338554"/>
              </a:xfrm>
              <a:prstGeom prst="rect">
                <a:avLst/>
              </a:prstGeom>
              <a:blipFill rotWithShape="0">
                <a:blip r:embed="rId17"/>
                <a:stretch>
                  <a:fillRect l="-1312" t="-3636" r="-26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2497" y="4864354"/>
                <a:ext cx="50660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total number of nodes: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97" y="4864354"/>
                <a:ext cx="5066002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722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83943" y="5458157"/>
            <a:ext cx="782665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dirty="0" smtClean="0">
                <a:solidFill>
                  <a:srgbClr val="003399"/>
                </a:solidFill>
              </a:rPr>
              <a:t>Note:</a:t>
            </a:r>
            <a:r>
              <a:rPr lang="en-US" sz="1800" dirty="0" smtClean="0"/>
              <a:t> This is actually equivalent to the expansion method, but clearer.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64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22" grpId="0"/>
      <p:bldP spid="25" grpId="0"/>
      <p:bldP spid="33" grpId="0"/>
      <p:bldP spid="36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2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Divide-and-conquer.</a:t>
                </a:r>
              </a:p>
              <a:p>
                <a:pPr lvl="1"/>
                <a:r>
                  <a:rPr lang="en-US" altLang="en-US" dirty="0"/>
                  <a:t>Break up problem into several parts.</a:t>
                </a:r>
              </a:p>
              <a:p>
                <a:pPr lvl="1"/>
                <a:r>
                  <a:rPr lang="en-US" altLang="en-US" dirty="0"/>
                  <a:t>Solve each part recursively.</a:t>
                </a:r>
              </a:p>
              <a:p>
                <a:pPr lvl="1"/>
                <a:r>
                  <a:rPr lang="en-US" altLang="en-US" dirty="0"/>
                  <a:t>Combine solutions to sub-problems into overall solution.</a:t>
                </a:r>
              </a:p>
              <a:p>
                <a:r>
                  <a:rPr lang="en-US" altLang="en-US" dirty="0" smtClean="0"/>
                  <a:t>Most </a:t>
                </a:r>
                <a:r>
                  <a:rPr lang="en-US" altLang="en-US" dirty="0"/>
                  <a:t>common </a:t>
                </a:r>
                <a:r>
                  <a:rPr lang="en-US" altLang="en-US" dirty="0" smtClean="0"/>
                  <a:t>pattern.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Break up problem of size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into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two</a:t>
                </a:r>
                <a:r>
                  <a:rPr lang="en-US" altLang="en-US" dirty="0"/>
                  <a:t> equal parts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Solve two parts recursively.</a:t>
                </a:r>
              </a:p>
              <a:p>
                <a:pPr lvl="1"/>
                <a:r>
                  <a:rPr lang="en-US" altLang="en-US" dirty="0"/>
                  <a:t>Combine two solutions into overall </a:t>
                </a:r>
                <a:r>
                  <a:rPr lang="en-US" altLang="en-US" dirty="0" smtClean="0"/>
                  <a:t>solution.</a:t>
                </a:r>
                <a:endParaRPr lang="en-US" altLang="en-US" dirty="0"/>
              </a:p>
              <a:p>
                <a:r>
                  <a:rPr lang="en-US" altLang="en-US" dirty="0" smtClean="0"/>
                  <a:t>Techniques needed.</a:t>
                </a:r>
              </a:p>
              <a:p>
                <a:pPr lvl="1"/>
                <a:r>
                  <a:rPr lang="en-US" altLang="en-US" dirty="0" smtClean="0"/>
                  <a:t>Algorithm uses recursion.</a:t>
                </a:r>
              </a:p>
              <a:p>
                <a:pPr lvl="1"/>
                <a:r>
                  <a:rPr lang="en-US" altLang="en-US" dirty="0" smtClean="0"/>
                  <a:t>Analysis uses recurrences.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59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0F72E-4902-4FE4-B682-4D880D6A0AE4}" type="slidenum">
              <a:rPr lang="en-US" altLang="en-US"/>
              <a:pPr/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sort</a:t>
            </a:r>
            <a:endParaRPr lang="en-US" alt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3644168" cy="5410200"/>
          </a:xfrm>
        </p:spPr>
        <p:txBody>
          <a:bodyPr/>
          <a:lstStyle/>
          <a:p>
            <a:r>
              <a:rPr lang="en-US" altLang="en-US" dirty="0" smtClean="0"/>
              <a:t>Merge sort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Divide array into two halves.</a:t>
            </a:r>
          </a:p>
          <a:p>
            <a:pPr lvl="1"/>
            <a:r>
              <a:rPr lang="en-US" altLang="en-US" dirty="0"/>
              <a:t>Recursively sort each half.</a:t>
            </a:r>
          </a:p>
          <a:p>
            <a:pPr lvl="1"/>
            <a:r>
              <a:rPr lang="en-US" altLang="en-US" dirty="0"/>
              <a:t>Merge two halves to make sorted whole.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6EBE-D1E6-4985-8330-11FCDFCB1D79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904038" y="5635625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merge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6904038" y="4992687"/>
            <a:ext cx="8382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sort</a:t>
            </a:r>
          </a:p>
        </p:txBody>
      </p:sp>
      <p:sp>
        <p:nvSpPr>
          <p:cNvPr id="523281" name="Text Box 17"/>
          <p:cNvSpPr txBox="1">
            <a:spLocks noChangeArrowheads="1"/>
          </p:cNvSpPr>
          <p:nvPr/>
        </p:nvSpPr>
        <p:spPr bwMode="auto">
          <a:xfrm>
            <a:off x="6904038" y="4370387"/>
            <a:ext cx="990600" cy="384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/>
              <a:t>divide</a:t>
            </a: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1470392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1962761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273" name="Rectangle 9"/>
          <p:cNvSpPr>
            <a:spLocks noChangeArrowheads="1"/>
          </p:cNvSpPr>
          <p:nvPr/>
        </p:nvSpPr>
        <p:spPr bwMode="auto">
          <a:xfrm>
            <a:off x="245513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2947500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275" name="Rectangle 11"/>
          <p:cNvSpPr>
            <a:spLocks noChangeArrowheads="1"/>
          </p:cNvSpPr>
          <p:nvPr/>
        </p:nvSpPr>
        <p:spPr bwMode="auto">
          <a:xfrm>
            <a:off x="3439869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>
            <a:off x="3932238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277" name="Rectangle 13"/>
          <p:cNvSpPr>
            <a:spLocks noChangeArrowheads="1"/>
          </p:cNvSpPr>
          <p:nvPr/>
        </p:nvSpPr>
        <p:spPr bwMode="auto">
          <a:xfrm>
            <a:off x="4424607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23278" name="Rectangle 14"/>
          <p:cNvSpPr>
            <a:spLocks noChangeArrowheads="1"/>
          </p:cNvSpPr>
          <p:nvPr/>
        </p:nvSpPr>
        <p:spPr bwMode="auto">
          <a:xfrm>
            <a:off x="491697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279" name="Rectangle 15"/>
          <p:cNvSpPr>
            <a:spLocks noChangeArrowheads="1"/>
          </p:cNvSpPr>
          <p:nvPr/>
        </p:nvSpPr>
        <p:spPr bwMode="auto">
          <a:xfrm>
            <a:off x="5409346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280" name="Rectangle 16"/>
          <p:cNvSpPr>
            <a:spLocks noChangeArrowheads="1"/>
          </p:cNvSpPr>
          <p:nvPr/>
        </p:nvSpPr>
        <p:spPr bwMode="auto">
          <a:xfrm>
            <a:off x="5901715" y="376078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282" name="Rectangle 18"/>
          <p:cNvSpPr>
            <a:spLocks noChangeArrowheads="1"/>
          </p:cNvSpPr>
          <p:nvPr/>
        </p:nvSpPr>
        <p:spPr bwMode="auto">
          <a:xfrm>
            <a:off x="1189038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283" name="Rectangle 19"/>
          <p:cNvSpPr>
            <a:spLocks noChangeArrowheads="1"/>
          </p:cNvSpPr>
          <p:nvPr/>
        </p:nvSpPr>
        <p:spPr bwMode="auto">
          <a:xfrm>
            <a:off x="1681407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284" name="Rectangle 20"/>
          <p:cNvSpPr>
            <a:spLocks noChangeArrowheads="1"/>
          </p:cNvSpPr>
          <p:nvPr/>
        </p:nvSpPr>
        <p:spPr bwMode="auto">
          <a:xfrm>
            <a:off x="217377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2666146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286" name="Rectangle 22"/>
          <p:cNvSpPr>
            <a:spLocks noChangeArrowheads="1"/>
          </p:cNvSpPr>
          <p:nvPr/>
        </p:nvSpPr>
        <p:spPr bwMode="auto">
          <a:xfrm>
            <a:off x="3158515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287" name="Rectangle 23"/>
          <p:cNvSpPr>
            <a:spLocks noChangeArrowheads="1"/>
          </p:cNvSpPr>
          <p:nvPr/>
        </p:nvSpPr>
        <p:spPr bwMode="auto">
          <a:xfrm>
            <a:off x="4213592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288" name="Rectangle 24"/>
          <p:cNvSpPr>
            <a:spLocks noChangeArrowheads="1"/>
          </p:cNvSpPr>
          <p:nvPr/>
        </p:nvSpPr>
        <p:spPr bwMode="auto">
          <a:xfrm>
            <a:off x="4705961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23289" name="Rectangle 25"/>
          <p:cNvSpPr>
            <a:spLocks noChangeArrowheads="1"/>
          </p:cNvSpPr>
          <p:nvPr/>
        </p:nvSpPr>
        <p:spPr bwMode="auto">
          <a:xfrm>
            <a:off x="519833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290" name="Rectangle 26"/>
          <p:cNvSpPr>
            <a:spLocks noChangeArrowheads="1"/>
          </p:cNvSpPr>
          <p:nvPr/>
        </p:nvSpPr>
        <p:spPr bwMode="auto">
          <a:xfrm>
            <a:off x="5690700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291" name="Rectangle 27"/>
          <p:cNvSpPr>
            <a:spLocks noChangeArrowheads="1"/>
          </p:cNvSpPr>
          <p:nvPr/>
        </p:nvSpPr>
        <p:spPr bwMode="auto">
          <a:xfrm>
            <a:off x="6183069" y="439390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292" name="Rectangle 28"/>
          <p:cNvSpPr>
            <a:spLocks noChangeArrowheads="1"/>
          </p:cNvSpPr>
          <p:nvPr/>
        </p:nvSpPr>
        <p:spPr bwMode="auto">
          <a:xfrm>
            <a:off x="1189038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293" name="Rectangle 29"/>
          <p:cNvSpPr>
            <a:spLocks noChangeArrowheads="1"/>
          </p:cNvSpPr>
          <p:nvPr/>
        </p:nvSpPr>
        <p:spPr bwMode="auto">
          <a:xfrm>
            <a:off x="1681407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294" name="Rectangle 30"/>
          <p:cNvSpPr>
            <a:spLocks noChangeArrowheads="1"/>
          </p:cNvSpPr>
          <p:nvPr/>
        </p:nvSpPr>
        <p:spPr bwMode="auto">
          <a:xfrm>
            <a:off x="217377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295" name="Rectangle 31"/>
          <p:cNvSpPr>
            <a:spLocks noChangeArrowheads="1"/>
          </p:cNvSpPr>
          <p:nvPr/>
        </p:nvSpPr>
        <p:spPr bwMode="auto">
          <a:xfrm>
            <a:off x="2666146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296" name="Rectangle 32"/>
          <p:cNvSpPr>
            <a:spLocks noChangeArrowheads="1"/>
          </p:cNvSpPr>
          <p:nvPr/>
        </p:nvSpPr>
        <p:spPr bwMode="auto">
          <a:xfrm>
            <a:off x="3158515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297" name="Rectangle 33"/>
          <p:cNvSpPr>
            <a:spLocks noChangeArrowheads="1"/>
          </p:cNvSpPr>
          <p:nvPr/>
        </p:nvSpPr>
        <p:spPr bwMode="auto">
          <a:xfrm>
            <a:off x="4213592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298" name="Rectangle 34"/>
          <p:cNvSpPr>
            <a:spLocks noChangeArrowheads="1"/>
          </p:cNvSpPr>
          <p:nvPr/>
        </p:nvSpPr>
        <p:spPr bwMode="auto">
          <a:xfrm>
            <a:off x="4705961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299" name="Rectangle 35"/>
          <p:cNvSpPr>
            <a:spLocks noChangeArrowheads="1"/>
          </p:cNvSpPr>
          <p:nvPr/>
        </p:nvSpPr>
        <p:spPr bwMode="auto">
          <a:xfrm>
            <a:off x="519833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300" name="Rectangle 36"/>
          <p:cNvSpPr>
            <a:spLocks noChangeArrowheads="1"/>
          </p:cNvSpPr>
          <p:nvPr/>
        </p:nvSpPr>
        <p:spPr bwMode="auto">
          <a:xfrm>
            <a:off x="5690700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301" name="Rectangle 37"/>
          <p:cNvSpPr>
            <a:spLocks noChangeArrowheads="1"/>
          </p:cNvSpPr>
          <p:nvPr/>
        </p:nvSpPr>
        <p:spPr bwMode="auto">
          <a:xfrm>
            <a:off x="6183069" y="5027017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23302" name="Rectangle 38"/>
          <p:cNvSpPr>
            <a:spLocks noChangeArrowheads="1"/>
          </p:cNvSpPr>
          <p:nvPr/>
        </p:nvSpPr>
        <p:spPr bwMode="auto">
          <a:xfrm>
            <a:off x="1470392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23303" name="Rectangle 39"/>
          <p:cNvSpPr>
            <a:spLocks noChangeArrowheads="1"/>
          </p:cNvSpPr>
          <p:nvPr/>
        </p:nvSpPr>
        <p:spPr bwMode="auto">
          <a:xfrm>
            <a:off x="1962761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245513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23305" name="Rectangle 41"/>
          <p:cNvSpPr>
            <a:spLocks noChangeArrowheads="1"/>
          </p:cNvSpPr>
          <p:nvPr/>
        </p:nvSpPr>
        <p:spPr bwMode="auto">
          <a:xfrm>
            <a:off x="2947500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23306" name="Rectangle 42"/>
          <p:cNvSpPr>
            <a:spLocks noChangeArrowheads="1"/>
          </p:cNvSpPr>
          <p:nvPr/>
        </p:nvSpPr>
        <p:spPr bwMode="auto">
          <a:xfrm>
            <a:off x="3439869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23307" name="Rectangle 43"/>
          <p:cNvSpPr>
            <a:spLocks noChangeArrowheads="1"/>
          </p:cNvSpPr>
          <p:nvPr/>
        </p:nvSpPr>
        <p:spPr bwMode="auto">
          <a:xfrm>
            <a:off x="3932238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23308" name="Rectangle 44"/>
          <p:cNvSpPr>
            <a:spLocks noChangeArrowheads="1"/>
          </p:cNvSpPr>
          <p:nvPr/>
        </p:nvSpPr>
        <p:spPr bwMode="auto">
          <a:xfrm>
            <a:off x="4424607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23309" name="Rectangle 45"/>
          <p:cNvSpPr>
            <a:spLocks noChangeArrowheads="1"/>
          </p:cNvSpPr>
          <p:nvPr/>
        </p:nvSpPr>
        <p:spPr bwMode="auto">
          <a:xfrm>
            <a:off x="491697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23310" name="Rectangle 46"/>
          <p:cNvSpPr>
            <a:spLocks noChangeArrowheads="1"/>
          </p:cNvSpPr>
          <p:nvPr/>
        </p:nvSpPr>
        <p:spPr bwMode="auto">
          <a:xfrm>
            <a:off x="5409346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23311" name="Rectangle 47"/>
          <p:cNvSpPr>
            <a:spLocks noChangeArrowheads="1"/>
          </p:cNvSpPr>
          <p:nvPr/>
        </p:nvSpPr>
        <p:spPr bwMode="auto">
          <a:xfrm>
            <a:off x="5901715" y="5660132"/>
            <a:ext cx="492369" cy="35173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 dirty="0">
                <a:latin typeface="Courier New" panose="02070309020205020404" pitchFamily="49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3315" name="Text Box 51"/>
              <p:cNvSpPr txBox="1">
                <a:spLocks noChangeArrowheads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5" name="Text 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3350" y="5640387"/>
                <a:ext cx="704850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862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316" name="Text Box 52"/>
              <p:cNvSpPr txBox="1">
                <a:spLocks noChangeArrowheads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6" name="Text 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2238" y="4997450"/>
                <a:ext cx="944562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317" name="Text Box 53"/>
              <p:cNvSpPr txBox="1">
                <a:spLocks noChangeArrowheads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523317" name="Text 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3825" y="4375150"/>
                <a:ext cx="63817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4450984" y="945282"/>
                <a:ext cx="3886200" cy="25442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 return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ts val="2300"/>
                  </a:lnSpc>
                </a:pPr>
                <a:endPara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 call: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0984" y="945282"/>
                <a:ext cx="3886200" cy="2544286"/>
              </a:xfrm>
              <a:prstGeom prst="rect">
                <a:avLst/>
              </a:prstGeom>
              <a:blipFill rotWithShape="0">
                <a:blip r:embed="rId6"/>
                <a:stretch>
                  <a:fillRect b="-24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</a:t>
            </a:r>
            <a:endParaRPr lang="en-US" altLang="en-US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35195"/>
            <a:ext cx="7848600" cy="441323"/>
          </a:xfrm>
        </p:spPr>
        <p:txBody>
          <a:bodyPr/>
          <a:lstStyle/>
          <a:p>
            <a:r>
              <a:rPr lang="en-US" altLang="en-US" dirty="0" smtClean="0"/>
              <a:t>Merge.  </a:t>
            </a:r>
            <a:r>
              <a:rPr lang="en-US" altLang="en-US" dirty="0">
                <a:solidFill>
                  <a:schemeClr val="tx1"/>
                </a:solidFill>
              </a:rPr>
              <a:t>Combine two </a:t>
            </a:r>
            <a:r>
              <a:rPr lang="en-US" altLang="en-US" dirty="0" smtClean="0">
                <a:solidFill>
                  <a:schemeClr val="tx1"/>
                </a:solidFill>
              </a:rPr>
              <a:t>sorted </a:t>
            </a:r>
            <a:r>
              <a:rPr lang="en-US" altLang="en-US" dirty="0">
                <a:solidFill>
                  <a:schemeClr val="tx1"/>
                </a:solidFill>
              </a:rPr>
              <a:t>lists into a sorted whole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D4B0F-CBEA-4630-9CB7-024053E3E7F9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589853" name="Rectangle 29" descr="Outlined diamond"/>
          <p:cNvSpPr>
            <a:spLocks noChangeArrowheads="1"/>
          </p:cNvSpPr>
          <p:nvPr/>
        </p:nvSpPr>
        <p:spPr bwMode="auto">
          <a:xfrm>
            <a:off x="692150" y="1274945"/>
            <a:ext cx="492125" cy="366714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89854" name="Rectangle 30" descr="Outlined diamond"/>
          <p:cNvSpPr>
            <a:spLocks noChangeArrowheads="1"/>
          </p:cNvSpPr>
          <p:nvPr/>
        </p:nvSpPr>
        <p:spPr bwMode="auto">
          <a:xfrm>
            <a:off x="1184275" y="1274945"/>
            <a:ext cx="492125" cy="366714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89855" name="Rectangle 31" descr="Outlined diamond"/>
          <p:cNvSpPr>
            <a:spLocks noChangeArrowheads="1"/>
          </p:cNvSpPr>
          <p:nvPr/>
        </p:nvSpPr>
        <p:spPr bwMode="auto">
          <a:xfrm>
            <a:off x="1676400" y="1274945"/>
            <a:ext cx="492125" cy="366714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589856" name="Rectangle 32"/>
          <p:cNvSpPr>
            <a:spLocks noChangeArrowheads="1"/>
          </p:cNvSpPr>
          <p:nvPr/>
        </p:nvSpPr>
        <p:spPr bwMode="auto">
          <a:xfrm>
            <a:off x="2168525" y="1274945"/>
            <a:ext cx="493712" cy="36671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O</a:t>
            </a:r>
          </a:p>
        </p:txBody>
      </p:sp>
      <p:sp>
        <p:nvSpPr>
          <p:cNvPr id="589857" name="Rectangle 33"/>
          <p:cNvSpPr>
            <a:spLocks noChangeArrowheads="1"/>
          </p:cNvSpPr>
          <p:nvPr/>
        </p:nvSpPr>
        <p:spPr bwMode="auto">
          <a:xfrm>
            <a:off x="2662237" y="1274945"/>
            <a:ext cx="492125" cy="366714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589858" name="Rectangle 34" descr="Outlined diamond"/>
          <p:cNvSpPr>
            <a:spLocks noChangeArrowheads="1"/>
          </p:cNvSpPr>
          <p:nvPr/>
        </p:nvSpPr>
        <p:spPr bwMode="auto">
          <a:xfrm>
            <a:off x="3287712" y="1290821"/>
            <a:ext cx="492125" cy="350042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89859" name="Rectangle 35" descr="Outlined diamond"/>
          <p:cNvSpPr>
            <a:spLocks noChangeArrowheads="1"/>
          </p:cNvSpPr>
          <p:nvPr/>
        </p:nvSpPr>
        <p:spPr bwMode="auto">
          <a:xfrm>
            <a:off x="3779837" y="1290821"/>
            <a:ext cx="493713" cy="350042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89860" name="Rectangle 36"/>
          <p:cNvSpPr>
            <a:spLocks noChangeArrowheads="1"/>
          </p:cNvSpPr>
          <p:nvPr/>
        </p:nvSpPr>
        <p:spPr bwMode="auto">
          <a:xfrm>
            <a:off x="4273550" y="1290821"/>
            <a:ext cx="492125" cy="35004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M</a:t>
            </a:r>
          </a:p>
        </p:txBody>
      </p:sp>
      <p:sp>
        <p:nvSpPr>
          <p:cNvPr id="589861" name="Rectangle 37"/>
          <p:cNvSpPr>
            <a:spLocks noChangeArrowheads="1"/>
          </p:cNvSpPr>
          <p:nvPr/>
        </p:nvSpPr>
        <p:spPr bwMode="auto">
          <a:xfrm>
            <a:off x="4765675" y="1290821"/>
            <a:ext cx="492125" cy="35004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589862" name="Rectangle 38"/>
          <p:cNvSpPr>
            <a:spLocks noChangeArrowheads="1"/>
          </p:cNvSpPr>
          <p:nvPr/>
        </p:nvSpPr>
        <p:spPr bwMode="auto">
          <a:xfrm>
            <a:off x="5257800" y="1290821"/>
            <a:ext cx="492125" cy="35004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89863" name="Rectangle 39"/>
          <p:cNvSpPr>
            <a:spLocks noChangeArrowheads="1"/>
          </p:cNvSpPr>
          <p:nvPr/>
        </p:nvSpPr>
        <p:spPr bwMode="auto">
          <a:xfrm>
            <a:off x="692150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589864" name="Rectangle 40"/>
          <p:cNvSpPr>
            <a:spLocks noChangeArrowheads="1"/>
          </p:cNvSpPr>
          <p:nvPr/>
        </p:nvSpPr>
        <p:spPr bwMode="auto">
          <a:xfrm>
            <a:off x="1184275" y="1906769"/>
            <a:ext cx="493713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589865" name="Rectangle 41"/>
          <p:cNvSpPr>
            <a:spLocks noChangeArrowheads="1"/>
          </p:cNvSpPr>
          <p:nvPr/>
        </p:nvSpPr>
        <p:spPr bwMode="auto">
          <a:xfrm>
            <a:off x="1677988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589866" name="Rectangle 42"/>
          <p:cNvSpPr>
            <a:spLocks noChangeArrowheads="1"/>
          </p:cNvSpPr>
          <p:nvPr/>
        </p:nvSpPr>
        <p:spPr bwMode="auto">
          <a:xfrm>
            <a:off x="2170113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589867" name="Rectangle 43"/>
          <p:cNvSpPr>
            <a:spLocks noChangeArrowheads="1"/>
          </p:cNvSpPr>
          <p:nvPr/>
        </p:nvSpPr>
        <p:spPr bwMode="auto">
          <a:xfrm>
            <a:off x="2662238" y="1906769"/>
            <a:ext cx="492125" cy="352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68" name="Rectangle 44"/>
          <p:cNvSpPr>
            <a:spLocks noChangeArrowheads="1"/>
          </p:cNvSpPr>
          <p:nvPr/>
        </p:nvSpPr>
        <p:spPr bwMode="auto">
          <a:xfrm>
            <a:off x="3154363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69" name="Rectangle 45"/>
          <p:cNvSpPr>
            <a:spLocks noChangeArrowheads="1"/>
          </p:cNvSpPr>
          <p:nvPr/>
        </p:nvSpPr>
        <p:spPr bwMode="auto">
          <a:xfrm>
            <a:off x="3646488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70" name="Rectangle 46"/>
          <p:cNvSpPr>
            <a:spLocks noChangeArrowheads="1"/>
          </p:cNvSpPr>
          <p:nvPr/>
        </p:nvSpPr>
        <p:spPr bwMode="auto">
          <a:xfrm>
            <a:off x="4138613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71" name="Rectangle 47"/>
          <p:cNvSpPr>
            <a:spLocks noChangeArrowheads="1"/>
          </p:cNvSpPr>
          <p:nvPr/>
        </p:nvSpPr>
        <p:spPr bwMode="auto">
          <a:xfrm>
            <a:off x="4630738" y="1906769"/>
            <a:ext cx="493712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p:sp>
        <p:nvSpPr>
          <p:cNvPr id="589872" name="Rectangle 48"/>
          <p:cNvSpPr>
            <a:spLocks noChangeArrowheads="1"/>
          </p:cNvSpPr>
          <p:nvPr/>
        </p:nvSpPr>
        <p:spPr bwMode="auto">
          <a:xfrm>
            <a:off x="5124450" y="1906769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b="1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2535237" y="2524304"/>
                <a:ext cx="4627563" cy="372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ts val="2300"/>
                  </a:lnSpc>
                </a:pPr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</a:t>
                </a:r>
                <a14:m>
                  <m:oMath xmlns:m="http://schemas.openxmlformats.org/officeDocument/2006/math"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en-US" b="0" i="1" u="sng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lang="en-US" altLang="en-US" b="1" i="0" u="sng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two new arrays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+1..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append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at the end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𝑖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←1,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𝑗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←1</m:t>
                      </m:r>
                    </m:oMath>
                  </m:oMathPara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lang="en-US" altLang="en-US" i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err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else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endPara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37" y="2524304"/>
                <a:ext cx="4627563" cy="372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Analyzing merge sort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5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914400"/>
                <a:ext cx="79248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Def. 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be the running time of the algorithm on an array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</a:rPr>
                  <a:t>.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en-US" dirty="0" smtClean="0"/>
                  <a:t>Merge sort </a:t>
                </a:r>
                <a:r>
                  <a:rPr lang="en-US" altLang="en-US" dirty="0"/>
                  <a:t>recurrence.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altLang="en-US" dirty="0" smtClean="0"/>
                  <a:t>A few simplifications</a:t>
                </a:r>
              </a:p>
              <a:p>
                <a:pPr lvl="1"/>
                <a:r>
                  <a:rPr lang="en-US" alt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 smtClean="0"/>
                  <a:t> </a:t>
                </a:r>
              </a:p>
              <a:p>
                <a:pPr lvl="2"/>
                <a:r>
                  <a:rPr lang="en-US" altLang="en-US" dirty="0" smtClean="0"/>
                  <a:t>since we are interested in an big-Oh upper bound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/>
                  <a:t>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replace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/>
                  <a:t>since we are interested in an big-Oh upper bound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 is a power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/>
                  <a:t>, so that we can ignore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since we are interested in an big-Oh upper bound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2"/>
                <a:r>
                  <a:rPr lang="en-US" alt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dirty="0" smtClean="0"/>
                  <a:t> be the smallest power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, as long as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a polynomial function.</a:t>
                </a:r>
                <a:endParaRPr lang="en-US" altLang="en-US" dirty="0"/>
              </a:p>
              <a:p>
                <a:pPr lvl="2"/>
                <a:endParaRPr lang="en-US" altLang="en-US" dirty="0"/>
              </a:p>
            </p:txBody>
          </p:sp>
        </mc:Choice>
        <mc:Fallback xmlns="">
          <p:sp>
            <p:nvSpPr>
              <p:cNvPr id="321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14400"/>
                <a:ext cx="7924800" cy="5410200"/>
              </a:xfrm>
              <a:blipFill rotWithShape="0">
                <a:blip r:embed="rId3"/>
                <a:stretch>
                  <a:fillRect l="-615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3C7BD-F76B-4EE8-864E-307BA693301A}" type="slidenum">
              <a:rPr lang="en-US" altLang="en-US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Solve the recurrence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85800"/>
                <a:ext cx="7848600" cy="5410200"/>
              </a:xfrm>
            </p:spPr>
            <p:txBody>
              <a:bodyPr/>
              <a:lstStyle/>
              <a:p>
                <a:r>
                  <a:rPr lang="en-US" altLang="en-US" dirty="0" smtClean="0"/>
                  <a:t>Simplified merge </a:t>
                </a:r>
                <a:r>
                  <a:rPr lang="en-US" altLang="en-US" dirty="0"/>
                  <a:t>sort recurrence.  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7848600" cy="5410200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B4572-3A99-4062-BC0E-4C4604FB37D2}" type="slidenum">
              <a:rPr lang="en-US" altLang="en-US"/>
              <a:pPr/>
              <a:t>9</a:t>
            </a:fld>
            <a:endParaRPr lang="en-US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379" name="Text Box 3"/>
              <p:cNvSpPr txBox="1">
                <a:spLocks noChangeArrowheads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313" y="1869665"/>
                <a:ext cx="952500" cy="339196"/>
              </a:xfrm>
              <a:prstGeom prst="rect">
                <a:avLst/>
              </a:prstGeom>
              <a:blipFill rotWithShape="0">
                <a:blip r:embed="rId4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380" name="Text Box 4"/>
              <p:cNvSpPr txBox="1">
                <a:spLocks noChangeArrowheads="1"/>
              </p:cNvSpPr>
              <p:nvPr/>
            </p:nvSpPr>
            <p:spPr bwMode="auto">
              <a:xfrm>
                <a:off x="4495800" y="2672940"/>
                <a:ext cx="914400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8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2672940"/>
                <a:ext cx="914400" cy="339196"/>
              </a:xfrm>
              <a:prstGeom prst="rect">
                <a:avLst/>
              </a:prstGeom>
              <a:blipFill rotWithShape="0">
                <a:blip r:embed="rId5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381" name="Text Box 5"/>
              <p:cNvSpPr txBox="1">
                <a:spLocks noChangeArrowheads="1"/>
              </p:cNvSpPr>
              <p:nvPr/>
            </p:nvSpPr>
            <p:spPr bwMode="auto">
              <a:xfrm>
                <a:off x="1843088" y="2685640"/>
                <a:ext cx="900112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88" y="2685640"/>
                <a:ext cx="900112" cy="339196"/>
              </a:xfrm>
              <a:prstGeom prst="rect">
                <a:avLst/>
              </a:prstGeom>
              <a:blipFill rotWithShape="0">
                <a:blip r:embed="rId6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82" name="AutoShape 6"/>
          <p:cNvCxnSpPr>
            <a:cxnSpLocks noChangeShapeType="1"/>
            <a:stCxn id="485379" idx="2"/>
            <a:endCxn id="485381" idx="0"/>
          </p:cNvCxnSpPr>
          <p:nvPr/>
        </p:nvCxnSpPr>
        <p:spPr bwMode="auto">
          <a:xfrm flipH="1">
            <a:off x="2293144" y="2208861"/>
            <a:ext cx="1318419" cy="4767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5383" name="AutoShape 7"/>
          <p:cNvCxnSpPr>
            <a:cxnSpLocks noChangeShapeType="1"/>
            <a:stCxn id="485379" idx="2"/>
            <a:endCxn id="485380" idx="0"/>
          </p:cNvCxnSpPr>
          <p:nvPr/>
        </p:nvCxnSpPr>
        <p:spPr bwMode="auto">
          <a:xfrm>
            <a:off x="3611563" y="2208861"/>
            <a:ext cx="1341437" cy="4640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84" name="Text Box 8"/>
              <p:cNvSpPr txBox="1">
                <a:spLocks noChangeArrowheads="1"/>
              </p:cNvSpPr>
              <p:nvPr/>
            </p:nvSpPr>
            <p:spPr bwMode="auto">
              <a:xfrm>
                <a:off x="5108575" y="3434940"/>
                <a:ext cx="9112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8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8575" y="3434940"/>
                <a:ext cx="911225" cy="339196"/>
              </a:xfrm>
              <a:prstGeom prst="rect">
                <a:avLst/>
              </a:prstGeom>
              <a:blipFill rotWithShape="0">
                <a:blip r:embed="rId7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385" name="Text Box 9"/>
              <p:cNvSpPr txBox="1">
                <a:spLocks noChangeArrowheads="1"/>
              </p:cNvSpPr>
              <p:nvPr/>
            </p:nvSpPr>
            <p:spPr bwMode="auto">
              <a:xfrm>
                <a:off x="3810000" y="3447640"/>
                <a:ext cx="890588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447640"/>
                <a:ext cx="890588" cy="339196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86" name="AutoShape 10"/>
          <p:cNvCxnSpPr>
            <a:cxnSpLocks noChangeShapeType="1"/>
            <a:stCxn id="485380" idx="2"/>
            <a:endCxn id="485385" idx="0"/>
          </p:cNvCxnSpPr>
          <p:nvPr/>
        </p:nvCxnSpPr>
        <p:spPr bwMode="auto">
          <a:xfrm flipH="1">
            <a:off x="4255294" y="3012136"/>
            <a:ext cx="697706" cy="435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5387" name="AutoShape 11"/>
          <p:cNvCxnSpPr>
            <a:cxnSpLocks noChangeShapeType="1"/>
            <a:stCxn id="485380" idx="2"/>
            <a:endCxn id="485384" idx="0"/>
          </p:cNvCxnSpPr>
          <p:nvPr/>
        </p:nvCxnSpPr>
        <p:spPr bwMode="auto">
          <a:xfrm>
            <a:off x="4953000" y="3012136"/>
            <a:ext cx="611188" cy="4228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88" name="Text Box 12"/>
              <p:cNvSpPr txBox="1">
                <a:spLocks noChangeArrowheads="1"/>
              </p:cNvSpPr>
              <p:nvPr/>
            </p:nvSpPr>
            <p:spPr bwMode="auto">
              <a:xfrm>
                <a:off x="914400" y="3434940"/>
                <a:ext cx="928688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88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434940"/>
                <a:ext cx="928688" cy="339196"/>
              </a:xfrm>
              <a:prstGeom prst="rect">
                <a:avLst/>
              </a:prstGeom>
              <a:blipFill rotWithShape="0">
                <a:blip r:embed="rId9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89" name="AutoShape 13"/>
          <p:cNvCxnSpPr>
            <a:cxnSpLocks noChangeShapeType="1"/>
            <a:stCxn id="485381" idx="2"/>
            <a:endCxn id="485388" idx="0"/>
          </p:cNvCxnSpPr>
          <p:nvPr/>
        </p:nvCxnSpPr>
        <p:spPr bwMode="auto">
          <a:xfrm flipH="1">
            <a:off x="1378744" y="3024836"/>
            <a:ext cx="914400" cy="410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90" name="Text Box 14"/>
              <p:cNvSpPr txBox="1">
                <a:spLocks noChangeArrowheads="1"/>
              </p:cNvSpPr>
              <p:nvPr/>
            </p:nvSpPr>
            <p:spPr bwMode="auto">
              <a:xfrm>
                <a:off x="2454275" y="3434940"/>
                <a:ext cx="8985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/4)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9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275" y="3434940"/>
                <a:ext cx="898525" cy="339196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1" name="AutoShape 15"/>
          <p:cNvCxnSpPr>
            <a:cxnSpLocks noChangeShapeType="1"/>
            <a:stCxn id="485381" idx="2"/>
            <a:endCxn id="485390" idx="0"/>
          </p:cNvCxnSpPr>
          <p:nvPr/>
        </p:nvCxnSpPr>
        <p:spPr bwMode="auto">
          <a:xfrm>
            <a:off x="2293144" y="3024836"/>
            <a:ext cx="610394" cy="410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92" name="Text Box 16"/>
              <p:cNvSpPr txBox="1">
                <a:spLocks noChangeArrowheads="1"/>
              </p:cNvSpPr>
              <p:nvPr/>
            </p:nvSpPr>
            <p:spPr bwMode="auto">
              <a:xfrm>
                <a:off x="609600" y="5190715"/>
                <a:ext cx="62071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92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190715"/>
                <a:ext cx="620713" cy="339196"/>
              </a:xfrm>
              <a:prstGeom prst="rect">
                <a:avLst/>
              </a:prstGeom>
              <a:blipFill rotWithShape="0">
                <a:blip r:embed="rId11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3" name="AutoShape 17"/>
          <p:cNvCxnSpPr>
            <a:cxnSpLocks noChangeShapeType="1"/>
            <a:stCxn id="485388" idx="2"/>
            <a:endCxn id="485392" idx="0"/>
          </p:cNvCxnSpPr>
          <p:nvPr/>
        </p:nvCxnSpPr>
        <p:spPr bwMode="auto">
          <a:xfrm flipH="1">
            <a:off x="919957" y="3774136"/>
            <a:ext cx="458787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94" name="Text Box 18"/>
              <p:cNvSpPr txBox="1">
                <a:spLocks noChangeArrowheads="1"/>
              </p:cNvSpPr>
              <p:nvPr/>
            </p:nvSpPr>
            <p:spPr bwMode="auto">
              <a:xfrm>
                <a:off x="1295400" y="5190715"/>
                <a:ext cx="623888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190715"/>
                <a:ext cx="623888" cy="339196"/>
              </a:xfrm>
              <a:prstGeom prst="rect">
                <a:avLst/>
              </a:prstGeom>
              <a:blipFill rotWithShape="0">
                <a:blip r:embed="rId12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5" name="AutoShape 19"/>
          <p:cNvCxnSpPr>
            <a:cxnSpLocks noChangeShapeType="1"/>
            <a:stCxn id="485388" idx="2"/>
            <a:endCxn id="485394" idx="0"/>
          </p:cNvCxnSpPr>
          <p:nvPr/>
        </p:nvCxnSpPr>
        <p:spPr bwMode="auto">
          <a:xfrm>
            <a:off x="1378744" y="3774136"/>
            <a:ext cx="228600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96" name="Text Box 20"/>
              <p:cNvSpPr txBox="1">
                <a:spLocks noChangeArrowheads="1"/>
              </p:cNvSpPr>
              <p:nvPr/>
            </p:nvSpPr>
            <p:spPr bwMode="auto">
              <a:xfrm>
                <a:off x="2133600" y="5203415"/>
                <a:ext cx="6445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kumimoji="0" lang="en-US" alt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0" lang="en-US" altLang="en-US" i="1" dirty="0" smtClean="0">
                        <a:latin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kumimoji="0" lang="en-US" altLang="en-US" dirty="0"/>
                  <a:t>)</a:t>
                </a:r>
              </a:p>
            </p:txBody>
          </p:sp>
        </mc:Choice>
        <mc:Fallback xmlns="">
          <p:sp>
            <p:nvSpPr>
              <p:cNvPr id="48539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5203415"/>
                <a:ext cx="644525" cy="339196"/>
              </a:xfrm>
              <a:prstGeom prst="rect">
                <a:avLst/>
              </a:prstGeom>
              <a:blipFill rotWithShape="0">
                <a:blip r:embed="rId13"/>
                <a:stretch>
                  <a:fillRect t="-3636" b="-2545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7" name="AutoShape 21"/>
          <p:cNvCxnSpPr>
            <a:cxnSpLocks noChangeShapeType="1"/>
            <a:stCxn id="485390" idx="2"/>
            <a:endCxn id="485396" idx="0"/>
          </p:cNvCxnSpPr>
          <p:nvPr/>
        </p:nvCxnSpPr>
        <p:spPr bwMode="auto">
          <a:xfrm flipH="1">
            <a:off x="2455863" y="3774136"/>
            <a:ext cx="44767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398" name="Text Box 22"/>
              <p:cNvSpPr txBox="1">
                <a:spLocks noChangeArrowheads="1"/>
              </p:cNvSpPr>
              <p:nvPr/>
            </p:nvSpPr>
            <p:spPr bwMode="auto">
              <a:xfrm>
                <a:off x="2854325" y="5203415"/>
                <a:ext cx="65087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39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4325" y="5203415"/>
                <a:ext cx="650875" cy="339196"/>
              </a:xfrm>
              <a:prstGeom prst="rect">
                <a:avLst/>
              </a:prstGeom>
              <a:blipFill rotWithShape="0">
                <a:blip r:embed="rId14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399" name="AutoShape 23"/>
          <p:cNvCxnSpPr>
            <a:cxnSpLocks noChangeShapeType="1"/>
            <a:stCxn id="485390" idx="2"/>
            <a:endCxn id="485398" idx="0"/>
          </p:cNvCxnSpPr>
          <p:nvPr/>
        </p:nvCxnSpPr>
        <p:spPr bwMode="auto">
          <a:xfrm>
            <a:off x="2903538" y="3774136"/>
            <a:ext cx="27622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400" name="Text Box 24"/>
              <p:cNvSpPr txBox="1">
                <a:spLocks noChangeArrowheads="1"/>
              </p:cNvSpPr>
              <p:nvPr/>
            </p:nvSpPr>
            <p:spPr bwMode="auto">
              <a:xfrm>
                <a:off x="3581400" y="5203415"/>
                <a:ext cx="63341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40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203415"/>
                <a:ext cx="633413" cy="339196"/>
              </a:xfrm>
              <a:prstGeom prst="rect">
                <a:avLst/>
              </a:prstGeom>
              <a:blipFill rotWithShape="0">
                <a:blip r:embed="rId15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1" name="AutoShape 25"/>
          <p:cNvCxnSpPr>
            <a:cxnSpLocks noChangeShapeType="1"/>
            <a:stCxn id="485385" idx="2"/>
            <a:endCxn id="485400" idx="0"/>
          </p:cNvCxnSpPr>
          <p:nvPr/>
        </p:nvCxnSpPr>
        <p:spPr bwMode="auto">
          <a:xfrm flipH="1">
            <a:off x="3898107" y="3786836"/>
            <a:ext cx="357187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402" name="Text Box 26"/>
              <p:cNvSpPr txBox="1">
                <a:spLocks noChangeArrowheads="1"/>
              </p:cNvSpPr>
              <p:nvPr/>
            </p:nvSpPr>
            <p:spPr bwMode="auto">
              <a:xfrm>
                <a:off x="4267200" y="5203415"/>
                <a:ext cx="601663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40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203415"/>
                <a:ext cx="601663" cy="339196"/>
              </a:xfrm>
              <a:prstGeom prst="rect">
                <a:avLst/>
              </a:prstGeom>
              <a:blipFill rotWithShape="0">
                <a:blip r:embed="rId16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3" name="AutoShape 27"/>
          <p:cNvCxnSpPr>
            <a:cxnSpLocks noChangeShapeType="1"/>
            <a:stCxn id="485385" idx="2"/>
            <a:endCxn id="485402" idx="0"/>
          </p:cNvCxnSpPr>
          <p:nvPr/>
        </p:nvCxnSpPr>
        <p:spPr bwMode="auto">
          <a:xfrm>
            <a:off x="4255294" y="3786836"/>
            <a:ext cx="312738" cy="1416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404" name="Text Box 28"/>
              <p:cNvSpPr txBox="1">
                <a:spLocks noChangeArrowheads="1"/>
              </p:cNvSpPr>
              <p:nvPr/>
            </p:nvSpPr>
            <p:spPr bwMode="auto">
              <a:xfrm>
                <a:off x="5083175" y="5203415"/>
                <a:ext cx="63182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4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3175" y="5203415"/>
                <a:ext cx="631825" cy="339196"/>
              </a:xfrm>
              <a:prstGeom prst="rect">
                <a:avLst/>
              </a:prstGeom>
              <a:blipFill rotWithShape="0">
                <a:blip r:embed="rId17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5" name="AutoShape 29"/>
          <p:cNvCxnSpPr>
            <a:cxnSpLocks noChangeShapeType="1"/>
            <a:stCxn id="485384" idx="2"/>
            <a:endCxn id="485404" idx="0"/>
          </p:cNvCxnSpPr>
          <p:nvPr/>
        </p:nvCxnSpPr>
        <p:spPr bwMode="auto">
          <a:xfrm flipH="1">
            <a:off x="5399088" y="3774136"/>
            <a:ext cx="165100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406" name="Text Box 30"/>
              <p:cNvSpPr txBox="1">
                <a:spLocks noChangeArrowheads="1"/>
              </p:cNvSpPr>
              <p:nvPr/>
            </p:nvSpPr>
            <p:spPr bwMode="auto">
              <a:xfrm>
                <a:off x="5788025" y="5203415"/>
                <a:ext cx="612775" cy="33919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en-US" altLang="en-US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0" lang="en-US" altLang="en-US" dirty="0"/>
              </a:p>
            </p:txBody>
          </p:sp>
        </mc:Choice>
        <mc:Fallback xmlns="">
          <p:sp>
            <p:nvSpPr>
              <p:cNvPr id="48540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8025" y="5203415"/>
                <a:ext cx="612775" cy="339196"/>
              </a:xfrm>
              <a:prstGeom prst="rect">
                <a:avLst/>
              </a:prstGeom>
              <a:blipFill rotWithShape="0">
                <a:blip r:embed="rId18"/>
                <a:stretch>
                  <a:fillRect b="-127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407" name="AutoShape 31"/>
          <p:cNvCxnSpPr>
            <a:cxnSpLocks noChangeShapeType="1"/>
            <a:stCxn id="485384" idx="2"/>
            <a:endCxn id="485406" idx="0"/>
          </p:cNvCxnSpPr>
          <p:nvPr/>
        </p:nvCxnSpPr>
        <p:spPr bwMode="auto">
          <a:xfrm>
            <a:off x="5564188" y="3774136"/>
            <a:ext cx="530225" cy="1429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408" name="Text Box 32"/>
              <p:cNvSpPr txBox="1">
                <a:spLocks noChangeArrowheads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513" y="1937928"/>
                <a:ext cx="681037" cy="3391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409" name="Rectangle 33"/>
              <p:cNvSpPr>
                <a:spLocks noChangeArrowheads="1"/>
              </p:cNvSpPr>
              <p:nvPr/>
            </p:nvSpPr>
            <p:spPr bwMode="auto">
              <a:xfrm>
                <a:off x="754063" y="4306478"/>
                <a:ext cx="5510212" cy="271462"/>
              </a:xfrm>
              <a:prstGeom prst="rect">
                <a:avLst/>
              </a:prstGeom>
              <a:solidFill>
                <a:srgbClr val="0033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5409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3" y="4306478"/>
                <a:ext cx="5510212" cy="271462"/>
              </a:xfrm>
              <a:prstGeom prst="rect">
                <a:avLst/>
              </a:prstGeom>
              <a:blipFill rotWithShape="0">
                <a:blip r:embed="rId20"/>
                <a:stretch>
                  <a:fillRect b="-234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410" name="Text Box 34"/>
              <p:cNvSpPr txBox="1">
                <a:spLocks noChangeArrowheads="1"/>
              </p:cNvSpPr>
              <p:nvPr/>
            </p:nvSpPr>
            <p:spPr bwMode="auto">
              <a:xfrm>
                <a:off x="6955432" y="267294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5432" y="2672940"/>
                <a:ext cx="1157287" cy="339196"/>
              </a:xfrm>
              <a:prstGeom prst="rect">
                <a:avLst/>
              </a:prstGeom>
              <a:blipFill rotWithShape="0">
                <a:blip r:embed="rId21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411" name="Text Box 35"/>
              <p:cNvSpPr txBox="1">
                <a:spLocks noChangeArrowheads="1"/>
              </p:cNvSpPr>
              <p:nvPr/>
            </p:nvSpPr>
            <p:spPr bwMode="auto">
              <a:xfrm>
                <a:off x="6950869" y="3428980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1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869" y="3428980"/>
                <a:ext cx="1157287" cy="339196"/>
              </a:xfrm>
              <a:prstGeom prst="rect">
                <a:avLst/>
              </a:prstGeom>
              <a:blipFill rotWithShape="0">
                <a:blip r:embed="rId22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412" name="Text Box 36"/>
              <p:cNvSpPr txBox="1">
                <a:spLocks noChangeArrowheads="1"/>
              </p:cNvSpPr>
              <p:nvPr/>
            </p:nvSpPr>
            <p:spPr bwMode="auto">
              <a:xfrm>
                <a:off x="6818505" y="4263879"/>
                <a:ext cx="16144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baseline="30000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12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8505" y="4263879"/>
                <a:ext cx="1614487" cy="339196"/>
              </a:xfrm>
              <a:prstGeom prst="rect">
                <a:avLst/>
              </a:prstGeom>
              <a:blipFill rotWithShape="0">
                <a:blip r:embed="rId23"/>
                <a:stretch>
                  <a:fillRect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413" name="Text Box 37"/>
              <p:cNvSpPr txBox="1">
                <a:spLocks noChangeArrowheads="1"/>
              </p:cNvSpPr>
              <p:nvPr/>
            </p:nvSpPr>
            <p:spPr bwMode="auto">
              <a:xfrm>
                <a:off x="7025869" y="5213350"/>
                <a:ext cx="1223962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1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869" y="5213350"/>
                <a:ext cx="1223962" cy="33919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414" name="Text Box 38"/>
          <p:cNvSpPr txBox="1">
            <a:spLocks noChangeArrowheads="1"/>
          </p:cNvSpPr>
          <p:nvPr/>
        </p:nvSpPr>
        <p:spPr bwMode="auto">
          <a:xfrm>
            <a:off x="7148513" y="4727165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. . .</a:t>
            </a:r>
          </a:p>
        </p:txBody>
      </p:sp>
      <p:sp>
        <p:nvSpPr>
          <p:cNvPr id="485415" name="Text Box 39"/>
          <p:cNvSpPr txBox="1">
            <a:spLocks noChangeArrowheads="1"/>
          </p:cNvSpPr>
          <p:nvPr/>
        </p:nvSpPr>
        <p:spPr bwMode="auto">
          <a:xfrm>
            <a:off x="7148513" y="3909603"/>
            <a:ext cx="11572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. . .</a:t>
            </a:r>
          </a:p>
        </p:txBody>
      </p:sp>
      <p:sp>
        <p:nvSpPr>
          <p:cNvPr id="485416" name="Line 40"/>
          <p:cNvSpPr>
            <a:spLocks noChangeShapeType="1"/>
          </p:cNvSpPr>
          <p:nvPr/>
        </p:nvSpPr>
        <p:spPr bwMode="auto">
          <a:xfrm>
            <a:off x="6740525" y="2006190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417" name="Text Box 41"/>
              <p:cNvSpPr txBox="1">
                <a:spLocks noChangeArrowheads="1"/>
              </p:cNvSpPr>
              <p:nvPr/>
            </p:nvSpPr>
            <p:spPr bwMode="auto">
              <a:xfrm>
                <a:off x="6400800" y="3650840"/>
                <a:ext cx="747713" cy="339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8541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3650840"/>
                <a:ext cx="747713" cy="339196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418" name="Line 42"/>
          <p:cNvSpPr>
            <a:spLocks noChangeShapeType="1"/>
          </p:cNvSpPr>
          <p:nvPr/>
        </p:nvSpPr>
        <p:spPr bwMode="auto">
          <a:xfrm flipH="1">
            <a:off x="7081838" y="5679665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419" name="Text Box 43"/>
              <p:cNvSpPr txBox="1">
                <a:spLocks noChangeArrowheads="1"/>
              </p:cNvSpPr>
              <p:nvPr/>
            </p:nvSpPr>
            <p:spPr bwMode="auto">
              <a:xfrm>
                <a:off x="7062727" y="5756804"/>
                <a:ext cx="1157287" cy="339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85419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2727" y="5756804"/>
                <a:ext cx="1157287" cy="339196"/>
              </a:xfrm>
              <a:prstGeom prst="rect">
                <a:avLst/>
              </a:prstGeom>
              <a:blipFill rotWithShape="0">
                <a:blip r:embed="rId26"/>
                <a:stretch>
                  <a:fillRect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7344" y="5808173"/>
                <a:ext cx="4250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So, merge sort runs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time.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44" y="5808173"/>
                <a:ext cx="4250651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1291" t="-8333" r="-57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animBg="1"/>
      <p:bldP spid="485380" grpId="0" animBg="1"/>
      <p:bldP spid="485381" grpId="0" animBg="1"/>
      <p:bldP spid="485384" grpId="0" animBg="1"/>
      <p:bldP spid="485385" grpId="0" animBg="1"/>
      <p:bldP spid="485388" grpId="0" animBg="1"/>
      <p:bldP spid="485390" grpId="0" animBg="1"/>
      <p:bldP spid="485392" grpId="0" animBg="1"/>
      <p:bldP spid="485394" grpId="0" animBg="1"/>
      <p:bldP spid="485396" grpId="0" animBg="1"/>
      <p:bldP spid="485398" grpId="0" animBg="1"/>
      <p:bldP spid="485400" grpId="0" animBg="1"/>
      <p:bldP spid="485402" grpId="0" animBg="1"/>
      <p:bldP spid="485404" grpId="0" animBg="1"/>
      <p:bldP spid="485406" grpId="0" animBg="1"/>
      <p:bldP spid="485408" grpId="0"/>
      <p:bldP spid="485409" grpId="0" animBg="1"/>
      <p:bldP spid="485410" grpId="0"/>
      <p:bldP spid="485411" grpId="0"/>
      <p:bldP spid="485412" grpId="0"/>
      <p:bldP spid="485413" grpId="0"/>
      <p:bldP spid="485414" grpId="0"/>
      <p:bldP spid="485415" grpId="0"/>
      <p:bldP spid="485416" grpId="0" animBg="1"/>
      <p:bldP spid="485417" grpId="0" animBg="1"/>
      <p:bldP spid="485418" grpId="0" animBg="1"/>
      <p:bldP spid="485419" grpId="0"/>
      <p:bldP spid="3" grpId="0"/>
    </p:bldLst>
  </p:timing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11857</TotalTime>
  <Words>1709</Words>
  <Application>Microsoft Office PowerPoint</Application>
  <PresentationFormat>On-screen Show (4:3)</PresentationFormat>
  <Paragraphs>592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Monotype Sorts</vt:lpstr>
      <vt:lpstr>Cambria Math</vt:lpstr>
      <vt:lpstr>Comic Sans MS</vt:lpstr>
      <vt:lpstr>Courier New</vt:lpstr>
      <vt:lpstr>Symbol</vt:lpstr>
      <vt:lpstr>Wingdings</vt:lpstr>
      <vt:lpstr>Theme1</vt:lpstr>
      <vt:lpstr>Lecture 3: Divide and Conquer</vt:lpstr>
      <vt:lpstr>A quick review of recursion and recurrences</vt:lpstr>
      <vt:lpstr>Analyzing a recursive algorithm with recurrence</vt:lpstr>
      <vt:lpstr>Solving recurrences with the recursion tree method</vt:lpstr>
      <vt:lpstr>Divide-and-Conquer</vt:lpstr>
      <vt:lpstr>Merge sort</vt:lpstr>
      <vt:lpstr>Merge</vt:lpstr>
      <vt:lpstr>Analyzing merge sort</vt:lpstr>
      <vt:lpstr>Solve the recurrence</vt:lpstr>
      <vt:lpstr>Problem: Counting Inversions</vt:lpstr>
      <vt:lpstr>Counting Inversions:  Divide-and-Conquer</vt:lpstr>
      <vt:lpstr>Counting Inversions:  Combine</vt:lpstr>
      <vt:lpstr>Counting Inversions:  Implementation</vt:lpstr>
      <vt:lpstr>Interesting facts about number of inversions</vt:lpstr>
      <vt:lpstr>The Maximum Subarray Problem</vt:lpstr>
      <vt:lpstr>A brute-force algorithm</vt:lpstr>
      <vt:lpstr>A data-reuse algorithm</vt:lpstr>
      <vt:lpstr>A divide-and-conquer algorithm</vt:lpstr>
      <vt:lpstr>Solving case 3</vt:lpstr>
      <vt:lpstr>The complete divide-and-conquer algorithm</vt:lpstr>
      <vt:lpstr>A linear-time algorithm?</vt:lpstr>
      <vt:lpstr>The linear-time algorithm</vt:lpstr>
      <vt:lpstr>Another simple divide-and-conquer algorithm: Binary search</vt:lpstr>
      <vt:lpstr>handout</vt:lpstr>
    </vt:vector>
  </TitlesOfParts>
  <Manager/>
  <Company>Dell Computer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subject/>
  <dc:creator>Kevin Wayne</dc:creator>
  <cp:keywords/>
  <dc:description/>
  <cp:lastModifiedBy>yike</cp:lastModifiedBy>
  <cp:revision>1025</cp:revision>
  <cp:lastPrinted>2005-06-06T17:49:42Z</cp:lastPrinted>
  <dcterms:created xsi:type="dcterms:W3CDTF">1999-12-31T01:41:01Z</dcterms:created>
  <dcterms:modified xsi:type="dcterms:W3CDTF">2015-02-13T00:58:34Z</dcterms:modified>
  <cp:category/>
</cp:coreProperties>
</file>