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490" r:id="rId2"/>
    <p:sldId id="442" r:id="rId3"/>
    <p:sldId id="443" r:id="rId4"/>
    <p:sldId id="501" r:id="rId5"/>
    <p:sldId id="502" r:id="rId6"/>
    <p:sldId id="503" r:id="rId7"/>
    <p:sldId id="444" r:id="rId8"/>
    <p:sldId id="504" r:id="rId9"/>
    <p:sldId id="489" r:id="rId10"/>
    <p:sldId id="505" r:id="rId11"/>
    <p:sldId id="506" r:id="rId12"/>
    <p:sldId id="507" r:id="rId13"/>
    <p:sldId id="404" r:id="rId14"/>
    <p:sldId id="405" r:id="rId15"/>
    <p:sldId id="408" r:id="rId16"/>
    <p:sldId id="499" r:id="rId17"/>
  </p:sldIdLst>
  <p:sldSz cx="9144000" cy="6858000" type="screen4x3"/>
  <p:notesSz cx="9269413" cy="7019925"/>
  <p:custShowLst>
    <p:custShow name="handout" id="0">
      <p:sldLst>
        <p:sld r:id="rId2"/>
        <p:sld r:id="rId3"/>
        <p:sld r:id="rId4"/>
        <p:sld r:id="rId8"/>
        <p:sld r:id="rId10"/>
        <p:sld r:id="rId14"/>
        <p:sld r:id="rId15"/>
        <p:sld r:id="rId1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85767" autoAdjust="0"/>
  </p:normalViewPr>
  <p:slideViewPr>
    <p:cSldViewPr>
      <p:cViewPr varScale="1">
        <p:scale>
          <a:sx n="97" d="100"/>
          <a:sy n="97" d="100"/>
        </p:scale>
        <p:origin x="3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2/17/2015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2/17/2015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15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81313" y="523875"/>
            <a:ext cx="3511550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09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446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65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675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73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987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58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28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2918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3185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94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34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4685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194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5422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6687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1239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41.png"/><Relationship Id="rId2" Type="http://schemas.openxmlformats.org/officeDocument/2006/relationships/image" Target="../media/image6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40.png"/><Relationship Id="rId5" Type="http://schemas.openxmlformats.org/officeDocument/2006/relationships/image" Target="../media/image64.png"/><Relationship Id="rId15" Type="http://schemas.openxmlformats.org/officeDocument/2006/relationships/image" Target="../media/image70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4: </a:t>
            </a:r>
            <a:r>
              <a:rPr lang="en-US" altLang="en-US" dirty="0" smtClean="0"/>
              <a:t>Integer and Matrix Multiplication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More complicated examples of divide-and-conquer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1.585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Progressive improvements:</a:t>
                </a:r>
              </a:p>
              <a:p>
                <a:pPr marL="631825" lvl="1" indent="-285750"/>
                <a:r>
                  <a:rPr lang="en-US" dirty="0" smtClean="0"/>
                  <a:t>Dividing each integer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parts, and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subproblems</a:t>
                </a:r>
              </a:p>
              <a:p>
                <a:pPr marL="912813" lvl="2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1.465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Dividing </a:t>
                </a:r>
                <a:r>
                  <a:rPr lang="en-US" dirty="0"/>
                  <a:t>each integer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parts, and 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subproblems</a:t>
                </a:r>
              </a:p>
              <a:p>
                <a:pPr marL="912813" lvl="2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04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1825" lvl="1" indent="-285750"/>
                <a:r>
                  <a:rPr lang="en-US" dirty="0" smtClean="0"/>
                  <a:t>…</a:t>
                </a:r>
              </a:p>
              <a:p>
                <a:pPr marL="631825" lvl="1" indent="-285750"/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algorithm (based on FFT)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The fastest algorithm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The conjecture is that the problem can be solved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time. It is still an open problem.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7848600" cy="5181600"/>
              </a:xfrm>
              <a:blipFill rotWithShape="0">
                <a:blip r:embed="rId2"/>
                <a:stretch>
                  <a:fillRect l="-621"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484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constants. The recurrence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have the following solutions.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Case </a:t>
                </a:r>
                <a:r>
                  <a:rPr lang="en-US" dirty="0">
                    <a:solidFill>
                      <a:schemeClr val="tx1"/>
                    </a:solidFill>
                  </a:rPr>
                  <a:t>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>
                    <a:solidFill>
                      <a:schemeClr val="tx1"/>
                    </a:solidFill>
                  </a:rPr>
                  <a:t>Case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/>
                  <a:t>Proof: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55626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2"/>
              <p:cNvSpPr txBox="1">
                <a:spLocks noChangeArrowheads="1"/>
              </p:cNvSpPr>
              <p:nvPr/>
            </p:nvSpPr>
            <p:spPr bwMode="auto">
              <a:xfrm>
                <a:off x="7543800" y="2785004"/>
                <a:ext cx="609600" cy="33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785004"/>
                <a:ext cx="609600" cy="3397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4"/>
              <p:cNvSpPr txBox="1">
                <a:spLocks noChangeArrowheads="1"/>
              </p:cNvSpPr>
              <p:nvPr/>
            </p:nvSpPr>
            <p:spPr bwMode="auto">
              <a:xfrm>
                <a:off x="7352541" y="3656860"/>
                <a:ext cx="1038225" cy="557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2541" y="3656860"/>
                <a:ext cx="1038225" cy="557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7350228" y="4547043"/>
                <a:ext cx="1163586" cy="557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228" y="4547043"/>
                <a:ext cx="1163586" cy="557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6"/>
              <p:cNvSpPr txBox="1">
                <a:spLocks noChangeArrowheads="1"/>
              </p:cNvSpPr>
              <p:nvPr/>
            </p:nvSpPr>
            <p:spPr bwMode="auto">
              <a:xfrm>
                <a:off x="7203101" y="5226548"/>
                <a:ext cx="1457840" cy="926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101" y="5226548"/>
                <a:ext cx="1457840" cy="9263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7"/>
              <p:cNvSpPr txBox="1">
                <a:spLocks noChangeArrowheads="1"/>
              </p:cNvSpPr>
              <p:nvPr/>
            </p:nvSpPr>
            <p:spPr bwMode="auto">
              <a:xfrm>
                <a:off x="7512050" y="5964308"/>
                <a:ext cx="1098550" cy="360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050" y="5964308"/>
                <a:ext cx="1098550" cy="3602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3402335" y="2813579"/>
                <a:ext cx="589905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335" y="2813579"/>
                <a:ext cx="589905" cy="308419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1213447" y="3775604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447" y="3775604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AutoShape 6"/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1562101" y="3121998"/>
            <a:ext cx="21351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7"/>
          <p:cNvCxnSpPr>
            <a:cxnSpLocks noChangeShapeType="1"/>
            <a:stCxn id="12" idx="2"/>
            <a:endCxn id="39" idx="0"/>
          </p:cNvCxnSpPr>
          <p:nvPr/>
        </p:nvCxnSpPr>
        <p:spPr bwMode="auto">
          <a:xfrm>
            <a:off x="3697288" y="3121998"/>
            <a:ext cx="2132013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6041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1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414" y="4766204"/>
                <a:ext cx="782586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55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AutoShape 13"/>
          <p:cNvCxnSpPr>
            <a:cxnSpLocks noChangeShapeType="1"/>
            <a:stCxn id="13" idx="2"/>
            <a:endCxn id="16" idx="0"/>
          </p:cNvCxnSpPr>
          <p:nvPr/>
        </p:nvCxnSpPr>
        <p:spPr bwMode="auto">
          <a:xfrm flipH="1">
            <a:off x="751707" y="4084023"/>
            <a:ext cx="810394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03681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1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6814" y="4766204"/>
                <a:ext cx="782586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55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AutoShape 15"/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1562101" y="4084023"/>
            <a:ext cx="86600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583955" y="595478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0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55" y="5954783"/>
                <a:ext cx="595804" cy="308419"/>
              </a:xfrm>
              <a:prstGeom prst="rect">
                <a:avLst/>
              </a:prstGeom>
              <a:blipFill rotWithShape="0">
                <a:blip r:embed="rId11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1217367" y="595478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1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67" y="5954783"/>
                <a:ext cx="595804" cy="308419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1860305" y="596430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05" y="5964308"/>
                <a:ext cx="595804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496892" y="596430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3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92" y="5964308"/>
                <a:ext cx="595804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4545713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713" y="5964308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5187063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5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7063" y="5964308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5815713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6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713" y="5964308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430076" y="596430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0076" y="5964308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482600" y="5394325"/>
                <a:ext cx="6527800" cy="320675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14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5394325"/>
                <a:ext cx="6527800" cy="320675"/>
              </a:xfrm>
              <a:prstGeom prst="rect">
                <a:avLst/>
              </a:prstGeom>
              <a:blipFill rotWithShape="0">
                <a:blip r:embed="rId15"/>
                <a:stretch>
                  <a:fillRect b="-36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AutoShape 46"/>
          <p:cNvCxnSpPr>
            <a:cxnSpLocks noChangeShapeType="1"/>
            <a:stCxn id="12" idx="2"/>
            <a:endCxn id="32" idx="0"/>
          </p:cNvCxnSpPr>
          <p:nvPr/>
        </p:nvCxnSpPr>
        <p:spPr bwMode="auto">
          <a:xfrm flipH="1">
            <a:off x="3695701" y="3121998"/>
            <a:ext cx="15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/>
              <p:cNvSpPr txBox="1">
                <a:spLocks noChangeArrowheads="1"/>
              </p:cNvSpPr>
              <p:nvPr/>
            </p:nvSpPr>
            <p:spPr bwMode="auto">
              <a:xfrm>
                <a:off x="119861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30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614" y="4766204"/>
                <a:ext cx="782586" cy="308419"/>
              </a:xfrm>
              <a:prstGeom prst="rect">
                <a:avLst/>
              </a:prstGeom>
              <a:blipFill rotWithShape="0">
                <a:blip r:embed="rId16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AutoShape 49"/>
          <p:cNvCxnSpPr>
            <a:cxnSpLocks noChangeShapeType="1"/>
            <a:stCxn id="13" idx="2"/>
            <a:endCxn id="30" idx="0"/>
          </p:cNvCxnSpPr>
          <p:nvPr/>
        </p:nvCxnSpPr>
        <p:spPr bwMode="auto">
          <a:xfrm>
            <a:off x="1562101" y="4084023"/>
            <a:ext cx="2780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58"/>
              <p:cNvSpPr txBox="1">
                <a:spLocks noChangeArrowheads="1"/>
              </p:cNvSpPr>
              <p:nvPr/>
            </p:nvSpPr>
            <p:spPr bwMode="auto">
              <a:xfrm>
                <a:off x="3347047" y="3775604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32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047" y="3775604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5480647" y="3775604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0647" y="3775604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66"/>
              <p:cNvSpPr txBox="1">
                <a:spLocks noChangeArrowheads="1"/>
              </p:cNvSpPr>
              <p:nvPr/>
            </p:nvSpPr>
            <p:spPr bwMode="auto">
              <a:xfrm>
                <a:off x="4495800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40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4766204"/>
                <a:ext cx="782586" cy="308419"/>
              </a:xfrm>
              <a:prstGeom prst="rect">
                <a:avLst/>
              </a:prstGeom>
              <a:blipFill rotWithShape="0">
                <a:blip r:embed="rId16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AutoShape 67"/>
          <p:cNvCxnSpPr>
            <a:cxnSpLocks noChangeShapeType="1"/>
            <a:stCxn id="39" idx="2"/>
            <a:endCxn id="40" idx="0"/>
          </p:cNvCxnSpPr>
          <p:nvPr/>
        </p:nvCxnSpPr>
        <p:spPr bwMode="auto">
          <a:xfrm flipH="1">
            <a:off x="4887093" y="4084023"/>
            <a:ext cx="94220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8"/>
              <p:cNvSpPr txBox="1">
                <a:spLocks noChangeArrowheads="1"/>
              </p:cNvSpPr>
              <p:nvPr/>
            </p:nvSpPr>
            <p:spPr bwMode="auto">
              <a:xfrm>
                <a:off x="6270454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42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454" y="4766204"/>
                <a:ext cx="782586" cy="308419"/>
              </a:xfrm>
              <a:prstGeom prst="rect">
                <a:avLst/>
              </a:prstGeom>
              <a:blipFill rotWithShape="0">
                <a:blip r:embed="rId16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AutoShape 69"/>
          <p:cNvCxnSpPr>
            <a:cxnSpLocks noChangeShapeType="1"/>
            <a:stCxn id="39" idx="2"/>
            <a:endCxn id="42" idx="0"/>
          </p:cNvCxnSpPr>
          <p:nvPr/>
        </p:nvCxnSpPr>
        <p:spPr bwMode="auto">
          <a:xfrm>
            <a:off x="5829301" y="4084023"/>
            <a:ext cx="83244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70"/>
              <p:cNvSpPr txBox="1">
                <a:spLocks noChangeArrowheads="1"/>
              </p:cNvSpPr>
              <p:nvPr/>
            </p:nvSpPr>
            <p:spPr bwMode="auto">
              <a:xfrm>
                <a:off x="5410200" y="4766204"/>
                <a:ext cx="782586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alt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4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766204"/>
                <a:ext cx="782586" cy="308419"/>
              </a:xfrm>
              <a:prstGeom prst="rect">
                <a:avLst/>
              </a:prstGeom>
              <a:blipFill rotWithShape="0">
                <a:blip r:embed="rId16"/>
                <a:stretch>
                  <a:fillRect l="-1563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AutoShape 71"/>
          <p:cNvCxnSpPr>
            <a:cxnSpLocks noChangeShapeType="1"/>
            <a:stCxn id="39" idx="2"/>
            <a:endCxn id="44" idx="0"/>
          </p:cNvCxnSpPr>
          <p:nvPr/>
        </p:nvCxnSpPr>
        <p:spPr bwMode="auto">
          <a:xfrm flipH="1">
            <a:off x="5801493" y="4084023"/>
            <a:ext cx="2780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5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 animBg="1"/>
      <p:bldP spid="13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9" grpId="0" animBg="1"/>
      <p:bldP spid="40" grpId="0" animBg="1"/>
      <p:bldP spid="42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Master Theorem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7848600" cy="5334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p>
                        <m:sSup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this is an increasing geometric series, so it is asymptotically bounded by the last term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terms are equal, so the sum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this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decreasing </a:t>
                </a:r>
                <a:r>
                  <a:rPr lang="en-US" dirty="0">
                    <a:solidFill>
                      <a:schemeClr val="tx1"/>
                    </a:solidFill>
                  </a:rPr>
                  <a:t>geometric series, so it is asymptotically bounded by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first term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7848600" cy="5334000"/>
              </a:xfrm>
              <a:blipFill rotWithShape="0">
                <a:blip r:embed="rId2"/>
                <a:stretch>
                  <a:fillRect l="-621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51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Matrix multiplication.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-by-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Brute </a:t>
                </a:r>
                <a:r>
                  <a:rPr lang="en-US" altLang="en-US" dirty="0"/>
                  <a:t>force.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time.</a:t>
                </a:r>
                <a:endParaRPr lang="en-US" altLang="en-US" dirty="0"/>
              </a:p>
              <a:p>
                <a:r>
                  <a:rPr lang="en-US" altLang="en-US" dirty="0" smtClean="0"/>
                  <a:t>Fundamental </a:t>
                </a:r>
                <a:r>
                  <a:rPr lang="en-US" altLang="en-US" dirty="0"/>
                  <a:t>question.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 Can we improve upon brute force?</a:t>
                </a:r>
              </a:p>
            </p:txBody>
          </p:sp>
        </mc:Choice>
        <mc:Fallback xmlns="">
          <p:sp>
            <p:nvSpPr>
              <p:cNvPr id="369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229600" cy="5410200"/>
              </a:xfrm>
              <a:blipFill rotWithShape="0">
                <a:blip r:embed="rId4"/>
                <a:stretch>
                  <a:fillRect l="-593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E6682-1810-4054-AC56-4171D1289687}" type="slidenum">
              <a:rPr lang="en-US" altLang="en-US"/>
              <a:pPr/>
              <a:t>13</a:t>
            </a:fld>
            <a:endParaRPr lang="en-US" altLang="en-US" sz="1400"/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442839"/>
              </p:ext>
            </p:extLst>
          </p:nvPr>
        </p:nvGraphicFramePr>
        <p:xfrm>
          <a:off x="1066800" y="2057400"/>
          <a:ext cx="1416638" cy="7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1" name="Equation" r:id="rId5" imgW="990360" imgH="507960" progId="Equation.3">
                  <p:embed/>
                </p:oleObj>
              </mc:Choice>
              <mc:Fallback>
                <p:oleObj name="Equation" r:id="rId5" imgW="99036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9908" t="-16000" r="-9908" b="-16000"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1416638" cy="79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1137"/>
              </p:ext>
            </p:extLst>
          </p:nvPr>
        </p:nvGraphicFramePr>
        <p:xfrm>
          <a:off x="2754671" y="1600200"/>
          <a:ext cx="577942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2" name="Equation" r:id="rId7" imgW="3644640" imgH="939600" progId="Equation.3">
                  <p:embed/>
                </p:oleObj>
              </mc:Choice>
              <mc:Fallback>
                <p:oleObj name="Equation" r:id="rId7" imgW="364464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-3273" t="-15485" r="-3273" b="-15485"/>
                      <a:stretch>
                        <a:fillRect/>
                      </a:stretch>
                    </p:blipFill>
                    <p:spPr bwMode="auto">
                      <a:xfrm>
                        <a:off x="2754671" y="1600200"/>
                        <a:ext cx="5779429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Multiplication: </a:t>
            </a:r>
            <a:r>
              <a:rPr lang="en-US" altLang="en-US" dirty="0" smtClean="0"/>
              <a:t>First Attempt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7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Divide-and-conquer.</a:t>
                </a:r>
              </a:p>
              <a:p>
                <a:pPr lvl="1"/>
                <a:r>
                  <a:rPr lang="en-US" altLang="en-US" dirty="0"/>
                  <a:t>Divide:  partition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 into 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-by-½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blocks.</a:t>
                </a:r>
              </a:p>
              <a:p>
                <a:pPr lvl="1"/>
                <a:r>
                  <a:rPr lang="en-US" altLang="en-US" dirty="0"/>
                  <a:t>Conquer:  multiply 8 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-by-½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submatrices recursively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Combine:  add appropriate products using 4 matrix additions.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71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35653-F38C-4932-87FF-6EF2DBF8BD20}" type="slidenum">
              <a:rPr lang="en-US" altLang="en-US"/>
              <a:pPr/>
              <a:t>14</a:t>
            </a:fld>
            <a:endParaRPr lang="en-US" altLang="en-US" sz="1400"/>
          </a:p>
        </p:txBody>
      </p:sp>
      <p:graphicFrame>
        <p:nvGraphicFramePr>
          <p:cNvPr id="37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53452"/>
              </p:ext>
            </p:extLst>
          </p:nvPr>
        </p:nvGraphicFramePr>
        <p:xfrm>
          <a:off x="5141752" y="2743200"/>
          <a:ext cx="3240248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20" name="Equation" r:id="rId5" imgW="2794000" imgH="1181100" progId="Equation.3">
                  <p:embed/>
                </p:oleObj>
              </mc:Choice>
              <mc:Fallback>
                <p:oleObj name="Equation" r:id="rId5" imgW="27940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909" t="-11613" r="-4909" b="-11613"/>
                      <a:stretch>
                        <a:fillRect/>
                      </a:stretch>
                    </p:blipFill>
                    <p:spPr bwMode="auto">
                      <a:xfrm>
                        <a:off x="5141752" y="2743200"/>
                        <a:ext cx="3240248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44756"/>
              </p:ext>
            </p:extLst>
          </p:nvPr>
        </p:nvGraphicFramePr>
        <p:xfrm>
          <a:off x="533400" y="2895601"/>
          <a:ext cx="430947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21" name="Equation" r:id="rId7" imgW="2311200" imgH="482400" progId="Equation.3">
                  <p:embed/>
                </p:oleObj>
              </mc:Choice>
              <mc:Fallback>
                <p:oleObj name="Equation" r:id="rId7" imgW="23112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-4390" t="-24001" r="-4390" b="-24001"/>
                      <a:stretch>
                        <a:fillRect/>
                      </a:stretch>
                    </p:blipFill>
                    <p:spPr bwMode="auto">
                      <a:xfrm>
                        <a:off x="533400" y="2895601"/>
                        <a:ext cx="430947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38464"/>
              </p:ext>
            </p:extLst>
          </p:nvPr>
        </p:nvGraphicFramePr>
        <p:xfrm>
          <a:off x="1676400" y="4317471"/>
          <a:ext cx="5486400" cy="1195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22" name="Equation" r:id="rId9" imgW="2958840" imgH="469800" progId="Equation.3">
                  <p:embed/>
                </p:oleObj>
              </mc:Choice>
              <mc:Fallback>
                <p:oleObj name="Equation" r:id="rId9" imgW="29588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 l="-3159" t="-22978" r="-3159" b="-22978"/>
                      <a:stretch>
                        <a:fillRect/>
                      </a:stretch>
                    </p:blipFill>
                    <p:spPr bwMode="auto">
                      <a:xfrm>
                        <a:off x="1676400" y="4317471"/>
                        <a:ext cx="5486400" cy="1195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Strassen’s</a:t>
            </a:r>
            <a:r>
              <a:rPr lang="en-US" altLang="en-US" dirty="0" smtClean="0"/>
              <a:t> Matrix Multiplication Algorithm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Key idea.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multiply 2-by-2 block matrices with only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7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multiplications.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lvl="1"/>
                <a:r>
                  <a:rPr lang="en-US" altLang="en-US" dirty="0"/>
                  <a:t>7 multiplications of ½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-by-½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submatrices.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additions and subtractions.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2.807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3799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0558-3199-4A38-8BC1-1734BC69CD2D}" type="slidenum">
              <a:rPr lang="en-US" altLang="en-US"/>
              <a:pPr/>
              <a:t>15</a:t>
            </a:fld>
            <a:endParaRPr lang="en-US" altLang="en-US" sz="1400"/>
          </a:p>
        </p:txBody>
      </p:sp>
      <p:graphicFrame>
        <p:nvGraphicFramePr>
          <p:cNvPr id="379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877053"/>
              </p:ext>
            </p:extLst>
          </p:nvPr>
        </p:nvGraphicFramePr>
        <p:xfrm>
          <a:off x="4927114" y="1371600"/>
          <a:ext cx="3522619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1" name="Equation" r:id="rId5" imgW="1892160" imgH="1600200" progId="Equation.3">
                  <p:embed/>
                </p:oleObj>
              </mc:Choice>
              <mc:Fallback>
                <p:oleObj name="Equation" r:id="rId5" imgW="189216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6354" t="-6506" r="-6354" b="-6506"/>
                      <a:stretch>
                        <a:fillRect/>
                      </a:stretch>
                    </p:blipFill>
                    <p:spPr bwMode="auto">
                      <a:xfrm>
                        <a:off x="4927114" y="1371600"/>
                        <a:ext cx="3522619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88522"/>
              </p:ext>
            </p:extLst>
          </p:nvPr>
        </p:nvGraphicFramePr>
        <p:xfrm>
          <a:off x="1219201" y="2487823"/>
          <a:ext cx="2730500" cy="171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2" name="Equation" r:id="rId7" imgW="1574640" imgH="914400" progId="Equation.3">
                  <p:embed/>
                </p:oleObj>
              </mc:Choice>
              <mc:Fallback>
                <p:oleObj name="Equation" r:id="rId7" imgW="15746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-6793" t="-11490" r="-6793" b="-11490"/>
                      <a:stretch>
                        <a:fillRect/>
                      </a:stretch>
                    </p:blipFill>
                    <p:spPr bwMode="auto">
                      <a:xfrm>
                        <a:off x="1219201" y="2487823"/>
                        <a:ext cx="2730500" cy="1711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09270"/>
              </p:ext>
            </p:extLst>
          </p:nvPr>
        </p:nvGraphicFramePr>
        <p:xfrm>
          <a:off x="794381" y="1371600"/>
          <a:ext cx="38538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3" name="Equation" r:id="rId9" imgW="2311200" imgH="482400" progId="Equation.3">
                  <p:embed/>
                </p:oleObj>
              </mc:Choice>
              <mc:Fallback>
                <p:oleObj name="Equation" r:id="rId9" imgW="23112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 l="-4520" t="-22505" r="-4520" b="-22505"/>
                      <a:stretch>
                        <a:fillRect/>
                      </a:stretch>
                    </p:blipFill>
                    <p:spPr bwMode="auto">
                      <a:xfrm>
                        <a:off x="794381" y="1371600"/>
                        <a:ext cx="3853819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 Matrix Multiplication in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18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Multiply two 2-by-2 matrices with only 7 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 Yes!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2.807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 err="1" smtClean="0">
                    <a:solidFill>
                      <a:schemeClr val="hlink"/>
                    </a:solidFill>
                  </a:rPr>
                  <a:t>Strassen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, 1969] </a:t>
                </a:r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Multiply two 2-by-2 matrices with only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6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Impossible.  </a:t>
                </a: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Two 3-by-3 matrices with only 21 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Also impossible.</a:t>
                </a:r>
              </a:p>
              <a:p>
                <a:r>
                  <a:rPr lang="en-US" altLang="en-US" dirty="0" smtClean="0"/>
                  <a:t>Q.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Two 70-by-70 matrices with only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143,640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multiplications?</a:t>
                </a:r>
                <a:br>
                  <a:rPr lang="en-US" altLang="en-US" dirty="0" smtClean="0">
                    <a:solidFill>
                      <a:schemeClr val="tx1"/>
                    </a:solidFill>
                  </a:rPr>
                </a:br>
                <a:r>
                  <a:rPr lang="en-US" altLang="en-US" dirty="0" smtClean="0"/>
                  <a:t>A.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Yes!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795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 </a:t>
                </a:r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The competition goes on...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2.376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  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[Coppersmith-</a:t>
                </a:r>
                <a:r>
                  <a:rPr lang="en-US" altLang="en-US" dirty="0" err="1">
                    <a:solidFill>
                      <a:schemeClr val="hlink"/>
                    </a:solidFill>
                  </a:rPr>
                  <a:t>Winograd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,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1990.]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374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[</a:t>
                </a:r>
                <a:r>
                  <a:rPr lang="en-US" altLang="en-US" dirty="0" err="1" smtClean="0">
                    <a:solidFill>
                      <a:schemeClr val="hlink"/>
                    </a:solidFill>
                  </a:rPr>
                  <a:t>Stothers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, 2010.]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3728642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 </a:t>
                </a:r>
                <a:r>
                  <a:rPr lang="en-US" altLang="en-US" dirty="0" smtClean="0">
                    <a:solidFill>
                      <a:schemeClr val="hlink"/>
                    </a:solidFill>
                  </a:rPr>
                  <a:t>[Williams, 2011.]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2.37286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39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  </a:t>
                </a:r>
                <a:r>
                  <a:rPr lang="en-US" altLang="en-US" smtClean="0">
                    <a:solidFill>
                      <a:schemeClr val="hlink"/>
                    </a:solidFill>
                  </a:rPr>
                  <a:t>[Le Gall, 2014.]</a:t>
                </a:r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Conjecture</a:t>
                </a:r>
                <a:r>
                  <a:rPr lang="en-US" altLang="en-US" dirty="0" smtClean="0"/>
                  <a:t>: close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591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1150A-3AD9-4B55-B087-D9539D7375F7}" type="slidenum">
              <a:rPr lang="en-US" altLang="en-US"/>
              <a:pPr/>
              <a:t>16</a:t>
            </a:fld>
            <a:endParaRPr lang="en-US" altLang="en-US" sz="1400"/>
          </a:p>
        </p:txBody>
      </p:sp>
      <p:graphicFrame>
        <p:nvGraphicFramePr>
          <p:cNvPr id="591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31063"/>
              </p:ext>
            </p:extLst>
          </p:nvPr>
        </p:nvGraphicFramePr>
        <p:xfrm>
          <a:off x="7259638" y="1470025"/>
          <a:ext cx="635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73" name="Equation" r:id="rId5" imgW="63360" imgH="88560" progId="Equation.3">
                  <p:embed/>
                </p:oleObj>
              </mc:Choice>
              <mc:Fallback>
                <p:oleObj name="Equation" r:id="rId5" imgW="63360" imgH="88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1470025"/>
                        <a:ext cx="635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uiExpand="1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Integer Arithmetic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2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Add.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-bit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time</a:t>
                </a:r>
                <a:endParaRPr lang="en-US" altLang="en-US" dirty="0"/>
              </a:p>
              <a:p>
                <a:r>
                  <a:rPr lang="en-US" altLang="en-US" dirty="0" smtClean="0"/>
                  <a:t>Multiply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-digit integers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 smtClean="0"/>
                  <a:t>Primary school method: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time.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438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B89A-0D4E-47CD-9BFF-BEA0FA67D4E6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80325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80325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80391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78229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78229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80391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76134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76134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78295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7" name="Rectangle 15"/>
          <p:cNvSpPr>
            <a:spLocks noChangeArrowheads="1"/>
          </p:cNvSpPr>
          <p:nvPr/>
        </p:nvSpPr>
        <p:spPr bwMode="auto">
          <a:xfrm>
            <a:off x="76200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74038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74038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76200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71943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71943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74104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72009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295" name="Rectangle 23"/>
          <p:cNvSpPr>
            <a:spLocks noChangeArrowheads="1"/>
          </p:cNvSpPr>
          <p:nvPr/>
        </p:nvSpPr>
        <p:spPr bwMode="auto">
          <a:xfrm>
            <a:off x="69847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296" name="Rectangle 24"/>
          <p:cNvSpPr>
            <a:spLocks noChangeArrowheads="1"/>
          </p:cNvSpPr>
          <p:nvPr/>
        </p:nvSpPr>
        <p:spPr bwMode="auto">
          <a:xfrm>
            <a:off x="69847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7" name="Rectangle 25"/>
          <p:cNvSpPr>
            <a:spLocks noChangeArrowheads="1"/>
          </p:cNvSpPr>
          <p:nvPr/>
        </p:nvSpPr>
        <p:spPr bwMode="auto">
          <a:xfrm>
            <a:off x="72009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8" name="Rectangle 26"/>
          <p:cNvSpPr>
            <a:spLocks noChangeArrowheads="1"/>
          </p:cNvSpPr>
          <p:nvPr/>
        </p:nvSpPr>
        <p:spPr bwMode="auto">
          <a:xfrm>
            <a:off x="67752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299" name="Rectangle 27"/>
          <p:cNvSpPr>
            <a:spLocks noChangeArrowheads="1"/>
          </p:cNvSpPr>
          <p:nvPr/>
        </p:nvSpPr>
        <p:spPr bwMode="auto">
          <a:xfrm>
            <a:off x="677523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00" name="Rectangle 28"/>
          <p:cNvSpPr>
            <a:spLocks noChangeArrowheads="1"/>
          </p:cNvSpPr>
          <p:nvPr/>
        </p:nvSpPr>
        <p:spPr bwMode="auto">
          <a:xfrm>
            <a:off x="69913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1" name="Rectangle 29"/>
          <p:cNvSpPr>
            <a:spLocks noChangeArrowheads="1"/>
          </p:cNvSpPr>
          <p:nvPr/>
        </p:nvSpPr>
        <p:spPr bwMode="auto">
          <a:xfrm>
            <a:off x="6781801" y="1828800"/>
            <a:ext cx="4191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p:sp>
        <p:nvSpPr>
          <p:cNvPr id="438302" name="Rectangle 30"/>
          <p:cNvSpPr>
            <a:spLocks noChangeArrowheads="1"/>
          </p:cNvSpPr>
          <p:nvPr/>
        </p:nvSpPr>
        <p:spPr bwMode="auto">
          <a:xfrm>
            <a:off x="656568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6565682" y="2527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4" name="Rectangle 32"/>
          <p:cNvSpPr>
            <a:spLocks noChangeArrowheads="1"/>
          </p:cNvSpPr>
          <p:nvPr/>
        </p:nvSpPr>
        <p:spPr bwMode="auto">
          <a:xfrm>
            <a:off x="678180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306" name="Rectangle 34"/>
          <p:cNvSpPr>
            <a:spLocks noChangeArrowheads="1"/>
          </p:cNvSpPr>
          <p:nvPr/>
        </p:nvSpPr>
        <p:spPr bwMode="auto">
          <a:xfrm>
            <a:off x="78295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7" name="Rectangle 35"/>
          <p:cNvSpPr>
            <a:spLocks noChangeArrowheads="1"/>
          </p:cNvSpPr>
          <p:nvPr/>
        </p:nvSpPr>
        <p:spPr bwMode="auto">
          <a:xfrm>
            <a:off x="76200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8" name="Rectangle 36"/>
          <p:cNvSpPr>
            <a:spLocks noChangeArrowheads="1"/>
          </p:cNvSpPr>
          <p:nvPr/>
        </p:nvSpPr>
        <p:spPr bwMode="auto">
          <a:xfrm>
            <a:off x="74104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09" name="Rectangle 37"/>
          <p:cNvSpPr>
            <a:spLocks noChangeArrowheads="1"/>
          </p:cNvSpPr>
          <p:nvPr/>
        </p:nvSpPr>
        <p:spPr bwMode="auto">
          <a:xfrm>
            <a:off x="72009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0" name="Rectangle 38"/>
          <p:cNvSpPr>
            <a:spLocks noChangeArrowheads="1"/>
          </p:cNvSpPr>
          <p:nvPr/>
        </p:nvSpPr>
        <p:spPr bwMode="auto">
          <a:xfrm>
            <a:off x="69913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1" name="Rectangle 39"/>
          <p:cNvSpPr>
            <a:spLocks noChangeArrowheads="1"/>
          </p:cNvSpPr>
          <p:nvPr/>
        </p:nvSpPr>
        <p:spPr bwMode="auto">
          <a:xfrm>
            <a:off x="67818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0</a:t>
            </a:r>
            <a:endParaRPr lang="en-US" altLang="en-US" sz="1400" baseline="-25000" dirty="0"/>
          </a:p>
        </p:txBody>
      </p:sp>
      <p:sp>
        <p:nvSpPr>
          <p:cNvPr id="438312" name="Rectangle 40"/>
          <p:cNvSpPr>
            <a:spLocks noChangeArrowheads="1"/>
          </p:cNvSpPr>
          <p:nvPr/>
        </p:nvSpPr>
        <p:spPr bwMode="auto">
          <a:xfrm>
            <a:off x="657225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4" name="Rectangle 42"/>
          <p:cNvSpPr>
            <a:spLocks noChangeArrowheads="1"/>
          </p:cNvSpPr>
          <p:nvPr/>
        </p:nvSpPr>
        <p:spPr bwMode="auto">
          <a:xfrm>
            <a:off x="76200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15" name="Rectangle 43"/>
          <p:cNvSpPr>
            <a:spLocks noChangeArrowheads="1"/>
          </p:cNvSpPr>
          <p:nvPr/>
        </p:nvSpPr>
        <p:spPr bwMode="auto">
          <a:xfrm>
            <a:off x="74104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0</a:t>
            </a:r>
            <a:endParaRPr lang="en-US" altLang="en-US" sz="1400" baseline="-25000" dirty="0"/>
          </a:p>
        </p:txBody>
      </p:sp>
      <p:sp>
        <p:nvSpPr>
          <p:cNvPr id="438316" name="Rectangle 44"/>
          <p:cNvSpPr>
            <a:spLocks noChangeArrowheads="1"/>
          </p:cNvSpPr>
          <p:nvPr/>
        </p:nvSpPr>
        <p:spPr bwMode="auto">
          <a:xfrm>
            <a:off x="72009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17" name="Rectangle 45"/>
          <p:cNvSpPr>
            <a:spLocks noChangeArrowheads="1"/>
          </p:cNvSpPr>
          <p:nvPr/>
        </p:nvSpPr>
        <p:spPr bwMode="auto">
          <a:xfrm>
            <a:off x="69913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18" name="Rectangle 46"/>
          <p:cNvSpPr>
            <a:spLocks noChangeArrowheads="1"/>
          </p:cNvSpPr>
          <p:nvPr/>
        </p:nvSpPr>
        <p:spPr bwMode="auto">
          <a:xfrm>
            <a:off x="67818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19" name="Rectangle 47"/>
          <p:cNvSpPr>
            <a:spLocks noChangeArrowheads="1"/>
          </p:cNvSpPr>
          <p:nvPr/>
        </p:nvSpPr>
        <p:spPr bwMode="auto">
          <a:xfrm>
            <a:off x="65722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0" name="Rectangle 48"/>
          <p:cNvSpPr>
            <a:spLocks noChangeArrowheads="1"/>
          </p:cNvSpPr>
          <p:nvPr/>
        </p:nvSpPr>
        <p:spPr bwMode="auto">
          <a:xfrm>
            <a:off x="636270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2" name="Rectangle 50"/>
          <p:cNvSpPr>
            <a:spLocks noChangeArrowheads="1"/>
          </p:cNvSpPr>
          <p:nvPr/>
        </p:nvSpPr>
        <p:spPr bwMode="auto">
          <a:xfrm>
            <a:off x="74104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3" name="Rectangle 51"/>
          <p:cNvSpPr>
            <a:spLocks noChangeArrowheads="1"/>
          </p:cNvSpPr>
          <p:nvPr/>
        </p:nvSpPr>
        <p:spPr bwMode="auto">
          <a:xfrm>
            <a:off x="72009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4" name="Rectangle 52"/>
          <p:cNvSpPr>
            <a:spLocks noChangeArrowheads="1"/>
          </p:cNvSpPr>
          <p:nvPr/>
        </p:nvSpPr>
        <p:spPr bwMode="auto">
          <a:xfrm>
            <a:off x="69913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5" name="Rectangle 53"/>
          <p:cNvSpPr>
            <a:spLocks noChangeArrowheads="1"/>
          </p:cNvSpPr>
          <p:nvPr/>
        </p:nvSpPr>
        <p:spPr bwMode="auto">
          <a:xfrm>
            <a:off x="67818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6" name="Rectangle 54"/>
          <p:cNvSpPr>
            <a:spLocks noChangeArrowheads="1"/>
          </p:cNvSpPr>
          <p:nvPr/>
        </p:nvSpPr>
        <p:spPr bwMode="auto">
          <a:xfrm>
            <a:off x="65722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27" name="Rectangle 55"/>
          <p:cNvSpPr>
            <a:spLocks noChangeArrowheads="1"/>
          </p:cNvSpPr>
          <p:nvPr/>
        </p:nvSpPr>
        <p:spPr bwMode="auto">
          <a:xfrm>
            <a:off x="63627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28" name="Rectangle 56"/>
          <p:cNvSpPr>
            <a:spLocks noChangeArrowheads="1"/>
          </p:cNvSpPr>
          <p:nvPr/>
        </p:nvSpPr>
        <p:spPr bwMode="auto">
          <a:xfrm>
            <a:off x="615315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0" name="Rectangle 58"/>
          <p:cNvSpPr>
            <a:spLocks noChangeArrowheads="1"/>
          </p:cNvSpPr>
          <p:nvPr/>
        </p:nvSpPr>
        <p:spPr bwMode="auto">
          <a:xfrm>
            <a:off x="72009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1" name="Rectangle 59"/>
          <p:cNvSpPr>
            <a:spLocks noChangeArrowheads="1"/>
          </p:cNvSpPr>
          <p:nvPr/>
        </p:nvSpPr>
        <p:spPr bwMode="auto">
          <a:xfrm>
            <a:off x="69913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32" name="Rectangle 60"/>
          <p:cNvSpPr>
            <a:spLocks noChangeArrowheads="1"/>
          </p:cNvSpPr>
          <p:nvPr/>
        </p:nvSpPr>
        <p:spPr bwMode="auto">
          <a:xfrm>
            <a:off x="67818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3" name="Rectangle 61"/>
          <p:cNvSpPr>
            <a:spLocks noChangeArrowheads="1"/>
          </p:cNvSpPr>
          <p:nvPr/>
        </p:nvSpPr>
        <p:spPr bwMode="auto">
          <a:xfrm>
            <a:off x="65722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34" name="Rectangle 62"/>
          <p:cNvSpPr>
            <a:spLocks noChangeArrowheads="1"/>
          </p:cNvSpPr>
          <p:nvPr/>
        </p:nvSpPr>
        <p:spPr bwMode="auto">
          <a:xfrm>
            <a:off x="63627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5" name="Rectangle 63"/>
          <p:cNvSpPr>
            <a:spLocks noChangeArrowheads="1"/>
          </p:cNvSpPr>
          <p:nvPr/>
        </p:nvSpPr>
        <p:spPr bwMode="auto">
          <a:xfrm>
            <a:off x="61531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36" name="Rectangle 64"/>
          <p:cNvSpPr>
            <a:spLocks noChangeArrowheads="1"/>
          </p:cNvSpPr>
          <p:nvPr/>
        </p:nvSpPr>
        <p:spPr bwMode="auto">
          <a:xfrm>
            <a:off x="594360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8" name="Rectangle 66"/>
          <p:cNvSpPr>
            <a:spLocks noChangeArrowheads="1"/>
          </p:cNvSpPr>
          <p:nvPr/>
        </p:nvSpPr>
        <p:spPr bwMode="auto">
          <a:xfrm>
            <a:off x="69913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39" name="Rectangle 67"/>
          <p:cNvSpPr>
            <a:spLocks noChangeArrowheads="1"/>
          </p:cNvSpPr>
          <p:nvPr/>
        </p:nvSpPr>
        <p:spPr bwMode="auto">
          <a:xfrm>
            <a:off x="67818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0" name="Rectangle 68"/>
          <p:cNvSpPr>
            <a:spLocks noChangeArrowheads="1"/>
          </p:cNvSpPr>
          <p:nvPr/>
        </p:nvSpPr>
        <p:spPr bwMode="auto">
          <a:xfrm>
            <a:off x="65722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1" name="Rectangle 69"/>
          <p:cNvSpPr>
            <a:spLocks noChangeArrowheads="1"/>
          </p:cNvSpPr>
          <p:nvPr/>
        </p:nvSpPr>
        <p:spPr bwMode="auto">
          <a:xfrm>
            <a:off x="63627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2" name="Rectangle 70"/>
          <p:cNvSpPr>
            <a:spLocks noChangeArrowheads="1"/>
          </p:cNvSpPr>
          <p:nvPr/>
        </p:nvSpPr>
        <p:spPr bwMode="auto">
          <a:xfrm>
            <a:off x="61531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3" name="Rectangle 71"/>
          <p:cNvSpPr>
            <a:spLocks noChangeArrowheads="1"/>
          </p:cNvSpPr>
          <p:nvPr/>
        </p:nvSpPr>
        <p:spPr bwMode="auto">
          <a:xfrm>
            <a:off x="59436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4" name="Rectangle 72"/>
          <p:cNvSpPr>
            <a:spLocks noChangeArrowheads="1"/>
          </p:cNvSpPr>
          <p:nvPr/>
        </p:nvSpPr>
        <p:spPr bwMode="auto">
          <a:xfrm>
            <a:off x="573405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6" name="Rectangle 74"/>
          <p:cNvSpPr>
            <a:spLocks noChangeArrowheads="1"/>
          </p:cNvSpPr>
          <p:nvPr/>
        </p:nvSpPr>
        <p:spPr bwMode="auto">
          <a:xfrm>
            <a:off x="67818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7" name="Rectangle 75"/>
          <p:cNvSpPr>
            <a:spLocks noChangeArrowheads="1"/>
          </p:cNvSpPr>
          <p:nvPr/>
        </p:nvSpPr>
        <p:spPr bwMode="auto">
          <a:xfrm>
            <a:off x="65722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48" name="Rectangle 76"/>
          <p:cNvSpPr>
            <a:spLocks noChangeArrowheads="1"/>
          </p:cNvSpPr>
          <p:nvPr/>
        </p:nvSpPr>
        <p:spPr bwMode="auto">
          <a:xfrm>
            <a:off x="63627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49" name="Rectangle 77"/>
          <p:cNvSpPr>
            <a:spLocks noChangeArrowheads="1"/>
          </p:cNvSpPr>
          <p:nvPr/>
        </p:nvSpPr>
        <p:spPr bwMode="auto">
          <a:xfrm>
            <a:off x="61531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0" name="Rectangle 78"/>
          <p:cNvSpPr>
            <a:spLocks noChangeArrowheads="1"/>
          </p:cNvSpPr>
          <p:nvPr/>
        </p:nvSpPr>
        <p:spPr bwMode="auto">
          <a:xfrm>
            <a:off x="59436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51" name="Rectangle 79"/>
          <p:cNvSpPr>
            <a:spLocks noChangeArrowheads="1"/>
          </p:cNvSpPr>
          <p:nvPr/>
        </p:nvSpPr>
        <p:spPr bwMode="auto">
          <a:xfrm>
            <a:off x="57340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2" name="Rectangle 80"/>
          <p:cNvSpPr>
            <a:spLocks noChangeArrowheads="1"/>
          </p:cNvSpPr>
          <p:nvPr/>
        </p:nvSpPr>
        <p:spPr bwMode="auto">
          <a:xfrm>
            <a:off x="552450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54" name="Rectangle 82"/>
          <p:cNvSpPr>
            <a:spLocks noChangeArrowheads="1"/>
          </p:cNvSpPr>
          <p:nvPr/>
        </p:nvSpPr>
        <p:spPr bwMode="auto">
          <a:xfrm>
            <a:off x="65722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5" name="Rectangle 83"/>
          <p:cNvSpPr>
            <a:spLocks noChangeArrowheads="1"/>
          </p:cNvSpPr>
          <p:nvPr/>
        </p:nvSpPr>
        <p:spPr bwMode="auto">
          <a:xfrm>
            <a:off x="63627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6" name="Rectangle 84"/>
          <p:cNvSpPr>
            <a:spLocks noChangeArrowheads="1"/>
          </p:cNvSpPr>
          <p:nvPr/>
        </p:nvSpPr>
        <p:spPr bwMode="auto">
          <a:xfrm>
            <a:off x="61531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7" name="Rectangle 85"/>
          <p:cNvSpPr>
            <a:spLocks noChangeArrowheads="1"/>
          </p:cNvSpPr>
          <p:nvPr/>
        </p:nvSpPr>
        <p:spPr bwMode="auto">
          <a:xfrm>
            <a:off x="59436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8" name="Rectangle 86"/>
          <p:cNvSpPr>
            <a:spLocks noChangeArrowheads="1"/>
          </p:cNvSpPr>
          <p:nvPr/>
        </p:nvSpPr>
        <p:spPr bwMode="auto">
          <a:xfrm>
            <a:off x="57340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59" name="Rectangle 87"/>
          <p:cNvSpPr>
            <a:spLocks noChangeArrowheads="1"/>
          </p:cNvSpPr>
          <p:nvPr/>
        </p:nvSpPr>
        <p:spPr bwMode="auto">
          <a:xfrm>
            <a:off x="55245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0" name="Rectangle 88"/>
          <p:cNvSpPr>
            <a:spLocks noChangeArrowheads="1"/>
          </p:cNvSpPr>
          <p:nvPr/>
        </p:nvSpPr>
        <p:spPr bwMode="auto">
          <a:xfrm>
            <a:off x="531495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2" name="Rectangle 90"/>
          <p:cNvSpPr>
            <a:spLocks noChangeArrowheads="1"/>
          </p:cNvSpPr>
          <p:nvPr/>
        </p:nvSpPr>
        <p:spPr bwMode="auto">
          <a:xfrm>
            <a:off x="80391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63" name="Rectangle 91"/>
          <p:cNvSpPr>
            <a:spLocks noChangeArrowheads="1"/>
          </p:cNvSpPr>
          <p:nvPr/>
        </p:nvSpPr>
        <p:spPr bwMode="auto">
          <a:xfrm>
            <a:off x="78295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4" name="Rectangle 92"/>
          <p:cNvSpPr>
            <a:spLocks noChangeArrowheads="1"/>
          </p:cNvSpPr>
          <p:nvPr/>
        </p:nvSpPr>
        <p:spPr bwMode="auto">
          <a:xfrm>
            <a:off x="76200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5" name="Rectangle 93"/>
          <p:cNvSpPr>
            <a:spLocks noChangeArrowheads="1"/>
          </p:cNvSpPr>
          <p:nvPr/>
        </p:nvSpPr>
        <p:spPr bwMode="auto">
          <a:xfrm>
            <a:off x="74104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6" name="Rectangle 94"/>
          <p:cNvSpPr>
            <a:spLocks noChangeArrowheads="1"/>
          </p:cNvSpPr>
          <p:nvPr/>
        </p:nvSpPr>
        <p:spPr bwMode="auto">
          <a:xfrm>
            <a:off x="72009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7" name="Rectangle 95"/>
          <p:cNvSpPr>
            <a:spLocks noChangeArrowheads="1"/>
          </p:cNvSpPr>
          <p:nvPr/>
        </p:nvSpPr>
        <p:spPr bwMode="auto">
          <a:xfrm>
            <a:off x="69913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8" name="Rectangle 96"/>
          <p:cNvSpPr>
            <a:spLocks noChangeArrowheads="1"/>
          </p:cNvSpPr>
          <p:nvPr/>
        </p:nvSpPr>
        <p:spPr bwMode="auto">
          <a:xfrm>
            <a:off x="67818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69" name="Line 97"/>
          <p:cNvSpPr>
            <a:spLocks noChangeShapeType="1"/>
          </p:cNvSpPr>
          <p:nvPr/>
        </p:nvSpPr>
        <p:spPr bwMode="auto">
          <a:xfrm flipH="1" flipV="1">
            <a:off x="6781801" y="5670550"/>
            <a:ext cx="1676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370" name="Rectangle 98"/>
          <p:cNvSpPr>
            <a:spLocks noChangeArrowheads="1"/>
          </p:cNvSpPr>
          <p:nvPr/>
        </p:nvSpPr>
        <p:spPr bwMode="auto">
          <a:xfrm>
            <a:off x="65722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1" name="Rectangle 99"/>
          <p:cNvSpPr>
            <a:spLocks noChangeArrowheads="1"/>
          </p:cNvSpPr>
          <p:nvPr/>
        </p:nvSpPr>
        <p:spPr bwMode="auto">
          <a:xfrm>
            <a:off x="63627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2" name="Rectangle 100"/>
          <p:cNvSpPr>
            <a:spLocks noChangeArrowheads="1"/>
          </p:cNvSpPr>
          <p:nvPr/>
        </p:nvSpPr>
        <p:spPr bwMode="auto">
          <a:xfrm>
            <a:off x="61531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3" name="Rectangle 101"/>
          <p:cNvSpPr>
            <a:spLocks noChangeArrowheads="1"/>
          </p:cNvSpPr>
          <p:nvPr/>
        </p:nvSpPr>
        <p:spPr bwMode="auto">
          <a:xfrm>
            <a:off x="59436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4" name="Rectangle 102"/>
          <p:cNvSpPr>
            <a:spLocks noChangeArrowheads="1"/>
          </p:cNvSpPr>
          <p:nvPr/>
        </p:nvSpPr>
        <p:spPr bwMode="auto">
          <a:xfrm>
            <a:off x="57340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75" name="Rectangle 103"/>
          <p:cNvSpPr>
            <a:spLocks noChangeArrowheads="1"/>
          </p:cNvSpPr>
          <p:nvPr/>
        </p:nvSpPr>
        <p:spPr bwMode="auto">
          <a:xfrm>
            <a:off x="55245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76" name="Rectangle 104"/>
          <p:cNvSpPr>
            <a:spLocks noChangeArrowheads="1"/>
          </p:cNvSpPr>
          <p:nvPr/>
        </p:nvSpPr>
        <p:spPr bwMode="auto">
          <a:xfrm>
            <a:off x="531495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77" name="Rectangle 105"/>
          <p:cNvSpPr>
            <a:spLocks noChangeArrowheads="1"/>
          </p:cNvSpPr>
          <p:nvPr/>
        </p:nvSpPr>
        <p:spPr bwMode="auto">
          <a:xfrm>
            <a:off x="5105401" y="5670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78" name="Rectangle 106"/>
          <p:cNvSpPr>
            <a:spLocks noChangeArrowheads="1"/>
          </p:cNvSpPr>
          <p:nvPr/>
        </p:nvSpPr>
        <p:spPr bwMode="auto">
          <a:xfrm>
            <a:off x="6572251" y="2876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379" name="Rectangle 107"/>
          <p:cNvSpPr>
            <a:spLocks noChangeArrowheads="1"/>
          </p:cNvSpPr>
          <p:nvPr/>
        </p:nvSpPr>
        <p:spPr bwMode="auto">
          <a:xfrm>
            <a:off x="6362701" y="3225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80" name="Rectangle 108"/>
          <p:cNvSpPr>
            <a:spLocks noChangeArrowheads="1"/>
          </p:cNvSpPr>
          <p:nvPr/>
        </p:nvSpPr>
        <p:spPr bwMode="auto">
          <a:xfrm>
            <a:off x="6153151" y="3575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1" name="Rectangle 109"/>
          <p:cNvSpPr>
            <a:spLocks noChangeArrowheads="1"/>
          </p:cNvSpPr>
          <p:nvPr/>
        </p:nvSpPr>
        <p:spPr bwMode="auto">
          <a:xfrm>
            <a:off x="5943601" y="3924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2" name="Rectangle 110"/>
          <p:cNvSpPr>
            <a:spLocks noChangeArrowheads="1"/>
          </p:cNvSpPr>
          <p:nvPr/>
        </p:nvSpPr>
        <p:spPr bwMode="auto">
          <a:xfrm>
            <a:off x="5734051" y="42735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3" name="Rectangle 111"/>
          <p:cNvSpPr>
            <a:spLocks noChangeArrowheads="1"/>
          </p:cNvSpPr>
          <p:nvPr/>
        </p:nvSpPr>
        <p:spPr bwMode="auto">
          <a:xfrm>
            <a:off x="5524501" y="46228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4" name="Rectangle 112"/>
          <p:cNvSpPr>
            <a:spLocks noChangeArrowheads="1"/>
          </p:cNvSpPr>
          <p:nvPr/>
        </p:nvSpPr>
        <p:spPr bwMode="auto">
          <a:xfrm>
            <a:off x="5314951" y="4972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85" name="Rectangle 113"/>
          <p:cNvSpPr>
            <a:spLocks noChangeArrowheads="1"/>
          </p:cNvSpPr>
          <p:nvPr/>
        </p:nvSpPr>
        <p:spPr bwMode="auto">
          <a:xfrm>
            <a:off x="5105401" y="532130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87" name="Line 115"/>
          <p:cNvSpPr>
            <a:spLocks noChangeShapeType="1"/>
          </p:cNvSpPr>
          <p:nvPr/>
        </p:nvSpPr>
        <p:spPr bwMode="auto">
          <a:xfrm flipH="1" flipV="1">
            <a:off x="4895851" y="5670550"/>
            <a:ext cx="18859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388" name="Rectangle 116"/>
          <p:cNvSpPr>
            <a:spLocks noChangeArrowheads="1"/>
          </p:cNvSpPr>
          <p:nvPr/>
        </p:nvSpPr>
        <p:spPr bwMode="auto">
          <a:xfrm>
            <a:off x="6356132" y="2178050"/>
            <a:ext cx="209550" cy="349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389" name="Rectangle 117"/>
              <p:cNvSpPr>
                <a:spLocks noChangeArrowheads="1"/>
              </p:cNvSpPr>
              <p:nvPr/>
            </p:nvSpPr>
            <p:spPr bwMode="auto">
              <a:xfrm>
                <a:off x="6356132" y="2527300"/>
                <a:ext cx="209550" cy="3492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en-US" sz="1400" baseline="-25000" dirty="0"/>
              </a:p>
            </p:txBody>
          </p:sp>
        </mc:Choice>
        <mc:Fallback xmlns="">
          <p:sp>
            <p:nvSpPr>
              <p:cNvPr id="438389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6132" y="2527300"/>
                <a:ext cx="209550" cy="349250"/>
              </a:xfrm>
              <a:prstGeom prst="rect">
                <a:avLst/>
              </a:prstGeom>
              <a:blipFill rotWithShape="0">
                <a:blip r:embed="rId4"/>
                <a:stretch>
                  <a:fillRect l="-1470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390" name="Line 118"/>
          <p:cNvSpPr>
            <a:spLocks noChangeShapeType="1"/>
          </p:cNvSpPr>
          <p:nvPr/>
        </p:nvSpPr>
        <p:spPr bwMode="auto">
          <a:xfrm flipH="1" flipV="1">
            <a:off x="6356132" y="2876550"/>
            <a:ext cx="18859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391" name="Rectangle 119"/>
          <p:cNvSpPr>
            <a:spLocks noChangeArrowheads="1"/>
          </p:cNvSpPr>
          <p:nvPr/>
        </p:nvSpPr>
        <p:spPr bwMode="auto">
          <a:xfrm>
            <a:off x="609599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392" name="Rectangle 120"/>
          <p:cNvSpPr>
            <a:spLocks noChangeArrowheads="1"/>
          </p:cNvSpPr>
          <p:nvPr/>
        </p:nvSpPr>
        <p:spPr bwMode="auto">
          <a:xfrm>
            <a:off x="1879599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393" name="Rectangle 121"/>
          <p:cNvSpPr>
            <a:spLocks noChangeArrowheads="1"/>
          </p:cNvSpPr>
          <p:nvPr/>
        </p:nvSpPr>
        <p:spPr bwMode="auto">
          <a:xfrm>
            <a:off x="1456266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4" name="Rectangle 122"/>
          <p:cNvSpPr>
            <a:spLocks noChangeArrowheads="1"/>
          </p:cNvSpPr>
          <p:nvPr/>
        </p:nvSpPr>
        <p:spPr bwMode="auto">
          <a:xfrm>
            <a:off x="1032932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395" name="Rectangle 123"/>
          <p:cNvSpPr>
            <a:spLocks noChangeArrowheads="1"/>
          </p:cNvSpPr>
          <p:nvPr/>
        </p:nvSpPr>
        <p:spPr bwMode="auto">
          <a:xfrm>
            <a:off x="2302932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6" name="Rectangle 124"/>
          <p:cNvSpPr>
            <a:spLocks noChangeArrowheads="1"/>
          </p:cNvSpPr>
          <p:nvPr/>
        </p:nvSpPr>
        <p:spPr bwMode="auto">
          <a:xfrm>
            <a:off x="1879599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7" name="Rectangle 125"/>
          <p:cNvSpPr>
            <a:spLocks noChangeArrowheads="1"/>
          </p:cNvSpPr>
          <p:nvPr/>
        </p:nvSpPr>
        <p:spPr bwMode="auto">
          <a:xfrm>
            <a:off x="1456266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398" name="Rectangle 126"/>
          <p:cNvSpPr>
            <a:spLocks noChangeArrowheads="1"/>
          </p:cNvSpPr>
          <p:nvPr/>
        </p:nvSpPr>
        <p:spPr bwMode="auto">
          <a:xfrm>
            <a:off x="1032932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399" name="Rectangle 127"/>
          <p:cNvSpPr>
            <a:spLocks noChangeArrowheads="1"/>
          </p:cNvSpPr>
          <p:nvPr/>
        </p:nvSpPr>
        <p:spPr bwMode="auto">
          <a:xfrm>
            <a:off x="2302932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400" name="Rectangle 128"/>
              <p:cNvSpPr>
                <a:spLocks noChangeArrowheads="1"/>
              </p:cNvSpPr>
              <p:nvPr/>
            </p:nvSpPr>
            <p:spPr bwMode="auto">
              <a:xfrm>
                <a:off x="609599" y="3525044"/>
                <a:ext cx="423333" cy="35282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en-US" sz="1400" baseline="-25000" dirty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38400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3525044"/>
                <a:ext cx="423333" cy="35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401" name="Rectangle 129"/>
          <p:cNvSpPr>
            <a:spLocks noChangeArrowheads="1"/>
          </p:cNvSpPr>
          <p:nvPr/>
        </p:nvSpPr>
        <p:spPr bwMode="auto">
          <a:xfrm>
            <a:off x="1879599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02" name="Rectangle 130"/>
          <p:cNvSpPr>
            <a:spLocks noChangeArrowheads="1"/>
          </p:cNvSpPr>
          <p:nvPr/>
        </p:nvSpPr>
        <p:spPr bwMode="auto">
          <a:xfrm>
            <a:off x="1456266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03" name="Rectangle 131"/>
          <p:cNvSpPr>
            <a:spLocks noChangeArrowheads="1"/>
          </p:cNvSpPr>
          <p:nvPr/>
        </p:nvSpPr>
        <p:spPr bwMode="auto">
          <a:xfrm>
            <a:off x="1032932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04" name="Rectangle 132"/>
          <p:cNvSpPr>
            <a:spLocks noChangeArrowheads="1"/>
          </p:cNvSpPr>
          <p:nvPr/>
        </p:nvSpPr>
        <p:spPr bwMode="auto">
          <a:xfrm>
            <a:off x="2302932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05" name="Line 133"/>
          <p:cNvSpPr>
            <a:spLocks noChangeShapeType="1"/>
          </p:cNvSpPr>
          <p:nvPr/>
        </p:nvSpPr>
        <p:spPr bwMode="auto">
          <a:xfrm flipH="1" flipV="1">
            <a:off x="609599" y="3877865"/>
            <a:ext cx="211666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8406" name="Rectangle 134"/>
          <p:cNvSpPr>
            <a:spLocks noChangeArrowheads="1"/>
          </p:cNvSpPr>
          <p:nvPr/>
        </p:nvSpPr>
        <p:spPr bwMode="auto">
          <a:xfrm>
            <a:off x="609599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11" name="Rectangle 139"/>
          <p:cNvSpPr>
            <a:spLocks noChangeArrowheads="1"/>
          </p:cNvSpPr>
          <p:nvPr/>
        </p:nvSpPr>
        <p:spPr bwMode="auto">
          <a:xfrm>
            <a:off x="609599" y="2819400"/>
            <a:ext cx="423333" cy="35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12" name="Rectangle 140"/>
          <p:cNvSpPr>
            <a:spLocks noChangeArrowheads="1"/>
          </p:cNvSpPr>
          <p:nvPr/>
        </p:nvSpPr>
        <p:spPr bwMode="auto">
          <a:xfrm>
            <a:off x="3572932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13" name="Rectangle 141"/>
          <p:cNvSpPr>
            <a:spLocks noChangeArrowheads="1"/>
          </p:cNvSpPr>
          <p:nvPr/>
        </p:nvSpPr>
        <p:spPr bwMode="auto">
          <a:xfrm>
            <a:off x="3149599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14" name="Rectangle 142"/>
          <p:cNvSpPr>
            <a:spLocks noChangeArrowheads="1"/>
          </p:cNvSpPr>
          <p:nvPr/>
        </p:nvSpPr>
        <p:spPr bwMode="auto">
          <a:xfrm>
            <a:off x="2726266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0</a:t>
            </a:r>
            <a:endParaRPr lang="en-US" altLang="en-US" sz="1400" baseline="-25000" dirty="0">
              <a:latin typeface="Courier New" panose="02070309020205020404" pitchFamily="49" charset="0"/>
            </a:endParaRPr>
          </a:p>
        </p:txBody>
      </p:sp>
      <p:sp>
        <p:nvSpPr>
          <p:cNvPr id="438415" name="Rectangle 143"/>
          <p:cNvSpPr>
            <a:spLocks noChangeArrowheads="1"/>
          </p:cNvSpPr>
          <p:nvPr/>
        </p:nvSpPr>
        <p:spPr bwMode="auto">
          <a:xfrm>
            <a:off x="3996266" y="3172222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1</a:t>
            </a:r>
            <a:endParaRPr lang="en-US" altLang="en-US" sz="1400" baseline="-25000" dirty="0"/>
          </a:p>
        </p:txBody>
      </p:sp>
      <p:sp>
        <p:nvSpPr>
          <p:cNvPr id="438416" name="Rectangle 144"/>
          <p:cNvSpPr>
            <a:spLocks noChangeArrowheads="1"/>
          </p:cNvSpPr>
          <p:nvPr/>
        </p:nvSpPr>
        <p:spPr bwMode="auto">
          <a:xfrm>
            <a:off x="3572932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17" name="Rectangle 145"/>
          <p:cNvSpPr>
            <a:spLocks noChangeArrowheads="1"/>
          </p:cNvSpPr>
          <p:nvPr/>
        </p:nvSpPr>
        <p:spPr bwMode="auto">
          <a:xfrm>
            <a:off x="3149599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18" name="Rectangle 146"/>
          <p:cNvSpPr>
            <a:spLocks noChangeArrowheads="1"/>
          </p:cNvSpPr>
          <p:nvPr/>
        </p:nvSpPr>
        <p:spPr bwMode="auto">
          <a:xfrm>
            <a:off x="2726266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19" name="Rectangle 147"/>
          <p:cNvSpPr>
            <a:spLocks noChangeArrowheads="1"/>
          </p:cNvSpPr>
          <p:nvPr/>
        </p:nvSpPr>
        <p:spPr bwMode="auto">
          <a:xfrm>
            <a:off x="3996266" y="3525044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  <a:endParaRPr lang="en-US" altLang="en-US" sz="1400" baseline="-25000"/>
          </a:p>
        </p:txBody>
      </p:sp>
      <p:sp>
        <p:nvSpPr>
          <p:cNvPr id="438420" name="Rectangle 148"/>
          <p:cNvSpPr>
            <a:spLocks noChangeArrowheads="1"/>
          </p:cNvSpPr>
          <p:nvPr/>
        </p:nvSpPr>
        <p:spPr bwMode="auto">
          <a:xfrm>
            <a:off x="3572932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1</a:t>
            </a:r>
            <a:endParaRPr lang="en-US" altLang="en-US" sz="1400" baseline="-25000" dirty="0"/>
          </a:p>
        </p:txBody>
      </p:sp>
      <p:sp>
        <p:nvSpPr>
          <p:cNvPr id="438421" name="Rectangle 149"/>
          <p:cNvSpPr>
            <a:spLocks noChangeArrowheads="1"/>
          </p:cNvSpPr>
          <p:nvPr/>
        </p:nvSpPr>
        <p:spPr bwMode="auto">
          <a:xfrm>
            <a:off x="3149599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0</a:t>
            </a:r>
            <a:endParaRPr lang="en-US" altLang="en-US" sz="1400" baseline="-25000" dirty="0"/>
          </a:p>
        </p:txBody>
      </p:sp>
      <p:sp>
        <p:nvSpPr>
          <p:cNvPr id="438422" name="Rectangle 150"/>
          <p:cNvSpPr>
            <a:spLocks noChangeArrowheads="1"/>
          </p:cNvSpPr>
          <p:nvPr/>
        </p:nvSpPr>
        <p:spPr bwMode="auto">
          <a:xfrm>
            <a:off x="2726266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>
              <a:latin typeface="Courier New" panose="02070309020205020404" pitchFamily="49" charset="0"/>
            </a:endParaRPr>
          </a:p>
        </p:txBody>
      </p:sp>
      <p:sp>
        <p:nvSpPr>
          <p:cNvPr id="438423" name="Rectangle 151"/>
          <p:cNvSpPr>
            <a:spLocks noChangeArrowheads="1"/>
          </p:cNvSpPr>
          <p:nvPr/>
        </p:nvSpPr>
        <p:spPr bwMode="auto">
          <a:xfrm>
            <a:off x="3996266" y="3877865"/>
            <a:ext cx="423333" cy="35282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0</a:t>
            </a:r>
            <a:endParaRPr lang="en-US" altLang="en-US" sz="1400" baseline="-25000"/>
          </a:p>
        </p:txBody>
      </p:sp>
      <p:sp>
        <p:nvSpPr>
          <p:cNvPr id="438424" name="Line 152"/>
          <p:cNvSpPr>
            <a:spLocks noChangeShapeType="1"/>
          </p:cNvSpPr>
          <p:nvPr/>
        </p:nvSpPr>
        <p:spPr bwMode="auto">
          <a:xfrm flipH="1" flipV="1">
            <a:off x="2726266" y="3877865"/>
            <a:ext cx="169333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Divide-and-Conquer Multiplication: </a:t>
            </a:r>
            <a:r>
              <a:rPr lang="en-US" altLang="en-US" dirty="0" smtClean="0"/>
              <a:t>First Attempt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2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Observation:</a:t>
                </a:r>
                <a:endParaRPr lang="en-US" altLang="en-US" dirty="0"/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0100 1011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1101 1010</a:t>
                </a:r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(0100 0000 + 1011)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(1101 0000 + 1010)</a:t>
                </a:r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(0100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1101) &lt;&lt; 8 +</a:t>
                </a:r>
              </a:p>
              <a:p>
                <a:pPr marL="114300" lvl="1" indent="0">
                  <a:buNone/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0100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1010)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+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lvl="1" indent="0">
                  <a:buNone/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(1011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1101)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4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marL="114300" lvl="1" indent="0">
                  <a:buNone/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1011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1010</a:t>
                </a:r>
              </a:p>
              <a:p>
                <a:r>
                  <a:rPr lang="en-US" altLang="en-US" dirty="0" smtClean="0"/>
                  <a:t>In general:</a:t>
                </a:r>
              </a:p>
              <a:p>
                <a:pPr lvl="1"/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are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en-US" dirty="0" smtClean="0"/>
                  <a:t>-bit integers.</a:t>
                </a:r>
              </a:p>
              <a:p>
                <a:pPr lvl="1"/>
                <a:r>
                  <a:rPr lang="en-US" alt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439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3D4FD-C90D-4531-A32C-543A346E280D}" type="slidenum">
              <a:rPr lang="en-US" altLang="en-US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divide-and-conquer algorithm for 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848600" cy="914400"/>
              </a:xfrm>
            </p:spPr>
            <p:txBody>
              <a:bodyPr/>
              <a:lstStyle/>
              <a:p>
                <a:pPr marL="0" lvl="1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/>
                  <a:t>Suppose the bits are stored in arrays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altLang="en-US" dirty="0"/>
                  <a:t> are the least significant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848600" cy="9144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219200" y="1752600"/>
                <a:ext cx="7086600" cy="40190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Multiply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size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𝑚𝑖𝑑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𝑊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𝑈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𝑊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𝑍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752600"/>
                <a:ext cx="7086600" cy="40190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0733" y="5879068"/>
                <a:ext cx="4690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⨁</m:t>
                    </m:r>
                  </m:oMath>
                </a14:m>
                <a:r>
                  <a:rPr lang="en-US" sz="1800" dirty="0" smtClean="0"/>
                  <a:t>: denotes the integer addition algorithm</a:t>
                </a:r>
                <a:endParaRPr 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33" y="5879068"/>
                <a:ext cx="4690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 r="-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</p:spPr>
            <p:txBody>
              <a:bodyPr/>
              <a:lstStyle/>
              <a:p>
                <a:r>
                  <a:rPr lang="en-US" altLang="en-US" dirty="0" smtClean="0"/>
                  <a:t>Recurrence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Solve the recurrence: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  <a:blipFill rotWithShape="0">
                <a:blip r:embed="rId2"/>
                <a:stretch>
                  <a:fillRect l="-621" b="-8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2"/>
              <p:cNvSpPr txBox="1">
                <a:spLocks noChangeArrowheads="1"/>
              </p:cNvSpPr>
              <p:nvPr/>
            </p:nvSpPr>
            <p:spPr bwMode="auto">
              <a:xfrm>
                <a:off x="7696200" y="1959178"/>
                <a:ext cx="6096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1959178"/>
                <a:ext cx="609600" cy="339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4"/>
              <p:cNvSpPr txBox="1">
                <a:spLocks noChangeArrowheads="1"/>
              </p:cNvSpPr>
              <p:nvPr/>
            </p:nvSpPr>
            <p:spPr bwMode="auto">
              <a:xfrm>
                <a:off x="7543800" y="2905328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905328"/>
                <a:ext cx="1038225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5"/>
              <p:cNvSpPr txBox="1">
                <a:spLocks noChangeArrowheads="1"/>
              </p:cNvSpPr>
              <p:nvPr/>
            </p:nvSpPr>
            <p:spPr bwMode="auto">
              <a:xfrm>
                <a:off x="7648575" y="3940378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8575" y="3940378"/>
                <a:ext cx="1038225" cy="339196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6"/>
              <p:cNvSpPr txBox="1">
                <a:spLocks noChangeArrowheads="1"/>
              </p:cNvSpPr>
              <p:nvPr/>
            </p:nvSpPr>
            <p:spPr bwMode="auto">
              <a:xfrm>
                <a:off x="7467600" y="4854778"/>
                <a:ext cx="14478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4854778"/>
                <a:ext cx="1447800" cy="339196"/>
              </a:xfrm>
              <a:prstGeom prst="rect">
                <a:avLst/>
              </a:prstGeom>
              <a:blipFill rotWithShape="0">
                <a:blip r:embed="rId6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7"/>
              <p:cNvSpPr txBox="1">
                <a:spLocks noChangeArrowheads="1"/>
              </p:cNvSpPr>
              <p:nvPr/>
            </p:nvSpPr>
            <p:spPr bwMode="auto">
              <a:xfrm>
                <a:off x="7620000" y="5692978"/>
                <a:ext cx="1098550" cy="350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5692978"/>
                <a:ext cx="1098550" cy="3502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7877175" y="5278641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7877175" y="4356303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3442410" y="1987753"/>
                <a:ext cx="509755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en-US" sz="1400" dirty="0" smtClean="0"/>
                  <a:t> </a:t>
                </a:r>
                <a14:m>
                  <m:oMath xmlns:m="http://schemas.openxmlformats.org/officeDocument/2006/math">
                    <m:r>
                      <a:rPr kumimoji="0" lang="en-US" alt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2410" y="1987753"/>
                <a:ext cx="509755" cy="308419"/>
              </a:xfrm>
              <a:prstGeom prst="rect">
                <a:avLst/>
              </a:prstGeom>
              <a:blipFill rotWithShape="0">
                <a:blip r:embed="rId8"/>
                <a:stretch>
                  <a:fillRect r="-7229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30847" y="2949778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47" y="2949778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AutoShape 6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1079501" y="2296172"/>
            <a:ext cx="26177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7"/>
          <p:cNvCxnSpPr>
            <a:cxnSpLocks noChangeShapeType="1"/>
            <a:stCxn id="13" idx="2"/>
            <a:endCxn id="55" idx="0"/>
          </p:cNvCxnSpPr>
          <p:nvPr/>
        </p:nvCxnSpPr>
        <p:spPr bwMode="auto">
          <a:xfrm>
            <a:off x="3697288" y="2296172"/>
            <a:ext cx="2652496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09135" y="3940378"/>
                <a:ext cx="540935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1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135" y="3940378"/>
                <a:ext cx="540935" cy="246863"/>
              </a:xfrm>
              <a:prstGeom prst="rect">
                <a:avLst/>
              </a:prstGeom>
              <a:blipFill rotWithShape="0">
                <a:blip r:embed="rId10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3"/>
          <p:cNvCxnSpPr>
            <a:cxnSpLocks noChangeShapeType="1"/>
            <a:stCxn id="14" idx="2"/>
            <a:endCxn id="17" idx="0"/>
          </p:cNvCxnSpPr>
          <p:nvPr/>
        </p:nvCxnSpPr>
        <p:spPr bwMode="auto">
          <a:xfrm flipH="1">
            <a:off x="379603" y="3258197"/>
            <a:ext cx="69989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1227264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7264" y="3940378"/>
                <a:ext cx="525336" cy="246863"/>
              </a:xfrm>
              <a:prstGeom prst="rect">
                <a:avLst/>
              </a:prstGeom>
              <a:blipFill rotWithShape="0">
                <a:blip r:embed="rId11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15"/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79501" y="3258197"/>
            <a:ext cx="410431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583955" y="568345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55" y="5683453"/>
                <a:ext cx="595804" cy="308419"/>
              </a:xfrm>
              <a:prstGeom prst="rect">
                <a:avLst/>
              </a:prstGeom>
              <a:blipFill rotWithShape="0">
                <a:blip r:embed="rId12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1217367" y="5683453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67" y="5683453"/>
                <a:ext cx="595804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860305" y="569297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3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05" y="5692978"/>
                <a:ext cx="595804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96892" y="5692978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92" y="5692978"/>
                <a:ext cx="595804" cy="308419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545713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713" y="5692978"/>
                <a:ext cx="597087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5187063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6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7063" y="5692978"/>
                <a:ext cx="597087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5815713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7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713" y="5692978"/>
                <a:ext cx="597087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6430075" y="5692978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2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0075" y="5692978"/>
                <a:ext cx="597087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482600" y="4873828"/>
                <a:ext cx="6527800" cy="320675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sz="14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4873828"/>
                <a:ext cx="6527800" cy="320675"/>
              </a:xfrm>
              <a:prstGeom prst="rect">
                <a:avLst/>
              </a:prstGeom>
              <a:blipFill rotWithShape="0">
                <a:blip r:embed="rId16"/>
                <a:stretch>
                  <a:fillRect b="-555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AutoShape 46"/>
          <p:cNvCxnSpPr>
            <a:cxnSpLocks noChangeShapeType="1"/>
            <a:stCxn id="13" idx="2"/>
            <a:endCxn id="44" idx="0"/>
          </p:cNvCxnSpPr>
          <p:nvPr/>
        </p:nvCxnSpPr>
        <p:spPr bwMode="auto">
          <a:xfrm flipH="1">
            <a:off x="3297115" y="2296172"/>
            <a:ext cx="400173" cy="6457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8"/>
              <p:cNvSpPr txBox="1">
                <a:spLocks noChangeArrowheads="1"/>
              </p:cNvSpPr>
              <p:nvPr/>
            </p:nvSpPr>
            <p:spPr bwMode="auto">
              <a:xfrm>
                <a:off x="685800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31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40378"/>
                <a:ext cx="525336" cy="246863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AutoShape 49"/>
          <p:cNvCxnSpPr>
            <a:cxnSpLocks noChangeShapeType="1"/>
            <a:stCxn id="14" idx="2"/>
            <a:endCxn id="31" idx="0"/>
          </p:cNvCxnSpPr>
          <p:nvPr/>
        </p:nvCxnSpPr>
        <p:spPr bwMode="auto">
          <a:xfrm flipH="1">
            <a:off x="948468" y="3258197"/>
            <a:ext cx="131033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3254375" y="4280103"/>
            <a:ext cx="10382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p:sp>
        <p:nvSpPr>
          <p:cNvPr id="48" name="Text Box 73"/>
          <p:cNvSpPr txBox="1">
            <a:spLocks noChangeArrowheads="1"/>
          </p:cNvSpPr>
          <p:nvPr/>
        </p:nvSpPr>
        <p:spPr bwMode="auto">
          <a:xfrm>
            <a:off x="3406775" y="5164341"/>
            <a:ext cx="10382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780001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3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001" y="3940378"/>
                <a:ext cx="525336" cy="246863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AutoShape 15"/>
          <p:cNvCxnSpPr>
            <a:cxnSpLocks noChangeShapeType="1"/>
            <a:stCxn id="14" idx="2"/>
            <a:endCxn id="39" idx="0"/>
          </p:cNvCxnSpPr>
          <p:nvPr/>
        </p:nvCxnSpPr>
        <p:spPr bwMode="auto">
          <a:xfrm>
            <a:off x="1079501" y="3258197"/>
            <a:ext cx="96316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5"/>
              <p:cNvSpPr txBox="1">
                <a:spLocks noChangeArrowheads="1"/>
              </p:cNvSpPr>
              <p:nvPr/>
            </p:nvSpPr>
            <p:spPr bwMode="auto">
              <a:xfrm>
                <a:off x="2948461" y="2941970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4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8461" y="2941970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12"/>
              <p:cNvSpPr txBox="1">
                <a:spLocks noChangeArrowheads="1"/>
              </p:cNvSpPr>
              <p:nvPr/>
            </p:nvSpPr>
            <p:spPr bwMode="auto">
              <a:xfrm>
                <a:off x="2326749" y="3932570"/>
                <a:ext cx="540935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4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6749" y="3932570"/>
                <a:ext cx="540935" cy="246863"/>
              </a:xfrm>
              <a:prstGeom prst="rect">
                <a:avLst/>
              </a:prstGeom>
              <a:blipFill rotWithShape="0">
                <a:blip r:embed="rId18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2597217" y="3250389"/>
            <a:ext cx="69989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3444878" y="3932570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4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4878" y="3932570"/>
                <a:ext cx="525336" cy="246863"/>
              </a:xfrm>
              <a:prstGeom prst="rect">
                <a:avLst/>
              </a:prstGeom>
              <a:blipFill rotWithShape="0">
                <a:blip r:embed="rId19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AutoShape 15"/>
          <p:cNvCxnSpPr>
            <a:cxnSpLocks noChangeShapeType="1"/>
            <a:stCxn id="44" idx="2"/>
            <a:endCxn id="49" idx="0"/>
          </p:cNvCxnSpPr>
          <p:nvPr/>
        </p:nvCxnSpPr>
        <p:spPr bwMode="auto">
          <a:xfrm>
            <a:off x="3297115" y="3250389"/>
            <a:ext cx="410431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2903414" y="3932570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51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3414" y="3932570"/>
                <a:ext cx="525336" cy="246863"/>
              </a:xfrm>
              <a:prstGeom prst="rect">
                <a:avLst/>
              </a:prstGeom>
              <a:blipFill rotWithShape="0">
                <a:blip r:embed="rId19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AutoShape 49"/>
          <p:cNvCxnSpPr>
            <a:cxnSpLocks noChangeShapeType="1"/>
            <a:stCxn id="44" idx="2"/>
            <a:endCxn id="51" idx="0"/>
          </p:cNvCxnSpPr>
          <p:nvPr/>
        </p:nvCxnSpPr>
        <p:spPr bwMode="auto">
          <a:xfrm flipH="1">
            <a:off x="3166082" y="3250389"/>
            <a:ext cx="131033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3997615" y="3932570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5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7615" y="3932570"/>
                <a:ext cx="525336" cy="246863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AutoShape 15"/>
          <p:cNvCxnSpPr>
            <a:cxnSpLocks noChangeShapeType="1"/>
            <a:stCxn id="44" idx="2"/>
            <a:endCxn id="53" idx="0"/>
          </p:cNvCxnSpPr>
          <p:nvPr/>
        </p:nvCxnSpPr>
        <p:spPr bwMode="auto">
          <a:xfrm>
            <a:off x="3297115" y="3250389"/>
            <a:ext cx="96316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5"/>
              <p:cNvSpPr txBox="1">
                <a:spLocks noChangeArrowheads="1"/>
              </p:cNvSpPr>
              <p:nvPr/>
            </p:nvSpPr>
            <p:spPr bwMode="auto">
              <a:xfrm>
                <a:off x="6001130" y="2949778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1130" y="2949778"/>
                <a:ext cx="697307" cy="308419"/>
              </a:xfrm>
              <a:prstGeom prst="rect">
                <a:avLst/>
              </a:prstGeom>
              <a:blipFill rotWithShape="0">
                <a:blip r:embed="rId20"/>
                <a:stretch>
                  <a:fillRect l="-87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5379418" y="3940378"/>
                <a:ext cx="540935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9418" y="3940378"/>
                <a:ext cx="540935" cy="246863"/>
              </a:xfrm>
              <a:prstGeom prst="rect">
                <a:avLst/>
              </a:prstGeom>
              <a:blipFill rotWithShape="0">
                <a:blip r:embed="rId21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AutoShape 13"/>
          <p:cNvCxnSpPr>
            <a:cxnSpLocks noChangeShapeType="1"/>
            <a:stCxn id="55" idx="2"/>
            <a:endCxn id="56" idx="0"/>
          </p:cNvCxnSpPr>
          <p:nvPr/>
        </p:nvCxnSpPr>
        <p:spPr bwMode="auto">
          <a:xfrm flipH="1">
            <a:off x="5649886" y="3258197"/>
            <a:ext cx="69989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4"/>
              <p:cNvSpPr txBox="1">
                <a:spLocks noChangeArrowheads="1"/>
              </p:cNvSpPr>
              <p:nvPr/>
            </p:nvSpPr>
            <p:spPr bwMode="auto">
              <a:xfrm>
                <a:off x="6497547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5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7547" y="3940378"/>
                <a:ext cx="525336" cy="246863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AutoShape 15"/>
          <p:cNvCxnSpPr>
            <a:cxnSpLocks noChangeShapeType="1"/>
            <a:stCxn id="55" idx="2"/>
            <a:endCxn id="58" idx="0"/>
          </p:cNvCxnSpPr>
          <p:nvPr/>
        </p:nvCxnSpPr>
        <p:spPr bwMode="auto">
          <a:xfrm>
            <a:off x="6349784" y="3258197"/>
            <a:ext cx="410431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48"/>
              <p:cNvSpPr txBox="1">
                <a:spLocks noChangeArrowheads="1"/>
              </p:cNvSpPr>
              <p:nvPr/>
            </p:nvSpPr>
            <p:spPr bwMode="auto">
              <a:xfrm>
                <a:off x="5956083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60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083" y="3940378"/>
                <a:ext cx="525336" cy="246863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AutoShape 49"/>
          <p:cNvCxnSpPr>
            <a:cxnSpLocks noChangeShapeType="1"/>
            <a:stCxn id="55" idx="2"/>
            <a:endCxn id="60" idx="0"/>
          </p:cNvCxnSpPr>
          <p:nvPr/>
        </p:nvCxnSpPr>
        <p:spPr bwMode="auto">
          <a:xfrm flipH="1">
            <a:off x="6218751" y="3258197"/>
            <a:ext cx="131033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14"/>
              <p:cNvSpPr txBox="1">
                <a:spLocks noChangeArrowheads="1"/>
              </p:cNvSpPr>
              <p:nvPr/>
            </p:nvSpPr>
            <p:spPr bwMode="auto">
              <a:xfrm>
                <a:off x="7050284" y="3940378"/>
                <a:ext cx="525336" cy="2468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0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000" dirty="0"/>
              </a:p>
            </p:txBody>
          </p:sp>
        </mc:Choice>
        <mc:Fallback xmlns="">
          <p:sp>
            <p:nvSpPr>
              <p:cNvPr id="6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0284" y="3940378"/>
                <a:ext cx="525336" cy="246863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AutoShape 15"/>
          <p:cNvCxnSpPr>
            <a:cxnSpLocks noChangeShapeType="1"/>
            <a:stCxn id="55" idx="2"/>
            <a:endCxn id="62" idx="0"/>
          </p:cNvCxnSpPr>
          <p:nvPr/>
        </p:nvCxnSpPr>
        <p:spPr bwMode="auto">
          <a:xfrm>
            <a:off x="6349784" y="3258197"/>
            <a:ext cx="963168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AutoShape 46"/>
          <p:cNvCxnSpPr>
            <a:cxnSpLocks noChangeShapeType="1"/>
            <a:stCxn id="13" idx="2"/>
            <a:endCxn id="73" idx="0"/>
          </p:cNvCxnSpPr>
          <p:nvPr/>
        </p:nvCxnSpPr>
        <p:spPr bwMode="auto">
          <a:xfrm>
            <a:off x="3697288" y="2296172"/>
            <a:ext cx="1163203" cy="6547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5"/>
              <p:cNvSpPr txBox="1">
                <a:spLocks noChangeArrowheads="1"/>
              </p:cNvSpPr>
              <p:nvPr/>
            </p:nvSpPr>
            <p:spPr bwMode="auto">
              <a:xfrm>
                <a:off x="4511837" y="2950941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1837" y="2950941"/>
                <a:ext cx="697307" cy="308419"/>
              </a:xfrm>
              <a:prstGeom prst="rect">
                <a:avLst/>
              </a:prstGeom>
              <a:blipFill rotWithShape="0">
                <a:blip r:embed="rId22"/>
                <a:stretch>
                  <a:fillRect l="-1739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6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48600" cy="4724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divide-and-conquer algorithm is as bad as the primary school method!</a:t>
                </a:r>
              </a:p>
              <a:p>
                <a:pPr marL="631825" lvl="1" indent="-285750"/>
                <a:r>
                  <a:rPr lang="en-US" dirty="0" smtClean="0"/>
                  <a:t>Essentially, the algorithm still multiplies every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every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Compared with merge sort, the key difference is that one problem generates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dirty="0" smtClean="0"/>
                  <a:t> subproblems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48600" cy="4724400"/>
              </a:xfrm>
              <a:blipFill rotWithShape="0">
                <a:blip r:embed="rId2"/>
                <a:stretch>
                  <a:fillRect l="-621" t="-4516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979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Karatsuba</a:t>
            </a:r>
            <a:r>
              <a:rPr lang="en-US" altLang="en-US" dirty="0"/>
              <a:t>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22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Recall: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,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are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en-US" dirty="0"/>
                  <a:t>-bit integers.</a:t>
                </a:r>
              </a:p>
              <a:p>
                <a:pPr lvl="1"/>
                <a:r>
                  <a:rPr lang="en-US" altLang="en-US" dirty="0"/>
                  <a:t>We </a:t>
                </a:r>
                <a:r>
                  <a:rPr lang="en-US" altLang="en-US" dirty="0" smtClean="0"/>
                  <a:t>have</a:t>
                </a:r>
              </a:p>
              <a:p>
                <a:pPr indent="-231775" algn="ctr"/>
                <a:r>
                  <a:rPr lang="en-US" altLang="en-US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marL="0" lvl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/2+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>
                    <a:solidFill>
                      <a:srgbClr val="003399"/>
                    </a:solidFill>
                  </a:rPr>
                  <a:t>The trick:</a:t>
                </a:r>
              </a:p>
              <a:p>
                <a:pPr marL="0" lvl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dirty="0" smtClean="0"/>
              </a:p>
              <a:p>
                <a:pPr marL="0" lvl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/>
                  <a:t>This only requires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altLang="en-US" dirty="0" smtClean="0"/>
                  <a:t> subproblems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en-US" dirty="0" smtClean="0"/>
                  <a:t>!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4403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BD4E0-27D4-472B-A584-6157C7FA7419}" type="slidenum">
              <a:rPr lang="en-US" altLang="en-US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Karatsuba’s</a:t>
            </a:r>
            <a:r>
              <a:rPr lang="en-US" altLang="en-US" dirty="0" smtClean="0"/>
              <a:t> multiplication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85800" y="1001017"/>
                <a:ext cx="8001000" cy="4314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Multiply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size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𝑚𝑖𝑑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</m:e>
                      </m:d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′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𝑌</m:t>
                    </m:r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Multiply(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𝑚𝑖𝑑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+1..2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𝑈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+1..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+1..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1..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[1..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1..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𝑍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[1..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01017"/>
                <a:ext cx="8001000" cy="43140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5418211"/>
                <a:ext cx="6399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⨁</m:t>
                    </m:r>
                  </m:oMath>
                </a14:m>
                <a:r>
                  <a:rPr lang="en-US" altLang="en-US" sz="18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⊖ </m:t>
                    </m:r>
                  </m:oMath>
                </a14:m>
                <a:r>
                  <a:rPr lang="en-US" sz="1800" dirty="0" smtClean="0"/>
                  <a:t>: denotes the integer addition/subtraction algorithm</a:t>
                </a:r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8211"/>
                <a:ext cx="639950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91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</a:t>
            </a:r>
            <a:endParaRPr lang="en-US" altLang="en-US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03E1-101E-40F7-8A48-4C7114716FD2}" type="slidenum">
              <a:rPr lang="en-US" altLang="en-US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256" name="Text Box 32"/>
              <p:cNvSpPr txBox="1">
                <a:spLocks noChangeArrowheads="1"/>
              </p:cNvSpPr>
              <p:nvPr/>
            </p:nvSpPr>
            <p:spPr bwMode="auto">
              <a:xfrm>
                <a:off x="7543800" y="2174875"/>
                <a:ext cx="609600" cy="339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425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174875"/>
                <a:ext cx="609600" cy="3397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58" name="Text Box 34"/>
              <p:cNvSpPr txBox="1">
                <a:spLocks noChangeArrowheads="1"/>
              </p:cNvSpPr>
              <p:nvPr/>
            </p:nvSpPr>
            <p:spPr bwMode="auto">
              <a:xfrm>
                <a:off x="7419975" y="3121025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425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9975" y="3121025"/>
                <a:ext cx="1038225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59" name="Text Box 35"/>
              <p:cNvSpPr txBox="1">
                <a:spLocks noChangeArrowheads="1"/>
              </p:cNvSpPr>
              <p:nvPr/>
            </p:nvSpPr>
            <p:spPr bwMode="auto">
              <a:xfrm>
                <a:off x="7543800" y="4156075"/>
                <a:ext cx="1038225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425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4156075"/>
                <a:ext cx="1038225" cy="339196"/>
              </a:xfrm>
              <a:prstGeom prst="rect">
                <a:avLst/>
              </a:prstGeom>
              <a:blipFill rotWithShape="0">
                <a:blip r:embed="rId5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60" name="Text Box 36"/>
              <p:cNvSpPr txBox="1">
                <a:spLocks noChangeArrowheads="1"/>
              </p:cNvSpPr>
              <p:nvPr/>
            </p:nvSpPr>
            <p:spPr bwMode="auto">
              <a:xfrm>
                <a:off x="7315200" y="5070475"/>
                <a:ext cx="1447800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426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5070475"/>
                <a:ext cx="1447800" cy="339196"/>
              </a:xfrm>
              <a:prstGeom prst="rect">
                <a:avLst/>
              </a:prstGeom>
              <a:blipFill rotWithShape="0">
                <a:blip r:embed="rId6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61" name="Text Box 37"/>
              <p:cNvSpPr txBox="1">
                <a:spLocks noChangeArrowheads="1"/>
              </p:cNvSpPr>
              <p:nvPr/>
            </p:nvSpPr>
            <p:spPr bwMode="auto">
              <a:xfrm>
                <a:off x="7512050" y="5908675"/>
                <a:ext cx="1098550" cy="360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426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050" y="5908675"/>
                <a:ext cx="1098550" cy="3602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4262" name="Text Box 38"/>
          <p:cNvSpPr txBox="1">
            <a:spLocks noChangeArrowheads="1"/>
          </p:cNvSpPr>
          <p:nvPr/>
        </p:nvSpPr>
        <p:spPr bwMode="auto">
          <a:xfrm>
            <a:off x="7724775" y="5494338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</a:p>
        </p:txBody>
      </p:sp>
      <p:sp>
        <p:nvSpPr>
          <p:cNvPr id="564263" name="Text Box 39"/>
          <p:cNvSpPr txBox="1">
            <a:spLocks noChangeArrowheads="1"/>
          </p:cNvSpPr>
          <p:nvPr/>
        </p:nvSpPr>
        <p:spPr bwMode="auto">
          <a:xfrm>
            <a:off x="7724775" y="4572000"/>
            <a:ext cx="1038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227" name="Text Box 3"/>
              <p:cNvSpPr txBox="1">
                <a:spLocks noChangeArrowheads="1"/>
              </p:cNvSpPr>
              <p:nvPr/>
            </p:nvSpPr>
            <p:spPr bwMode="auto">
              <a:xfrm>
                <a:off x="3402335" y="2203450"/>
                <a:ext cx="589905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335" y="2203450"/>
                <a:ext cx="589905" cy="308419"/>
              </a:xfrm>
              <a:prstGeom prst="rect">
                <a:avLst/>
              </a:prstGeom>
              <a:blipFill rotWithShape="0">
                <a:blip r:embed="rId8"/>
                <a:stretch>
                  <a:fillRect b="-980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29" name="Text Box 5"/>
              <p:cNvSpPr txBox="1">
                <a:spLocks noChangeArrowheads="1"/>
              </p:cNvSpPr>
              <p:nvPr/>
            </p:nvSpPr>
            <p:spPr bwMode="auto">
              <a:xfrm>
                <a:off x="1213447" y="31654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447" y="3165475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30" name="AutoShape 6"/>
          <p:cNvCxnSpPr>
            <a:cxnSpLocks noChangeShapeType="1"/>
            <a:stCxn id="564227" idx="2"/>
            <a:endCxn id="564229" idx="0"/>
          </p:cNvCxnSpPr>
          <p:nvPr/>
        </p:nvCxnSpPr>
        <p:spPr bwMode="auto">
          <a:xfrm flipH="1">
            <a:off x="1562101" y="2511869"/>
            <a:ext cx="21351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1" name="AutoShape 7"/>
          <p:cNvCxnSpPr>
            <a:cxnSpLocks noChangeShapeType="1"/>
            <a:stCxn id="564227" idx="2"/>
            <a:endCxn id="564289" idx="0"/>
          </p:cNvCxnSpPr>
          <p:nvPr/>
        </p:nvCxnSpPr>
        <p:spPr bwMode="auto">
          <a:xfrm>
            <a:off x="3697288" y="2511869"/>
            <a:ext cx="2132013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3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3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37" name="AutoShape 13"/>
          <p:cNvCxnSpPr>
            <a:cxnSpLocks noChangeShapeType="1"/>
            <a:stCxn id="564229" idx="2"/>
            <a:endCxn id="564236" idx="0"/>
          </p:cNvCxnSpPr>
          <p:nvPr/>
        </p:nvCxnSpPr>
        <p:spPr bwMode="auto">
          <a:xfrm flipH="1">
            <a:off x="805854" y="3473894"/>
            <a:ext cx="756247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38" name="Text Box 14"/>
              <p:cNvSpPr txBox="1">
                <a:spLocks noChangeArrowheads="1"/>
              </p:cNvSpPr>
              <p:nvPr/>
            </p:nvSpPr>
            <p:spPr bwMode="auto">
              <a:xfrm>
                <a:off x="19246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3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4647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39" name="AutoShape 15"/>
          <p:cNvCxnSpPr>
            <a:cxnSpLocks noChangeShapeType="1"/>
            <a:stCxn id="564229" idx="2"/>
            <a:endCxn id="564238" idx="0"/>
          </p:cNvCxnSpPr>
          <p:nvPr/>
        </p:nvCxnSpPr>
        <p:spPr bwMode="auto">
          <a:xfrm>
            <a:off x="1562101" y="3473894"/>
            <a:ext cx="7112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40" name="Text Box 16"/>
              <p:cNvSpPr txBox="1">
                <a:spLocks noChangeArrowheads="1"/>
              </p:cNvSpPr>
              <p:nvPr/>
            </p:nvSpPr>
            <p:spPr bwMode="auto">
              <a:xfrm>
                <a:off x="583955" y="5899150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40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55" y="5899150"/>
                <a:ext cx="595804" cy="308419"/>
              </a:xfrm>
              <a:prstGeom prst="rect">
                <a:avLst/>
              </a:prstGeom>
              <a:blipFill rotWithShape="0">
                <a:blip r:embed="rId11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42" name="Text Box 18"/>
              <p:cNvSpPr txBox="1">
                <a:spLocks noChangeArrowheads="1"/>
              </p:cNvSpPr>
              <p:nvPr/>
            </p:nvSpPr>
            <p:spPr bwMode="auto">
              <a:xfrm>
                <a:off x="1217367" y="5899150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7367" y="5899150"/>
                <a:ext cx="595804" cy="308419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44" name="Text Box 20"/>
              <p:cNvSpPr txBox="1">
                <a:spLocks noChangeArrowheads="1"/>
              </p:cNvSpPr>
              <p:nvPr/>
            </p:nvSpPr>
            <p:spPr bwMode="auto">
              <a:xfrm>
                <a:off x="1860305" y="5908675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4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305" y="5908675"/>
                <a:ext cx="595804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46" name="Text Box 22"/>
              <p:cNvSpPr txBox="1">
                <a:spLocks noChangeArrowheads="1"/>
              </p:cNvSpPr>
              <p:nvPr/>
            </p:nvSpPr>
            <p:spPr bwMode="auto">
              <a:xfrm>
                <a:off x="2496892" y="5908675"/>
                <a:ext cx="595804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tIns="46038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4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6892" y="5908675"/>
                <a:ext cx="595804" cy="308419"/>
              </a:xfrm>
              <a:prstGeom prst="rect">
                <a:avLst/>
              </a:prstGeom>
              <a:blipFill rotWithShape="0">
                <a:blip r:embed="rId14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48" name="Text Box 24"/>
              <p:cNvSpPr txBox="1">
                <a:spLocks noChangeArrowheads="1"/>
              </p:cNvSpPr>
              <p:nvPr/>
            </p:nvSpPr>
            <p:spPr bwMode="auto">
              <a:xfrm>
                <a:off x="4545713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4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713" y="5908675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50" name="Text Box 26"/>
              <p:cNvSpPr txBox="1">
                <a:spLocks noChangeArrowheads="1"/>
              </p:cNvSpPr>
              <p:nvPr/>
            </p:nvSpPr>
            <p:spPr bwMode="auto">
              <a:xfrm>
                <a:off x="5187063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50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7063" y="5908675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52" name="Text Box 28"/>
              <p:cNvSpPr txBox="1">
                <a:spLocks noChangeArrowheads="1"/>
              </p:cNvSpPr>
              <p:nvPr/>
            </p:nvSpPr>
            <p:spPr bwMode="auto">
              <a:xfrm>
                <a:off x="5815713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5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713" y="5908675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54" name="Text Box 30"/>
              <p:cNvSpPr txBox="1">
                <a:spLocks noChangeArrowheads="1"/>
              </p:cNvSpPr>
              <p:nvPr/>
            </p:nvSpPr>
            <p:spPr bwMode="auto">
              <a:xfrm>
                <a:off x="6430076" y="5908675"/>
                <a:ext cx="59708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5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0076" y="5908675"/>
                <a:ext cx="597087" cy="308419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57" name="Rectangle 33"/>
              <p:cNvSpPr>
                <a:spLocks noChangeArrowheads="1"/>
              </p:cNvSpPr>
              <p:nvPr/>
            </p:nvSpPr>
            <p:spPr bwMode="auto">
              <a:xfrm>
                <a:off x="482600" y="5089525"/>
                <a:ext cx="6527800" cy="320675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sz="14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4257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" y="5089525"/>
                <a:ext cx="6527800" cy="320675"/>
              </a:xfrm>
              <a:prstGeom prst="rect">
                <a:avLst/>
              </a:prstGeom>
              <a:blipFill rotWithShape="0">
                <a:blip r:embed="rId15"/>
                <a:stretch>
                  <a:fillRect b="-36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70" name="AutoShape 46"/>
          <p:cNvCxnSpPr>
            <a:cxnSpLocks noChangeShapeType="1"/>
            <a:stCxn id="564227" idx="2"/>
            <a:endCxn id="564282" idx="0"/>
          </p:cNvCxnSpPr>
          <p:nvPr/>
        </p:nvCxnSpPr>
        <p:spPr bwMode="auto">
          <a:xfrm flipH="1">
            <a:off x="3695701" y="2511869"/>
            <a:ext cx="1587" cy="653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72" name="Text Box 48"/>
              <p:cNvSpPr txBox="1">
                <a:spLocks noChangeArrowheads="1"/>
              </p:cNvSpPr>
              <p:nvPr/>
            </p:nvSpPr>
            <p:spPr bwMode="auto">
              <a:xfrm>
                <a:off x="12134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72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447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73" name="AutoShape 49"/>
          <p:cNvCxnSpPr>
            <a:cxnSpLocks noChangeShapeType="1"/>
            <a:stCxn id="564229" idx="2"/>
            <a:endCxn id="564272" idx="0"/>
          </p:cNvCxnSpPr>
          <p:nvPr/>
        </p:nvCxnSpPr>
        <p:spPr bwMode="auto">
          <a:xfrm>
            <a:off x="1562101" y="3473894"/>
            <a:ext cx="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82" name="Text Box 58"/>
              <p:cNvSpPr txBox="1">
                <a:spLocks noChangeArrowheads="1"/>
              </p:cNvSpPr>
              <p:nvPr/>
            </p:nvSpPr>
            <p:spPr bwMode="auto">
              <a:xfrm>
                <a:off x="3347047" y="31654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82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047" y="3165475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83" name="Text Box 59"/>
              <p:cNvSpPr txBox="1">
                <a:spLocks noChangeArrowheads="1"/>
              </p:cNvSpPr>
              <p:nvPr/>
            </p:nvSpPr>
            <p:spPr bwMode="auto">
              <a:xfrm>
                <a:off x="2655493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83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493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84" name="AutoShape 60"/>
          <p:cNvCxnSpPr>
            <a:cxnSpLocks noChangeShapeType="1"/>
          </p:cNvCxnSpPr>
          <p:nvPr/>
        </p:nvCxnSpPr>
        <p:spPr bwMode="auto">
          <a:xfrm flipH="1">
            <a:off x="2997200" y="3473894"/>
            <a:ext cx="6604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85" name="Text Box 61"/>
              <p:cNvSpPr txBox="1">
                <a:spLocks noChangeArrowheads="1"/>
              </p:cNvSpPr>
              <p:nvPr/>
            </p:nvSpPr>
            <p:spPr bwMode="auto">
              <a:xfrm>
                <a:off x="40836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85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3647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86" name="AutoShape 62"/>
          <p:cNvCxnSpPr>
            <a:cxnSpLocks noChangeShapeType="1"/>
            <a:stCxn id="564282" idx="2"/>
            <a:endCxn id="564285" idx="0"/>
          </p:cNvCxnSpPr>
          <p:nvPr/>
        </p:nvCxnSpPr>
        <p:spPr bwMode="auto">
          <a:xfrm>
            <a:off x="3695701" y="3473894"/>
            <a:ext cx="7366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87" name="Text Box 63"/>
              <p:cNvSpPr txBox="1">
                <a:spLocks noChangeArrowheads="1"/>
              </p:cNvSpPr>
              <p:nvPr/>
            </p:nvSpPr>
            <p:spPr bwMode="auto">
              <a:xfrm>
                <a:off x="33724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87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2447" y="4156075"/>
                <a:ext cx="697307" cy="308419"/>
              </a:xfrm>
              <a:prstGeom prst="rect">
                <a:avLst/>
              </a:prstGeom>
              <a:blipFill rotWithShape="0">
                <a:blip r:embed="rId16"/>
                <a:stretch>
                  <a:fillRect l="-870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88" name="AutoShape 64"/>
          <p:cNvCxnSpPr>
            <a:cxnSpLocks noChangeShapeType="1"/>
            <a:stCxn id="564282" idx="2"/>
            <a:endCxn id="564287" idx="0"/>
          </p:cNvCxnSpPr>
          <p:nvPr/>
        </p:nvCxnSpPr>
        <p:spPr bwMode="auto">
          <a:xfrm>
            <a:off x="3695701" y="3473894"/>
            <a:ext cx="254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89" name="Text Box 65"/>
              <p:cNvSpPr txBox="1">
                <a:spLocks noChangeArrowheads="1"/>
              </p:cNvSpPr>
              <p:nvPr/>
            </p:nvSpPr>
            <p:spPr bwMode="auto">
              <a:xfrm>
                <a:off x="5480647" y="31654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8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0647" y="3165475"/>
                <a:ext cx="697307" cy="308419"/>
              </a:xfrm>
              <a:prstGeom prst="rect">
                <a:avLst/>
              </a:prstGeom>
              <a:blipFill rotWithShape="0">
                <a:blip r:embed="rId9"/>
                <a:stretch>
                  <a:fillRect l="-1754" b="-784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290" name="Text Box 66"/>
              <p:cNvSpPr txBox="1">
                <a:spLocks noChangeArrowheads="1"/>
              </p:cNvSpPr>
              <p:nvPr/>
            </p:nvSpPr>
            <p:spPr bwMode="auto">
              <a:xfrm>
                <a:off x="4820247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90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0247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91" name="AutoShape 67"/>
          <p:cNvCxnSpPr>
            <a:cxnSpLocks noChangeShapeType="1"/>
            <a:stCxn id="564289" idx="2"/>
            <a:endCxn id="564290" idx="0"/>
          </p:cNvCxnSpPr>
          <p:nvPr/>
        </p:nvCxnSpPr>
        <p:spPr bwMode="auto">
          <a:xfrm flipH="1">
            <a:off x="5168901" y="3473894"/>
            <a:ext cx="660400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92" name="Text Box 68"/>
              <p:cNvSpPr txBox="1">
                <a:spLocks noChangeArrowheads="1"/>
              </p:cNvSpPr>
              <p:nvPr/>
            </p:nvSpPr>
            <p:spPr bwMode="auto">
              <a:xfrm>
                <a:off x="6313093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92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3093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93" name="AutoShape 69"/>
          <p:cNvCxnSpPr>
            <a:cxnSpLocks noChangeShapeType="1"/>
            <a:stCxn id="564289" idx="2"/>
            <a:endCxn id="564292" idx="0"/>
          </p:cNvCxnSpPr>
          <p:nvPr/>
        </p:nvCxnSpPr>
        <p:spPr bwMode="auto">
          <a:xfrm>
            <a:off x="5829301" y="3473894"/>
            <a:ext cx="83244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4294" name="Text Box 70"/>
              <p:cNvSpPr txBox="1">
                <a:spLocks noChangeArrowheads="1"/>
              </p:cNvSpPr>
              <p:nvPr/>
            </p:nvSpPr>
            <p:spPr bwMode="auto">
              <a:xfrm>
                <a:off x="5551093" y="4156075"/>
                <a:ext cx="697307" cy="30841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45720" tIns="46038" rIns="45720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sz="1400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sz="1400" dirty="0"/>
              </a:p>
            </p:txBody>
          </p:sp>
        </mc:Choice>
        <mc:Fallback xmlns="">
          <p:sp>
            <p:nvSpPr>
              <p:cNvPr id="56429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093" y="4156075"/>
                <a:ext cx="697307" cy="308419"/>
              </a:xfrm>
              <a:prstGeom prst="rect">
                <a:avLst/>
              </a:prstGeom>
              <a:blipFill rotWithShape="0">
                <a:blip r:embed="rId10"/>
                <a:stretch>
                  <a:fillRect l="-1754" b="-10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4295" name="AutoShape 71"/>
          <p:cNvCxnSpPr>
            <a:cxnSpLocks noChangeShapeType="1"/>
            <a:stCxn id="564289" idx="2"/>
            <a:endCxn id="564294" idx="0"/>
          </p:cNvCxnSpPr>
          <p:nvPr/>
        </p:nvCxnSpPr>
        <p:spPr bwMode="auto">
          <a:xfrm>
            <a:off x="5829301" y="3473894"/>
            <a:ext cx="70446" cy="6821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96" name="Text Box 72"/>
          <p:cNvSpPr txBox="1">
            <a:spLocks noChangeArrowheads="1"/>
          </p:cNvSpPr>
          <p:nvPr/>
        </p:nvSpPr>
        <p:spPr bwMode="auto">
          <a:xfrm>
            <a:off x="3406775" y="4495800"/>
            <a:ext cx="10382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p:sp>
        <p:nvSpPr>
          <p:cNvPr id="564297" name="Text Box 73"/>
          <p:cNvSpPr txBox="1">
            <a:spLocks noChangeArrowheads="1"/>
          </p:cNvSpPr>
          <p:nvPr/>
        </p:nvSpPr>
        <p:spPr bwMode="auto">
          <a:xfrm>
            <a:off x="3406775" y="5380038"/>
            <a:ext cx="10382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</p:spPr>
            <p:txBody>
              <a:bodyPr/>
              <a:lstStyle/>
              <a:p>
                <a:r>
                  <a:rPr lang="en-US" altLang="en-US" dirty="0" smtClean="0"/>
                  <a:t>Recurrence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Solve the recurrence: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98703"/>
                <a:ext cx="7848600" cy="1212850"/>
              </a:xfrm>
              <a:blipFill rotWithShape="0">
                <a:blip r:embed="rId17"/>
                <a:stretch>
                  <a:fillRect l="-621" b="-8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10799</TotalTime>
  <Words>958</Words>
  <Application>Microsoft Office PowerPoint</Application>
  <PresentationFormat>On-screen Show (4:3)</PresentationFormat>
  <Paragraphs>363</Paragraphs>
  <Slides>16</Slides>
  <Notes>9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Equation</vt:lpstr>
      <vt:lpstr>Lecture 4: Integer and Matrix Multiplication</vt:lpstr>
      <vt:lpstr>Integer Arithmetic</vt:lpstr>
      <vt:lpstr>Divide-and-Conquer Multiplication: First Attempt</vt:lpstr>
      <vt:lpstr>The first divide-and-conquer algorithm for integer multiplication</vt:lpstr>
      <vt:lpstr>Analysis</vt:lpstr>
      <vt:lpstr>Analysis (continued)</vt:lpstr>
      <vt:lpstr>Karatsuba Multiplication</vt:lpstr>
      <vt:lpstr>Karatsuba’s multiplication algorithm</vt:lpstr>
      <vt:lpstr>Analysis</vt:lpstr>
      <vt:lpstr>Analysis (continued)</vt:lpstr>
      <vt:lpstr>The Master Theorem</vt:lpstr>
      <vt:lpstr>Proof of the Master Theorem (continued)</vt:lpstr>
      <vt:lpstr>Matrix Multiplication</vt:lpstr>
      <vt:lpstr>Matrix Multiplication: First Attempt</vt:lpstr>
      <vt:lpstr>Strassen’s Matrix Multiplication Algorithm</vt:lpstr>
      <vt:lpstr>Fast Matrix Multiplication in Theory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yike</cp:lastModifiedBy>
  <cp:revision>1017</cp:revision>
  <cp:lastPrinted>2005-06-06T17:49:42Z</cp:lastPrinted>
  <dcterms:created xsi:type="dcterms:W3CDTF">1999-12-31T01:41:01Z</dcterms:created>
  <dcterms:modified xsi:type="dcterms:W3CDTF">2015-02-17T02:41:29Z</dcterms:modified>
  <cp:category/>
</cp:coreProperties>
</file>