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490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</p:sldIdLst>
  <p:sldSz cx="9144000" cy="6858000" type="screen4x3"/>
  <p:notesSz cx="9269413" cy="7019925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100" d="100"/>
          <a:sy n="100" d="100"/>
        </p:scale>
        <p:origin x="19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3/3/2015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3/3/2015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7: </a:t>
            </a:r>
            <a:r>
              <a:rPr lang="en-US" altLang="en-US" dirty="0" smtClean="0"/>
              <a:t>Heaps and </a:t>
            </a:r>
            <a:r>
              <a:rPr lang="en-US" altLang="en-US" dirty="0" err="1" smtClean="0"/>
              <a:t>Heapsort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A truly in-place sorting algorithm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comparison-based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757469"/>
                  </p:ext>
                </p:extLst>
              </p:nvPr>
            </p:nvGraphicFramePr>
            <p:xfrm>
              <a:off x="829137" y="1143000"/>
              <a:ext cx="7619999" cy="3134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599"/>
                    <a:gridCol w="1466850"/>
                    <a:gridCol w="1466850"/>
                    <a:gridCol w="1466850"/>
                    <a:gridCol w="146685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Insertion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Merge 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Quicksort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Heapsort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Running time </a:t>
                          </a:r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Working</a:t>
                          </a:r>
                          <a:r>
                            <a:rPr lang="en-US" b="0" baseline="0" dirty="0" smtClean="0"/>
                            <a:t> </a:t>
                          </a:r>
                          <a:r>
                            <a:rPr lang="en-US" b="0" dirty="0" smtClean="0"/>
                            <a:t>space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Randomized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Cache performance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Parallelization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Excellent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Stable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757469"/>
                  </p:ext>
                </p:extLst>
              </p:nvPr>
            </p:nvGraphicFramePr>
            <p:xfrm>
              <a:off x="829137" y="1143000"/>
              <a:ext cx="7619999" cy="3134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52599"/>
                    <a:gridCol w="1466850"/>
                    <a:gridCol w="1466850"/>
                    <a:gridCol w="1466850"/>
                    <a:gridCol w="146685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Insertion 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Merge 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Quicksort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Heapsort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Running time </a:t>
                          </a:r>
                          <a:endParaRPr lang="en-US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20332" t="-178689" r="-300415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21250" t="-178689" r="-201667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19917" t="-178689" r="-10083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19917" t="-178689" r="-830" b="-5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Working</a:t>
                          </a:r>
                          <a:r>
                            <a:rPr lang="en-US" b="0" baseline="0" dirty="0" smtClean="0"/>
                            <a:t> </a:t>
                          </a:r>
                          <a:r>
                            <a:rPr lang="en-US" b="0" dirty="0" smtClean="0"/>
                            <a:t>space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0332" t="-278689" r="-300415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1250" t="-278689" r="-201667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9917" t="-278689" r="-10083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9917" t="-278689" r="-830" b="-4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Randomized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Cache performance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Bad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Parallelization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Excellent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Good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Stable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Yes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No</a:t>
                          </a:r>
                          <a:endParaRPr lang="en-US" b="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847262" y="4648200"/>
            <a:ext cx="74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Stable: The ordering of equal elements are preserved after sorting.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37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priority queue is a data structure that supports the following operations:</a:t>
                </a:r>
              </a:p>
              <a:p>
                <a:pPr marL="631825" lvl="1" indent="-285750"/>
                <a:r>
                  <a:rPr lang="en-US" dirty="0"/>
                  <a:t>Maximum(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returns the element of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 with the largest key.</a:t>
                </a:r>
              </a:p>
              <a:p>
                <a:pPr marL="631825" lvl="1" indent="-285750"/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inserts the element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 into the set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31825" lvl="1" indent="-285750"/>
                <a:r>
                  <a:rPr lang="en-US" dirty="0" smtClean="0"/>
                  <a:t>Extract-Max(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removes and returns the element of </a:t>
                </a:r>
                <a:r>
                  <a:rPr lang="en-US" i="1" dirty="0"/>
                  <a:t>S</a:t>
                </a:r>
                <a:r>
                  <a:rPr lang="en-US" dirty="0"/>
                  <a:t> with the largest key.</a:t>
                </a:r>
              </a:p>
              <a:p>
                <a:pPr marL="631825" lvl="1" indent="-285750"/>
                <a:r>
                  <a:rPr lang="en-US" dirty="0" smtClean="0"/>
                  <a:t>Increase-Key(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increases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the new value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631825" lvl="1" indent="-285750"/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decreases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the new value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3733800"/>
                <a:ext cx="44196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Heap-Extract-Max(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&lt;1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error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𝑚𝑎𝑥</m:t>
                      </m:r>
                      <m:r>
                        <a:rPr lang="en-US" altLang="en-US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−1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Max-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733800"/>
                <a:ext cx="4419600" cy="2249334"/>
              </a:xfrm>
              <a:prstGeom prst="rect">
                <a:avLst/>
              </a:prstGeom>
              <a:blipFill rotWithShape="0">
                <a:blip r:embed="rId3"/>
                <a:stretch>
                  <a:fillRect b="-27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5220694" y="3733800"/>
                <a:ext cx="3389906" cy="10695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Heap-Decrease-Key(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u="sng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Max-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694" y="3733800"/>
                <a:ext cx="3389906" cy="1069524"/>
              </a:xfrm>
              <a:prstGeom prst="rect">
                <a:avLst/>
              </a:prstGeom>
              <a:blipFill rotWithShape="0">
                <a:blip r:embed="rId4"/>
                <a:stretch>
                  <a:fillRect b="-171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7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81000"/>
            <a:ext cx="566928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Heap: Increase-Key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04800" y="4522619"/>
                <a:ext cx="4191000" cy="16594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Heap-Increase-Key(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err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𝑘𝑒𝑦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Parent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 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exchange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Parent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Parent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522619"/>
                <a:ext cx="4191000" cy="16594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8200" y="4507468"/>
                <a:ext cx="2509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07468"/>
                <a:ext cx="25090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9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4648200" y="4876801"/>
                <a:ext cx="4267200" cy="1364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Max-Heap-Insert(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err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err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h𝑒𝑎𝑝𝑠𝑖𝑧𝑒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+1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  <m:r>
                            <a:rPr lang="en-US" altLang="en-US" b="0" i="1" dirty="0" err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US" altLang="en-US" b="0" i="1" dirty="0" err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h𝑒𝑎𝑝𝑠𝑖𝑧𝑒</m:t>
                          </m:r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←−∞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Heap-Increase-Key(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4876801"/>
                <a:ext cx="4267200" cy="1364476"/>
              </a:xfrm>
              <a:prstGeom prst="rect">
                <a:avLst/>
              </a:prstGeom>
              <a:blipFill rotWithShape="0">
                <a:blip r:embed="rId5"/>
                <a:stretch>
                  <a:fillRect b="-8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8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(Binary) Heap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62000"/>
            <a:ext cx="6267450" cy="2247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609600" y="3124200"/>
                <a:ext cx="8153400" cy="32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/>
                <a:r>
                  <a:rPr lang="en-US" sz="1800" kern="0" dirty="0" smtClean="0"/>
                  <a:t>Structure of </a:t>
                </a:r>
                <a:r>
                  <a:rPr lang="en-US" sz="1800" kern="0" dirty="0"/>
                  <a:t>a heap: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An</a:t>
                </a:r>
                <a:r>
                  <a:rPr lang="en-US" sz="1800" kern="0" dirty="0" smtClean="0"/>
                  <a:t>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almost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complete binary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tree</a:t>
                </a:r>
              </a:p>
              <a:p>
                <a:pPr marL="631825" lvl="1" indent="-285750"/>
                <a:r>
                  <a:rPr lang="en-US" sz="1800" kern="0" dirty="0"/>
                  <a:t>All levels are full except possibly the lowest </a:t>
                </a:r>
                <a:r>
                  <a:rPr lang="en-US" sz="1800" kern="0" dirty="0" smtClean="0"/>
                  <a:t>level</a:t>
                </a:r>
              </a:p>
              <a:p>
                <a:pPr marL="631825" lvl="1" indent="-285750"/>
                <a:r>
                  <a:rPr lang="en-US" sz="1800" kern="0" dirty="0"/>
                  <a:t>If the lowest level is not full, then nodes must be packed </a:t>
                </a:r>
                <a:r>
                  <a:rPr lang="en-US" sz="1800" kern="0" dirty="0" smtClean="0"/>
                  <a:t>to the left</a:t>
                </a:r>
              </a:p>
              <a:p>
                <a:pPr marL="631825" lvl="1" indent="-285750"/>
                <a:r>
                  <a:rPr lang="en-US" sz="1800" kern="0" dirty="0" smtClean="0"/>
                  <a:t>Allows us to store the heap in an array (no pointers needed!)</a:t>
                </a:r>
              </a:p>
              <a:p>
                <a:pPr marL="912813" lvl="2" indent="-285750"/>
                <a:r>
                  <a:rPr lang="en-US" sz="1800" kern="0" dirty="0"/>
                  <a:t>For any element in array position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/>
                  <a:t>: </a:t>
                </a:r>
                <a:br>
                  <a:rPr lang="en-US" sz="1800" kern="0" dirty="0" smtClean="0"/>
                </a:br>
                <a:r>
                  <a:rPr lang="en-US" sz="1800" kern="0" dirty="0" smtClean="0"/>
                  <a:t>Left child is in position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/>
                  <a:t/>
                </a:r>
                <a:br>
                  <a:rPr lang="en-US" sz="1800" kern="0" dirty="0" smtClean="0"/>
                </a:br>
                <a:r>
                  <a:rPr lang="en-US" sz="1800" kern="0" dirty="0" smtClean="0"/>
                  <a:t>Right child in position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kern="0" dirty="0"/>
                  <a:t/>
                </a:r>
                <a:br>
                  <a:rPr lang="en-US" sz="1800" kern="0" dirty="0"/>
                </a:br>
                <a:r>
                  <a:rPr lang="en-US" sz="1800" kern="0" dirty="0"/>
                  <a:t>The parent is in </a:t>
                </a:r>
                <a:r>
                  <a:rPr lang="en-US" sz="1800" kern="0" dirty="0" smtClean="0"/>
                  <a:t>position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800" kern="0" dirty="0"/>
              </a:p>
              <a:p>
                <a:pPr marL="631825" lvl="1" indent="-285750"/>
                <a:r>
                  <a:rPr lang="en-US" sz="1800" kern="0" dirty="0" smtClean="0"/>
                  <a:t>The height of a heap with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 smtClean="0"/>
                  <a:t> elements is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124200"/>
                <a:ext cx="8153400" cy="3200400"/>
              </a:xfrm>
              <a:prstGeom prst="rect">
                <a:avLst/>
              </a:prstGeom>
              <a:blipFill rotWithShape="0">
                <a:blip r:embed="rId3"/>
                <a:stretch>
                  <a:fillRect l="-598" r="-1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(Binary) Heap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62000"/>
            <a:ext cx="6267450" cy="2247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609600" y="3124200"/>
                <a:ext cx="8153400" cy="32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/>
                <a:r>
                  <a:rPr lang="en-US" sz="1800" kern="0" dirty="0" smtClean="0"/>
                  <a:t>Property of </a:t>
                </a:r>
                <a:r>
                  <a:rPr lang="en-US" sz="1800" kern="0" dirty="0"/>
                  <a:t>a </a:t>
                </a:r>
                <a:r>
                  <a:rPr lang="en-US" sz="1800" kern="0" dirty="0" smtClean="0"/>
                  <a:t>max-heap: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Parent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child</a:t>
                </a:r>
              </a:p>
              <a:p>
                <a:pPr marL="631825" lvl="1" indent="-285750"/>
                <a:r>
                  <a:rPr lang="en-US" sz="1800" kern="0" dirty="0" smtClean="0"/>
                  <a:t>Consequence: root is the maximum element in the heap</a:t>
                </a:r>
              </a:p>
              <a:p>
                <a:r>
                  <a:rPr lang="en-US" sz="1800" kern="0" dirty="0" smtClean="0"/>
                  <a:t>Property </a:t>
                </a:r>
                <a:r>
                  <a:rPr lang="en-US" sz="1800" kern="0" dirty="0"/>
                  <a:t>of a </a:t>
                </a:r>
                <a:r>
                  <a:rPr lang="en-US" sz="1800" kern="0" dirty="0" smtClean="0"/>
                  <a:t>min-heap</a:t>
                </a:r>
                <a:r>
                  <a:rPr lang="en-US" sz="1800" kern="0" dirty="0"/>
                  <a:t>: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Parent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child</a:t>
                </a:r>
              </a:p>
              <a:p>
                <a:pPr marL="631825" lvl="1" indent="-285750"/>
                <a:r>
                  <a:rPr lang="en-US" sz="1800" kern="0" dirty="0" smtClean="0"/>
                  <a:t>Consequence</a:t>
                </a:r>
                <a:r>
                  <a:rPr lang="en-US" sz="1800" kern="0" dirty="0"/>
                  <a:t>: root is the </a:t>
                </a:r>
                <a:r>
                  <a:rPr lang="en-US" sz="1800" kern="0" dirty="0" smtClean="0"/>
                  <a:t>minimum element </a:t>
                </a:r>
                <a:r>
                  <a:rPr lang="en-US" sz="1800" kern="0" dirty="0"/>
                  <a:t>in the </a:t>
                </a:r>
                <a:r>
                  <a:rPr lang="en-US" sz="1800" kern="0" dirty="0" smtClean="0"/>
                  <a:t>heap</a:t>
                </a:r>
              </a:p>
              <a:p>
                <a:pPr marL="285750" indent="-285750"/>
                <a:r>
                  <a:rPr lang="en-US" sz="1800" kern="0" dirty="0" smtClean="0"/>
                  <a:t>Note: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We will assume a max-heap by default, but everything applies to a min-heap by symmetry.</a:t>
                </a:r>
                <a:endParaRPr lang="en-US" sz="1800" kern="0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124200"/>
                <a:ext cx="8153400" cy="3200400"/>
              </a:xfrm>
              <a:prstGeom prst="rect">
                <a:avLst/>
              </a:prstGeom>
              <a:blipFill rotWithShape="0">
                <a:blip r:embed="rId3"/>
                <a:stretch>
                  <a:fillRect l="-5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the heap property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914400"/>
            <a:ext cx="6829425" cy="4819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543925" y="3209925"/>
                <a:ext cx="4191000" cy="2971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/>
                <a:r>
                  <a:rPr lang="en-US" sz="1800" kern="0" dirty="0" smtClean="0"/>
                  <a:t>Given: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A node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 in a heap such that</a:t>
                </a:r>
              </a:p>
              <a:p>
                <a:pPr marL="631825" lvl="1" indent="-285750"/>
                <a:r>
                  <a:rPr lang="en-US" sz="1800" kern="0" dirty="0" smtClean="0">
                    <a:cs typeface="Courier New" panose="02070309020205020404" pitchFamily="49" charset="0"/>
                  </a:rPr>
                  <a:t>The binary trees under </a:t>
                </a:r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Left(</a:t>
                </a:r>
                <a14:m>
                  <m:oMath xmlns:m="http://schemas.openxmlformats.org/officeDocument/2006/math">
                    <m:r>
                      <a:rPr lang="en-US" sz="1800" b="0" i="1" kern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1800" kern="0" dirty="0"/>
                  <a:t> </a:t>
                </a:r>
                <a:r>
                  <a:rPr lang="en-US" sz="1800" kern="0" dirty="0" smtClean="0"/>
                  <a:t>and </a:t>
                </a:r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Right(</a:t>
                </a:r>
                <a14:m>
                  <m:oMath xmlns:m="http://schemas.openxmlformats.org/officeDocument/2006/math">
                    <m:r>
                      <a:rPr lang="en-US" sz="1800" i="1" kern="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1800" kern="0" dirty="0">
                    <a:cs typeface="Courier New" panose="02070309020205020404" pitchFamily="49" charset="0"/>
                  </a:rPr>
                  <a:t> </a:t>
                </a:r>
                <a:r>
                  <a:rPr lang="en-US" sz="1800" kern="0" dirty="0" smtClean="0">
                    <a:cs typeface="Courier New" panose="02070309020205020404" pitchFamily="49" charset="0"/>
                  </a:rPr>
                  <a:t>are max-heaps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sz="1800" kern="0" dirty="0" smtClean="0">
                    <a:cs typeface="Courier New" panose="02070309020205020404" pitchFamily="49" charset="0"/>
                  </a:rPr>
                  <a:t> might be smaller than </a:t>
                </a:r>
                <a:r>
                  <a:rPr lang="en-US" sz="18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Left(</a:t>
                </a:r>
                <a14:m>
                  <m:oMath xmlns:m="http://schemas.openxmlformats.org/officeDocument/2006/math">
                    <m:r>
                      <a:rPr lang="en-US" sz="1800" i="1" kern="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1800" kern="0" dirty="0"/>
                  <a:t> </a:t>
                </a:r>
                <a:r>
                  <a:rPr lang="en-US" sz="1800" kern="0" dirty="0" smtClean="0"/>
                  <a:t>or </a:t>
                </a:r>
                <a:r>
                  <a:rPr lang="en-US" sz="1800" b="1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Right(</a:t>
                </a:r>
                <a14:m>
                  <m:oMath xmlns:m="http://schemas.openxmlformats.org/officeDocument/2006/math">
                    <m:r>
                      <a:rPr lang="en-US" sz="1800" i="1" kern="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285750" indent="-285750"/>
                <a:r>
                  <a:rPr lang="en-US" sz="1800" kern="0" dirty="0" smtClean="0">
                    <a:cs typeface="Courier New" panose="02070309020205020404" pitchFamily="49" charset="0"/>
                  </a:rPr>
                  <a:t>Goal: </a:t>
                </a:r>
                <a:r>
                  <a:rPr lang="en-US" sz="18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Make the binary tree under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 max-heap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3925" y="3209925"/>
                <a:ext cx="4191000" cy="2971800"/>
              </a:xfrm>
              <a:prstGeom prst="rect">
                <a:avLst/>
              </a:prstGeom>
              <a:blipFill rotWithShape="0">
                <a:blip r:embed="rId3"/>
                <a:stretch>
                  <a:fillRect l="-1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4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the heap property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32339"/>
            <a:ext cx="6829425" cy="4819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3940091" y="3342164"/>
                <a:ext cx="4899109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Max-</a:t>
                </a:r>
                <a:r>
                  <a:rPr lang="en-US" altLang="en-US" b="1" u="sng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Left(i),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 &gt;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exchange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Max-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𝑙𝑎𝑟𝑔𝑒𝑠𝑡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0091" y="3342164"/>
                <a:ext cx="4899109" cy="3134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66275" y="2887663"/>
                <a:ext cx="2509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275" y="2887663"/>
                <a:ext cx="25090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4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5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" y="304800"/>
            <a:ext cx="5512262" cy="6351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5311691" y="2064524"/>
                <a:ext cx="3375109" cy="1364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Build-Max-Heap(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𝑙𝑒𝑛𝑔𝑡h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⌊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𝑙𝑒𝑛𝑔𝑡h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/2⌋</m:t>
                    </m:r>
                  </m:oMath>
                </a14:m>
                <a:r>
                  <a:rPr lang="en-US" altLang="en-US" i="0" dirty="0" smtClean="0"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downto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Max-</a:t>
                </a:r>
                <a:r>
                  <a:rPr lang="en-US" altLang="en-US" b="1" i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1691" y="2064524"/>
                <a:ext cx="3375109" cy="1364476"/>
              </a:xfrm>
              <a:prstGeom prst="rect">
                <a:avLst/>
              </a:prstGeom>
              <a:blipFill rotWithShape="0">
                <a:blip r:embed="rId3"/>
                <a:stretch>
                  <a:fillRect b="-8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heap-building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86200"/>
                <a:ext cx="7848600" cy="2438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an easy bound, but not tight.</a:t>
                </a:r>
              </a:p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to build a heap.</a:t>
                </a:r>
              </a:p>
              <a:p>
                <a:r>
                  <a:rPr lang="en-US" dirty="0" smtClean="0"/>
                  <a:t>Pf: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(Textbook method needs calculus. Here we show an elementary method.)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86200"/>
                <a:ext cx="7848600" cy="24384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612392"/>
                  </p:ext>
                </p:extLst>
              </p:nvPr>
            </p:nvGraphicFramePr>
            <p:xfrm>
              <a:off x="1143000" y="990600"/>
              <a:ext cx="67818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19447"/>
                    <a:gridCol w="1498305"/>
                    <a:gridCol w="2187648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level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# nodes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cost per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en-US" b="1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Max-</a:t>
                          </a:r>
                          <a:r>
                            <a:rPr lang="en-US" altLang="en-US" b="1" i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Hea</a:t>
                          </a:r>
                          <a:r>
                            <a:rPr lang="en-US" altLang="en-US" b="1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pify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 cost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612392"/>
                  </p:ext>
                </p:extLst>
              </p:nvPr>
            </p:nvGraphicFramePr>
            <p:xfrm>
              <a:off x="1143000" y="990600"/>
              <a:ext cx="6781800" cy="2494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19447"/>
                    <a:gridCol w="1498305"/>
                    <a:gridCol w="2187648"/>
                    <a:gridCol w="1676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level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# nodes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cost per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altLang="en-US" b="1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Max-</a:t>
                          </a:r>
                          <a:r>
                            <a:rPr lang="en-US" altLang="en-US" b="1" i="0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Hea</a:t>
                          </a:r>
                          <a:r>
                            <a:rPr lang="en-US" altLang="en-US" b="1" dirty="0" err="1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pify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 cost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9" t="-178689" r="-379828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5122" t="-178689" r="-259756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705" t="-178689" r="-77994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5091" t="-178689" r="-1818" b="-4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9" t="-278689" r="-379828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5122" t="-278689" r="-259756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705" t="-278689" r="-77994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5091" t="-278689" r="-1818" b="-3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9" t="-378689" r="-37982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5122" t="-378689" r="-259756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705" t="-378689" r="-77994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5091" t="-378689" r="-1818" b="-2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9" t="-578689" r="-379828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5122" t="-578689" r="-25975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705" t="-578689" r="-779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5091" t="-578689" r="-1818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451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heap-building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8578378"/>
                  </p:ext>
                </p:extLst>
              </p:nvPr>
            </p:nvGraphicFramePr>
            <p:xfrm>
              <a:off x="762000" y="1295400"/>
              <a:ext cx="6477000" cy="1854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95400"/>
                    <a:gridCol w="1295400"/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8578378"/>
                  </p:ext>
                </p:extLst>
              </p:nvPr>
            </p:nvGraphicFramePr>
            <p:xfrm>
              <a:off x="762000" y="1295400"/>
              <a:ext cx="6477000" cy="18542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95400"/>
                    <a:gridCol w="1295400"/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39" t="-6557" r="-400939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415" t="-6557" r="-302830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69" t="-6557" r="-201408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6557" r="-1878" b="-4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415" t="-106557" r="-30283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69" t="-106557" r="-201408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106557" r="-1878" b="-3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69" t="-206557" r="-201408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206557" r="-1878" b="-21311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406557" r="-1878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4420846"/>
                  </p:ext>
                </p:extLst>
              </p:nvPr>
            </p:nvGraphicFramePr>
            <p:xfrm>
              <a:off x="762000" y="3200400"/>
              <a:ext cx="6477000" cy="370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95400"/>
                    <a:gridCol w="1295400"/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2⋅1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2⋅2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2⋅4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2⋅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4420846"/>
                  </p:ext>
                </p:extLst>
              </p:nvPr>
            </p:nvGraphicFramePr>
            <p:xfrm>
              <a:off x="762000" y="3200400"/>
              <a:ext cx="6477000" cy="370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95400"/>
                    <a:gridCol w="1295400"/>
                    <a:gridCol w="1295400"/>
                    <a:gridCol w="1295400"/>
                    <a:gridCol w="1295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39" t="-6557" r="-40093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15" t="-6557" r="-30283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69" t="-6557" r="-2014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6557" r="-187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39000" y="3200400"/>
                <a:ext cx="981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200400"/>
                <a:ext cx="98135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429000"/>
                <a:ext cx="7848600" cy="2895599"/>
              </a:xfrm>
            </p:spPr>
            <p:txBody>
              <a:bodyPr/>
              <a:lstStyle/>
              <a:p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dominated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6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operations.</a:t>
                </a:r>
              </a:p>
              <a:p>
                <a:r>
                  <a:rPr lang="en-US" dirty="0" smtClean="0"/>
                  <a:t>Working space: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we use a min-heap to implement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heapsort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429000"/>
                <a:ext cx="7848600" cy="2895599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2667000" y="1219200"/>
                <a:ext cx="3744955" cy="1954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Heapsort(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Build-Max-Heap(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𝑙𝑒𝑛𝑔𝑡h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downto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exchange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[1]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1" dirty="0" smtClean="0"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h𝑒𝑎𝑝𝑠𝑖𝑧𝑒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1219200"/>
                <a:ext cx="3744955" cy="19543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2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10809</TotalTime>
  <Words>597</Words>
  <Application>Microsoft Office PowerPoint</Application>
  <PresentationFormat>On-screen Show (4:3)</PresentationFormat>
  <Paragraphs>172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Monotype Sorts</vt:lpstr>
      <vt:lpstr>Cambria Math</vt:lpstr>
      <vt:lpstr>Comic Sans MS</vt:lpstr>
      <vt:lpstr>Courier New</vt:lpstr>
      <vt:lpstr>Wingdings</vt:lpstr>
      <vt:lpstr>Theme1</vt:lpstr>
      <vt:lpstr>Lecture 7: Heaps and Heapsort</vt:lpstr>
      <vt:lpstr>(Binary) Heap</vt:lpstr>
      <vt:lpstr>(Binary) Heap</vt:lpstr>
      <vt:lpstr>Maintaining the heap property</vt:lpstr>
      <vt:lpstr>Maintaining the heap property</vt:lpstr>
      <vt:lpstr>Building a heap</vt:lpstr>
      <vt:lpstr>Analysis of heap-building</vt:lpstr>
      <vt:lpstr>Analysis of heap-building (continued)</vt:lpstr>
      <vt:lpstr>Heapsort</vt:lpstr>
      <vt:lpstr>Summary of comparison-based sorting algorithms</vt:lpstr>
      <vt:lpstr>Priority queues</vt:lpstr>
      <vt:lpstr>Heap: Increase-Key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ITSC</cp:lastModifiedBy>
  <cp:revision>1021</cp:revision>
  <cp:lastPrinted>2005-06-06T17:49:42Z</cp:lastPrinted>
  <dcterms:created xsi:type="dcterms:W3CDTF">1999-12-31T01:41:01Z</dcterms:created>
  <dcterms:modified xsi:type="dcterms:W3CDTF">2015-03-03T02:20:48Z</dcterms:modified>
  <cp:category/>
</cp:coreProperties>
</file>