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97" d="100"/>
          <a:sy n="97" d="100"/>
        </p:scale>
        <p:origin x="4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3/5/2015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3/5/2015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8: Sorting in Linear Time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295400" y="4343400"/>
                <a:ext cx="6553200" cy="10695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Radix-Sort(</a:t>
                </a:r>
                <a14:m>
                  <m:oMath xmlns:m="http://schemas.openxmlformats.org/officeDocument/2006/math"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use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counting sort to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array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𝑨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on digit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343400"/>
                <a:ext cx="6553200" cy="1069524"/>
              </a:xfrm>
              <a:prstGeom prst="rect">
                <a:avLst/>
              </a:prstGeom>
              <a:blipFill rotWithShape="0">
                <a:blip r:embed="rId2"/>
                <a:stretch>
                  <a:fillRect b="-171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7" y="1203255"/>
            <a:ext cx="8096666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Correctness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81200"/>
            <a:ext cx="2995206" cy="2819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914400"/>
                <a:ext cx="78486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Pf: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(induction on digit position)</a:t>
                </a:r>
              </a:p>
              <a:p>
                <a:pPr marL="631825" lvl="1" indent="-285750"/>
                <a:r>
                  <a:rPr lang="en-US" sz="1800" kern="0" dirty="0">
                    <a:solidFill>
                      <a:schemeClr val="bg2"/>
                    </a:solidFill>
                  </a:rPr>
                  <a:t>Assume that the numbers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are sorted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by their 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kern="0" dirty="0" smtClean="0">
                  <a:solidFill>
                    <a:schemeClr val="bg2"/>
                  </a:solidFill>
                </a:endParaRPr>
              </a:p>
              <a:p>
                <a:pPr lvl="1" indent="0">
                  <a:buNone/>
                </a:pP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bg2"/>
                    </a:solidFill>
                  </a:rPr>
                  <a:t>Sort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on digit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kern="0" dirty="0">
                  <a:solidFill>
                    <a:schemeClr val="bg2"/>
                  </a:solidFill>
                </a:endParaRPr>
              </a:p>
              <a:p>
                <a:pPr marL="912813" lvl="2" indent="-285750"/>
                <a:r>
                  <a:rPr lang="en-US" sz="1800" kern="0" dirty="0">
                    <a:solidFill>
                      <a:schemeClr val="bg2"/>
                    </a:solidFill>
                  </a:rPr>
                  <a:t>Two numbers that differ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on digit </a:t>
                </a:r>
                <a14:m>
                  <m:oMath xmlns:m="http://schemas.openxmlformats.org/officeDocument/2006/math">
                    <m:r>
                      <a:rPr lang="en-US" sz="18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are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correctly sorted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by their</a:t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bg2"/>
                    </a:solidFill>
                  </a:rPr>
                  <a:t>Two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numbers equal on digit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are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put</a:t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in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the same order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>as the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input ⇒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correctly sorted by </a:t>
                </a:r>
                <a:r>
                  <a:rPr lang="en-US" sz="1800" kern="0" dirty="0">
                    <a:solidFill>
                      <a:schemeClr val="bg2"/>
                    </a:solidFill>
                  </a:rPr>
                  <a:t>their low-order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>
                    <a:solidFill>
                      <a:schemeClr val="bg2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bg2"/>
                    </a:solidFill>
                  </a:rPr>
                  <a:t/>
                </a:r>
                <a:br>
                  <a:rPr lang="en-US" sz="1800" kern="0" dirty="0" smtClean="0">
                    <a:solidFill>
                      <a:schemeClr val="bg2"/>
                    </a:solidFill>
                  </a:rPr>
                </a:br>
                <a:r>
                  <a:rPr lang="en-US" sz="1800" kern="0" dirty="0" smtClean="0">
                    <a:solidFill>
                      <a:schemeClr val="bg2"/>
                    </a:solidFill>
                  </a:rPr>
                  <a:t>digits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7848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7023"/>
            <a:ext cx="685800" cy="232659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19400"/>
            <a:ext cx="666784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Running time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large should the “digits” be?</a:t>
                </a: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each “digit” take values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Counting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 marL="631825" lvl="1" indent="-285750"/>
                <a:r>
                  <a:rPr lang="en-US" dirty="0" smtClean="0"/>
                  <a:t>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“digits”.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So the running time of radix 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This is minimized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When is this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285750" indent="-285750"/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⇔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Implementation:</a:t>
                </a:r>
              </a:p>
              <a:p>
                <a:pPr marL="631825" lvl="1" indent="-285750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Use bit-wise operation for more efficient implementation.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74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168740"/>
                  </p:ext>
                </p:extLst>
              </p:nvPr>
            </p:nvGraphicFramePr>
            <p:xfrm>
              <a:off x="228599" y="1143000"/>
              <a:ext cx="8686801" cy="4043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75441"/>
                    <a:gridCol w="1402272"/>
                    <a:gridCol w="1402272"/>
                    <a:gridCol w="1402272"/>
                    <a:gridCol w="1402272"/>
                    <a:gridCol w="14022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Radix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168740"/>
                  </p:ext>
                </p:extLst>
              </p:nvPr>
            </p:nvGraphicFramePr>
            <p:xfrm>
              <a:off x="228599" y="1143000"/>
              <a:ext cx="8686801" cy="4043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75441"/>
                    <a:gridCol w="1402272"/>
                    <a:gridCol w="1402272"/>
                    <a:gridCol w="1402272"/>
                    <a:gridCol w="1402272"/>
                    <a:gridCol w="140227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Radix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20000" t="-178689" r="-401304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0000" t="-178689" r="-301304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18615" t="-178689" r="-200000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20435" t="-178689" r="-100870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0435" t="-178689" r="-870" b="-84426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0000" t="-161905" r="-401304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0000" t="-161905" r="-301304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615" t="-161905" r="-200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0435" t="-161905" r="-10087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0435" t="-161905" r="-870" b="-39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Assumptions on the input</a:t>
                </a:r>
              </a:p>
              <a:p>
                <a:pPr marL="631825" lvl="1" indent="-285750"/>
                <a:r>
                  <a:rPr lang="en-US" dirty="0" smtClean="0"/>
                  <a:t>Counting sort and radix sort assume the input is integers (with a not-too-large range).</a:t>
                </a:r>
              </a:p>
              <a:p>
                <a:pPr marL="631825" lvl="1" indent="-285750"/>
                <a:r>
                  <a:rPr lang="en-US" dirty="0" smtClean="0"/>
                  <a:t>Bucket sort assumes that the elements (can be integers or real numbers) are drawn uniformly and independently from a range. </a:t>
                </a:r>
              </a:p>
              <a:p>
                <a:pPr marL="912813" lvl="2" indent="-285750"/>
                <a:r>
                  <a:rPr lang="en-US" dirty="0" smtClean="0"/>
                  <a:t>We can assume the range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 smtClean="0"/>
                  <a:t> without loss of generality.</a:t>
                </a:r>
              </a:p>
              <a:p>
                <a:pPr marL="285750" indent="-285750"/>
                <a:r>
                  <a:rPr lang="en-US" dirty="0" smtClean="0"/>
                  <a:t>Average-case analysis</a:t>
                </a:r>
              </a:p>
              <a:p>
                <a:pPr marL="631825" lvl="1" indent="-285750"/>
                <a:r>
                  <a:rPr lang="en-US" dirty="0" smtClean="0"/>
                  <a:t>Bucket sort is the only algorithm for which we do an average-case analysis in this course.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86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5001317" cy="4105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3733800" y="3429000"/>
                <a:ext cx="5029200" cy="31220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Bucket-Sort(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[0..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− 1]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 a new array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make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 empty list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insert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list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[⌊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]⌋]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list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insertion sort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concatenate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lists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[1], …,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together in order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429000"/>
                <a:ext cx="5029200" cy="3122009"/>
              </a:xfrm>
              <a:prstGeom prst="rect">
                <a:avLst/>
              </a:prstGeom>
              <a:blipFill rotWithShape="0">
                <a:blip r:embed="rId3"/>
                <a:stretch>
                  <a:fillRect b="-1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57800" y="2963556"/>
                <a:ext cx="217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Worst-case: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63556"/>
                <a:ext cx="217553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28" t="-6557" r="-168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 of bucket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Claim: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falls into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  <a:blipFill rotWithShape="0">
                <a:blip r:embed="rId2"/>
                <a:stretch>
                  <a:fillRect l="-621" t="-2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52825"/>
            <a:ext cx="4381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analysis of bucket sort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69185"/>
            <a:ext cx="3886200" cy="13438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80325" cy="178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720196"/>
            <a:ext cx="4453124" cy="329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6963" y="4076131"/>
                <a:ext cx="3772562" cy="140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sz="1800" dirty="0" smtClean="0">
                    <a:solidFill>
                      <a:srgbClr val="003399"/>
                    </a:solidFill>
                  </a:rPr>
                  <a:t>Theorem: </a:t>
                </a:r>
                <a:r>
                  <a:rPr lang="en-US" sz="1800" dirty="0" smtClean="0"/>
                  <a:t>When the inputs are drawn from a range uniformly and independently, bucket sort runs in expected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time.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3" y="4076131"/>
                <a:ext cx="3772562" cy="1400512"/>
              </a:xfrm>
              <a:prstGeom prst="rect">
                <a:avLst/>
              </a:prstGeom>
              <a:blipFill rotWithShape="0">
                <a:blip r:embed="rId5"/>
                <a:stretch>
                  <a:fillRect l="-1454" b="-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sorting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Do you still remember what these statements mean?</a:t>
                </a:r>
              </a:p>
              <a:p>
                <a:pPr marL="631825" lvl="1" indent="-285750"/>
                <a:r>
                  <a:rPr lang="en-US" dirty="0" smtClean="0"/>
                  <a:t>Sorting algorithm </a:t>
                </a:r>
                <a:r>
                  <a:rPr lang="en-US" b="1" dirty="0" smtClean="0">
                    <a:latin typeface="Lucida Calligraphy" panose="03010101010101010101" pitchFamily="66" charset="0"/>
                  </a:rPr>
                  <a:t>A</a:t>
                </a:r>
                <a:r>
                  <a:rPr lang="en-US" dirty="0" smtClean="0"/>
                  <a:t>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/>
                  <a:t>Sorting algorithm </a:t>
                </a:r>
                <a:r>
                  <a:rPr lang="en-US" b="1" dirty="0">
                    <a:latin typeface="Lucida Calligraphy" panose="03010101010101010101" pitchFamily="66" charset="0"/>
                  </a:rPr>
                  <a:t>A</a:t>
                </a:r>
                <a:r>
                  <a:rPr lang="en-US" dirty="0"/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 smtClean="0"/>
                  <a:t>So far, we have only shown upper bounds for sorting algorithms</a:t>
                </a:r>
              </a:p>
              <a:p>
                <a:pPr marL="631825" lvl="1" indent="-285750"/>
                <a:r>
                  <a:rPr lang="en-US" dirty="0" smtClean="0"/>
                  <a:t>For merge sort, it’s also easy to show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time, so we can say that merge sort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 smtClean="0"/>
                  <a:t>For heap sort, it’s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so easy to show that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time, </a:t>
                </a:r>
                <a:r>
                  <a:rPr lang="en-US" dirty="0" smtClean="0"/>
                  <a:t>but it actually does.</a:t>
                </a:r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it possible to design an algorithm that runs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285750" indent="-285750"/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No, if the algorithm is comparison-based.</a:t>
                </a:r>
              </a:p>
              <a:p>
                <a:pPr marL="285750" indent="-285750"/>
                <a:r>
                  <a:rPr lang="en-US" dirty="0" smtClean="0"/>
                  <a:t>Remark: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comparison-based sorting algorithm is more general, e.g., the sorting algorithm implemented in C++ STL.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 for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does each of the following statements mean?</a:t>
                </a:r>
              </a:p>
              <a:p>
                <a:pPr marL="631825" lvl="1" indent="-285750"/>
                <a:r>
                  <a:rPr lang="en-US" dirty="0" smtClean="0"/>
                  <a:t>Sorting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pPr marL="912813" lvl="2" indent="-285750"/>
                <a:r>
                  <a:rPr lang="en-US" dirty="0" smtClean="0"/>
                  <a:t>There is a sorting algorithm that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marL="631825" lvl="1" indent="-285750"/>
                <a:r>
                  <a:rPr lang="en-US" dirty="0" smtClean="0"/>
                  <a:t>Sorting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pPr marL="912813" lvl="2" indent="-285750"/>
                <a:r>
                  <a:rPr lang="en-US" dirty="0" smtClean="0"/>
                  <a:t>Any sorting algorithm must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time.</a:t>
                </a:r>
              </a:p>
              <a:p>
                <a:pPr marL="285750" indent="-285750"/>
                <a:r>
                  <a:rPr lang="en-US" dirty="0" smtClean="0"/>
                  <a:t>This is a very strong statement, which we unfortunately cannot prove.</a:t>
                </a:r>
              </a:p>
              <a:p>
                <a:pPr marL="631825" lvl="1" indent="-285750"/>
                <a:r>
                  <a:rPr lang="en-US" dirty="0" smtClean="0"/>
                  <a:t>In fact, we have no lower bound higher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sorting.</a:t>
                </a:r>
              </a:p>
              <a:p>
                <a:pPr marL="285750" indent="-285750"/>
                <a:r>
                  <a:rPr lang="en-US" dirty="0" smtClean="0"/>
                  <a:t>But we can show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lower bound for comparison-based sorting algorithms</a:t>
                </a:r>
              </a:p>
              <a:p>
                <a:pPr marL="631825" lvl="1" indent="-285750"/>
                <a:r>
                  <a:rPr lang="en-US" dirty="0" smtClean="0"/>
                  <a:t>More generally, in the decision-tree model of computation.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62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model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4" y="914400"/>
            <a:ext cx="6134632" cy="31320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114800"/>
            <a:ext cx="7848600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An algorithm in the decision-tree model</a:t>
            </a:r>
          </a:p>
          <a:p>
            <a:pPr marL="631825" lvl="1" indent="-285750"/>
            <a:r>
              <a:rPr lang="en-US" sz="1800" kern="0" dirty="0" smtClean="0"/>
              <a:t>Solves the problem by asking questions with binary answers</a:t>
            </a:r>
          </a:p>
          <a:p>
            <a:pPr marL="631825" lvl="1" indent="-285750"/>
            <a:r>
              <a:rPr lang="en-US" sz="1800" kern="0" dirty="0" smtClean="0"/>
              <a:t>Cannot ask questions like “how many legs does it have?”</a:t>
            </a:r>
          </a:p>
          <a:p>
            <a:pPr marL="631825" lvl="1" indent="-285750"/>
            <a:r>
              <a:rPr lang="en-US" sz="1800" kern="0" dirty="0" smtClean="0"/>
              <a:t>The worst-case running time is the height of the decision tree.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2609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for binary search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62000"/>
            <a:ext cx="2972058" cy="4801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72166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4114800"/>
                <a:ext cx="7848600" cy="2209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Theorem: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Any algorithm for finding a given element in a sorted array of size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must have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the decision-tree model.</a:t>
                </a:r>
              </a:p>
              <a:p>
                <a:r>
                  <a:rPr lang="en-US" sz="1800" kern="0" dirty="0" smtClean="0"/>
                  <a:t>Pf:</a:t>
                </a:r>
              </a:p>
              <a:p>
                <a:pPr marL="631825" lvl="1" indent="-285750"/>
                <a:r>
                  <a:rPr lang="en-US" sz="1800" kern="0" dirty="0" smtClean="0"/>
                  <a:t>The algorithm must have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different outputs.</a:t>
                </a:r>
              </a:p>
              <a:p>
                <a:pPr marL="631825" lvl="1" indent="-285750"/>
                <a:r>
                  <a:rPr lang="en-US" sz="1800" kern="0" dirty="0" smtClean="0"/>
                  <a:t>The decision-tree has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leaves.</a:t>
                </a:r>
              </a:p>
              <a:p>
                <a:pPr marL="631825" lvl="1" indent="-285750"/>
                <a:r>
                  <a:rPr lang="en-US" sz="1800" kern="0" dirty="0" smtClean="0"/>
                  <a:t>Any binary tree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 must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14800"/>
                <a:ext cx="7848600" cy="2209799"/>
              </a:xfrm>
              <a:prstGeom prst="rect">
                <a:avLst/>
              </a:prstGeom>
              <a:blipFill rotWithShape="0">
                <a:blip r:embed="rId4"/>
                <a:stretch>
                  <a:fillRect l="-621" r="-1320" b="-4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decision-tree for sorting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10452"/>
            <a:ext cx="7848600" cy="2885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9600" y="3744152"/>
                <a:ext cx="8305800" cy="2580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Theorem: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Any algorithm for sorting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elements must have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the decision-tree model.</a:t>
                </a:r>
              </a:p>
              <a:p>
                <a:r>
                  <a:rPr lang="en-US" sz="1800" kern="0" dirty="0" smtClean="0"/>
                  <a:t>Pf:</a:t>
                </a:r>
              </a:p>
              <a:p>
                <a:pPr marL="631825" lvl="1" indent="-285750"/>
                <a:r>
                  <a:rPr lang="en-US" sz="1800" kern="0" dirty="0" smtClean="0"/>
                  <a:t>The algorithm must have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kern="0" dirty="0" smtClean="0"/>
                  <a:t> different outputs (there are so many different permutations).</a:t>
                </a:r>
              </a:p>
              <a:p>
                <a:pPr marL="631825" lvl="1" indent="-285750"/>
                <a:r>
                  <a:rPr lang="en-US" sz="1800" kern="0" dirty="0" smtClean="0"/>
                  <a:t>The decision-tree has at least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kern="0" dirty="0" smtClean="0"/>
                  <a:t> leaves.</a:t>
                </a:r>
              </a:p>
              <a:p>
                <a:pPr marL="631825" lvl="1" indent="-285750"/>
                <a:r>
                  <a:rPr lang="en-US" sz="1800" kern="0" dirty="0" smtClean="0"/>
                  <a:t>Any binary tree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leaves must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0" kern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0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44152"/>
                <a:ext cx="8305800" cy="2580447"/>
              </a:xfrm>
              <a:prstGeom prst="rect">
                <a:avLst/>
              </a:prstGeom>
              <a:blipFill rotWithShape="0">
                <a:blip r:embed="rId3"/>
                <a:stretch>
                  <a:fillRect l="-587" r="-220" b="-21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Implication of the lower bound</a:t>
                </a:r>
              </a:p>
              <a:p>
                <a:pPr marL="631825" lvl="1" indent="-285750"/>
                <a:r>
                  <a:rPr lang="en-US" dirty="0" smtClean="0"/>
                  <a:t>Have to use non-comparison based algorithms.</a:t>
                </a:r>
              </a:p>
              <a:p>
                <a:pPr marL="631825" lvl="1" indent="-285750"/>
                <a:r>
                  <a:rPr lang="en-US" dirty="0" smtClean="0"/>
                  <a:t>Have to assume the elements are integers.</a:t>
                </a:r>
              </a:p>
              <a:p>
                <a:pPr marL="285750" indent="-285750"/>
                <a:r>
                  <a:rPr lang="en-US" dirty="0" smtClean="0"/>
                  <a:t>Integer sorting</a:t>
                </a:r>
              </a:p>
              <a:p>
                <a:pPr marL="631825" lvl="1" indent="-285750"/>
                <a:r>
                  <a:rPr lang="en-US" dirty="0" smtClean="0"/>
                  <a:t>We will assume that the elements are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We will use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express the running time.</a:t>
                </a:r>
              </a:p>
              <a:p>
                <a:pPr marL="631825" lvl="1" indent="-285750"/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possible.</a:t>
                </a:r>
                <a:endParaRPr lang="en-US" dirty="0"/>
              </a:p>
              <a:p>
                <a:r>
                  <a:rPr lang="en-US" dirty="0" smtClean="0"/>
                  <a:t>Exercise.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Compare the following functions asymptotically: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+1000,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759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9" y="1066800"/>
            <a:ext cx="8776731" cy="3611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4724401"/>
                <a:ext cx="4267200" cy="19049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input array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output array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counting array, then position array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4724401"/>
                <a:ext cx="4267200" cy="190499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962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295400" y="762000"/>
                <a:ext cx="6553200" cy="4006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Counting-Sort(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1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 ..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be a new array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]]+1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now contains the number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’s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]+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− 1]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now contains the number of elements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]] − 1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762000"/>
                <a:ext cx="6553200" cy="40068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9850" y="4876800"/>
                <a:ext cx="3924300" cy="93410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b="0" i="0" dirty="0" smtClean="0">
                    <a:solidFill>
                      <a:schemeClr val="tx1"/>
                    </a:solidFill>
                    <a:latin typeface="+mj-lt"/>
                  </a:rPr>
                  <a:t>Working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It is a stable sorting algorithm.</a:t>
                </a: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9850" y="4876800"/>
                <a:ext cx="3924300" cy="934102"/>
              </a:xfrm>
              <a:blipFill rotWithShape="0">
                <a:blip r:embed="rId3"/>
                <a:stretch>
                  <a:fillRect l="-1242" b="-40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10906</TotalTime>
  <Words>679</Words>
  <Application>Microsoft Office PowerPoint</Application>
  <PresentationFormat>On-screen Show (4:3)</PresentationFormat>
  <Paragraphs>181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Monotype Sorts</vt:lpstr>
      <vt:lpstr>Cambria Math</vt:lpstr>
      <vt:lpstr>Comic Sans MS</vt:lpstr>
      <vt:lpstr>Courier New</vt:lpstr>
      <vt:lpstr>Lucida Calligraphy</vt:lpstr>
      <vt:lpstr>Wingdings</vt:lpstr>
      <vt:lpstr>Theme1</vt:lpstr>
      <vt:lpstr>Lecture 8: Sorting in Linear Time</vt:lpstr>
      <vt:lpstr>Running time of sorting algorithms</vt:lpstr>
      <vt:lpstr>Lower bounds for problems</vt:lpstr>
      <vt:lpstr>The decision-tree model</vt:lpstr>
      <vt:lpstr>The decision-tree for binary search</vt:lpstr>
      <vt:lpstr>The decision-tree for sorting</vt:lpstr>
      <vt:lpstr>Can we do better?</vt:lpstr>
      <vt:lpstr>Counting sort</vt:lpstr>
      <vt:lpstr>Counting sort</vt:lpstr>
      <vt:lpstr>Radix sort</vt:lpstr>
      <vt:lpstr>Radix sort: Correctness</vt:lpstr>
      <vt:lpstr>Radix sort: Running time analysis</vt:lpstr>
      <vt:lpstr>Summary of sorting algorithms</vt:lpstr>
      <vt:lpstr>Bucket sort</vt:lpstr>
      <vt:lpstr>Bucket sort</vt:lpstr>
      <vt:lpstr>Average-case analysis of bucket sort</vt:lpstr>
      <vt:lpstr>Average-case analysis of bucket sort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yike</cp:lastModifiedBy>
  <cp:revision>1040</cp:revision>
  <cp:lastPrinted>2005-06-06T17:49:42Z</cp:lastPrinted>
  <dcterms:created xsi:type="dcterms:W3CDTF">1999-12-31T01:41:01Z</dcterms:created>
  <dcterms:modified xsi:type="dcterms:W3CDTF">2015-03-05T02:53:45Z</dcterms:modified>
  <cp:category/>
</cp:coreProperties>
</file>