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</p:sldMasterIdLst>
  <p:notesMasterIdLst>
    <p:notesMasterId r:id="rId22"/>
  </p:notesMasterIdLst>
  <p:handoutMasterIdLst>
    <p:handoutMasterId r:id="rId23"/>
  </p:handoutMasterIdLst>
  <p:sldIdLst>
    <p:sldId id="490" r:id="rId2"/>
    <p:sldId id="491" r:id="rId3"/>
    <p:sldId id="492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4" r:id="rId15"/>
    <p:sldId id="505" r:id="rId16"/>
    <p:sldId id="506" r:id="rId17"/>
    <p:sldId id="507" r:id="rId18"/>
    <p:sldId id="508" r:id="rId19"/>
    <p:sldId id="509" r:id="rId20"/>
    <p:sldId id="510" r:id="rId21"/>
  </p:sldIdLst>
  <p:sldSz cx="9144000" cy="6858000" type="screen4x3"/>
  <p:notesSz cx="9269413" cy="7019925"/>
  <p:custShowLst>
    <p:custShow name="handout" id="0">
      <p:sldLst>
        <p:sld r:id="rId2"/>
        <p:sld r:id="rId10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8" autoAdjust="0"/>
    <p:restoredTop sz="85741" autoAdjust="0"/>
  </p:normalViewPr>
  <p:slideViewPr>
    <p:cSldViewPr>
      <p:cViewPr varScale="1">
        <p:scale>
          <a:sx n="97" d="100"/>
          <a:sy n="97" d="100"/>
        </p:scale>
        <p:origin x="48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2DBEAF58-4143-447C-A37C-6FCC3ED3C111}" type="datetime1">
              <a:rPr lang="en-US" altLang="en-US"/>
              <a:pPr/>
              <a:t>3/17/2015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9DDE171-BD90-40CE-A80F-3F571CF883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5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BA73110B-55C5-4C6B-8043-722EB9987963}" type="datetime1">
              <a:rPr lang="en-US" altLang="en-US"/>
              <a:pPr/>
              <a:t>3/17/2015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AB9A8D4-1A30-47CD-8979-992FBF3DA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5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289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73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DE4FB1-77A1-4E4C-96CF-E15B3EAA1B6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221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73354-FFC1-4911-9CB3-0BB1937E395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5462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3D95E9-3209-4078-99B3-F522B96C347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898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5F51DE-802B-4F38-9D03-5C104D21296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2415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4470D-3FA5-4CAB-B853-833DEC7C923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335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914AA-CF24-4E7E-A850-8C5CC57B7B7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659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74BC72-1065-4605-B277-A438C99E978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4039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172A01-E83F-45B1-9551-BB0FF317587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7038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4F22E-EDFC-4B46-BE74-62744BC38CF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075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DCC079-0E1B-44F1-A9FB-B808067B295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497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D384538-8301-4092-9796-FBBAAF6BC5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4215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Lecture 9: </a:t>
            </a:r>
            <a:r>
              <a:rPr lang="en-US" altLang="en-US" dirty="0" smtClean="0"/>
              <a:t>Binary Search Trees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of an AVL-tree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Pf: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(by induction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base case)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Recurrence: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+ 1</m:t>
                      </m:r>
                    </m:oMath>
                  </m:oMathPara>
                </a14:m>
                <a: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≥2⋅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−2)/2</m:t>
                        </m:r>
                      </m:sup>
                    </m:sSup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(induction hypothesis)</a:t>
                </a: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</a:t>
                </a:r>
              </a:p>
              <a:p>
                <a:r>
                  <a:rPr lang="en-US" dirty="0" smtClean="0"/>
                  <a:t>Theorem: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height of an AVL-tree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nodes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8199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Restoring balance after an insertion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After an insertion, only nodes that are on the path from the insertion </a:t>
                </a:r>
                <a:r>
                  <a:rPr lang="en-US" dirty="0">
                    <a:solidFill>
                      <a:schemeClr val="tx1"/>
                    </a:solidFill>
                  </a:rPr>
                  <a:t>node to the root might have their balance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altered</a:t>
                </a:r>
              </a:p>
              <a:p>
                <a:pPr marL="631825" lvl="1" indent="-285750"/>
                <a:r>
                  <a:rPr lang="en-US" dirty="0" smtClean="0"/>
                  <a:t>Because </a:t>
                </a:r>
                <a:r>
                  <a:rPr lang="en-US" dirty="0"/>
                  <a:t>only those nodes have their subtrees </a:t>
                </a:r>
                <a:r>
                  <a:rPr lang="en-US" dirty="0" smtClean="0"/>
                  <a:t>altered</a:t>
                </a:r>
              </a:p>
              <a:p>
                <a:pPr marL="631825" lvl="1" indent="-285750"/>
                <a:endParaRPr lang="en-US" dirty="0"/>
              </a:p>
              <a:p>
                <a:pPr marL="631825" lvl="1" indent="-285750"/>
                <a:endParaRPr lang="en-US" dirty="0" smtClean="0"/>
              </a:p>
              <a:p>
                <a:pPr marL="631825" lvl="1" indent="-285750"/>
                <a:endParaRPr lang="en-US" dirty="0"/>
              </a:p>
              <a:p>
                <a:pPr marL="631825" lvl="1" indent="-285750"/>
                <a:endParaRPr lang="en-US" dirty="0" smtClean="0"/>
              </a:p>
              <a:p>
                <a:pPr marL="631825" lvl="1" indent="-285750"/>
                <a:endParaRPr lang="en-US" dirty="0"/>
              </a:p>
              <a:p>
                <a:pPr marL="631825" lvl="1" indent="-285750"/>
                <a:endParaRPr lang="en-US" dirty="0" smtClean="0"/>
              </a:p>
              <a:p>
                <a:pPr marL="631825" lvl="1" indent="-285750"/>
                <a:endParaRPr lang="en-US" dirty="0"/>
              </a:p>
              <a:p>
                <a:pPr marL="631825" lvl="1" indent="-285750"/>
                <a:endParaRPr lang="en-US" dirty="0" smtClean="0"/>
              </a:p>
              <a:p>
                <a:pPr marL="285750" indent="-285750"/>
                <a:r>
                  <a:rPr lang="en-US" dirty="0" smtClean="0"/>
                  <a:t>Idea: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631825" lvl="1" indent="-285750"/>
                <a:r>
                  <a:rPr lang="en-US" dirty="0" smtClean="0"/>
                  <a:t>Update the heights of these nodes from the insertion node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Stop when we find the </a:t>
                </a:r>
                <a:r>
                  <a:rPr lang="en-US" dirty="0">
                    <a:solidFill>
                      <a:schemeClr val="tx1"/>
                    </a:solidFill>
                  </a:rPr>
                  <a:t>lowest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violating </a:t>
                </a:r>
                <a:r>
                  <a:rPr lang="en-US" dirty="0">
                    <a:solidFill>
                      <a:schemeClr val="tx1"/>
                    </a:solidFill>
                  </a:rPr>
                  <a:t>AVL tree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property</a:t>
                </a:r>
              </a:p>
              <a:p>
                <a:pPr marL="631825" lvl="1" indent="-285750"/>
                <a:r>
                  <a:rPr lang="en-US" dirty="0" smtClean="0"/>
                  <a:t>We will fix the tree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631825" lvl="1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11</a:t>
            </a:fld>
            <a:endParaRPr lang="en-US" altLang="en-US" sz="140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96" y="2057174"/>
            <a:ext cx="5982007" cy="29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Left-left case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79" y="793898"/>
            <a:ext cx="8176041" cy="5715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609600" y="3886200"/>
                <a:ext cx="4114800" cy="16594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parent of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</m:oMath>
                </a14:m>
                <a:r>
                  <a:rPr lang="en-US" altLang="en-US" b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(or</a:t>
                </a:r>
                <a:r>
                  <a:rPr lang="en-US" altLang="en-US" b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𝑟𝑖𝑔h𝑡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𝑙𝑒𝑓𝑡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𝑟𝑖𝑔h𝑡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𝑟𝑖𝑔h𝑡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886200"/>
                <a:ext cx="4114800" cy="16594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76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Left-right case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7315200" cy="56242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106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Left-right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14</a:t>
            </a:fld>
            <a:endParaRPr lang="en-US" altLang="en-US" sz="1400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35" y="762000"/>
            <a:ext cx="6730930" cy="56388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609600" y="3584944"/>
                <a:ext cx="4114800" cy="22493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parent of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𝑋</m:t>
                    </m:r>
                  </m:oMath>
                </a14:m>
                <a:r>
                  <a:rPr lang="en-US" altLang="en-US" b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(or</a:t>
                </a:r>
                <a:r>
                  <a:rPr lang="en-US" altLang="en-US" b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𝑟𝑖𝑔h𝑡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𝑋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𝑙𝑒𝑓𝑡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𝑟𝑖𝑔h𝑡</m:t>
                      </m:r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𝑟𝑖𝑔h𝑡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𝑙𝑒𝑓𝑡</m:t>
                      </m:r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𝑙𝑒𝑓𝑡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𝑟𝑖𝑔h𝑡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584944"/>
                <a:ext cx="4114800" cy="22493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 bwMode="auto">
          <a:xfrm>
            <a:off x="609600" y="5834278"/>
            <a:ext cx="2667000" cy="566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AVL-tree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62000"/>
            <a:ext cx="7848600" cy="5410200"/>
          </a:xfrm>
        </p:spPr>
        <p:txBody>
          <a:bodyPr/>
          <a:lstStyle/>
          <a:p>
            <a:r>
              <a:rPr lang="en-US" dirty="0" smtClean="0"/>
              <a:t>Inserting into an AVL-tree</a:t>
            </a:r>
          </a:p>
          <a:p>
            <a:pPr marL="631825" lvl="1" indent="-285750"/>
            <a:r>
              <a:rPr lang="en-US" dirty="0" smtClean="0"/>
              <a:t>Insert the new element as a leaf</a:t>
            </a:r>
          </a:p>
          <a:p>
            <a:pPr marL="631825" lvl="1" indent="-285750"/>
            <a:r>
              <a:rPr lang="en-US" dirty="0" smtClean="0"/>
              <a:t>Update the height of every node above the inserted node, until we encounter the first node out of balance</a:t>
            </a:r>
          </a:p>
          <a:p>
            <a:pPr marL="631825" lvl="1" indent="-285750"/>
            <a:r>
              <a:rPr lang="en-US" dirty="0" smtClean="0"/>
              <a:t>Fix the balance (4 cases)</a:t>
            </a:r>
          </a:p>
          <a:p>
            <a:pPr marL="912813" lvl="2" indent="-285750"/>
            <a:r>
              <a:rPr lang="en-US" dirty="0" smtClean="0"/>
              <a:t>Left-left and right-right</a:t>
            </a:r>
          </a:p>
          <a:p>
            <a:pPr marL="912813" lvl="2" indent="-285750"/>
            <a:r>
              <a:rPr lang="en-US" dirty="0" smtClean="0"/>
              <a:t>Left-right and right-left</a:t>
            </a:r>
          </a:p>
          <a:p>
            <a:pPr marL="285750" indent="-285750"/>
            <a:r>
              <a:rPr lang="en-US" dirty="0" smtClean="0"/>
              <a:t>Deletion?</a:t>
            </a:r>
          </a:p>
          <a:p>
            <a:pPr marL="631825" lvl="1" indent="-285750"/>
            <a:r>
              <a:rPr lang="en-US" dirty="0" smtClean="0"/>
              <a:t>More complicated, when an internal node is deleted</a:t>
            </a:r>
          </a:p>
          <a:p>
            <a:pPr marL="631825" lvl="1" indent="-285750"/>
            <a:r>
              <a:rPr lang="en-US" dirty="0" smtClean="0"/>
              <a:t>Code is ugly</a:t>
            </a:r>
          </a:p>
          <a:p>
            <a:pPr marL="631825" lvl="1" indent="-285750"/>
            <a:r>
              <a:rPr lang="en-US" dirty="0" smtClean="0"/>
              <a:t>Not required for this course!</a:t>
            </a:r>
          </a:p>
          <a:p>
            <a:r>
              <a:rPr lang="en-US" dirty="0" smtClean="0"/>
              <a:t>In practice: </a:t>
            </a:r>
          </a:p>
          <a:p>
            <a:pPr marL="631825" lvl="1" indent="-285750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>
                <a:solidFill>
                  <a:schemeClr val="tx1"/>
                </a:solidFill>
              </a:rPr>
              <a:t> in C++ STL</a:t>
            </a:r>
          </a:p>
          <a:p>
            <a:pPr marL="631825" lvl="1" indent="-285750"/>
            <a:r>
              <a:rPr lang="en-US" dirty="0" smtClean="0"/>
              <a:t>Red-black tree (more complicated, but more efficient in terms of space; see textbook)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1864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BST with extra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00400"/>
            <a:ext cx="3352800" cy="3124200"/>
          </a:xfrm>
        </p:spPr>
        <p:txBody>
          <a:bodyPr/>
          <a:lstStyle/>
          <a:p>
            <a:r>
              <a:rPr lang="en-US" dirty="0" smtClean="0"/>
              <a:t>Extra information: height</a:t>
            </a:r>
          </a:p>
          <a:p>
            <a:pPr marL="631825" lvl="1" indent="-285750"/>
            <a:r>
              <a:rPr lang="en-US" dirty="0" smtClean="0"/>
              <a:t>AVL-tree</a:t>
            </a:r>
          </a:p>
          <a:p>
            <a:r>
              <a:rPr lang="en-US" dirty="0"/>
              <a:t>Extra information</a:t>
            </a:r>
            <a:r>
              <a:rPr lang="en-US" dirty="0" smtClean="0"/>
              <a:t>: </a:t>
            </a:r>
            <a:r>
              <a:rPr lang="en-US" dirty="0"/>
              <a:t>size of </a:t>
            </a:r>
            <a:r>
              <a:rPr lang="en-US" dirty="0" smtClean="0"/>
              <a:t>subtree</a:t>
            </a:r>
            <a:endParaRPr lang="en-US" dirty="0"/>
          </a:p>
          <a:p>
            <a:pPr marL="631825" lvl="1" indent="-285750"/>
            <a:r>
              <a:rPr lang="en-US" dirty="0" smtClean="0"/>
              <a:t>Retrieving the element with a given rank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16</a:t>
            </a:fld>
            <a:endParaRPr lang="en-US" alt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73" y="800100"/>
            <a:ext cx="8239254" cy="220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3859882" y="3009900"/>
                <a:ext cx="5029200" cy="22493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Sel</a:t>
                </a: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ect</a:t>
                </a: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lang="en-US" altLang="en-US" b="1" i="1" dirty="0" smtClean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𝑠𝑖𝑧𝑒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+ 1</m:t>
                    </m:r>
                  </m:oMath>
                </a14:m>
                <a:r>
                  <a:rPr lang="en-US" altLang="en-US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Select(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return Select(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𝑟𝑖𝑔h𝑡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i="1" dirty="0" smtClean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𝑟𝑜𝑜𝑡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9882" y="3009900"/>
                <a:ext cx="5029200" cy="22493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3836318" y="5257800"/>
                <a:ext cx="4926682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Note: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This is a tail-recursion.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6318" y="5257800"/>
                <a:ext cx="4926682" cy="533400"/>
              </a:xfrm>
              <a:prstGeom prst="rect">
                <a:avLst/>
              </a:prstGeom>
              <a:blipFill rotWithShape="0">
                <a:blip r:embed="rId4"/>
                <a:stretch>
                  <a:fillRect l="-989" b="-850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59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Augmenting BST with extra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00400"/>
            <a:ext cx="3352800" cy="3124200"/>
          </a:xfrm>
        </p:spPr>
        <p:txBody>
          <a:bodyPr/>
          <a:lstStyle/>
          <a:p>
            <a:r>
              <a:rPr lang="en-US" dirty="0" smtClean="0"/>
              <a:t>Extra information: height</a:t>
            </a:r>
          </a:p>
          <a:p>
            <a:pPr marL="631825" lvl="1" indent="-285750"/>
            <a:r>
              <a:rPr lang="en-US" dirty="0" smtClean="0"/>
              <a:t>AVL-tree</a:t>
            </a:r>
          </a:p>
          <a:p>
            <a:r>
              <a:rPr lang="en-US" dirty="0"/>
              <a:t>Extra information: </a:t>
            </a:r>
            <a:r>
              <a:rPr lang="en-US" dirty="0" smtClean="0"/>
              <a:t>size of subtree</a:t>
            </a:r>
            <a:endParaRPr lang="en-US" dirty="0"/>
          </a:p>
          <a:p>
            <a:pPr marL="631825" lvl="1" indent="-285750"/>
            <a:r>
              <a:rPr lang="en-US" dirty="0" smtClean="0"/>
              <a:t>Retrieving the element with a given rank</a:t>
            </a:r>
          </a:p>
          <a:p>
            <a:pPr marL="631825" lvl="1" indent="-285750"/>
            <a:r>
              <a:rPr lang="en-US" dirty="0" smtClean="0"/>
              <a:t>Find the rank of any element</a:t>
            </a:r>
            <a:endParaRPr lang="en-US" dirty="0"/>
          </a:p>
          <a:p>
            <a:pPr marL="631825" lvl="1" indent="-28575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17</a:t>
            </a:fld>
            <a:endParaRPr lang="en-US" alt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73" y="800100"/>
            <a:ext cx="8239254" cy="220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3886200" y="3009900"/>
                <a:ext cx="4953000" cy="28392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Rank</a:t>
                </a: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𝑟𝑜𝑜𝑡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else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𝑠𝑖𝑧𝑒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𝑟𝑖𝑔h𝑡</m:t>
                    </m:r>
                  </m:oMath>
                </a14:m>
                <a:endParaRPr lang="en-US" altLang="en-US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</a:t>
                </a:r>
                <a:r>
                  <a:rPr lang="en-US" altLang="en-US" dirty="0" smtClean="0">
                    <a:latin typeface="+mn-lt"/>
                    <a:cs typeface="Courier New" panose="02070309020205020404" pitchFamily="49" charset="0"/>
                  </a:rPr>
                  <a:t>return rank of predecessor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dirty="0" smtClean="0">
                    <a:latin typeface="+mn-lt"/>
                    <a:cs typeface="Courier New" panose="02070309020205020404" pitchFamily="49" charset="0"/>
                  </a:rPr>
                  <a:t> doesn’t exist</a:t>
                </a:r>
                <a:endParaRPr lang="en-US" altLang="en-US" dirty="0" smtClean="0">
                  <a:latin typeface="+mn-lt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𝑠𝑖𝑧𝑒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6200" y="3009900"/>
                <a:ext cx="4953000" cy="28392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62400" y="5867400"/>
                <a:ext cx="2509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Running time: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867400"/>
                <a:ext cx="250902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942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1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on 2-dimensional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762000"/>
                <a:ext cx="7848600" cy="4343400"/>
              </a:xfrm>
            </p:spPr>
            <p:txBody>
              <a:bodyPr/>
              <a:lstStyle/>
              <a:p>
                <a:r>
                  <a:rPr lang="en-US" dirty="0" smtClean="0"/>
                  <a:t>Data: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Student ID, GPA</a:t>
                </a:r>
              </a:p>
              <a:p>
                <a:r>
                  <a:rPr lang="en-US" dirty="0"/>
                  <a:t>BST augmented with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GPA: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Find the GPA for any given student ID</a:t>
                </a:r>
              </a:p>
              <a:p>
                <a:r>
                  <a:rPr lang="en-US" dirty="0" smtClean="0"/>
                  <a:t>Q: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How to support the query “return the average GPA for student IDs in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”</a:t>
                </a:r>
              </a:p>
              <a:p>
                <a:r>
                  <a:rPr lang="en-US" dirty="0" smtClean="0"/>
                  <a:t>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Find all students in the range? This may take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</a:t>
                </a:r>
              </a:p>
              <a:p>
                <a:r>
                  <a:rPr lang="en-US" dirty="0" smtClean="0"/>
                  <a:t>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Augment with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Subtree size: </a:t>
                </a:r>
              </a:p>
              <a:p>
                <a:pPr marL="912813" lvl="2" indent="-285750"/>
                <a:r>
                  <a:rPr lang="en-US" dirty="0" smtClean="0">
                    <a:solidFill>
                      <a:schemeClr val="tx1"/>
                    </a:solidFill>
                  </a:rPr>
                  <a:t># students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dirty="0" smtClean="0"/>
                  <a:t>Sum of GPAs of </a:t>
                </a:r>
                <a:r>
                  <a:rPr lang="en-US" dirty="0" err="1" smtClean="0"/>
                  <a:t>subtree</a:t>
                </a:r>
                <a:endParaRPr lang="en-US" dirty="0" smtClean="0"/>
              </a:p>
              <a:p>
                <a:pPr marL="912813" lvl="2" indent="-285750"/>
                <a:r>
                  <a:rPr lang="en-US" dirty="0" smtClean="0"/>
                  <a:t>Sum of GPAs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285750" indent="-285750"/>
                <a:r>
                  <a:rPr lang="en-US" dirty="0" smtClean="0"/>
                  <a:t>Q: </a:t>
                </a:r>
                <a:r>
                  <a:rPr lang="en-US" dirty="0">
                    <a:solidFill>
                      <a:schemeClr val="tx1"/>
                    </a:solidFill>
                  </a:rPr>
                  <a:t>How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about “return </a:t>
                </a:r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maximum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GPA for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dirty="0">
                    <a:solidFill>
                      <a:schemeClr val="tx1"/>
                    </a:solidFill>
                  </a:rPr>
                  <a:t>range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”</a:t>
                </a:r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Maximum GPA in </a:t>
                </a:r>
                <a:r>
                  <a:rPr lang="en-US" dirty="0" err="1" smtClean="0"/>
                  <a:t>subtree</a:t>
                </a:r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Minimum student ID in </a:t>
                </a:r>
                <a:r>
                  <a:rPr lang="en-US" dirty="0" err="1" smtClean="0"/>
                  <a:t>subtree</a:t>
                </a:r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Maximum student ID in </a:t>
                </a:r>
                <a:r>
                  <a:rPr lang="en-US" dirty="0" err="1" smtClean="0"/>
                  <a:t>subtree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62000"/>
                <a:ext cx="7848600" cy="4343400"/>
              </a:xfrm>
              <a:blipFill rotWithShape="0">
                <a:blip r:embed="rId2"/>
                <a:stretch>
                  <a:fillRect l="-621" b="-27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87354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3590448"/>
            <a:ext cx="4104167" cy="3119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6077" y="3540066"/>
                <a:ext cx="4191000" cy="2716944"/>
              </a:xfrm>
            </p:spPr>
            <p:txBody>
              <a:bodyPr/>
              <a:lstStyle/>
              <a:p>
                <a:r>
                  <a:rPr lang="en-US" dirty="0" smtClean="0"/>
                  <a:t>Analysis:</a:t>
                </a:r>
              </a:p>
              <a:p>
                <a:pPr marL="631825" lvl="1" indent="-285750"/>
                <a:r>
                  <a:rPr lang="en-US" dirty="0" smtClean="0"/>
                  <a:t>The search starts with a single path until a split point</a:t>
                </a:r>
              </a:p>
              <a:p>
                <a:pPr marL="631825" lvl="1" indent="-285750"/>
                <a:r>
                  <a:rPr lang="en-US" dirty="0" smtClean="0"/>
                  <a:t>After the split, we have two separate paths</a:t>
                </a:r>
              </a:p>
              <a:p>
                <a:pPr marL="631825" lvl="1" indent="-285750"/>
                <a:r>
                  <a:rPr lang="en-US" dirty="0" smtClean="0"/>
                  <a:t>Total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285750" indent="-285750"/>
                <a:r>
                  <a:rPr lang="en-US" dirty="0" smtClean="0"/>
                  <a:t>Q: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Can you do without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𝑚𝑖𝑛𝐼𝐷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𝑚𝑎𝑥𝐼𝐷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marL="631825" lvl="1" indent="-28575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077" y="3540066"/>
                <a:ext cx="4191000" cy="2716944"/>
              </a:xfrm>
              <a:blipFill rotWithShape="0">
                <a:blip r:embed="rId3"/>
                <a:stretch>
                  <a:fillRect l="-1163" r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19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1143000" y="713010"/>
                <a:ext cx="7239000" cy="2827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Range-Max</a:t>
                </a: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u="sng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u="sng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u="sng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u="sng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u="sng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u="sng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𝑚𝑎𝑥𝐼𝐷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𝑚𝑖𝑛𝐼𝐷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𝑚𝑖𝑛𝐼𝐷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𝑚𝑎𝑥𝐼𝐷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]⊆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𝑚𝑎𝑥𝐺𝑃𝐴</m:t>
                    </m:r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𝐼𝐷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∈[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𝐺𝑃𝐴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max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,Range-Max(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,Range-Max(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𝑟𝑖𝑔h𝑡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 Range-Max(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𝑟𝑜𝑜𝑡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en-US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713010"/>
                <a:ext cx="7239000" cy="2827056"/>
              </a:xfrm>
              <a:prstGeom prst="rect">
                <a:avLst/>
              </a:prstGeom>
              <a:blipFill rotWithShape="0">
                <a:blip r:embed="rId4"/>
                <a:stretch>
                  <a:fillRect b="-21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44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the binary search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elements in sorted order, and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it exists; otherwise output “no”.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Running time: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Q: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How to insert/delete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en-US" dirty="0" smtClean="0"/>
                  <a:t>A: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Have to shift all elements after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which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A: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Or, we can use a linked list instead of an array</a:t>
                </a:r>
              </a:p>
              <a:p>
                <a:pPr marL="631825" lvl="1" indent="-285750"/>
                <a:r>
                  <a:rPr lang="en-US" dirty="0" smtClean="0"/>
                  <a:t>Insertion/deletion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time.</a:t>
                </a:r>
              </a:p>
              <a:p>
                <a:pPr marL="631825" lvl="1" indent="-285750"/>
                <a:r>
                  <a:rPr lang="en-US" dirty="0" smtClean="0"/>
                  <a:t>But, how to do a binary search on a list?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139462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2631831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3124200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3616570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15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4108939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19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4601308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20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5093677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42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5586046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54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6078416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87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6570785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90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extra information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/>
                <a:r>
                  <a:rPr lang="en-US" dirty="0" smtClean="0"/>
                  <a:t>How to maintain the extra information during an insertion?</a:t>
                </a:r>
              </a:p>
              <a:p>
                <a:pPr marL="631825" lvl="1" indent="-285750"/>
                <a:r>
                  <a:rPr lang="en-US" dirty="0" smtClean="0"/>
                  <a:t>Only need: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First update the extra information of all ancestors of the newly inserted node</a:t>
                </a:r>
              </a:p>
              <a:p>
                <a:pPr marL="631825" lvl="1" indent="-285750"/>
                <a:r>
                  <a:rPr lang="en-US" dirty="0" smtClean="0"/>
                  <a:t>During a rotation</a:t>
                </a:r>
              </a:p>
              <a:p>
                <a:pPr marL="631825" lvl="1" indent="-285750"/>
                <a:endParaRPr lang="en-US" dirty="0"/>
              </a:p>
              <a:p>
                <a:pPr marL="631825" lvl="1" indent="-285750"/>
                <a:endParaRPr lang="en-US" dirty="0" smtClean="0"/>
              </a:p>
              <a:p>
                <a:pPr marL="631825" lvl="1" indent="-285750"/>
                <a:endParaRPr lang="en-US" dirty="0"/>
              </a:p>
              <a:p>
                <a:pPr marL="631825" lvl="1" indent="-285750"/>
                <a:endParaRPr lang="en-US" dirty="0" smtClean="0"/>
              </a:p>
              <a:p>
                <a:pPr marL="631825" lvl="1" indent="-285750"/>
                <a:endParaRPr lang="en-US" dirty="0"/>
              </a:p>
              <a:p>
                <a:pPr marL="631825" lvl="1" indent="-285750"/>
                <a:endParaRPr lang="en-US" dirty="0" smtClean="0"/>
              </a:p>
              <a:p>
                <a:pPr marL="631825" lvl="1" indent="-285750"/>
                <a:endParaRPr lang="en-US" dirty="0"/>
              </a:p>
              <a:p>
                <a:pPr marL="631825" lvl="1" indent="-285750"/>
                <a:endParaRPr lang="en-US" dirty="0" smtClean="0"/>
              </a:p>
              <a:p>
                <a:pPr marL="285750" indent="-285750"/>
                <a:r>
                  <a:rPr lang="en-US" dirty="0" smtClean="0"/>
                  <a:t>Theorem: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augmented BST can be maintained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 per insertion/deletion.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20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773927" y="2895600"/>
                <a:ext cx="3810000" cy="22493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parent of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</m:oMath>
                </a14:m>
                <a:r>
                  <a:rPr lang="en-US" altLang="en-US" b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(or</a:t>
                </a:r>
                <a:r>
                  <a:rPr lang="en-US" altLang="en-US" b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𝑟𝑖𝑔h𝑡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𝑙𝑒𝑓𝑡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𝑟𝑖𝑔h𝑡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𝑟𝑖𝑔h𝑡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 extra info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 extra info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𝐵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3927" y="2895600"/>
                <a:ext cx="3810000" cy="22493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9442"/>
          <a:stretch/>
        </p:blipFill>
        <p:spPr bwMode="auto">
          <a:xfrm>
            <a:off x="4598780" y="2460551"/>
            <a:ext cx="4088020" cy="231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3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7" y="232218"/>
            <a:ext cx="7265466" cy="326396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 (BST)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3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533400" y="5029200"/>
                <a:ext cx="7924800" cy="1142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 smtClean="0"/>
                  <a:t>Note 1: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We can also find the neighbors of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kern="0" dirty="0" smtClean="0"/>
                  <a:t>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if it is not present in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kern="0" dirty="0" smtClean="0">
                    <a:solidFill>
                      <a:schemeClr val="tx1"/>
                    </a:solidFill>
                  </a:rPr>
                  <a:t>.</a:t>
                </a:r>
                <a:endParaRPr lang="en-US" sz="1800" kern="0" dirty="0" smtClean="0"/>
              </a:p>
              <a:p>
                <a:r>
                  <a:rPr lang="en-US" sz="1800" kern="0" dirty="0" smtClean="0"/>
                  <a:t>Note 2: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The (worst-case) search time in a BST is O(height of the BST)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5029200"/>
                <a:ext cx="7924800" cy="1142999"/>
              </a:xfrm>
              <a:prstGeom prst="rect">
                <a:avLst/>
              </a:prstGeom>
              <a:blipFill rotWithShape="0">
                <a:blip r:embed="rId3"/>
                <a:stretch>
                  <a:fillRect l="-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825795" y="2971800"/>
                <a:ext cx="3810000" cy="19543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Tree-Search(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𝑟𝑜𝑜𝑡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≠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𝑟𝑖𝑔h𝑡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795" y="2971800"/>
                <a:ext cx="3810000" cy="1954381"/>
              </a:xfrm>
              <a:prstGeom prst="rect">
                <a:avLst/>
              </a:prstGeom>
              <a:blipFill rotWithShape="0">
                <a:blip r:embed="rId4"/>
                <a:stretch>
                  <a:fillRect b="-31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800600" y="3499730"/>
            <a:ext cx="372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99"/>
                </a:solidFill>
              </a:rPr>
              <a:t>Assumption:</a:t>
            </a:r>
            <a:r>
              <a:rPr lang="en-US" sz="1800" dirty="0" smtClean="0"/>
              <a:t> All keys are distinct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197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BST from a sorted array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3896191"/>
                <a:ext cx="7848600" cy="2514600"/>
              </a:xfrm>
            </p:spPr>
            <p:txBody>
              <a:bodyPr/>
              <a:lstStyle/>
              <a:p>
                <a:r>
                  <a:rPr lang="en-US" dirty="0" smtClean="0"/>
                  <a:t>Running time</a:t>
                </a:r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:pPr marL="631825" lvl="1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resulting BST</a:t>
                </a:r>
              </a:p>
              <a:p>
                <a:pPr marL="631825" lvl="1" indent="-285750"/>
                <a:r>
                  <a:rPr lang="en-US" dirty="0" smtClean="0"/>
                  <a:t>Any search on the tree is exactly the same as doing a binary search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pPr marL="631825" lvl="1" indent="-285750"/>
                <a:r>
                  <a:rPr lang="en-US" dirty="0" smtClean="0"/>
                  <a:t>The height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631825" lvl="1" indent="-28575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3896191"/>
                <a:ext cx="7848600" cy="2514600"/>
              </a:xfrm>
              <a:blipFill rotWithShape="0">
                <a:blip r:embed="rId2"/>
                <a:stretch>
                  <a:fillRect l="-621" b="-4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1655528" y="762000"/>
                <a:ext cx="5832944" cy="31341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BuildBST(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a node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𝑘𝑒𝑦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BuildBST(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𝑟𝑖𝑔h𝑡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BuildBST(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𝑟𝑜𝑜𝑡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BuildBST(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5528" y="762000"/>
                <a:ext cx="5832944" cy="31341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27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35" y="723900"/>
            <a:ext cx="4660314" cy="2552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into a BST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72200" y="3526934"/>
            <a:ext cx="2815884" cy="155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/>
              <a:t>The insertion time is O(height of the BST)</a:t>
            </a:r>
          </a:p>
          <a:p>
            <a:r>
              <a:rPr lang="en-US" sz="1800" kern="0" dirty="0" smtClean="0"/>
              <a:t>Deletion: </a:t>
            </a:r>
            <a:r>
              <a:rPr lang="en-US" sz="1800" kern="0" dirty="0" smtClean="0">
                <a:solidFill>
                  <a:schemeClr val="tx1"/>
                </a:solidFill>
              </a:rPr>
              <a:t>See textbook (not required).</a:t>
            </a:r>
            <a:endParaRPr lang="en-US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533400" y="2743199"/>
                <a:ext cx="5562600" cy="31220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Tree-Insert(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(assuming </a:t>
                </a:r>
                <a:r>
                  <a:rPr lang="en-US" altLang="en-US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is not empty)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dirty="0" err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r>
                        <a:rPr lang="en-US" altLang="en-US" b="0" i="1" dirty="0" err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dirty="0" err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𝑟𝑜𝑜𝑡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𝑟𝑖𝑔h𝑡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a new node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𝑧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𝑘𝑒𝑦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𝑘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𝑧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𝑙𝑒𝑓𝑡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𝑛𝑖𝑙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𝑧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𝑟𝑖𝑔h𝑡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𝑛𝑖𝑙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𝑘𝑒𝑦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𝑙𝑒𝑓𝑡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𝑟𝑖𝑔h𝑡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743199"/>
                <a:ext cx="5562600" cy="3122009"/>
              </a:xfrm>
              <a:prstGeom prst="rect">
                <a:avLst/>
              </a:prstGeom>
              <a:blipFill rotWithShape="0">
                <a:blip r:embed="rId3"/>
                <a:stretch>
                  <a:fillRect b="-19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64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the insertion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If we insert all elements in sorted order…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Need a way to restore “balance” so that the height is always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p:grpSp>
        <p:nvGrpSpPr>
          <p:cNvPr id="63" name="Group 62"/>
          <p:cNvGrpSpPr/>
          <p:nvPr/>
        </p:nvGrpSpPr>
        <p:grpSpPr>
          <a:xfrm>
            <a:off x="3281030" y="1447800"/>
            <a:ext cx="2581939" cy="2743200"/>
            <a:chOff x="3590261" y="1524000"/>
            <a:chExt cx="2581939" cy="2743200"/>
          </a:xfrm>
        </p:grpSpPr>
        <p:sp>
          <p:nvSpPr>
            <p:cNvPr id="5" name="Oval 4"/>
            <p:cNvSpPr/>
            <p:nvPr/>
          </p:nvSpPr>
          <p:spPr bwMode="auto">
            <a:xfrm>
              <a:off x="3590261" y="1524000"/>
              <a:ext cx="457200" cy="457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rPr>
                <a:t>1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4123661" y="2047654"/>
              <a:ext cx="457200" cy="457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rPr>
                <a:t>2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678326" y="2628900"/>
              <a:ext cx="457200" cy="457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omic Sans MS" pitchFamily="92" charset="0"/>
                </a:rPr>
                <a:t>3</a:t>
              </a:r>
              <a:endPara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190461" y="3200400"/>
              <a:ext cx="457200" cy="457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rPr>
                <a:t>4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715000" y="3810000"/>
              <a:ext cx="457200" cy="457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omic Sans MS" pitchFamily="92" charset="0"/>
                </a:rPr>
                <a:t>5</a:t>
              </a:r>
              <a:endPara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cxnSp>
          <p:nvCxnSpPr>
            <p:cNvPr id="11" name="Straight Connector 10"/>
            <p:cNvCxnSpPr>
              <a:stCxn id="5" idx="5"/>
              <a:endCxn id="6" idx="1"/>
            </p:cNvCxnSpPr>
            <p:nvPr/>
          </p:nvCxnSpPr>
          <p:spPr bwMode="auto">
            <a:xfrm>
              <a:off x="3980506" y="1914245"/>
              <a:ext cx="210110" cy="2003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stCxn id="7" idx="5"/>
              <a:endCxn id="8" idx="1"/>
            </p:cNvCxnSpPr>
            <p:nvPr/>
          </p:nvCxnSpPr>
          <p:spPr bwMode="auto">
            <a:xfrm>
              <a:off x="5068571" y="3019145"/>
              <a:ext cx="188845" cy="2482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>
              <a:stCxn id="6" idx="5"/>
              <a:endCxn id="7" idx="1"/>
            </p:cNvCxnSpPr>
            <p:nvPr/>
          </p:nvCxnSpPr>
          <p:spPr bwMode="auto">
            <a:xfrm>
              <a:off x="4513906" y="2437899"/>
              <a:ext cx="231375" cy="2579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>
              <a:stCxn id="8" idx="5"/>
              <a:endCxn id="9" idx="1"/>
            </p:cNvCxnSpPr>
            <p:nvPr/>
          </p:nvCxnSpPr>
          <p:spPr bwMode="auto">
            <a:xfrm>
              <a:off x="5580706" y="3590645"/>
              <a:ext cx="201249" cy="2863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6186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of a node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532" y="1676400"/>
            <a:ext cx="3250019" cy="3200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7</a:t>
            </a:fld>
            <a:endParaRPr lang="en-US" altLang="en-US" sz="140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914399"/>
            <a:ext cx="7239000" cy="411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>
                <a:solidFill>
                  <a:schemeClr val="tx1"/>
                </a:solidFill>
              </a:rPr>
              <a:t>The </a:t>
            </a:r>
            <a:r>
              <a:rPr lang="en-US" sz="1800" kern="0" dirty="0">
                <a:solidFill>
                  <a:srgbClr val="C00000"/>
                </a:solidFill>
              </a:rPr>
              <a:t>height</a:t>
            </a:r>
            <a:r>
              <a:rPr lang="en-US" sz="1800" kern="0" dirty="0">
                <a:solidFill>
                  <a:schemeClr val="tx1"/>
                </a:solidFill>
              </a:rPr>
              <a:t> of a node in a tree is the number of edges on </a:t>
            </a:r>
            <a:r>
              <a:rPr lang="en-US" sz="1800" kern="0" dirty="0" smtClean="0">
                <a:solidFill>
                  <a:schemeClr val="tx1"/>
                </a:solidFill>
              </a:rPr>
              <a:t>the longest </a:t>
            </a:r>
            <a:r>
              <a:rPr lang="en-US" sz="1800" kern="0" dirty="0">
                <a:solidFill>
                  <a:schemeClr val="tx1"/>
                </a:solidFill>
              </a:rPr>
              <a:t>downward path from the node to a leaf</a:t>
            </a:r>
          </a:p>
          <a:p>
            <a:r>
              <a:rPr lang="en-US" sz="1800" kern="0" dirty="0">
                <a:solidFill>
                  <a:schemeClr val="tx1"/>
                </a:solidFill>
              </a:rPr>
              <a:t>Node </a:t>
            </a:r>
            <a:r>
              <a:rPr lang="en-US" sz="1800" kern="0" dirty="0" smtClean="0">
                <a:solidFill>
                  <a:schemeClr val="tx1"/>
                </a:solidFill>
              </a:rPr>
              <a:t>height = </a:t>
            </a:r>
            <a:r>
              <a:rPr lang="en-US" sz="1800" kern="0" dirty="0">
                <a:solidFill>
                  <a:schemeClr val="tx1"/>
                </a:solidFill>
              </a:rPr>
              <a:t>max(children height) +1</a:t>
            </a:r>
          </a:p>
          <a:p>
            <a:r>
              <a:rPr lang="en-US" sz="1800" kern="0" dirty="0">
                <a:solidFill>
                  <a:schemeClr val="tx1"/>
                </a:solidFill>
              </a:rPr>
              <a:t>Leaves: height = 0</a:t>
            </a:r>
          </a:p>
          <a:p>
            <a:r>
              <a:rPr lang="en-US" sz="1800" kern="0" dirty="0">
                <a:solidFill>
                  <a:schemeClr val="tx1"/>
                </a:solidFill>
              </a:rPr>
              <a:t>Tree height = root height</a:t>
            </a:r>
          </a:p>
          <a:p>
            <a:r>
              <a:rPr lang="en-US" sz="1800" kern="0" dirty="0">
                <a:solidFill>
                  <a:schemeClr val="tx1"/>
                </a:solidFill>
              </a:rPr>
              <a:t>Empty tree: height = −1</a:t>
            </a:r>
          </a:p>
        </p:txBody>
      </p:sp>
    </p:spTree>
    <p:extLst>
      <p:ext uri="{BB962C8B-B14F-4D97-AF65-F5344CB8AC3E}">
        <p14:creationId xmlns:p14="http://schemas.microsoft.com/office/powerpoint/2010/main" val="20684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Tree: AVL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An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AVL-tree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a binary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search tree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which for </a:t>
                </a:r>
                <a:r>
                  <a:rPr lang="en-US" dirty="0">
                    <a:solidFill>
                      <a:schemeClr val="tx1"/>
                    </a:solidFill>
                  </a:rPr>
                  <a:t>every node in the tree, heights of its left and right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subtrees differ </a:t>
                </a:r>
                <a:r>
                  <a:rPr lang="en-US" dirty="0">
                    <a:solidFill>
                      <a:schemeClr val="tx1"/>
                    </a:solidFill>
                  </a:rPr>
                  <a:t>by at most 1.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Q: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Why is the height of an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AVLtree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en-US" dirty="0" smtClean="0"/>
                  <a:t>Q: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How to maintain the AVL property after an insertion/deletion?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8</a:t>
            </a:fld>
            <a:endParaRPr lang="en-US" altLang="en-US" sz="140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61" y="1905000"/>
            <a:ext cx="6181677" cy="289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5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of an AVL-tree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8001000" cy="5410200"/>
              </a:xfrm>
            </p:spPr>
            <p:txBody>
              <a:bodyPr/>
              <a:lstStyle/>
              <a:p>
                <a:r>
                  <a:rPr lang="en-US" dirty="0" smtClean="0"/>
                  <a:t>Observation: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Equivalent to show that # 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𝑐h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an AVL-tree of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minimum number of nodes in an AVL tree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𝑐h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001000" cy="5410200"/>
              </a:xfrm>
              <a:blipFill rotWithShape="0">
                <a:blip r:embed="rId2"/>
                <a:stretch>
                  <a:fillRect l="-609" r="-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9</a:t>
            </a:fld>
            <a:endParaRPr lang="en-US" altLang="en-US" sz="140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71" y="2514600"/>
            <a:ext cx="7369057" cy="281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0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12074</TotalTime>
  <Words>1128</Words>
  <Application>Microsoft Office PowerPoint</Application>
  <PresentationFormat>On-screen Show (4:3)</PresentationFormat>
  <Paragraphs>246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28" baseType="lpstr">
      <vt:lpstr>Monotype Sorts</vt:lpstr>
      <vt:lpstr>Arial</vt:lpstr>
      <vt:lpstr>Cambria Math</vt:lpstr>
      <vt:lpstr>Comic Sans MS</vt:lpstr>
      <vt:lpstr>Courier New</vt:lpstr>
      <vt:lpstr>Wingdings</vt:lpstr>
      <vt:lpstr>Theme1</vt:lpstr>
      <vt:lpstr>Lecture 9: Binary Search Trees</vt:lpstr>
      <vt:lpstr>Recall the binary search algorithm</vt:lpstr>
      <vt:lpstr>Binary search trees (BST)</vt:lpstr>
      <vt:lpstr>Building a BST from a sorted array</vt:lpstr>
      <vt:lpstr>Insert into a BST</vt:lpstr>
      <vt:lpstr>Problem with the insertion algorithm</vt:lpstr>
      <vt:lpstr>Height of a node</vt:lpstr>
      <vt:lpstr>Balanced Binary Search Tree: AVL Tree</vt:lpstr>
      <vt:lpstr>Height of an AVL-tree</vt:lpstr>
      <vt:lpstr>Height of an AVL-tree</vt:lpstr>
      <vt:lpstr>Restoring balance after an insertion</vt:lpstr>
      <vt:lpstr>Left-left case</vt:lpstr>
      <vt:lpstr>Left-right case</vt:lpstr>
      <vt:lpstr>Left-right case</vt:lpstr>
      <vt:lpstr>AVL-tree summary</vt:lpstr>
      <vt:lpstr>Augmenting BST with extra information</vt:lpstr>
      <vt:lpstr>Augmenting BST with extra information</vt:lpstr>
      <vt:lpstr>BST on 2-dimensional data</vt:lpstr>
      <vt:lpstr>Range query</vt:lpstr>
      <vt:lpstr>Maintaining extra information</vt:lpstr>
      <vt:lpstr>handout</vt:lpstr>
    </vt:vector>
  </TitlesOfParts>
  <Manager/>
  <Company>Dell Computer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subject/>
  <dc:creator>Kevin Wayne</dc:creator>
  <cp:keywords/>
  <dc:description/>
  <cp:lastModifiedBy>yike</cp:lastModifiedBy>
  <cp:revision>1056</cp:revision>
  <cp:lastPrinted>2005-06-06T17:49:42Z</cp:lastPrinted>
  <dcterms:created xsi:type="dcterms:W3CDTF">1999-12-31T01:41:01Z</dcterms:created>
  <dcterms:modified xsi:type="dcterms:W3CDTF">2015-03-17T02:44:02Z</dcterms:modified>
  <cp:category/>
</cp:coreProperties>
</file>