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7"/>
  </p:notesMasterIdLst>
  <p:handoutMasterIdLst>
    <p:handoutMasterId r:id="rId18"/>
  </p:handoutMasterIdLst>
  <p:sldIdLst>
    <p:sldId id="490" r:id="rId2"/>
    <p:sldId id="511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5" r:id="rId16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97" d="100"/>
          <a:sy n="97" d="100"/>
        </p:scale>
        <p:origin x="48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3/19/2015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3/19/2015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Lecture 10: Hash Tables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Algorithms for open addressing:</a:t>
                </a:r>
              </a:p>
              <a:p>
                <a:pPr lvl="1"/>
                <a:r>
                  <a:rPr lang="en-US" dirty="0"/>
                  <a:t>Insert: T</a:t>
                </a:r>
                <a:r>
                  <a:rPr lang="en-US" dirty="0" smtClean="0"/>
                  <a:t>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until </a:t>
                </a:r>
                <a:r>
                  <a:rPr lang="en-US" dirty="0"/>
                  <a:t>we find an empty slot, and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there</a:t>
                </a:r>
              </a:p>
              <a:p>
                <a:pPr lvl="2"/>
                <a:r>
                  <a:rPr lang="en-US" dirty="0"/>
                  <a:t>Note: This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probe sequence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Search: 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until we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; if an </a:t>
                </a:r>
                <a:r>
                  <a:rPr lang="en-US" dirty="0"/>
                  <a:t>empty slot is </a:t>
                </a:r>
                <a:r>
                  <a:rPr lang="en-US" dirty="0" smtClean="0"/>
                  <a:t>encountered, return nil</a:t>
                </a:r>
              </a:p>
              <a:p>
                <a:pPr lvl="1"/>
                <a:r>
                  <a:rPr lang="en-US" dirty="0" smtClean="0"/>
                  <a:t>Delete: </a:t>
                </a:r>
              </a:p>
              <a:p>
                <a:pPr lvl="2"/>
                <a:r>
                  <a:rPr lang="en-US" dirty="0" smtClean="0"/>
                  <a:t>Can’t just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by nil (why?)</a:t>
                </a:r>
              </a:p>
              <a:p>
                <a:pPr lvl="2"/>
                <a:r>
                  <a:rPr lang="en-US" dirty="0" smtClean="0"/>
                  <a:t>Complicated (see textbook for a method, but not nice)</a:t>
                </a:r>
              </a:p>
              <a:p>
                <a:pPr lvl="2"/>
                <a:r>
                  <a:rPr lang="en-US" dirty="0" smtClean="0"/>
                  <a:t>Better use chaining if there are many deletions</a:t>
                </a:r>
              </a:p>
              <a:p>
                <a:r>
                  <a:rPr lang="en-US" dirty="0" smtClean="0"/>
                  <a:t>Various choices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Linear probing: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Quadratic probing: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Double hashing: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690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077200" cy="5410200"/>
              </a:xfrm>
            </p:spPr>
            <p:txBody>
              <a:bodyPr/>
              <a:lstStyle/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dirty="0" smtClean="0">
                    <a:solidFill>
                      <a:srgbClr val="003399"/>
                    </a:solidFill>
                  </a:rPr>
                  <a:t>Uniform hashing assumption:</a:t>
                </a:r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its probe sequence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random permutation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, and all probe sequences are independent.</a:t>
                </a:r>
                <a:endParaRPr lang="en-US" dirty="0"/>
              </a:p>
              <a:p>
                <a:r>
                  <a:rPr lang="en-US" dirty="0"/>
                  <a:t>Another way to compute expectation: </a:t>
                </a:r>
                <a:r>
                  <a:rPr lang="en-US" dirty="0">
                    <a:solidFill>
                      <a:schemeClr val="tx1"/>
                    </a:solidFill>
                  </a:rPr>
                  <a:t>If a random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positive integer values,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expected search cost in open addressing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Suppose we search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number of probes we make.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077200" cy="5410200"/>
              </a:xfrm>
              <a:blipFill rotWithShape="0">
                <a:blip r:embed="rId2"/>
                <a:stretch>
                  <a:fillRect l="-679" r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978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077200" cy="5410200"/>
              </a:xfrm>
            </p:spPr>
            <p:txBody>
              <a:bodyPr/>
              <a:lstStyle/>
              <a:p>
                <a:r>
                  <a:rPr lang="en-US" dirty="0" smtClean="0"/>
                  <a:t>Pf </a:t>
                </a:r>
                <a:r>
                  <a:rPr lang="en-US" dirty="0"/>
                  <a:t>(continued</a:t>
                </a:r>
                <a:r>
                  <a:rPr lang="en-US" dirty="0" smtClean="0"/>
                  <a:t>):</a:t>
                </a: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first probe is on a location that stores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uniformly distributed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them are occupied, one of them may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doesn’t exist</a:t>
                </a:r>
              </a:p>
              <a:p>
                <a:pPr lvl="2"/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 first </a:t>
                </a:r>
                <a:r>
                  <a:rPr lang="en-US" dirty="0" smtClean="0"/>
                  <a:t>2 probes are </a:t>
                </a:r>
                <a:r>
                  <a:rPr lang="en-US" dirty="0"/>
                  <a:t>on </a:t>
                </a:r>
                <a:r>
                  <a:rPr lang="en-US" dirty="0" smtClean="0"/>
                  <a:t>locations </a:t>
                </a:r>
                <a:r>
                  <a:rPr lang="en-US" dirty="0"/>
                  <a:t>that </a:t>
                </a:r>
                <a:r>
                  <a:rPr lang="en-US" dirty="0" smtClean="0"/>
                  <a:t>store other keys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two different random locations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them are occupied, one of them may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doesn’t exist</a:t>
                </a:r>
              </a:p>
              <a:p>
                <a:pPr lvl="2"/>
                <a:r>
                  <a:rPr lang="en-US" dirty="0"/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 first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probes are on locations that store other keys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 smtClean="0"/>
                  <a:t>so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⋅⋯⋅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077200" cy="5410200"/>
              </a:xfrm>
              <a:blipFill rotWithShape="0">
                <a:blip r:embed="rId2"/>
                <a:stretch>
                  <a:fillRect l="-679" b="-13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371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Hash Tables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importance of the 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(suppose we use chaining):</a:t>
                </a:r>
              </a:p>
              <a:p>
                <a:pPr lvl="1"/>
                <a:r>
                  <a:rPr lang="en-US" dirty="0" smtClean="0"/>
                  <a:t>The search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space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 balance the space and time costs,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to be a constant (say, between 0.5 and 1)</a:t>
                </a:r>
              </a:p>
              <a:p>
                <a:r>
                  <a:rPr lang="en-US" dirty="0" smtClean="0"/>
                  <a:t>Obvious method:</a:t>
                </a:r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and the next operation is an insert, double table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Create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nsert every key from old table to new table</a:t>
                </a:r>
              </a:p>
              <a:p>
                <a:pPr lvl="2"/>
                <a:r>
                  <a:rPr lang="en-US" dirty="0"/>
                  <a:t>D</a:t>
                </a:r>
                <a:r>
                  <a:rPr lang="en-US" dirty="0" smtClean="0"/>
                  <a:t>estroy old table</a:t>
                </a:r>
              </a:p>
              <a:p>
                <a:pPr lvl="2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Total 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 smtClean="0"/>
                  <a:t> and the next operation is a delete, halve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Same procedure as above, except new table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Drawback: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Worst-case cost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(why?)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133600" y="5181600"/>
            <a:ext cx="38100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2655" y="4896380"/>
                <a:ext cx="673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55" y="4896380"/>
                <a:ext cx="67358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7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7848600" cy="5562600"/>
              </a:xfrm>
            </p:spPr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total cost of any 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operations on a dynamic hash table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i.e.,</a:t>
                </a:r>
                <a:r>
                  <a:rPr lang="en-US" dirty="0" smtClean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amortized cost</a:t>
                </a:r>
                <a:r>
                  <a:rPr lang="en-US" dirty="0">
                    <a:solidFill>
                      <a:schemeClr val="tx1"/>
                    </a:solidFill>
                  </a:rPr>
                  <a:t> per operation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mtClean="0">
                    <a:solidFill>
                      <a:schemeClr val="tx1"/>
                    </a:solidFill>
                  </a:rPr>
                  <a:t>Textbook uses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so-called </a:t>
                </a:r>
                <a:r>
                  <a:rPr lang="en-US" smtClean="0">
                    <a:solidFill>
                      <a:schemeClr val="tx1"/>
                    </a:solidFill>
                  </a:rPr>
                  <a:t>“potential” method.)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/>
                  <a:t>Each search, insert, and delete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rebuild after an expansion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Just before this expansion,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After the last rebuild, we must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, so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inserts must have happened since then</a:t>
                </a:r>
              </a:p>
              <a:p>
                <a:pPr lvl="2"/>
                <a:r>
                  <a:rPr lang="en-US" dirty="0" smtClean="0"/>
                  <a:t>“Charge”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rebuild cost to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inserts,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Each rebuild after </a:t>
                </a:r>
                <a:r>
                  <a:rPr lang="en-US" dirty="0" smtClean="0"/>
                  <a:t>a contraction </a:t>
                </a:r>
                <a:r>
                  <a:rPr lang="en-US" dirty="0"/>
                  <a:t>costs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Just before this </a:t>
                </a:r>
                <a:r>
                  <a:rPr lang="en-US" dirty="0" smtClean="0"/>
                  <a:t>contraction,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After the last rebuild, we must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, so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deletes </a:t>
                </a:r>
                <a:r>
                  <a:rPr lang="en-US" dirty="0"/>
                  <a:t>must have happened since then</a:t>
                </a:r>
              </a:p>
              <a:p>
                <a:pPr lvl="2"/>
                <a:r>
                  <a:rPr lang="en-US" dirty="0"/>
                  <a:t>“Charge”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rebuild cost to these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 smtClean="0"/>
                  <a:t> deletes, </a:t>
                </a:r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Total cost of all the rebuilds equals the total amount of charges</a:t>
                </a:r>
              </a:p>
              <a:p>
                <a:pPr lvl="2"/>
                <a:r>
                  <a:rPr lang="en-US" dirty="0" smtClean="0"/>
                  <a:t>Each insert/delete is charged once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5562600"/>
              </a:xfrm>
              <a:blipFill rotWithShape="0">
                <a:blip r:embed="rId2"/>
                <a:stretch>
                  <a:fillRect l="-621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113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BST and 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418304"/>
                  </p:ext>
                </p:extLst>
              </p:nvPr>
            </p:nvGraphicFramePr>
            <p:xfrm>
              <a:off x="673308" y="1011507"/>
              <a:ext cx="7866392" cy="420057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933196"/>
                    <a:gridCol w="3933196"/>
                  </a:tblGrid>
                  <a:tr h="43466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BST</a:t>
                          </a:r>
                          <a:endParaRPr lang="en-US" b="0" dirty="0">
                            <a:solidFill>
                              <a:srgbClr val="003399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Hash tables</a:t>
                          </a:r>
                          <a:endParaRPr lang="en-US" b="0" dirty="0">
                            <a:solidFill>
                              <a:srgbClr val="003399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5883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Comparison-based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Non-comparison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 smtClean="0"/>
                            <a:t> time</a:t>
                          </a:r>
                          <a:r>
                            <a:rPr lang="en-US" b="0" baseline="0" dirty="0" smtClean="0"/>
                            <a:t> per operation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b="0" dirty="0" smtClean="0"/>
                            <a:t> time</a:t>
                          </a:r>
                          <a:r>
                            <a:rPr lang="en-US" b="0" baseline="0" dirty="0" smtClean="0"/>
                            <a:t> per operation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baseline="0" dirty="0" smtClean="0"/>
                            <a:t> space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baseline="0" dirty="0" smtClean="0"/>
                            <a:t> space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48735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Keys stored in sorted order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Keys stored in arbitrary</a:t>
                          </a:r>
                          <a:r>
                            <a:rPr lang="en-US" baseline="0" dirty="0" smtClean="0"/>
                            <a:t> order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760657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More</a:t>
                          </a:r>
                          <a:r>
                            <a:rPr lang="en-US" b="0" baseline="0" dirty="0" smtClean="0"/>
                            <a:t> operations are supported: min, max, neighbor, traversal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Only search, insert, delete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504584">
                    <a:tc>
                      <a:txBody>
                        <a:bodyPr/>
                        <a:lstStyle/>
                        <a:p>
                          <a:r>
                            <a:rPr lang="en-US" b="0" baseline="0" dirty="0" smtClean="0">
                              <a:latin typeface="+mn-lt"/>
                            </a:rPr>
                            <a:t>Can be augmented to support range queries</a:t>
                          </a:r>
                          <a:endParaRPr lang="en-US" b="0" dirty="0">
                            <a:latin typeface="Courier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Do not support range queries</a:t>
                          </a:r>
                          <a:endPara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ourier" pitchFamily="49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504584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In C++: </a:t>
                          </a:r>
                          <a:r>
                            <a:rPr lang="en-US" b="0" dirty="0" err="1" smtClean="0">
                              <a:latin typeface="Courier" pitchFamily="49" charset="0"/>
                            </a:rPr>
                            <a:t>std</a:t>
                          </a:r>
                          <a:r>
                            <a:rPr lang="en-US" b="0" dirty="0" smtClean="0">
                              <a:latin typeface="Courier" pitchFamily="49" charset="0"/>
                            </a:rPr>
                            <a:t>::map</a:t>
                          </a:r>
                          <a:endParaRPr lang="en-US" b="0" dirty="0">
                            <a:latin typeface="Courier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In C++: </a:t>
                          </a:r>
                          <a:r>
                            <a:rPr kumimoji="0" lang="en-US" sz="18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std</a:t>
                          </a: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::</a:t>
                          </a:r>
                          <a:r>
                            <a:rPr kumimoji="0" lang="en-US" sz="18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unordered_map</a:t>
                          </a:r>
                          <a:endPara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ourier" pitchFamily="49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418304"/>
                  </p:ext>
                </p:extLst>
              </p:nvPr>
            </p:nvGraphicFramePr>
            <p:xfrm>
              <a:off x="673308" y="1011507"/>
              <a:ext cx="7866392" cy="420057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933196"/>
                    <a:gridCol w="3933196"/>
                  </a:tblGrid>
                  <a:tr h="43466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BST</a:t>
                          </a:r>
                          <a:endParaRPr lang="en-US" b="0" dirty="0">
                            <a:solidFill>
                              <a:srgbClr val="003399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Hash tables</a:t>
                          </a:r>
                          <a:endParaRPr lang="en-US" b="0" dirty="0">
                            <a:solidFill>
                              <a:srgbClr val="003399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5883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Comparison-based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Non-comparison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97333" r="-1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55" t="-197333" r="-155" b="-62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297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55" t="-297333" r="-155" b="-526667"/>
                          </a:stretch>
                        </a:blipFill>
                      </a:tcPr>
                    </a:tc>
                  </a:tr>
                  <a:tr h="48735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Keys stored in sorted order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Keys stored in arbitrary</a:t>
                          </a:r>
                          <a:r>
                            <a:rPr lang="en-US" baseline="0" dirty="0" smtClean="0"/>
                            <a:t> order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760657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More</a:t>
                          </a:r>
                          <a:r>
                            <a:rPr lang="en-US" b="0" baseline="0" dirty="0" smtClean="0"/>
                            <a:t> operations are supported: min, max, neighbor, traversal</a:t>
                          </a:r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Only search, insert, delete</a:t>
                          </a:r>
                          <a:endParaRPr lang="en-US" b="0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baseline="0" dirty="0" smtClean="0">
                              <a:latin typeface="+mn-lt"/>
                            </a:rPr>
                            <a:t>Can be augmented to support range queries</a:t>
                          </a:r>
                          <a:endParaRPr lang="en-US" b="0" dirty="0">
                            <a:latin typeface="Courier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Do not support range queries</a:t>
                          </a:r>
                          <a:endPara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ourier" pitchFamily="49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504584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In C++: </a:t>
                          </a:r>
                          <a:r>
                            <a:rPr lang="en-US" b="0" dirty="0" err="1" smtClean="0">
                              <a:latin typeface="Courier" pitchFamily="49" charset="0"/>
                            </a:rPr>
                            <a:t>std</a:t>
                          </a:r>
                          <a:r>
                            <a:rPr lang="en-US" b="0" dirty="0" smtClean="0">
                              <a:latin typeface="Courier" pitchFamily="49" charset="0"/>
                            </a:rPr>
                            <a:t>::map</a:t>
                          </a:r>
                          <a:endParaRPr lang="en-US" b="0" dirty="0">
                            <a:latin typeface="Courier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In C++: </a:t>
                          </a:r>
                          <a:r>
                            <a:rPr kumimoji="0" lang="en-US" sz="18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std</a:t>
                          </a: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::</a:t>
                          </a:r>
                          <a:r>
                            <a:rPr kumimoji="0" lang="en-US" sz="18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ourier" pitchFamily="49" charset="0"/>
                              <a:ea typeface="+mn-ea"/>
                              <a:cs typeface="+mn-cs"/>
                            </a:rPr>
                            <a:t>unordered_map</a:t>
                          </a:r>
                          <a:endPara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ourier" pitchFamily="49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3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comparison-based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Sorting:</a:t>
                </a:r>
              </a:p>
              <a:p>
                <a:pPr lvl="1"/>
                <a:r>
                  <a:rPr lang="en-US" dirty="0" smtClean="0"/>
                  <a:t>Comparison-based algorithms: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Non-comparison-based algorithms (radix sort, bucket sort) can do better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time) under certain cases. </a:t>
                </a:r>
              </a:p>
              <a:p>
                <a:pPr lvl="2"/>
                <a:r>
                  <a:rPr lang="en-US" dirty="0" smtClean="0"/>
                  <a:t>Only for sorting integers</a:t>
                </a:r>
              </a:p>
              <a:p>
                <a:r>
                  <a:rPr lang="en-US" dirty="0" smtClean="0"/>
                  <a:t>Searching:</a:t>
                </a:r>
                <a:endParaRPr lang="en-US" dirty="0"/>
              </a:p>
              <a:p>
                <a:pPr lvl="1"/>
                <a:r>
                  <a:rPr lang="en-US" dirty="0"/>
                  <a:t>Comparison-based </a:t>
                </a:r>
                <a:r>
                  <a:rPr lang="en-US" dirty="0" smtClean="0"/>
                  <a:t>data structures: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Non-comparison-based algorithms </a:t>
                </a:r>
                <a:r>
                  <a:rPr lang="en-US" dirty="0" smtClean="0"/>
                  <a:t>(hashing) </a:t>
                </a:r>
                <a:r>
                  <a:rPr lang="en-US" dirty="0"/>
                  <a:t>can </a:t>
                </a:r>
                <a:r>
                  <a:rPr lang="en-US" dirty="0" smtClean="0"/>
                  <a:t>achieving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time. </a:t>
                </a:r>
              </a:p>
              <a:p>
                <a:pPr lvl="2"/>
                <a:r>
                  <a:rPr lang="en-US" dirty="0" smtClean="0"/>
                  <a:t>Only for searching integers</a:t>
                </a:r>
              </a:p>
              <a:p>
                <a:r>
                  <a:rPr lang="en-US" dirty="0" smtClean="0"/>
                  <a:t>Problem definition: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Maintain a set of elements with distinct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keys drawn from a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under the following operations:</a:t>
                </a:r>
              </a:p>
              <a:p>
                <a:pPr lvl="1"/>
                <a:r>
                  <a:rPr lang="en-US" dirty="0" smtClean="0"/>
                  <a:t>Search</a:t>
                </a:r>
                <a:endParaRPr lang="en-US" dirty="0"/>
              </a:p>
              <a:p>
                <a:pPr lvl="1"/>
                <a:r>
                  <a:rPr lang="en-US" dirty="0" smtClean="0"/>
                  <a:t>Insert</a:t>
                </a:r>
              </a:p>
              <a:p>
                <a:pPr lvl="1"/>
                <a:r>
                  <a:rPr lang="en-US" dirty="0" smtClean="0"/>
                  <a:t>Delete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093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057400"/>
            <a:ext cx="5819775" cy="2809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trivial solution that achieves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 per operation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933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Solution:</a:t>
                </a:r>
              </a:p>
              <a:p>
                <a:pPr lvl="1"/>
                <a:r>
                  <a:rPr lang="en-US" dirty="0" smtClean="0"/>
                  <a:t>Create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Store the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Drawback: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Huge space usage.</a:t>
                </a:r>
              </a:p>
              <a:p>
                <a:pPr lvl="1"/>
                <a:r>
                  <a:rPr lang="en-US" dirty="0" smtClean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set of all IP addresses (think about IPv6)? 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55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200400"/>
            <a:ext cx="5153025" cy="280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3048000"/>
              </a:xfrm>
            </p:spPr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lvl="1"/>
                <a:r>
                  <a:rPr lang="en-US" dirty="0" smtClean="0"/>
                  <a:t>Create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actual number of elements stored</a:t>
                </a:r>
              </a:p>
              <a:p>
                <a:pPr lvl="1"/>
                <a:r>
                  <a:rPr lang="en-US" dirty="0" smtClean="0"/>
                  <a:t>Use a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Store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More than one key may hash to the same location!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3048000"/>
              </a:xfrm>
              <a:blipFill rotWithShape="0">
                <a:blip r:embed="rId3"/>
                <a:stretch>
                  <a:fillRect l="-609" r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369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600450"/>
            <a:ext cx="7000875" cy="280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by </a:t>
            </a:r>
            <a:r>
              <a:rPr lang="en-US" dirty="0" smtClean="0"/>
              <a:t>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8001000" cy="2514600"/>
              </a:xfrm>
            </p:spPr>
            <p:txBody>
              <a:bodyPr/>
              <a:lstStyle/>
              <a:p>
                <a:r>
                  <a:rPr lang="en-US" dirty="0" smtClean="0"/>
                  <a:t>Chaining:</a:t>
                </a:r>
              </a:p>
              <a:p>
                <a:pPr lvl="1"/>
                <a:r>
                  <a:rPr lang="en-US" dirty="0" smtClean="0"/>
                  <a:t>Store a linked list of keys hashed to the same location</a:t>
                </a:r>
              </a:p>
              <a:p>
                <a:pPr lvl="1"/>
                <a:r>
                  <a:rPr lang="en-US" dirty="0" smtClean="0"/>
                  <a:t>Search(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): Scan the entire list stored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; if not found, return nil</a:t>
                </a:r>
              </a:p>
              <a:p>
                <a:pPr lvl="2"/>
                <a:r>
                  <a:rPr lang="en-US" dirty="0" smtClean="0"/>
                  <a:t>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en-US" b="0" dirty="0" smtClean="0"/>
                  <a:t> length of list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):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at the front of the list stored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Delete(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in the </a:t>
                </a:r>
                <a:r>
                  <a:rPr lang="en-US" dirty="0"/>
                  <a:t>list stored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delete it</a:t>
                </a:r>
              </a:p>
              <a:p>
                <a:pPr lvl="2"/>
                <a:r>
                  <a:rPr lang="en-US" dirty="0" smtClean="0"/>
                  <a:t>Cost: Search cost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8001000" cy="2514600"/>
              </a:xfrm>
              <a:blipFill rotWithShape="0">
                <a:blip r:embed="rId3"/>
                <a:stretch>
                  <a:fillRect l="-609" r="-609" b="-24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402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Hashing with </a:t>
            </a:r>
            <a:r>
              <a:rPr lang="en-US" dirty="0" smtClean="0"/>
              <a:t>Chaining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305800" cy="5410200"/>
              </a:xfrm>
            </p:spPr>
            <p:txBody>
              <a:bodyPr/>
              <a:lstStyle/>
              <a:p>
                <a:r>
                  <a:rPr lang="en-US" dirty="0" smtClean="0"/>
                  <a:t>Recall the 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size of the universe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number of elements stored in the 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size of the hash </a:t>
                </a:r>
                <a:r>
                  <a:rPr lang="en-US" dirty="0" smtClean="0"/>
                  <a:t>table,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: load factor</a:t>
                </a:r>
              </a:p>
              <a:p>
                <a:r>
                  <a:rPr lang="en-US" dirty="0" smtClean="0"/>
                  <a:t>Uniform hashing assumption: </a:t>
                </a:r>
              </a:p>
              <a:p>
                <a:pPr lvl="1"/>
                <a:r>
                  <a:rPr lang="en-US" dirty="0" smtClean="0"/>
                  <a:t>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’s,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are uniformly and independently distributed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indent="-231775"/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search </a:t>
                </a:r>
                <a:r>
                  <a:rPr lang="en-US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in expectation.</a:t>
                </a:r>
              </a:p>
              <a:p>
                <a:pPr indent="-231775"/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(textbook method is too complicated)</a:t>
                </a:r>
              </a:p>
              <a:p>
                <a:pPr lvl="1"/>
                <a:r>
                  <a:rPr lang="en-US" dirty="0" smtClean="0"/>
                  <a:t>Suppose we search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which may or may not exist in the hash table.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 smtClean="0"/>
                  <a:t>every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the table,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in the list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Using the indicator random variable technique (cf. guessing card without memory),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the length of the list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305800" cy="5410200"/>
              </a:xfrm>
              <a:blipFill rotWithShape="0">
                <a:blip r:embed="rId2"/>
                <a:stretch>
                  <a:fillRect l="-587" r="-734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0123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the uniform </a:t>
                </a:r>
                <a:r>
                  <a:rPr lang="en-US" dirty="0">
                    <a:solidFill>
                      <a:schemeClr val="tx1"/>
                    </a:solidFill>
                  </a:rPr>
                  <a:t>hashing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assumption to simplify analysis.</a:t>
                </a:r>
              </a:p>
              <a:p>
                <a:pPr lvl="1"/>
                <a:r>
                  <a:rPr lang="en-US" dirty="0" smtClean="0"/>
                  <a:t>But, hash functions that completely satisfy this assumption are very expensive.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Practice: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“good” hash functions that approximately satisfy this assumption.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Good for uniform data, but only depends on the last few bits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 power of 2.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 prime number</a:t>
                </a:r>
                <a:endParaRPr lang="en-US" dirty="0" smtClean="0"/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Good for most real-world data, but susceptible to attacks.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are random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 prime </a:t>
                </a:r>
                <a:r>
                  <a:rPr lang="en-US" dirty="0" smtClean="0"/>
                  <a:t>number.</a:t>
                </a:r>
                <a:endParaRPr lang="en-US" dirty="0"/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Known as universal hashing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Need to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private!</a:t>
                </a:r>
              </a:p>
              <a:p>
                <a:pPr lvl="1"/>
                <a:r>
                  <a:rPr lang="en-US" dirty="0" smtClean="0"/>
                  <a:t>Cryptographic hash functions, e.g. MD5, SHA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062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non-integer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07890" y="1095895"/>
            <a:ext cx="5554663" cy="1709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182880" tIns="182880" rIns="182880" bIns="18288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h(String </a:t>
            </a:r>
            <a:r>
              <a:rPr kumimoji="0" lang="en-US" altLang="en-US" b="1" dirty="0" smtClean="0">
                <a:latin typeface="Courier New" pitchFamily="92" charset="0"/>
              </a:rPr>
              <a:t>s, 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n)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 smtClean="0">
                <a:latin typeface="Courier New" pitchFamily="92" charset="0"/>
              </a:rPr>
              <a:t>   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</a:t>
            </a:r>
            <a:r>
              <a:rPr kumimoji="0" lang="en-US" altLang="en-US" b="1" dirty="0" smtClean="0">
                <a:latin typeface="Courier New" pitchFamily="92" charset="0"/>
              </a:rPr>
              <a:t>hash = 0;</a:t>
            </a:r>
            <a:endParaRPr kumimoji="0" lang="en-US" altLang="en-US" b="1" dirty="0">
              <a:latin typeface="Courier New" pitchFamily="92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for (</a:t>
            </a:r>
            <a:r>
              <a:rPr kumimoji="0" lang="en-US" altLang="en-US" b="1" dirty="0" err="1">
                <a:latin typeface="Courier New" pitchFamily="92" charset="0"/>
              </a:rPr>
              <a:t>int</a:t>
            </a:r>
            <a:r>
              <a:rPr kumimoji="0" lang="en-US" altLang="en-US" b="1" dirty="0">
                <a:latin typeface="Courier New" pitchFamily="92" charset="0"/>
              </a:rPr>
              <a:t>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 = 0;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 &lt; </a:t>
            </a:r>
            <a:r>
              <a:rPr kumimoji="0" lang="en-US" altLang="en-US" b="1" dirty="0" err="1">
                <a:latin typeface="Courier New" pitchFamily="92" charset="0"/>
              </a:rPr>
              <a:t>s.length</a:t>
            </a:r>
            <a:r>
              <a:rPr kumimoji="0" lang="en-US" altLang="en-US" b="1" dirty="0">
                <a:latin typeface="Courier New" pitchFamily="92" charset="0"/>
              </a:rPr>
              <a:t>(); 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++)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   hash = (</a:t>
            </a:r>
            <a:r>
              <a:rPr kumimoji="0" lang="en-US" altLang="en-US" b="1" dirty="0">
                <a:solidFill>
                  <a:srgbClr val="003399"/>
                </a:solidFill>
                <a:latin typeface="Courier New" pitchFamily="92" charset="0"/>
              </a:rPr>
              <a:t>31</a:t>
            </a:r>
            <a:r>
              <a:rPr kumimoji="0" lang="en-US" altLang="en-US" b="1" dirty="0">
                <a:latin typeface="Courier New" pitchFamily="92" charset="0"/>
              </a:rPr>
              <a:t> * hash) + s[</a:t>
            </a:r>
            <a:r>
              <a:rPr kumimoji="0" lang="en-US" altLang="en-US" b="1" dirty="0" err="1">
                <a:latin typeface="Courier New" pitchFamily="92" charset="0"/>
              </a:rPr>
              <a:t>i</a:t>
            </a:r>
            <a:r>
              <a:rPr kumimoji="0" lang="en-US" altLang="en-US" b="1" dirty="0">
                <a:latin typeface="Courier New" pitchFamily="92" charset="0"/>
              </a:rPr>
              <a:t>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   return hash </a:t>
            </a:r>
            <a:r>
              <a:rPr kumimoji="0" lang="en-US" altLang="en-US" b="1" dirty="0" smtClean="0">
                <a:latin typeface="Courier New" pitchFamily="92" charset="0"/>
              </a:rPr>
              <a:t>mod </a:t>
            </a:r>
            <a:r>
              <a:rPr kumimoji="0" lang="en-US" altLang="en-US" b="1" dirty="0">
                <a:latin typeface="Courier New" pitchFamily="92" charset="0"/>
              </a:rPr>
              <a:t>n;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en-US" b="1" dirty="0">
                <a:latin typeface="Courier New" pitchFamily="92" charset="0"/>
              </a:rPr>
              <a:t>}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116128" y="2448445"/>
            <a:ext cx="30051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chemeClr val="hlink"/>
                </a:solidFill>
              </a:rPr>
              <a:t>hash function ala Java string library</a:t>
            </a:r>
          </a:p>
        </p:txBody>
      </p:sp>
    </p:spTree>
    <p:extLst>
      <p:ext uri="{BB962C8B-B14F-4D97-AF65-F5344CB8AC3E}">
        <p14:creationId xmlns:p14="http://schemas.microsoft.com/office/powerpoint/2010/main" val="5540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623310"/>
                <a:ext cx="7848600" cy="2701290"/>
              </a:xfrm>
            </p:spPr>
            <p:txBody>
              <a:bodyPr/>
              <a:lstStyle/>
              <a:p>
                <a:r>
                  <a:rPr lang="en-US" dirty="0" smtClean="0"/>
                  <a:t>Drawback of chaining:</a:t>
                </a:r>
              </a:p>
              <a:p>
                <a:pPr lvl="1"/>
                <a:r>
                  <a:rPr lang="en-US" dirty="0" smtClean="0"/>
                  <a:t>2 pointers per key (1 pointer if use singly-linked lists)</a:t>
                </a:r>
              </a:p>
              <a:p>
                <a:pPr lvl="1"/>
                <a:r>
                  <a:rPr lang="en-US" dirty="0" smtClean="0"/>
                  <a:t>Table T has extra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pointers</a:t>
                </a:r>
              </a:p>
              <a:p>
                <a:r>
                  <a:rPr lang="en-US" dirty="0" smtClean="0"/>
                  <a:t>Open addressing:</a:t>
                </a:r>
              </a:p>
              <a:p>
                <a:pPr lvl="1"/>
                <a:r>
                  <a:rPr lang="en-US" dirty="0" smtClean="0"/>
                  <a:t>No pointers needed</a:t>
                </a:r>
              </a:p>
              <a:p>
                <a:pPr lvl="1"/>
                <a:r>
                  <a:rPr lang="en-US" dirty="0" smtClean="0"/>
                  <a:t>Need a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defined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623310"/>
                <a:ext cx="7848600" cy="270129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60615"/>
            <a:ext cx="7000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12255</TotalTime>
  <Words>687</Words>
  <Application>Microsoft Office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Courier</vt:lpstr>
      <vt:lpstr>Monotype Sorts</vt:lpstr>
      <vt:lpstr>Cambria Math</vt:lpstr>
      <vt:lpstr>Comic Sans MS</vt:lpstr>
      <vt:lpstr>Courier New</vt:lpstr>
      <vt:lpstr>Wingdings</vt:lpstr>
      <vt:lpstr>Theme1</vt:lpstr>
      <vt:lpstr>Lecture 10: Hash Tables</vt:lpstr>
      <vt:lpstr>Breaking comparison-based lower bounds</vt:lpstr>
      <vt:lpstr>A trivial solution that achieves O(1) time per operation</vt:lpstr>
      <vt:lpstr>Reducing space</vt:lpstr>
      <vt:lpstr>Collision Resolution by Chaining</vt:lpstr>
      <vt:lpstr>Analysis of Hashing with Chaining</vt:lpstr>
      <vt:lpstr>Hash Functions</vt:lpstr>
      <vt:lpstr>Hashing non-integer data</vt:lpstr>
      <vt:lpstr>Open Addressing</vt:lpstr>
      <vt:lpstr>Open Addressing</vt:lpstr>
      <vt:lpstr>Analysis of Open Addressing</vt:lpstr>
      <vt:lpstr>Analysis of Open Addressing</vt:lpstr>
      <vt:lpstr>Dynamic Hash Tables</vt:lpstr>
      <vt:lpstr>Analysis</vt:lpstr>
      <vt:lpstr>Comparison between BST and hash tables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yike</cp:lastModifiedBy>
  <cp:revision>1087</cp:revision>
  <cp:lastPrinted>2005-06-06T17:49:42Z</cp:lastPrinted>
  <dcterms:created xsi:type="dcterms:W3CDTF">1999-12-31T01:41:01Z</dcterms:created>
  <dcterms:modified xsi:type="dcterms:W3CDTF">2015-03-19T00:46:09Z</dcterms:modified>
  <cp:category/>
</cp:coreProperties>
</file>