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47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2" d="100"/>
          <a:sy n="92" d="100"/>
        </p:scale>
        <p:origin x="5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3/31/2015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3/31/2015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12: </a:t>
            </a:r>
            <a:r>
              <a:rPr lang="en-US" altLang="en-US" dirty="0" smtClean="0"/>
              <a:t>Huffman Coding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Moving </a:t>
                </a:r>
                <a:r>
                  <a:rPr lang="en-US" dirty="0">
                    <a:solidFill>
                      <a:schemeClr val="tx1"/>
                    </a:solidFill>
                  </a:rPr>
                  <a:t>a small-frequency character downward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doesn’t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make it </a:t>
                </a:r>
                <a:r>
                  <a:rPr lang="en-US" dirty="0">
                    <a:solidFill>
                      <a:schemeClr val="tx1"/>
                    </a:solidFill>
                  </a:rPr>
                  <a:t>worse. </a:t>
                </a:r>
                <a:endParaRPr lang="en-US" dirty="0" smtClean="0"/>
              </a:p>
              <a:p>
                <a:r>
                  <a:rPr lang="en-US" dirty="0" smtClean="0"/>
                  <a:t>Lemma 2: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prefix code tree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</a:t>
                </a:r>
                <a:r>
                  <a:rPr lang="en-US" dirty="0">
                    <a:solidFill>
                      <a:schemeClr val="tx1"/>
                    </a:solidFill>
                  </a:rPr>
                  <a:t>another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by swapping </a:t>
                </a:r>
                <a:r>
                  <a:rPr lang="en-US" dirty="0">
                    <a:solidFill>
                      <a:schemeClr val="tx1"/>
                    </a:solidFill>
                  </a:rPr>
                  <a:t>two leaf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′)≤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581400"/>
            <a:ext cx="5997460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581400"/>
            <a:ext cx="5997460" cy="244623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1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 3: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>
                    <a:solidFill>
                      <a:schemeClr val="tx1"/>
                    </a:solidFill>
                  </a:rPr>
                  <a:t>the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smallest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frequencies. There </a:t>
                </a:r>
                <a:r>
                  <a:rPr lang="en-US" dirty="0">
                    <a:solidFill>
                      <a:schemeClr val="tx1"/>
                    </a:solidFill>
                  </a:rPr>
                  <a:t>is an optimal code tree in which these two letters 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sibling leaves </a:t>
                </a:r>
                <a:r>
                  <a:rPr lang="en-US" dirty="0">
                    <a:solidFill>
                      <a:schemeClr val="tx1"/>
                    </a:solidFill>
                  </a:rPr>
                  <a:t>at the deepest level of the 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any optimal prefix code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tree,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two siblings at the deepest level of the tree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must exist </a:t>
                </a:r>
                <a:r>
                  <a:rPr lang="en-US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full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without loss of generality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If necessary)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Proved due to </a:t>
                </a:r>
                <a:r>
                  <a:rPr lang="en-US" dirty="0">
                    <a:solidFill>
                      <a:schemeClr val="tx1"/>
                    </a:solidFill>
                  </a:rPr>
                  <a:t>Lemma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" y="2895600"/>
            <a:ext cx="7046665" cy="1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 4: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prefix code tree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two sibling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leaves.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naming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)+1)+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)+1)</m:t>
                    </m:r>
                  </m:oMath>
                </a14:m>
                <a:endParaRPr lang="pl-PL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798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Huffman tree is </a:t>
                </a:r>
                <a:r>
                  <a:rPr lang="en-US" dirty="0">
                    <a:solidFill>
                      <a:schemeClr val="tx1"/>
                    </a:solidFill>
                  </a:rPr>
                  <a:t>optimal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Pf: </a:t>
                </a:r>
                <a:r>
                  <a:rPr lang="en-US" dirty="0">
                    <a:solidFill>
                      <a:schemeClr val="tx1"/>
                    </a:solidFill>
                  </a:rPr>
                  <a:t>(By induction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number of characters)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Base </a:t>
                </a:r>
                <a:r>
                  <a:rPr lang="en-US" dirty="0">
                    <a:solidFill>
                      <a:schemeClr val="tx1"/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Tree with two leaves. Obviously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optimal.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Induction </a:t>
                </a:r>
                <a:r>
                  <a:rPr lang="en-US" dirty="0">
                    <a:solidFill>
                      <a:schemeClr val="tx1"/>
                    </a:solidFill>
                  </a:rPr>
                  <a:t>hypothesis: Huffman’s algorithm produces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optimal tree </a:t>
                </a:r>
                <a:r>
                  <a:rPr lang="en-US" dirty="0">
                    <a:solidFill>
                      <a:schemeClr val="tx1"/>
                    </a:solidFill>
                  </a:rPr>
                  <a:t>in the case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characters.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Induction </a:t>
                </a:r>
                <a:r>
                  <a:rPr lang="en-US" dirty="0">
                    <a:solidFill>
                      <a:schemeClr val="tx1"/>
                    </a:solidFill>
                  </a:rPr>
                  <a:t>step: Consider the case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characters: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tree produced by the Huffman’s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algorithm.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Need </a:t>
                </a:r>
                <a:r>
                  <a:rPr lang="en-US" dirty="0">
                    <a:solidFill>
                      <a:schemeClr val="tx1"/>
                    </a:solidFill>
                  </a:rPr>
                  <a:t>to show: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optimal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/>
                  <a:t>Due to the way Huffman’s algorithm works,</a:t>
                </a:r>
              </a:p>
              <a:p>
                <a:pPr marL="912813" lvl="2" indent="-285750"/>
                <a:r>
                  <a:rPr lang="en-US" dirty="0"/>
                  <a:t>There are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the </a:t>
                </a:r>
                <a:r>
                  <a:rPr lang="en-US" dirty="0" smtClean="0"/>
                  <a:t>smallest frequencies </a:t>
                </a:r>
                <a:r>
                  <a:rPr lang="en-US" dirty="0"/>
                  <a:t>that are sibling leaves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naming the </a:t>
                </a:r>
                <a:r>
                  <a:rPr lang="en-US" dirty="0"/>
                  <a:t>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Alphabet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smtClean="0"/>
                  <a:t>alphabet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By Lemma </a:t>
                </a:r>
                <a:r>
                  <a:rPr lang="en-US" dirty="0" smtClean="0"/>
                  <a:t>4,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242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the tree produced by Huffman’s algorithm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By </a:t>
                </a:r>
                <a:r>
                  <a:rPr lang="en-US" dirty="0" smtClean="0"/>
                  <a:t>the </a:t>
                </a:r>
                <a:r>
                  <a:rPr lang="en-US" dirty="0"/>
                  <a:t>induction hypothesis,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optimal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By </a:t>
                </a:r>
                <a:r>
                  <a:rPr lang="en-US" dirty="0"/>
                  <a:t>Lemma 3, there exists an optimal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sibling </a:t>
                </a:r>
                <a:r>
                  <a:rPr lang="en-US" dirty="0"/>
                  <a:t>leaves.</a:t>
                </a:r>
              </a:p>
              <a:p>
                <a:pPr marL="631825" lvl="1" indent="-28575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obtained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naming the </a:t>
                </a:r>
                <a:r>
                  <a:rPr lang="en-US" dirty="0"/>
                  <a:t>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prefix code tree for alphabet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/>
                  <a:t>By Lemma </a:t>
                </a:r>
                <a:r>
                  <a:rPr lang="en-US" dirty="0" smtClean="0"/>
                  <a:t>4,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Hence</a:t>
                </a:r>
              </a:p>
              <a:p>
                <a:pPr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latin typeface="+mj-lt"/>
                  </a:rPr>
                  <a:t>	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0" dirty="0" smtClean="0">
                    <a:latin typeface="+mj-lt"/>
                  </a:rPr>
                  <a:t> is optimal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0" dirty="0" smtClean="0">
                    <a:latin typeface="+mj-lt"/>
                  </a:rPr>
                  <a:t> )</a:t>
                </a:r>
                <a:endParaRPr lang="en-US" dirty="0" smtClean="0"/>
              </a:p>
              <a:p>
                <a:pPr lvl="1" indent="0">
                  <a:buNone/>
                </a:pP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must be optimal. Proved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687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</a:t>
            </a:r>
            <a:r>
              <a:rPr lang="en-US" dirty="0"/>
              <a:t>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793334"/>
              </p:ext>
            </p:extLst>
          </p:nvPr>
        </p:nvGraphicFramePr>
        <p:xfrm>
          <a:off x="1447800" y="979256"/>
          <a:ext cx="6237774" cy="1230544"/>
        </p:xfrm>
        <a:graphic>
          <a:graphicData uri="http://schemas.openxmlformats.org/drawingml/2006/table">
            <a:tbl>
              <a:tblPr/>
              <a:tblGrid>
                <a:gridCol w="2514600"/>
                <a:gridCol w="620529"/>
                <a:gridCol w="620529"/>
                <a:gridCol w="620529"/>
                <a:gridCol w="620529"/>
                <a:gridCol w="620529"/>
                <a:gridCol w="620529"/>
              </a:tblGrid>
              <a:tr h="21721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Frequency (in thousands)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Fixed-length codeword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Variable-length codeword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2678" y="9899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8001000" cy="396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Encoding: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Replace characters by corresponding codewords.</a:t>
                </a:r>
              </a:p>
              <a:p>
                <a:r>
                  <a:rPr lang="en-US" altLang="en-US" sz="1800" kern="0" dirty="0" smtClean="0"/>
                  <a:t>Q: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How to design a code to minimize the length of the encoded message?</a:t>
                </a:r>
              </a:p>
              <a:p>
                <a:r>
                  <a:rPr lang="en-US" altLang="en-US" sz="1800" kern="0" dirty="0" smtClean="0"/>
                  <a:t>Ex: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For a file with 100,000 characters with distribution in the table above, the fixed-length code requires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3⋅100,000=300,000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bits</a:t>
                </a:r>
                <a:endParaRPr lang="en-US" altLang="en-US" sz="1800" kern="0" dirty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The variable-length code requires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(45·1+13·3+12·3+16·3+9·4+5·4)·1000=224,000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kern="0" dirty="0">
                    <a:solidFill>
                      <a:schemeClr val="tx1"/>
                    </a:solidFill>
                  </a:rPr>
                  <a:t>bits</a:t>
                </a: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8001000" cy="3962400"/>
              </a:xfrm>
              <a:prstGeom prst="rect">
                <a:avLst/>
              </a:prstGeom>
              <a:blipFill rotWithShape="0">
                <a:blip r:embed="rId2"/>
                <a:stretch>
                  <a:fillRect l="-609" r="-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Decoding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</a:rPr>
              <a:t>Replace </a:t>
            </a:r>
            <a:r>
              <a:rPr lang="en-US" altLang="en-US" dirty="0" smtClean="0">
                <a:solidFill>
                  <a:schemeClr val="tx1"/>
                </a:solidFill>
              </a:rPr>
              <a:t>codewords </a:t>
            </a:r>
            <a:r>
              <a:rPr lang="en-US" altLang="en-US" dirty="0">
                <a:solidFill>
                  <a:schemeClr val="tx1"/>
                </a:solidFill>
              </a:rPr>
              <a:t>by </a:t>
            </a:r>
            <a:r>
              <a:rPr lang="en-US" altLang="en-US" dirty="0" smtClean="0">
                <a:solidFill>
                  <a:schemeClr val="tx1"/>
                </a:solidFill>
              </a:rPr>
              <a:t>corresponding characters.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 = 01, c = 10, d = 11</a:t>
            </a:r>
            <a:r>
              <a:rPr lang="en-US" dirty="0" smtClean="0">
                <a:solidFill>
                  <a:schemeClr val="tx1"/>
                </a:solidFill>
              </a:rPr>
              <a:t>}.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0, b = 110, c = 10, d = 111</a:t>
            </a:r>
            <a:r>
              <a:rPr lang="en-US" dirty="0" smtClean="0">
                <a:solidFill>
                  <a:schemeClr val="tx1"/>
                </a:solidFill>
              </a:rPr>
              <a:t>}.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1, b = 110, c = 10, d = 111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message is </a:t>
            </a:r>
            <a:r>
              <a:rPr lang="en-US" dirty="0">
                <a:solidFill>
                  <a:srgbClr val="C00000"/>
                </a:solidFill>
              </a:rPr>
              <a:t>uniquely decodable </a:t>
            </a:r>
            <a:r>
              <a:rPr lang="en-US" dirty="0">
                <a:solidFill>
                  <a:schemeClr val="tx1"/>
                </a:solidFill>
              </a:rPr>
              <a:t>if it can only be decoded in </a:t>
            </a:r>
            <a:r>
              <a:rPr lang="en-US" dirty="0" smtClean="0">
                <a:solidFill>
                  <a:schemeClr val="tx1"/>
                </a:solidFill>
              </a:rPr>
              <a:t>one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/>
              <a:t>Ex: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Relative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010011</a:t>
            </a:r>
            <a:r>
              <a:rPr lang="en-US" dirty="0">
                <a:solidFill>
                  <a:schemeClr val="tx1"/>
                </a:solidFill>
              </a:rPr>
              <a:t> is uniquely decodable to 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Relative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1100111</a:t>
            </a:r>
            <a:r>
              <a:rPr lang="en-US" dirty="0">
                <a:solidFill>
                  <a:schemeClr val="tx1"/>
                </a:solidFill>
              </a:rPr>
              <a:t> is uniquely decodable to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But, relative to C 3 , 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1101111</a:t>
            </a:r>
            <a:r>
              <a:rPr lang="en-US" dirty="0" smtClean="0">
                <a:solidFill>
                  <a:schemeClr val="tx1"/>
                </a:solidFill>
              </a:rPr>
              <a:t> is not uniquely decipherable since it could have </a:t>
            </a:r>
            <a:r>
              <a:rPr lang="en-US" dirty="0">
                <a:solidFill>
                  <a:schemeClr val="tx1"/>
                </a:solidFill>
              </a:rPr>
              <a:t>encoded </a:t>
            </a:r>
            <a:r>
              <a:rPr lang="en-US" dirty="0" smtClean="0">
                <a:solidFill>
                  <a:schemeClr val="tx1"/>
                </a:solidFill>
              </a:rPr>
              <a:t>to either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In fact, one can show that every message encoded using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uniquely </a:t>
            </a:r>
            <a:r>
              <a:rPr lang="en-US" dirty="0" smtClean="0">
                <a:solidFill>
                  <a:schemeClr val="tx1"/>
                </a:solidFill>
              </a:rPr>
              <a:t>decodable. </a:t>
            </a:r>
          </a:p>
          <a:p>
            <a:pPr marL="631825" lvl="1" indent="-285750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: Because it is a fixed-length code.</a:t>
            </a:r>
            <a:endParaRPr lang="en-US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smtClean="0"/>
              <a:t>C</a:t>
            </a:r>
            <a:r>
              <a:rPr lang="en-US" baseline="-25000" smtClean="0"/>
              <a:t>2</a:t>
            </a:r>
            <a:r>
              <a:rPr lang="en-US" smtClean="0"/>
              <a:t>: </a:t>
            </a:r>
            <a:r>
              <a:rPr lang="en-US" dirty="0"/>
              <a:t>Because it is a </a:t>
            </a:r>
            <a:r>
              <a:rPr lang="en-US" dirty="0" smtClean="0">
                <a:solidFill>
                  <a:srgbClr val="C00000"/>
                </a:solidFill>
              </a:rPr>
              <a:t>prefix-free</a:t>
            </a:r>
            <a:r>
              <a:rPr lang="en-US" dirty="0" smtClean="0"/>
              <a:t> code</a:t>
            </a:r>
            <a:r>
              <a:rPr lang="en-US" dirty="0"/>
              <a:t>.</a:t>
            </a:r>
          </a:p>
          <a:p>
            <a:pPr marL="631825" lvl="1" indent="-2857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220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A code is called a prefix (free) code if no codeword is a prefix </a:t>
            </a:r>
            <a:r>
              <a:rPr lang="en-US" dirty="0" smtClean="0">
                <a:solidFill>
                  <a:schemeClr val="tx1"/>
                </a:solidFill>
              </a:rPr>
              <a:t>of another </a:t>
            </a:r>
            <a:r>
              <a:rPr lang="en-US" dirty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Theorem:</a:t>
            </a:r>
            <a:r>
              <a:rPr lang="en-US" dirty="0">
                <a:solidFill>
                  <a:schemeClr val="tx1"/>
                </a:solidFill>
              </a:rPr>
              <a:t> Every message encoded by a prefix free code </a:t>
            </a:r>
            <a:r>
              <a:rPr lang="en-US" dirty="0" smtClean="0">
                <a:solidFill>
                  <a:schemeClr val="tx1"/>
                </a:solidFill>
              </a:rPr>
              <a:t>is uniquely decodable.</a:t>
            </a:r>
          </a:p>
          <a:p>
            <a:r>
              <a:rPr lang="en-US" dirty="0" smtClean="0"/>
              <a:t>Pf:</a:t>
            </a:r>
            <a:r>
              <a:rPr lang="en-US" dirty="0">
                <a:solidFill>
                  <a:schemeClr val="tx1"/>
                </a:solidFill>
              </a:rPr>
              <a:t> Since no codeword is a prefix of any other, we can always </a:t>
            </a:r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dirty="0">
                <a:solidFill>
                  <a:schemeClr val="tx1"/>
                </a:solidFill>
              </a:rPr>
              <a:t>first codeword in a message, peel it off, and </a:t>
            </a:r>
            <a:r>
              <a:rPr lang="en-US" dirty="0" smtClean="0">
                <a:solidFill>
                  <a:schemeClr val="tx1"/>
                </a:solidFill>
              </a:rPr>
              <a:t>continue decoding.</a:t>
            </a:r>
          </a:p>
          <a:p>
            <a:r>
              <a:rPr lang="en-US" dirty="0" smtClean="0"/>
              <a:t>Ex: </a:t>
            </a:r>
            <a:r>
              <a:rPr lang="fr-FR" dirty="0">
                <a:solidFill>
                  <a:schemeClr val="tx1"/>
                </a:solidFill>
              </a:rPr>
              <a:t>code: {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0, b = 110, c = 10, d = 111</a:t>
            </a:r>
            <a:r>
              <a:rPr lang="fr-FR" dirty="0" smtClean="0">
                <a:solidFill>
                  <a:schemeClr val="tx1"/>
                </a:solidFill>
              </a:rPr>
              <a:t>}.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01101100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chemeClr val="tx1"/>
                </a:solidFill>
              </a:rPr>
              <a:t>There are other kinds of codes that are also uniquely </a:t>
            </a:r>
            <a:r>
              <a:rPr lang="en-US" dirty="0" err="1" smtClean="0">
                <a:solidFill>
                  <a:schemeClr val="tx1"/>
                </a:solidFill>
              </a:rPr>
              <a:t>decocable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Theorem (proof omitted):</a:t>
            </a:r>
            <a:r>
              <a:rPr lang="en-US" dirty="0" smtClean="0">
                <a:solidFill>
                  <a:schemeClr val="tx1"/>
                </a:solidFill>
              </a:rPr>
              <a:t> The best prefix code can achieve the optimal data compression among any code that is uniquely decodable.</a:t>
            </a:r>
          </a:p>
          <a:p>
            <a:r>
              <a:rPr lang="en-US" dirty="0"/>
              <a:t>Q:</a:t>
            </a:r>
            <a:r>
              <a:rPr lang="en-US" dirty="0">
                <a:solidFill>
                  <a:schemeClr val="tx1"/>
                </a:solidFill>
              </a:rPr>
              <a:t> How to find the prefix code that results in the smallest encoded message for a given file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535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between Binary Trees and Prefix Codes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7620000" cy="33016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341155"/>
            <a:ext cx="7848600" cy="195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Left edge is labeled 0; right edge is labeled </a:t>
            </a:r>
            <a:r>
              <a:rPr lang="en-US" sz="1800" kern="0" dirty="0" smtClean="0">
                <a:solidFill>
                  <a:schemeClr val="tx1"/>
                </a:solidFill>
              </a:rPr>
              <a:t>1.</a:t>
            </a:r>
            <a:endParaRPr lang="en-US" sz="1800" kern="0" dirty="0">
              <a:solidFill>
                <a:schemeClr val="tx1"/>
              </a:solidFill>
            </a:endParaRPr>
          </a:p>
          <a:p>
            <a:r>
              <a:rPr lang="en-US" sz="1800" kern="0" dirty="0">
                <a:solidFill>
                  <a:schemeClr val="tx1"/>
                </a:solidFill>
              </a:rPr>
              <a:t>The binary string on a path from the root to a leaf is </a:t>
            </a:r>
            <a:r>
              <a:rPr lang="en-US" sz="1800" kern="0" dirty="0" smtClean="0">
                <a:solidFill>
                  <a:schemeClr val="tx1"/>
                </a:solidFill>
              </a:rPr>
              <a:t>the codeword </a:t>
            </a:r>
            <a:r>
              <a:rPr lang="en-US" sz="1800" kern="0" dirty="0">
                <a:solidFill>
                  <a:schemeClr val="tx1"/>
                </a:solidFill>
              </a:rPr>
              <a:t>associated with the character at the leaf</a:t>
            </a:r>
            <a:r>
              <a:rPr lang="en-US" sz="1800" kern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kern="0" dirty="0" smtClean="0">
                <a:solidFill>
                  <a:schemeClr val="tx1"/>
                </a:solidFill>
              </a:rPr>
              <a:t>The depth of a leaf is equal to the length of the codeword.</a:t>
            </a: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Restated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definition: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Given an alphabet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),…,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binary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labeled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is minimized,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Greedy idea:</a:t>
                </a:r>
              </a:p>
              <a:p>
                <a:pPr marL="631825" lvl="1" indent="-285750"/>
                <a:r>
                  <a:rPr lang="en-US" dirty="0"/>
                  <a:t>Pick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the </a:t>
                </a:r>
                <a:r>
                  <a:rPr lang="en-US" dirty="0" smtClean="0"/>
                  <a:t>smallest weights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Create </a:t>
                </a:r>
                <a:r>
                  <a:rPr lang="en-US" dirty="0"/>
                  <a:t>a subtree that has these two characters as leaves.</a:t>
                </a:r>
              </a:p>
              <a:p>
                <a:pPr marL="631825" lvl="1" indent="-285750"/>
                <a:r>
                  <a:rPr lang="en-US" dirty="0"/>
                  <a:t>Label the root of this subtree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Set </a:t>
                </a:r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Repeat the above procedure (called a merge), until only </a:t>
                </a:r>
                <a:r>
                  <a:rPr lang="en-US" dirty="0"/>
                  <a:t>one </a:t>
                </a:r>
                <a:r>
                  <a:rPr lang="en-US" dirty="0" smtClean="0"/>
                  <a:t>character is </a:t>
                </a:r>
                <a:r>
                  <a:rPr lang="en-US" dirty="0"/>
                  <a:t>left.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t="-3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075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52212"/>
            <a:ext cx="8686800" cy="5890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5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870228"/>
                <a:ext cx="7010400" cy="289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Huffman(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a min-priority queue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 with weight as key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node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Insert(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return the root of the tree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870228"/>
                <a:ext cx="7010400" cy="2893100"/>
              </a:xfrm>
              <a:prstGeom prst="rect">
                <a:avLst/>
              </a:prstGeom>
              <a:blipFill rotWithShape="0">
                <a:blip r:embed="rId3"/>
                <a:stretch>
                  <a:fillRect b="-42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Lemma </a:t>
            </a:r>
            <a:r>
              <a:rPr lang="en-US" dirty="0" smtClean="0"/>
              <a:t>1: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optimal prefix code tree must be “full”, i.e., </a:t>
            </a:r>
            <a:r>
              <a:rPr lang="en-US" dirty="0" smtClean="0">
                <a:solidFill>
                  <a:schemeClr val="tx1"/>
                </a:solidFill>
              </a:rPr>
              <a:t>every internal node </a:t>
            </a:r>
            <a:r>
              <a:rPr lang="en-US" dirty="0">
                <a:solidFill>
                  <a:schemeClr val="tx1"/>
                </a:solidFill>
              </a:rPr>
              <a:t>has exactly two children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Pf:</a:t>
            </a:r>
            <a:r>
              <a:rPr lang="en-US" dirty="0">
                <a:solidFill>
                  <a:schemeClr val="tx1"/>
                </a:solidFill>
              </a:rPr>
              <a:t> If some internal node had only one 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then we could simply get rid of this node and replace it with </a:t>
            </a:r>
            <a:r>
              <a:rPr lang="en-US" dirty="0" smtClean="0">
                <a:solidFill>
                  <a:schemeClr val="tx1"/>
                </a:solidFill>
              </a:rPr>
              <a:t>its child</a:t>
            </a:r>
            <a:r>
              <a:rPr lang="en-US" dirty="0">
                <a:solidFill>
                  <a:schemeClr val="tx1"/>
                </a:solidFill>
              </a:rPr>
              <a:t>. This would decrease the total cost of </a:t>
            </a:r>
            <a:r>
              <a:rPr lang="en-US" dirty="0" smtClean="0">
                <a:solidFill>
                  <a:schemeClr val="tx1"/>
                </a:solidFill>
              </a:rPr>
              <a:t>the encoding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61" y="2286000"/>
            <a:ext cx="370927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9832</TotalTime>
  <Words>1134</Words>
  <Application>Microsoft Office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Lecture 12: Huffman Coding</vt:lpstr>
      <vt:lpstr>Encoding</vt:lpstr>
      <vt:lpstr>Decoding</vt:lpstr>
      <vt:lpstr>Prefix Codes</vt:lpstr>
      <vt:lpstr>Correspondence between Binary Trees and Prefix Codes</vt:lpstr>
      <vt:lpstr>Problem Restated</vt:lpstr>
      <vt:lpstr>Example</vt:lpstr>
      <vt:lpstr>The Algorithm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929</cp:revision>
  <cp:lastPrinted>2005-06-06T17:45:38Z</cp:lastPrinted>
  <dcterms:created xsi:type="dcterms:W3CDTF">1999-12-31T01:41:01Z</dcterms:created>
  <dcterms:modified xsi:type="dcterms:W3CDTF">2015-03-31T06:53:05Z</dcterms:modified>
</cp:coreProperties>
</file>