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0" r:id="rId1"/>
  </p:sldMasterIdLst>
  <p:notesMasterIdLst>
    <p:notesMasterId r:id="rId15"/>
  </p:notesMasterIdLst>
  <p:handoutMasterIdLst>
    <p:handoutMasterId r:id="rId16"/>
  </p:handoutMasterIdLst>
  <p:sldIdLst>
    <p:sldId id="478" r:id="rId2"/>
    <p:sldId id="507" r:id="rId3"/>
    <p:sldId id="508" r:id="rId4"/>
    <p:sldId id="509" r:id="rId5"/>
    <p:sldId id="510" r:id="rId6"/>
    <p:sldId id="511" r:id="rId7"/>
    <p:sldId id="512" r:id="rId8"/>
    <p:sldId id="514" r:id="rId9"/>
    <p:sldId id="515" r:id="rId10"/>
    <p:sldId id="525" r:id="rId11"/>
    <p:sldId id="517" r:id="rId12"/>
    <p:sldId id="523" r:id="rId13"/>
    <p:sldId id="526" r:id="rId14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82035" autoAdjust="0"/>
  </p:normalViewPr>
  <p:slideViewPr>
    <p:cSldViewPr>
      <p:cViewPr varScale="1">
        <p:scale>
          <a:sx n="92" d="100"/>
          <a:sy n="92" d="100"/>
        </p:scale>
        <p:origin x="56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846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3F24B597-7D33-4698-A419-D773849F8701}" type="datetime1">
              <a:rPr lang="en-US" altLang="en-US"/>
              <a:pPr/>
              <a:t>3/31/2015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5DD02F5-A699-48D6-9600-EF8B15FC40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941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72BEF13A-D0EF-4709-BA92-97B0C1B0281E}" type="datetime1">
              <a:rPr lang="en-US" altLang="en-US"/>
              <a:pPr/>
              <a:t>3/31/2015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6E46160-821D-4DD2-A58C-7765218403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988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30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34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724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071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62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79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26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033EC0-DC1E-4A3F-A6CC-A0E7C7D718A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6034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BB2243-BFC4-4551-BAAC-3B1EAB36A2C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6932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C0BB7F-D21B-4708-ADEF-04162FC8EFF7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3432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7F0152-355F-471C-9AA4-EE199ABBE7E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13666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5DF096-AB35-4867-90F3-69FF4EC4CA1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0055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766DC0-B55E-4785-BB8F-063353A3CD1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1845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41DB36-E79C-4298-880C-986963590D5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29649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BC365D-50EE-414C-A30A-D9A381CBBD8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978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EF10DE-0011-444B-B633-7F647615787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494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7EE3EE-5D8B-4032-949A-3AE2A0306F6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6147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E180BB70-01BC-4CC8-B1F3-8C3507A9107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2941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Lecture 13: </a:t>
            </a:r>
            <a:r>
              <a:rPr lang="en-US" altLang="en-US" dirty="0" smtClean="0"/>
              <a:t>Dynamic Programming</a:t>
            </a: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1C0D4-C70F-4867-A492-78CC12FE288D}" type="slidenum">
              <a:rPr lang="en-US" altLang="en-US"/>
              <a:pPr/>
              <a:t>10</a:t>
            </a:fld>
            <a:endParaRPr lang="en-US" altLang="en-US" sz="1400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Interval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14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en-US" dirty="0" smtClean="0"/>
                  <a:t>Notation.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Label jobs by finishing time: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  <a:endParaRPr lang="en-US" altLang="en-US" baseline="-25000" dirty="0">
                  <a:solidFill>
                    <a:schemeClr val="tx1"/>
                  </a:solidFill>
                </a:endParaRPr>
              </a:p>
              <a:p>
                <a:pPr>
                  <a:buClrTx/>
                  <a:buSzTx/>
                  <a:buFontTx/>
                  <a:buNone/>
                </a:pPr>
                <a:r>
                  <a:rPr lang="en-US" altLang="en-US" dirty="0"/>
                  <a:t>Def.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largest index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such that job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compatible with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ClrTx/>
                  <a:buSzTx/>
                  <a:buFontTx/>
                  <a:buNone/>
                </a:pPr>
                <a:r>
                  <a:rPr lang="en-US" altLang="en-US" dirty="0" smtClean="0"/>
                  <a:t>Ex</a:t>
                </a:r>
                <a:r>
                  <a:rPr lang="en-US" altLang="en-US" dirty="0"/>
                  <a:t>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(8)=5,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(7)=3,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(2)=0.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0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609600" y="2590800"/>
            <a:ext cx="6781800" cy="3571875"/>
            <a:chOff x="1295400" y="3048000"/>
            <a:chExt cx="6781800" cy="3571875"/>
          </a:xfrm>
        </p:grpSpPr>
        <p:sp>
          <p:nvSpPr>
            <p:cNvPr id="390218" name="Line 74"/>
            <p:cNvSpPr>
              <a:spLocks noChangeShapeType="1"/>
            </p:cNvSpPr>
            <p:nvPr/>
          </p:nvSpPr>
          <p:spPr bwMode="auto">
            <a:xfrm>
              <a:off x="1433513" y="6232525"/>
              <a:ext cx="588168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90219" name="Text Box 75"/>
            <p:cNvSpPr txBox="1">
              <a:spLocks noChangeArrowheads="1"/>
            </p:cNvSpPr>
            <p:nvPr/>
          </p:nvSpPr>
          <p:spPr bwMode="auto">
            <a:xfrm>
              <a:off x="3856038" y="6313488"/>
              <a:ext cx="1592262" cy="30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 sz="1200"/>
            </a:p>
          </p:txBody>
        </p:sp>
        <p:sp>
          <p:nvSpPr>
            <p:cNvPr id="390220" name="Text Box 76"/>
            <p:cNvSpPr txBox="1">
              <a:spLocks noChangeArrowheads="1"/>
            </p:cNvSpPr>
            <p:nvPr/>
          </p:nvSpPr>
          <p:spPr bwMode="auto">
            <a:xfrm>
              <a:off x="7315200" y="6024563"/>
              <a:ext cx="76200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Time</a:t>
              </a:r>
            </a:p>
          </p:txBody>
        </p:sp>
        <p:sp>
          <p:nvSpPr>
            <p:cNvPr id="390221" name="Line 77"/>
            <p:cNvSpPr>
              <a:spLocks noChangeShapeType="1"/>
            </p:cNvSpPr>
            <p:nvPr/>
          </p:nvSpPr>
          <p:spPr bwMode="auto">
            <a:xfrm>
              <a:off x="6554788" y="6232525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90222" name="Text Box 78"/>
            <p:cNvSpPr txBox="1">
              <a:spLocks noChangeArrowheads="1"/>
            </p:cNvSpPr>
            <p:nvPr/>
          </p:nvSpPr>
          <p:spPr bwMode="auto">
            <a:xfrm>
              <a:off x="1295400" y="6232525"/>
              <a:ext cx="415925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0</a:t>
              </a:r>
            </a:p>
          </p:txBody>
        </p:sp>
        <p:sp>
          <p:nvSpPr>
            <p:cNvPr id="390223" name="Line 79"/>
            <p:cNvSpPr>
              <a:spLocks noChangeShapeType="1"/>
            </p:cNvSpPr>
            <p:nvPr/>
          </p:nvSpPr>
          <p:spPr bwMode="auto">
            <a:xfrm rot="-5400000">
              <a:off x="325437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90224" name="Line 80"/>
            <p:cNvSpPr>
              <a:spLocks noChangeShapeType="1"/>
            </p:cNvSpPr>
            <p:nvPr/>
          </p:nvSpPr>
          <p:spPr bwMode="auto">
            <a:xfrm rot="-5400000">
              <a:off x="-158750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90225" name="Line 81"/>
            <p:cNvSpPr>
              <a:spLocks noChangeShapeType="1"/>
            </p:cNvSpPr>
            <p:nvPr/>
          </p:nvSpPr>
          <p:spPr bwMode="auto">
            <a:xfrm rot="-5400000">
              <a:off x="1295400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90226" name="Line 82"/>
            <p:cNvSpPr>
              <a:spLocks noChangeShapeType="1"/>
            </p:cNvSpPr>
            <p:nvPr/>
          </p:nvSpPr>
          <p:spPr bwMode="auto">
            <a:xfrm rot="-5400000">
              <a:off x="809625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90227" name="Line 83"/>
            <p:cNvSpPr>
              <a:spLocks noChangeShapeType="1"/>
            </p:cNvSpPr>
            <p:nvPr/>
          </p:nvSpPr>
          <p:spPr bwMode="auto">
            <a:xfrm rot="-5400000">
              <a:off x="1779587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90228" name="Line 84"/>
            <p:cNvSpPr>
              <a:spLocks noChangeShapeType="1"/>
            </p:cNvSpPr>
            <p:nvPr/>
          </p:nvSpPr>
          <p:spPr bwMode="auto">
            <a:xfrm rot="-5400000">
              <a:off x="3232150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90229" name="Line 85"/>
            <p:cNvSpPr>
              <a:spLocks noChangeShapeType="1"/>
            </p:cNvSpPr>
            <p:nvPr/>
          </p:nvSpPr>
          <p:spPr bwMode="auto">
            <a:xfrm rot="-5400000">
              <a:off x="2747962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90230" name="Line 86"/>
            <p:cNvSpPr>
              <a:spLocks noChangeShapeType="1"/>
            </p:cNvSpPr>
            <p:nvPr/>
          </p:nvSpPr>
          <p:spPr bwMode="auto">
            <a:xfrm rot="-5400000">
              <a:off x="4200525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90231" name="Line 87"/>
            <p:cNvSpPr>
              <a:spLocks noChangeShapeType="1"/>
            </p:cNvSpPr>
            <p:nvPr/>
          </p:nvSpPr>
          <p:spPr bwMode="auto">
            <a:xfrm rot="-5400000">
              <a:off x="3716337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90232" name="Line 88"/>
            <p:cNvSpPr>
              <a:spLocks noChangeShapeType="1"/>
            </p:cNvSpPr>
            <p:nvPr/>
          </p:nvSpPr>
          <p:spPr bwMode="auto">
            <a:xfrm rot="-5400000">
              <a:off x="5170487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90233" name="Line 89"/>
            <p:cNvSpPr>
              <a:spLocks noChangeShapeType="1"/>
            </p:cNvSpPr>
            <p:nvPr/>
          </p:nvSpPr>
          <p:spPr bwMode="auto">
            <a:xfrm rot="-5400000">
              <a:off x="4686300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90234" name="Text Box 90"/>
            <p:cNvSpPr txBox="1">
              <a:spLocks noChangeArrowheads="1"/>
            </p:cNvSpPr>
            <p:nvPr/>
          </p:nvSpPr>
          <p:spPr bwMode="auto">
            <a:xfrm>
              <a:off x="1779588" y="6232525"/>
              <a:ext cx="415925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1</a:t>
              </a:r>
            </a:p>
          </p:txBody>
        </p:sp>
        <p:sp>
          <p:nvSpPr>
            <p:cNvPr id="390235" name="Text Box 91"/>
            <p:cNvSpPr txBox="1">
              <a:spLocks noChangeArrowheads="1"/>
            </p:cNvSpPr>
            <p:nvPr/>
          </p:nvSpPr>
          <p:spPr bwMode="auto">
            <a:xfrm>
              <a:off x="2263775" y="6232525"/>
              <a:ext cx="415925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2</a:t>
              </a:r>
            </a:p>
          </p:txBody>
        </p:sp>
        <p:sp>
          <p:nvSpPr>
            <p:cNvPr id="390236" name="Text Box 92"/>
            <p:cNvSpPr txBox="1">
              <a:spLocks noChangeArrowheads="1"/>
            </p:cNvSpPr>
            <p:nvPr/>
          </p:nvSpPr>
          <p:spPr bwMode="auto">
            <a:xfrm>
              <a:off x="2747963" y="6232525"/>
              <a:ext cx="415925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3</a:t>
              </a:r>
            </a:p>
          </p:txBody>
        </p:sp>
        <p:sp>
          <p:nvSpPr>
            <p:cNvPr id="390237" name="Text Box 93"/>
            <p:cNvSpPr txBox="1">
              <a:spLocks noChangeArrowheads="1"/>
            </p:cNvSpPr>
            <p:nvPr/>
          </p:nvSpPr>
          <p:spPr bwMode="auto">
            <a:xfrm>
              <a:off x="3233738" y="6232525"/>
              <a:ext cx="414337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4</a:t>
              </a:r>
            </a:p>
          </p:txBody>
        </p:sp>
        <p:sp>
          <p:nvSpPr>
            <p:cNvPr id="390238" name="Text Box 94"/>
            <p:cNvSpPr txBox="1">
              <a:spLocks noChangeArrowheads="1"/>
            </p:cNvSpPr>
            <p:nvPr/>
          </p:nvSpPr>
          <p:spPr bwMode="auto">
            <a:xfrm>
              <a:off x="3717925" y="6232525"/>
              <a:ext cx="414338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5</a:t>
              </a:r>
            </a:p>
          </p:txBody>
        </p:sp>
        <p:sp>
          <p:nvSpPr>
            <p:cNvPr id="390239" name="Text Box 95"/>
            <p:cNvSpPr txBox="1">
              <a:spLocks noChangeArrowheads="1"/>
            </p:cNvSpPr>
            <p:nvPr/>
          </p:nvSpPr>
          <p:spPr bwMode="auto">
            <a:xfrm>
              <a:off x="4202113" y="6232525"/>
              <a:ext cx="414337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6</a:t>
              </a:r>
            </a:p>
          </p:txBody>
        </p:sp>
        <p:sp>
          <p:nvSpPr>
            <p:cNvPr id="390240" name="Text Box 96"/>
            <p:cNvSpPr txBox="1">
              <a:spLocks noChangeArrowheads="1"/>
            </p:cNvSpPr>
            <p:nvPr/>
          </p:nvSpPr>
          <p:spPr bwMode="auto">
            <a:xfrm>
              <a:off x="4686300" y="6232525"/>
              <a:ext cx="415925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7</a:t>
              </a:r>
            </a:p>
          </p:txBody>
        </p:sp>
        <p:sp>
          <p:nvSpPr>
            <p:cNvPr id="390241" name="Text Box 97"/>
            <p:cNvSpPr txBox="1">
              <a:spLocks noChangeArrowheads="1"/>
            </p:cNvSpPr>
            <p:nvPr/>
          </p:nvSpPr>
          <p:spPr bwMode="auto">
            <a:xfrm>
              <a:off x="5170488" y="6232525"/>
              <a:ext cx="415925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8</a:t>
              </a:r>
            </a:p>
          </p:txBody>
        </p:sp>
        <p:sp>
          <p:nvSpPr>
            <p:cNvPr id="390242" name="Text Box 98"/>
            <p:cNvSpPr txBox="1">
              <a:spLocks noChangeArrowheads="1"/>
            </p:cNvSpPr>
            <p:nvPr/>
          </p:nvSpPr>
          <p:spPr bwMode="auto">
            <a:xfrm>
              <a:off x="5654675" y="6232525"/>
              <a:ext cx="415925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9</a:t>
              </a:r>
            </a:p>
          </p:txBody>
        </p:sp>
        <p:sp>
          <p:nvSpPr>
            <p:cNvPr id="390243" name="Text Box 99"/>
            <p:cNvSpPr txBox="1">
              <a:spLocks noChangeArrowheads="1"/>
            </p:cNvSpPr>
            <p:nvPr/>
          </p:nvSpPr>
          <p:spPr bwMode="auto">
            <a:xfrm>
              <a:off x="6070600" y="6232525"/>
              <a:ext cx="414338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10</a:t>
              </a:r>
            </a:p>
          </p:txBody>
        </p:sp>
        <p:sp>
          <p:nvSpPr>
            <p:cNvPr id="390244" name="Text Box 100"/>
            <p:cNvSpPr txBox="1">
              <a:spLocks noChangeArrowheads="1"/>
            </p:cNvSpPr>
            <p:nvPr/>
          </p:nvSpPr>
          <p:spPr bwMode="auto">
            <a:xfrm>
              <a:off x="6624638" y="6232525"/>
              <a:ext cx="414337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11</a:t>
              </a:r>
            </a:p>
          </p:txBody>
        </p:sp>
        <p:sp>
          <p:nvSpPr>
            <p:cNvPr id="390245" name="Rectangle 101"/>
            <p:cNvSpPr>
              <a:spLocks noChangeArrowheads="1"/>
            </p:cNvSpPr>
            <p:nvPr/>
          </p:nvSpPr>
          <p:spPr bwMode="auto">
            <a:xfrm>
              <a:off x="3856038" y="5124450"/>
              <a:ext cx="1936750" cy="2762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6</a:t>
              </a:r>
            </a:p>
          </p:txBody>
        </p:sp>
        <p:sp>
          <p:nvSpPr>
            <p:cNvPr id="390246" name="Rectangle 102"/>
            <p:cNvSpPr>
              <a:spLocks noChangeArrowheads="1"/>
            </p:cNvSpPr>
            <p:nvPr/>
          </p:nvSpPr>
          <p:spPr bwMode="auto">
            <a:xfrm>
              <a:off x="4340225" y="5540375"/>
              <a:ext cx="1938338" cy="2762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7</a:t>
              </a:r>
            </a:p>
          </p:txBody>
        </p:sp>
        <p:sp>
          <p:nvSpPr>
            <p:cNvPr id="390247" name="Line 103"/>
            <p:cNvSpPr>
              <a:spLocks noChangeShapeType="1"/>
            </p:cNvSpPr>
            <p:nvPr/>
          </p:nvSpPr>
          <p:spPr bwMode="auto">
            <a:xfrm rot="-5400000">
              <a:off x="2263775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90248" name="Rectangle 104"/>
            <p:cNvSpPr>
              <a:spLocks noChangeArrowheads="1"/>
            </p:cNvSpPr>
            <p:nvPr/>
          </p:nvSpPr>
          <p:spPr bwMode="auto">
            <a:xfrm>
              <a:off x="5308600" y="5943600"/>
              <a:ext cx="1454150" cy="27781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8</a:t>
              </a:r>
            </a:p>
          </p:txBody>
        </p:sp>
        <p:sp>
          <p:nvSpPr>
            <p:cNvPr id="390249" name="Rectangle 105"/>
            <p:cNvSpPr>
              <a:spLocks noChangeArrowheads="1"/>
            </p:cNvSpPr>
            <p:nvPr/>
          </p:nvSpPr>
          <p:spPr bwMode="auto">
            <a:xfrm>
              <a:off x="3371850" y="4343400"/>
              <a:ext cx="1452563" cy="27781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4</a:t>
              </a:r>
            </a:p>
          </p:txBody>
        </p:sp>
        <p:sp>
          <p:nvSpPr>
            <p:cNvPr id="390250" name="Rectangle 106"/>
            <p:cNvSpPr>
              <a:spLocks noChangeArrowheads="1"/>
            </p:cNvSpPr>
            <p:nvPr/>
          </p:nvSpPr>
          <p:spPr bwMode="auto">
            <a:xfrm>
              <a:off x="1433513" y="3914775"/>
              <a:ext cx="2906712" cy="2762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3</a:t>
              </a:r>
            </a:p>
          </p:txBody>
        </p:sp>
        <p:sp>
          <p:nvSpPr>
            <p:cNvPr id="390251" name="Rectangle 107"/>
            <p:cNvSpPr>
              <a:spLocks noChangeArrowheads="1"/>
            </p:cNvSpPr>
            <p:nvPr/>
          </p:nvSpPr>
          <p:spPr bwMode="auto">
            <a:xfrm>
              <a:off x="1917700" y="3049588"/>
              <a:ext cx="1454150" cy="2762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1</a:t>
              </a:r>
            </a:p>
          </p:txBody>
        </p:sp>
        <p:sp>
          <p:nvSpPr>
            <p:cNvPr id="390252" name="Rectangle 108"/>
            <p:cNvSpPr>
              <a:spLocks noChangeArrowheads="1"/>
            </p:cNvSpPr>
            <p:nvPr/>
          </p:nvSpPr>
          <p:spPr bwMode="auto">
            <a:xfrm>
              <a:off x="2887663" y="3505200"/>
              <a:ext cx="968375" cy="27781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2</a:t>
              </a:r>
            </a:p>
          </p:txBody>
        </p:sp>
        <p:sp>
          <p:nvSpPr>
            <p:cNvPr id="390253" name="Rectangle 109"/>
            <p:cNvSpPr>
              <a:spLocks noChangeArrowheads="1"/>
            </p:cNvSpPr>
            <p:nvPr/>
          </p:nvSpPr>
          <p:spPr bwMode="auto">
            <a:xfrm>
              <a:off x="2887663" y="4752975"/>
              <a:ext cx="2420937" cy="2762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62500" y="1910187"/>
                <a:ext cx="3833811" cy="15029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ts val="600"/>
                  </a:spcBef>
                </a:pPr>
                <a:r>
                  <a:rPr lang="en-US" sz="1800" dirty="0" smtClean="0">
                    <a:solidFill>
                      <a:srgbClr val="003399"/>
                    </a:solidFill>
                  </a:rPr>
                  <a:t>Q:</a:t>
                </a:r>
                <a:r>
                  <a:rPr lang="en-US" sz="1800" dirty="0" smtClean="0"/>
                  <a:t> How to compute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?</a:t>
                </a:r>
              </a:p>
              <a:p>
                <a:pPr>
                  <a:lnSpc>
                    <a:spcPts val="2600"/>
                  </a:lnSpc>
                  <a:spcBef>
                    <a:spcPts val="600"/>
                  </a:spcBef>
                </a:pPr>
                <a:r>
                  <a:rPr lang="en-US" sz="1800" dirty="0" smtClean="0">
                    <a:solidFill>
                      <a:srgbClr val="003399"/>
                    </a:solidFill>
                  </a:rPr>
                  <a:t>A:</a:t>
                </a:r>
                <a:r>
                  <a:rPr lang="en-US" sz="1800" dirty="0" smtClean="0"/>
                  <a:t> Build a BST on jobs with finish time as the key, and then query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dirty="0" smtClean="0"/>
                  <a:t> time.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0" y="1910187"/>
                <a:ext cx="3833811" cy="1502976"/>
              </a:xfrm>
              <a:prstGeom prst="rect">
                <a:avLst/>
              </a:prstGeom>
              <a:blipFill rotWithShape="0">
                <a:blip r:embed="rId4"/>
                <a:stretch>
                  <a:fillRect l="-1272" r="-1272" b="-3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44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3213E-290F-4A99-8925-C2B66EA09E77}" type="slidenum">
              <a:rPr lang="en-US" altLang="en-US"/>
              <a:pPr/>
              <a:t>11</a:t>
            </a:fld>
            <a:endParaRPr lang="en-US" altLang="en-US" sz="1400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Recurrence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95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838200"/>
                <a:ext cx="7848600" cy="3581400"/>
              </a:xfrm>
            </p:spPr>
            <p:txBody>
              <a:bodyPr/>
              <a:lstStyle/>
              <a:p>
                <a:r>
                  <a:rPr lang="en-US" altLang="en-US" dirty="0" smtClean="0"/>
                  <a:t>Def.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value of optimal solution to the problem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on jobs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2, …,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 smtClean="0"/>
                  <a:t>Recurrence:</a:t>
                </a:r>
              </a:p>
              <a:p>
                <a:pPr lvl="1"/>
                <a:r>
                  <a:rPr lang="en-US" altLang="en-US" dirty="0" smtClean="0"/>
                  <a:t>Case </a:t>
                </a:r>
                <a:r>
                  <a:rPr lang="en-US" altLang="en-US" dirty="0"/>
                  <a:t>1: </a:t>
                </a:r>
                <a:r>
                  <a:rPr lang="en-US" altLang="en-US" dirty="0" smtClean="0"/>
                  <a:t>OPT </a:t>
                </a:r>
                <a:r>
                  <a:rPr lang="en-US" altLang="en-US" dirty="0"/>
                  <a:t>selects job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2"/>
                <a:r>
                  <a:rPr lang="en-US" altLang="en-US" dirty="0"/>
                  <a:t>can't use incompatible jobs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)+1,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)+2, …,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must include optimal solution to problem </a:t>
                </a:r>
                <a:r>
                  <a:rPr lang="en-US" altLang="en-US" dirty="0" smtClean="0"/>
                  <a:t>on jobs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Case 2: </a:t>
                </a:r>
                <a:r>
                  <a:rPr lang="en-US" altLang="en-US" dirty="0" smtClean="0"/>
                  <a:t>OPT </a:t>
                </a:r>
                <a:r>
                  <a:rPr lang="en-US" altLang="en-US" dirty="0"/>
                  <a:t>does not select job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2"/>
                <a:r>
                  <a:rPr lang="en-US" altLang="en-US" dirty="0"/>
                  <a:t>must include optimal solution to problem </a:t>
                </a:r>
                <a:r>
                  <a:rPr lang="en-US" altLang="en-US" dirty="0" smtClean="0"/>
                  <a:t>on jobs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dirty="0"/>
              </a:p>
              <a:p>
                <a:pPr marL="4603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−1]}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460375" lvl="2" indent="0">
                  <a:buNone/>
                </a:pPr>
                <a:endParaRPr lang="en-US" dirty="0"/>
              </a:p>
              <a:p>
                <a:pPr marL="460375" lvl="2" indent="0">
                  <a:buNone/>
                </a:pPr>
                <a:endParaRPr lang="en-US" dirty="0" smtClean="0"/>
              </a:p>
              <a:p>
                <a:pPr marL="460375" lvl="2" indent="0">
                  <a:buNone/>
                </a:pPr>
                <a:endParaRPr lang="en-US" dirty="0"/>
              </a:p>
              <a:p>
                <a:pPr marL="179387" lvl="1" indent="0">
                  <a:buNone/>
                </a:pPr>
                <a:endParaRPr lang="en-US" dirty="0" smtClean="0">
                  <a:solidFill>
                    <a:srgbClr val="003399"/>
                  </a:solidFill>
                </a:endParaRPr>
              </a:p>
              <a:p>
                <a:pPr marL="179387" lvl="1" indent="0">
                  <a:buNone/>
                </a:pPr>
                <a:endParaRPr lang="en-US" dirty="0" smtClean="0">
                  <a:solidFill>
                    <a:srgbClr val="003399"/>
                  </a:solidFill>
                </a:endParaRPr>
              </a:p>
              <a:p>
                <a:pPr marL="179387" lvl="1" indent="0">
                  <a:buNone/>
                </a:pPr>
                <a:endParaRPr lang="en-US" dirty="0">
                  <a:solidFill>
                    <a:srgbClr val="003399"/>
                  </a:solidFill>
                </a:endParaRPr>
              </a:p>
              <a:p>
                <a:pPr marL="179387" lvl="1" indent="0">
                  <a:buNone/>
                </a:pPr>
                <a:r>
                  <a:rPr lang="en-US" dirty="0" smtClean="0">
                    <a:solidFill>
                      <a:srgbClr val="003399"/>
                    </a:solidFill>
                  </a:rPr>
                  <a:t>Running time: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smtClean="0">
                    <a:solidFill>
                      <a:srgbClr val="003399"/>
                    </a:solidFill>
                  </a:rPr>
                  <a:t>Space: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95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838200"/>
                <a:ext cx="7848600" cy="3581400"/>
              </a:xfrm>
              <a:blipFill rotWithShape="0">
                <a:blip r:embed="rId3"/>
                <a:stretch>
                  <a:fillRect l="-621" b="-56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1600200" y="4191000"/>
                <a:ext cx="5943600" cy="16619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dirty="0">
                    <a:latin typeface="Courier New" panose="02070309020205020404" pitchFamily="49" charset="0"/>
                  </a:rPr>
                  <a:t>sort all jobs by finish time</a:t>
                </a:r>
              </a:p>
              <a:p>
                <a:r>
                  <a:rPr lang="en-US" altLang="en-US" b="1" dirty="0" smtClean="0">
                    <a:latin typeface="Courier New" panose="02070309020205020404" pitchFamily="49" charset="0"/>
                  </a:rPr>
                  <a:t>build BST on all jobs using finish time as key</a:t>
                </a:r>
              </a:p>
              <a:p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dirty="0" smtClean="0">
                    <a:solidFill>
                      <a:schemeClr val="accent1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dirty="0">
                  <a:solidFill>
                    <a:schemeClr val="accent1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accent1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)],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−1]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4191000"/>
                <a:ext cx="5943600" cy="1661993"/>
              </a:xfrm>
              <a:prstGeom prst="rect">
                <a:avLst/>
              </a:prstGeom>
              <a:blipFill rotWithShape="0">
                <a:blip r:embed="rId4"/>
                <a:stretch>
                  <a:fillRect b="-14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23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uiExpand="1" build="p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ABD14-4A96-4CDE-8800-BE18CAC99809}" type="slidenum">
              <a:rPr lang="en-US" altLang="en-US"/>
              <a:pPr/>
              <a:t>12</a:t>
            </a:fld>
            <a:endParaRPr lang="en-US" altLang="en-US" sz="1400"/>
          </a:p>
        </p:txBody>
      </p:sp>
      <p:sp>
        <p:nvSpPr>
          <p:cNvPr id="4505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Reconstruct the Solution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1676400" y="914400"/>
                <a:ext cx="5943600" cy="43704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dirty="0" smtClean="0">
                    <a:latin typeface="Courier New" panose="02070309020205020404" pitchFamily="49" charset="0"/>
                  </a:rPr>
                  <a:t>sort all jobs by finish time</a:t>
                </a:r>
              </a:p>
              <a:p>
                <a:r>
                  <a:rPr lang="en-US" altLang="en-US" b="1" dirty="0" smtClean="0">
                    <a:latin typeface="Courier New" panose="02070309020205020404" pitchFamily="49" charset="0"/>
                  </a:rPr>
                  <a:t>build BST on all jobs using finish time as key</a:t>
                </a:r>
              </a:p>
              <a:p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dirty="0" smtClean="0">
                    <a:solidFill>
                      <a:schemeClr val="accent1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dirty="0">
                  <a:solidFill>
                    <a:schemeClr val="accent1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latin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</a:rPr>
                  <a:t>then</a:t>
                </a:r>
              </a:p>
              <a:p>
                <a:r>
                  <a:rPr lang="en-US" altLang="en-US" b="1" dirty="0"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en-US" altLang="en-US" dirty="0" smtClean="0"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𝑘𝑒𝑒𝑝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altLang="en-US" b="0" dirty="0" smtClean="0"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latin typeface="Courier New" panose="02070309020205020404" pitchFamily="49" charset="0"/>
                  </a:rPr>
                  <a:t>    else</a:t>
                </a:r>
              </a:p>
              <a:p>
                <a:r>
                  <a:rPr lang="en-US" altLang="en-US" b="1" dirty="0" smtClean="0"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en-US" dirty="0"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𝑘𝑒𝑒𝑝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b="1" dirty="0" smtClean="0"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do 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𝑘𝑒𝑒𝑝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print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914400"/>
                <a:ext cx="5943600" cy="43704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1600200" y="5410200"/>
                <a:ext cx="4419600" cy="685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79387" lvl="1" indent="0">
                  <a:buFont typeface="Monotype Sorts" pitchFamily="92" charset="2"/>
                  <a:buNone/>
                </a:pPr>
                <a:r>
                  <a:rPr lang="en-US" sz="1800" kern="0" dirty="0" smtClean="0">
                    <a:solidFill>
                      <a:srgbClr val="003399"/>
                    </a:solidFill>
                  </a:rPr>
                  <a:t>Running time:</a:t>
                </a:r>
                <a:r>
                  <a:rPr lang="en-US" sz="180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kern="0" dirty="0" smtClean="0"/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5410200"/>
                <a:ext cx="44196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15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Structure: </a:t>
            </a:r>
            <a:r>
              <a:rPr lang="en-US" dirty="0">
                <a:solidFill>
                  <a:schemeClr val="tx1"/>
                </a:solidFill>
              </a:rPr>
              <a:t>Analyze structure of an optimal solution, </a:t>
            </a:r>
            <a:r>
              <a:rPr lang="en-US" dirty="0" smtClean="0">
                <a:solidFill>
                  <a:schemeClr val="tx1"/>
                </a:solidFill>
              </a:rPr>
              <a:t>and thereby </a:t>
            </a:r>
            <a:r>
              <a:rPr lang="en-US" dirty="0">
                <a:solidFill>
                  <a:schemeClr val="tx1"/>
                </a:solidFill>
              </a:rPr>
              <a:t>choose a </a:t>
            </a:r>
            <a:r>
              <a:rPr lang="en-US" dirty="0" smtClean="0">
                <a:solidFill>
                  <a:schemeClr val="tx1"/>
                </a:solidFill>
              </a:rPr>
              <a:t>definition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subproblems.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Recurrence: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Establish </a:t>
            </a:r>
            <a:r>
              <a:rPr lang="en-US" dirty="0" smtClean="0">
                <a:solidFill>
                  <a:schemeClr val="tx1"/>
                </a:solidFill>
              </a:rPr>
              <a:t>the relationship </a:t>
            </a:r>
            <a:r>
              <a:rPr lang="en-US" dirty="0">
                <a:solidFill>
                  <a:schemeClr val="tx1"/>
                </a:solidFill>
              </a:rPr>
              <a:t>between the optimal </a:t>
            </a:r>
            <a:r>
              <a:rPr lang="en-US" dirty="0" smtClean="0">
                <a:solidFill>
                  <a:schemeClr val="tx1"/>
                </a:solidFill>
              </a:rPr>
              <a:t>value of the </a:t>
            </a:r>
            <a:r>
              <a:rPr lang="en-US" dirty="0">
                <a:solidFill>
                  <a:schemeClr val="tx1"/>
                </a:solidFill>
              </a:rPr>
              <a:t>problem and those of some </a:t>
            </a:r>
            <a:r>
              <a:rPr lang="en-US" dirty="0" smtClean="0">
                <a:solidFill>
                  <a:schemeClr val="tx1"/>
                </a:solidFill>
              </a:rPr>
              <a:t>subproblems (optimal substructure).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Bottom-up computation: </a:t>
            </a:r>
            <a:r>
              <a:rPr lang="en-US" dirty="0" smtClean="0">
                <a:solidFill>
                  <a:schemeClr val="tx1"/>
                </a:solidFill>
              </a:rPr>
              <a:t>Compute </a:t>
            </a:r>
            <a:r>
              <a:rPr lang="en-US" dirty="0">
                <a:solidFill>
                  <a:schemeClr val="tx1"/>
                </a:solidFill>
              </a:rPr>
              <a:t>the optimal values of the smallest subproblems </a:t>
            </a:r>
            <a:r>
              <a:rPr lang="en-US" dirty="0" smtClean="0">
                <a:solidFill>
                  <a:schemeClr val="tx1"/>
                </a:solidFill>
              </a:rPr>
              <a:t>first, save </a:t>
            </a:r>
            <a:r>
              <a:rPr lang="en-US" dirty="0">
                <a:solidFill>
                  <a:schemeClr val="tx1"/>
                </a:solidFill>
              </a:rPr>
              <a:t>them in the </a:t>
            </a:r>
            <a:r>
              <a:rPr lang="en-US" dirty="0" smtClean="0">
                <a:solidFill>
                  <a:schemeClr val="tx1"/>
                </a:solidFill>
              </a:rPr>
              <a:t>table. Then </a:t>
            </a:r>
            <a:r>
              <a:rPr lang="en-US" dirty="0">
                <a:solidFill>
                  <a:schemeClr val="tx1"/>
                </a:solidFill>
              </a:rPr>
              <a:t>compute optimal values of larger subproblems, and </a:t>
            </a:r>
            <a:r>
              <a:rPr lang="en-US" dirty="0" smtClean="0">
                <a:solidFill>
                  <a:schemeClr val="tx1"/>
                </a:solidFill>
              </a:rPr>
              <a:t>so on</a:t>
            </a:r>
            <a:r>
              <a:rPr lang="en-US" dirty="0">
                <a:solidFill>
                  <a:schemeClr val="tx1"/>
                </a:solidFill>
              </a:rPr>
              <a:t>, until the optimal value of the original problem is computed.</a:t>
            </a:r>
          </a:p>
          <a:p>
            <a:r>
              <a:rPr lang="en-US" dirty="0" smtClean="0"/>
              <a:t>Construction </a:t>
            </a:r>
            <a:r>
              <a:rPr lang="en-US" dirty="0"/>
              <a:t>of optimal solution: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Record the optimal decisions made for each subproblem. At the end, assemble the optimal solution by </a:t>
            </a:r>
            <a:r>
              <a:rPr lang="en-US" dirty="0">
                <a:solidFill>
                  <a:schemeClr val="tx1"/>
                </a:solidFill>
              </a:rPr>
              <a:t>tracing the </a:t>
            </a:r>
            <a:r>
              <a:rPr lang="en-US" dirty="0" smtClean="0">
                <a:solidFill>
                  <a:schemeClr val="tx1"/>
                </a:solidFill>
              </a:rPr>
              <a:t>back computation in the previous step.</a:t>
            </a:r>
          </a:p>
          <a:p>
            <a:r>
              <a:rPr lang="en-US" dirty="0" smtClean="0"/>
              <a:t>Remark:</a:t>
            </a:r>
            <a:r>
              <a:rPr lang="en-US" dirty="0" smtClean="0">
                <a:solidFill>
                  <a:schemeClr val="tx1"/>
                </a:solidFill>
              </a:rPr>
              <a:t> The first two steps are interdependent. And they are the most important steps. The last two steps are usually straightforward.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411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Example: Stairs Climbing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pic>
        <p:nvPicPr>
          <p:cNvPr id="1026" name="Picture 2" descr="https://library.ust.hk/blog/wp-content/gallery/almost-done/stairway-of-knowledg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895600"/>
            <a:ext cx="43053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914400"/>
                <a:ext cx="7772400" cy="434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en-US" sz="1800" kern="0" dirty="0" smtClean="0"/>
                  <a:t>Problem: 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Suppose you can take 1 or 2 stairs with one step. How many different ways can you climb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stairs?</a:t>
                </a:r>
              </a:p>
              <a:p>
                <a:r>
                  <a:rPr lang="en-US" altLang="en-US" sz="1800" kern="0" dirty="0" smtClean="0"/>
                  <a:t>Solution: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be the number of different ways to climb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stairs.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alt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=3,…</m:t>
                      </m:r>
                    </m:oMath>
                  </m:oMathPara>
                </a14:m>
                <a:endParaRPr lang="en-US" altLang="en-US" sz="1800" b="0" kern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altLang="en-US" sz="1800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en-US" sz="1800" kern="0" dirty="0" smtClean="0"/>
                  <a:t>Q: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How to compute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14400"/>
                <a:ext cx="7772400" cy="4343400"/>
              </a:xfrm>
              <a:prstGeom prst="rect">
                <a:avLst/>
              </a:prstGeom>
              <a:blipFill rotWithShape="0">
                <a:blip r:embed="rId3"/>
                <a:stretch>
                  <a:fillRect l="-6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91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recurrence by 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3482975"/>
                <a:ext cx="7772400" cy="2690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en-US" sz="1800" kern="0" dirty="0" smtClean="0"/>
                  <a:t>Running time?</a:t>
                </a:r>
              </a:p>
              <a:p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.</a:t>
                </a:r>
                <a:endParaRPr lang="en-US" altLang="en-US" sz="1800" kern="0" dirty="0">
                  <a:solidFill>
                    <a:schemeClr val="tx1"/>
                  </a:solidFill>
                </a:endParaRPr>
              </a:p>
              <a:p>
                <a:r>
                  <a:rPr lang="en-US" altLang="en-US" sz="1800" b="0" kern="0" dirty="0" smtClean="0">
                    <a:solidFill>
                      <a:schemeClr val="tx1"/>
                    </a:solidFill>
                  </a:rPr>
                  <a:t>A more complicated analysis yields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8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≈1.618</m:t>
                    </m:r>
                  </m:oMath>
                </a14:m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is the </a:t>
                </a:r>
                <a:r>
                  <a:rPr lang="en-US" altLang="en-US" sz="1800" kern="0" dirty="0" smtClean="0">
                    <a:solidFill>
                      <a:srgbClr val="C00000"/>
                    </a:solidFill>
                  </a:rPr>
                  <a:t>golden ratio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sz="1800" kern="0" dirty="0" smtClean="0"/>
                  <a:t>Q: 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Why so slow?</a:t>
                </a:r>
              </a:p>
              <a:p>
                <a:r>
                  <a:rPr lang="en-US" altLang="en-US" sz="1800" kern="0" dirty="0" smtClean="0"/>
                  <a:t>A: 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Solving the same subproblem many many times.</a:t>
                </a: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482975"/>
                <a:ext cx="7772400" cy="2690259"/>
              </a:xfrm>
              <a:prstGeom prst="rect">
                <a:avLst/>
              </a:prstGeom>
              <a:blipFill rotWithShape="0">
                <a:blip r:embed="rId2"/>
                <a:stretch>
                  <a:fillRect l="-627" b="-22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48600" cy="80520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=3,…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805209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"/>
              <p:cNvSpPr txBox="1">
                <a:spLocks noChangeArrowheads="1"/>
              </p:cNvSpPr>
              <p:nvPr/>
            </p:nvSpPr>
            <p:spPr bwMode="auto">
              <a:xfrm>
                <a:off x="667427" y="1766796"/>
                <a:ext cx="3048000" cy="1169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2</a:t>
                </a:r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F(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)+F(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427" y="1766796"/>
                <a:ext cx="3048000" cy="1169551"/>
              </a:xfrm>
              <a:prstGeom prst="rect">
                <a:avLst/>
              </a:prstGeom>
              <a:blipFill rotWithShape="0">
                <a:blip r:embed="rId4"/>
                <a:stretch>
                  <a:fillRect b="-208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3" name="Group 1032"/>
          <p:cNvGrpSpPr/>
          <p:nvPr/>
        </p:nvGrpSpPr>
        <p:grpSpPr>
          <a:xfrm>
            <a:off x="2971800" y="2018419"/>
            <a:ext cx="5944393" cy="3672946"/>
            <a:chOff x="3056941" y="2667000"/>
            <a:chExt cx="5944393" cy="3672946"/>
          </a:xfrm>
        </p:grpSpPr>
        <p:grpSp>
          <p:nvGrpSpPr>
            <p:cNvPr id="1032" name="Group 1031"/>
            <p:cNvGrpSpPr/>
            <p:nvPr/>
          </p:nvGrpSpPr>
          <p:grpSpPr>
            <a:xfrm>
              <a:off x="3056941" y="2667000"/>
              <a:ext cx="5570537" cy="3672946"/>
              <a:chOff x="3040063" y="1766796"/>
              <a:chExt cx="5570537" cy="36729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21313" y="1766796"/>
                    <a:ext cx="952500" cy="33919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en-US" altLang="en-US" dirty="0"/>
                  </a:p>
                </p:txBody>
              </p:sp>
            </mc:Choice>
            <mc:Fallback xmlns="">
              <p:sp>
                <p:nvSpPr>
                  <p:cNvPr id="9" name="Text 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421313" y="1766796"/>
                    <a:ext cx="952500" cy="33919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0714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 Box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05600" y="2570071"/>
                    <a:ext cx="990600" cy="33919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92075" tIns="46038" rIns="92075" bIns="46038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oMath>
                      </m:oMathPara>
                    </a14:m>
                    <a:endParaRPr kumimoji="0" lang="en-US" altLang="en-US" dirty="0"/>
                  </a:p>
                </p:txBody>
              </p:sp>
            </mc:Choice>
            <mc:Fallback xmlns="">
              <p:sp>
                <p:nvSpPr>
                  <p:cNvPr id="10" name="Text 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705600" y="2570071"/>
                    <a:ext cx="990600" cy="33919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0714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62400" y="2582771"/>
                    <a:ext cx="1011237" cy="33919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92075" tIns="46038" rIns="92075" bIns="46038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en-US" altLang="en-US" dirty="0"/>
                  </a:p>
                </p:txBody>
              </p:sp>
            </mc:Choice>
            <mc:Fallback xmlns="">
              <p:sp>
                <p:nvSpPr>
                  <p:cNvPr id="11" name="Text 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962400" y="2582771"/>
                    <a:ext cx="1011237" cy="33919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0714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AutoShape 6"/>
              <p:cNvCxnSpPr>
                <a:cxnSpLocks noChangeShapeType="1"/>
                <a:stCxn id="9" idx="2"/>
                <a:endCxn id="11" idx="0"/>
              </p:cNvCxnSpPr>
              <p:nvPr/>
            </p:nvCxnSpPr>
            <p:spPr bwMode="auto">
              <a:xfrm flipH="1">
                <a:off x="4468019" y="2105992"/>
                <a:ext cx="1429544" cy="47677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AutoShape 7"/>
              <p:cNvCxnSpPr>
                <a:cxnSpLocks noChangeShapeType="1"/>
                <a:stCxn id="9" idx="2"/>
                <a:endCxn id="10" idx="0"/>
              </p:cNvCxnSpPr>
              <p:nvPr/>
            </p:nvCxnSpPr>
            <p:spPr bwMode="auto">
              <a:xfrm>
                <a:off x="5897563" y="2105992"/>
                <a:ext cx="1303337" cy="46407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94575" y="3332071"/>
                    <a:ext cx="1038623" cy="33919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92075" tIns="46038" rIns="92075" bIns="46038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4)</m:t>
                          </m:r>
                        </m:oMath>
                      </m:oMathPara>
                    </a14:m>
                    <a:endParaRPr kumimoji="0" lang="en-US" altLang="en-US" dirty="0"/>
                  </a:p>
                </p:txBody>
              </p:sp>
            </mc:Choice>
            <mc:Fallback xmlns="">
              <p:sp>
                <p:nvSpPr>
                  <p:cNvPr id="14" name="Text 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94575" y="3332071"/>
                    <a:ext cx="1038623" cy="339196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0714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95987" y="3344771"/>
                    <a:ext cx="1120775" cy="33919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92075" tIns="46038" rIns="92075" bIns="46038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en-US" altLang="en-US" dirty="0"/>
                  </a:p>
                </p:txBody>
              </p:sp>
            </mc:Choice>
            <mc:Fallback xmlns="">
              <p:sp>
                <p:nvSpPr>
                  <p:cNvPr id="15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95987" y="3344771"/>
                    <a:ext cx="1120775" cy="33919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0714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AutoShape 10"/>
              <p:cNvCxnSpPr>
                <a:cxnSpLocks noChangeShapeType="1"/>
                <a:stCxn id="10" idx="2"/>
                <a:endCxn id="15" idx="0"/>
              </p:cNvCxnSpPr>
              <p:nvPr/>
            </p:nvCxnSpPr>
            <p:spPr bwMode="auto">
              <a:xfrm flipH="1">
                <a:off x="6556375" y="2909267"/>
                <a:ext cx="644525" cy="4355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11"/>
              <p:cNvCxnSpPr>
                <a:cxnSpLocks noChangeShapeType="1"/>
                <a:stCxn id="10" idx="2"/>
                <a:endCxn id="14" idx="0"/>
              </p:cNvCxnSpPr>
              <p:nvPr/>
            </p:nvCxnSpPr>
            <p:spPr bwMode="auto">
              <a:xfrm>
                <a:off x="7200900" y="2909267"/>
                <a:ext cx="712987" cy="4228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40063" y="3332071"/>
                    <a:ext cx="1185069" cy="33919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92075" tIns="46038" rIns="92075" bIns="46038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en-US" altLang="en-US" dirty="0"/>
                  </a:p>
                </p:txBody>
              </p:sp>
            </mc:Choice>
            <mc:Fallback xmlns="">
              <p:sp>
                <p:nvSpPr>
                  <p:cNvPr id="18" name="Text 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40063" y="3332071"/>
                    <a:ext cx="1185069" cy="339196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0714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AutoShape 13"/>
              <p:cNvCxnSpPr>
                <a:cxnSpLocks noChangeShapeType="1"/>
                <a:stCxn id="11" idx="2"/>
                <a:endCxn id="18" idx="0"/>
              </p:cNvCxnSpPr>
              <p:nvPr/>
            </p:nvCxnSpPr>
            <p:spPr bwMode="auto">
              <a:xfrm flipH="1">
                <a:off x="3632598" y="2921967"/>
                <a:ext cx="835421" cy="410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33119" y="3332071"/>
                    <a:ext cx="1054894" cy="33919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92075" tIns="46038" rIns="92075" bIns="46038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en-US" altLang="en-US" dirty="0"/>
                  </a:p>
                </p:txBody>
              </p:sp>
            </mc:Choice>
            <mc:Fallback xmlns="">
              <p:sp>
                <p:nvSpPr>
                  <p:cNvPr id="20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633119" y="3332071"/>
                    <a:ext cx="1054894" cy="339196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0714"/>
                    </a:stretch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AutoShape 15"/>
              <p:cNvCxnSpPr>
                <a:cxnSpLocks noChangeShapeType="1"/>
                <a:stCxn id="11" idx="2"/>
                <a:endCxn id="20" idx="0"/>
              </p:cNvCxnSpPr>
              <p:nvPr/>
            </p:nvCxnSpPr>
            <p:spPr bwMode="auto">
              <a:xfrm>
                <a:off x="4468019" y="2921967"/>
                <a:ext cx="692547" cy="410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9" name="Line 40"/>
              <p:cNvSpPr>
                <a:spLocks noChangeShapeType="1"/>
              </p:cNvSpPr>
              <p:nvPr/>
            </p:nvSpPr>
            <p:spPr bwMode="auto">
              <a:xfrm>
                <a:off x="8610600" y="1902792"/>
                <a:ext cx="0" cy="35369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 dirty="0"/>
              </a:p>
            </p:txBody>
          </p:sp>
          <p:sp>
            <p:nvSpPr>
              <p:cNvPr id="1031" name="TextBox 1030"/>
              <p:cNvSpPr txBox="1"/>
              <p:nvPr/>
            </p:nvSpPr>
            <p:spPr>
              <a:xfrm>
                <a:off x="5688013" y="3788337"/>
                <a:ext cx="3577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…</a:t>
                </a:r>
                <a:endParaRPr lang="en-US" sz="20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8253621" y="4638808"/>
                  <a:ext cx="747713" cy="3391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altLang="en-US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53621" y="4638808"/>
                  <a:ext cx="747713" cy="33919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1306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</a:t>
            </a:r>
            <a:r>
              <a:rPr lang="en-US" smtClean="0"/>
              <a:t>recurrence by 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634767" y="3810000"/>
                <a:ext cx="3657600" cy="2362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en-US" sz="1800" kern="0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en-US" sz="1800" b="0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en-US" sz="1800" kern="0" dirty="0" smtClean="0"/>
                  <a:t>Space: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but can be improved to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by freeing array entries that are </a:t>
                </a:r>
                <a:r>
                  <a:rPr lang="en-US" altLang="en-US" sz="1800" kern="0" smtClean="0">
                    <a:solidFill>
                      <a:schemeClr val="tx1"/>
                    </a:solidFill>
                  </a:rPr>
                  <a:t>no longer needed.</a:t>
                </a:r>
                <a:endParaRPr lang="en-US" altLang="en-US" sz="1800" kern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767" y="3810000"/>
                <a:ext cx="3657600" cy="2362200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48600" cy="80520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=3,…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805209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"/>
              <p:cNvSpPr txBox="1">
                <a:spLocks noChangeArrowheads="1"/>
              </p:cNvSpPr>
              <p:nvPr/>
            </p:nvSpPr>
            <p:spPr bwMode="auto">
              <a:xfrm>
                <a:off x="511280" y="1766796"/>
                <a:ext cx="3904574" cy="19082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allocate an array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of size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←2</m:t>
                    </m:r>
                  </m:oMath>
                </a14:m>
                <a:r>
                  <a:rPr lang="en-US" altLang="en-US" b="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−2]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280" y="1766796"/>
                <a:ext cx="3904574" cy="1908215"/>
              </a:xfrm>
              <a:prstGeom prst="rect">
                <a:avLst/>
              </a:prstGeom>
              <a:blipFill rotWithShape="0">
                <a:blip r:embed="rId4"/>
                <a:stretch>
                  <a:fillRect b="-95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415854" y="1725901"/>
            <a:ext cx="4347146" cy="3367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1800" kern="0" dirty="0" smtClean="0"/>
              <a:t>Dynamic programming: </a:t>
            </a:r>
            <a:endParaRPr lang="en-US" altLang="en-US" sz="1800" b="0" i="1" kern="0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marL="631825" lvl="1" indent="-285750"/>
            <a:r>
              <a:rPr lang="en-US" altLang="en-US" sz="1800" kern="0" dirty="0" smtClean="0"/>
              <a:t>Used to solve recurrences</a:t>
            </a:r>
          </a:p>
          <a:p>
            <a:pPr marL="631825" lvl="1" indent="-285750"/>
            <a:r>
              <a:rPr lang="en-US" altLang="en-US" sz="1800" kern="0" dirty="0" smtClean="0"/>
              <a:t>Avoid solving a subproblem more than once by memorization</a:t>
            </a:r>
          </a:p>
          <a:p>
            <a:pPr marL="631825" lvl="1" indent="-285750"/>
            <a:r>
              <a:rPr lang="en-US" altLang="en-US" sz="1800" kern="0" dirty="0" smtClean="0">
                <a:solidFill>
                  <a:schemeClr val="tx1"/>
                </a:solidFill>
              </a:rPr>
              <a:t>Can be either top-down or bottom-up</a:t>
            </a:r>
          </a:p>
          <a:p>
            <a:pPr marL="912813" lvl="2" indent="-285750"/>
            <a:r>
              <a:rPr lang="en-US" altLang="en-US" sz="1800" kern="0" dirty="0" smtClean="0"/>
              <a:t>Bottom-up is usually more efficient in practice</a:t>
            </a:r>
          </a:p>
          <a:p>
            <a:pPr marL="631825" lvl="1" indent="-285750"/>
            <a:r>
              <a:rPr lang="en-US" altLang="en-US" sz="1800" kern="0" dirty="0" smtClean="0">
                <a:solidFill>
                  <a:schemeClr val="tx1"/>
                </a:solidFill>
              </a:rPr>
              <a:t>“Programming” here means “planning”, not coding!</a:t>
            </a:r>
          </a:p>
          <a:p>
            <a:pPr marL="631825" lvl="1" indent="-285750"/>
            <a:endParaRPr lang="en-US" altLang="en-US" sz="1800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0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48600" cy="4724400"/>
              </a:xfrm>
            </p:spPr>
            <p:txBody>
              <a:bodyPr/>
              <a:lstStyle/>
              <a:p>
                <a:r>
                  <a:rPr lang="en-US" dirty="0" smtClean="0"/>
                  <a:t>Problem: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Given </a:t>
                </a:r>
                <a:r>
                  <a:rPr lang="en-US" dirty="0">
                    <a:solidFill>
                      <a:schemeClr val="tx1"/>
                    </a:solidFill>
                  </a:rPr>
                  <a:t>a rod 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price of a rod 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Find a way to cut the rod to maximize  total revenue.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4724400"/>
              </a:xfrm>
              <a:blipFill rotWithShape="0">
                <a:blip r:embed="rId2"/>
                <a:stretch>
                  <a:fillRect l="-621" r="-1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909385"/>
                  </p:ext>
                </p:extLst>
              </p:nvPr>
            </p:nvGraphicFramePr>
            <p:xfrm>
              <a:off x="1143000" y="2057400"/>
              <a:ext cx="7032641" cy="762000"/>
            </p:xfrm>
            <a:graphic>
              <a:graphicData uri="http://schemas.openxmlformats.org/drawingml/2006/table">
                <a:tbl>
                  <a:tblPr/>
                  <a:tblGrid>
                    <a:gridCol w="1088581"/>
                    <a:gridCol w="594406"/>
                    <a:gridCol w="594406"/>
                    <a:gridCol w="594406"/>
                    <a:gridCol w="594406"/>
                    <a:gridCol w="594406"/>
                    <a:gridCol w="594406"/>
                    <a:gridCol w="594406"/>
                    <a:gridCol w="594406"/>
                    <a:gridCol w="594406"/>
                    <a:gridCol w="594406"/>
                  </a:tblGrid>
                  <a:tr h="381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+mj-lt"/>
                            </a:rPr>
                            <a:t>length</a:t>
                          </a:r>
                          <a:r>
                            <a:rPr lang="en-US" b="1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solidFill>
                                    <a:srgbClr val="8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b="0" dirty="0">
                            <a:solidFill>
                              <a:srgbClr val="8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effectLst/>
                              <a:latin typeface="+mj-lt"/>
                            </a:rPr>
                            <a:t>price</a:t>
                          </a:r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 baseline="-25000" dirty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30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909385"/>
                  </p:ext>
                </p:extLst>
              </p:nvPr>
            </p:nvGraphicFramePr>
            <p:xfrm>
              <a:off x="1143000" y="2057400"/>
              <a:ext cx="7032641" cy="762000"/>
            </p:xfrm>
            <a:graphic>
              <a:graphicData uri="http://schemas.openxmlformats.org/drawingml/2006/table">
                <a:tbl>
                  <a:tblPr/>
                  <a:tblGrid>
                    <a:gridCol w="1088581"/>
                    <a:gridCol w="594406"/>
                    <a:gridCol w="594406"/>
                    <a:gridCol w="594406"/>
                    <a:gridCol w="594406"/>
                    <a:gridCol w="594406"/>
                    <a:gridCol w="594406"/>
                    <a:gridCol w="594406"/>
                    <a:gridCol w="594406"/>
                    <a:gridCol w="594406"/>
                    <a:gridCol w="594406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7937" r="-545810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t="-107937" r="-54581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30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9600" y="2979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" y="3284539"/>
            <a:ext cx="7858125" cy="2190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62600" y="3429000"/>
            <a:ext cx="788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7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Rod Cutting: The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001000" cy="5410200"/>
              </a:xfrm>
            </p:spPr>
            <p:txBody>
              <a:bodyPr/>
              <a:lstStyle/>
              <a:p>
                <a:r>
                  <a:rPr lang="en-US" dirty="0" smtClean="0"/>
                  <a:t>Define: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the maximum revenue obtainable from cutting a rod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Recurrence: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if we do not cut at all</a:t>
                </a:r>
              </a:p>
              <a:p>
                <a:pPr marL="631825" lvl="1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:r>
                  <a:rPr lang="en-US" dirty="0" smtClean="0"/>
                  <a:t>the first piece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631825" lvl="1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 if the first piece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001000" cy="5410200"/>
              </a:xfrm>
              <a:blipFill rotWithShape="0">
                <a:blip r:embed="rId2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2262356" y="3450672"/>
                <a:ext cx="4619287" cy="21544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[0 .. 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a new array</a:t>
                </a:r>
              </a:p>
              <a:p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pt-BR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pt-BR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t-BR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pt-BR" altLang="en-US" b="1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b="1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pt-BR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pt-BR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b="0" i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pt-BR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pt-BR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pt-BR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2356" y="3450672"/>
                <a:ext cx="4619287" cy="2154436"/>
              </a:xfrm>
              <a:prstGeom prst="rect">
                <a:avLst/>
              </a:prstGeom>
              <a:blipFill rotWithShape="0">
                <a:blip r:embed="rId3"/>
                <a:stretch>
                  <a:fillRect b="-113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00456" y="5681308"/>
                <a:ext cx="2279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rgbClr val="003399"/>
                    </a:solidFill>
                  </a:rPr>
                  <a:t>Running time: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56" y="5681308"/>
                <a:ext cx="227972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139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85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Reconstructing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</a:t>
            </a:r>
            <a:r>
              <a:rPr lang="en-US" dirty="0" smtClean="0">
                <a:solidFill>
                  <a:schemeClr val="tx1"/>
                </a:solidFill>
              </a:rPr>
              <a:t>Remember the optimal decision for each subproblem.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7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2262356" y="1295400"/>
                <a:ext cx="4619287" cy="33855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[0 .. 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[0 .. 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</a:t>
                </a:r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new arrays</a:t>
                </a:r>
                <a:endParaRPr lang="pt-BR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pt-BR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pt-BR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t-BR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pt-BR" altLang="en-US" b="1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b="1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pt-BR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pt-BR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if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</a:t>
                </a:r>
                <a:r>
                  <a:rPr lang="pt-BR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pt-BR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pt-BR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pt-BR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pt-BR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pt-BR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do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print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2356" y="1295400"/>
                <a:ext cx="4619287" cy="33855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6476449"/>
                  </p:ext>
                </p:extLst>
              </p:nvPr>
            </p:nvGraphicFramePr>
            <p:xfrm>
              <a:off x="990600" y="4648200"/>
              <a:ext cx="7032646" cy="1524000"/>
            </p:xfrm>
            <a:graphic>
              <a:graphicData uri="http://schemas.openxmlformats.org/drawingml/2006/table">
                <a:tbl>
                  <a:tblPr/>
                  <a:tblGrid>
                    <a:gridCol w="1003744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</a:tblGrid>
                  <a:tr h="3810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8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8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b="0" dirty="0">
                            <a:solidFill>
                              <a:srgbClr val="8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30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30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6476449"/>
                  </p:ext>
                </p:extLst>
              </p:nvPr>
            </p:nvGraphicFramePr>
            <p:xfrm>
              <a:off x="990600" y="4648200"/>
              <a:ext cx="7032646" cy="1524000"/>
            </p:xfrm>
            <a:graphic>
              <a:graphicData uri="http://schemas.openxmlformats.org/drawingml/2006/table">
                <a:tbl>
                  <a:tblPr/>
                  <a:tblGrid>
                    <a:gridCol w="1003744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  <a:gridCol w="548082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7937" r="-600606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b="0" dirty="0">
                            <a:solidFill>
                              <a:srgbClr val="8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107937" r="-600606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30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211290" r="-600606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30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t="-306349" r="-600606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2757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6F7D1-4E22-488A-9F9A-8A5718FC1A52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Weighted Interval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6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914400"/>
                <a:ext cx="7848600" cy="1793876"/>
              </a:xfrm>
            </p:spPr>
            <p:txBody>
              <a:bodyPr/>
              <a:lstStyle/>
              <a:p>
                <a:r>
                  <a:rPr lang="en-US" altLang="en-US" dirty="0" smtClean="0"/>
                  <a:t>Weighted interval scheduling problem.</a:t>
                </a:r>
              </a:p>
              <a:p>
                <a:pPr lvl="1"/>
                <a:r>
                  <a:rPr lang="en-US" altLang="en-US" dirty="0"/>
                  <a:t>Job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starts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, </a:t>
                </a:r>
                <a:r>
                  <a:rPr lang="en-US" altLang="en-US" dirty="0"/>
                  <a:t>finishes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, </a:t>
                </a:r>
                <a:r>
                  <a:rPr lang="en-US" altLang="en-US" dirty="0"/>
                  <a:t>and has weight </a:t>
                </a:r>
                <a:r>
                  <a:rPr lang="en-US" altLang="en-US" dirty="0" smtClean="0"/>
                  <a:t>(or value)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 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Two jobs compatible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en-US" dirty="0"/>
                  <a:t>if they don't overlap.</a:t>
                </a:r>
              </a:p>
              <a:p>
                <a:pPr lvl="1"/>
                <a:r>
                  <a:rPr lang="en-US" altLang="en-US" dirty="0"/>
                  <a:t>Goal:  find </a:t>
                </a:r>
                <a:r>
                  <a:rPr lang="en-US" altLang="en-US" dirty="0" smtClean="0"/>
                  <a:t>maximum-weight </a:t>
                </a:r>
                <a:r>
                  <a:rPr lang="en-US" altLang="en-US" dirty="0"/>
                  <a:t>subset of mutually compatible jobs.</a:t>
                </a:r>
              </a:p>
            </p:txBody>
          </p:sp>
        </mc:Choice>
        <mc:Fallback xmlns="">
          <p:sp>
            <p:nvSpPr>
              <p:cNvPr id="3276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914400"/>
                <a:ext cx="7848600" cy="1793876"/>
              </a:xfrm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47" name="Line 67"/>
          <p:cNvSpPr>
            <a:spLocks noChangeShapeType="1"/>
          </p:cNvSpPr>
          <p:nvPr/>
        </p:nvSpPr>
        <p:spPr bwMode="auto">
          <a:xfrm>
            <a:off x="1433513" y="5699125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48" name="Text Box 68"/>
          <p:cNvSpPr txBox="1">
            <a:spLocks noChangeArrowheads="1"/>
          </p:cNvSpPr>
          <p:nvPr/>
        </p:nvSpPr>
        <p:spPr bwMode="auto">
          <a:xfrm>
            <a:off x="3856038" y="5780088"/>
            <a:ext cx="15922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400"/>
          </a:p>
        </p:txBody>
      </p:sp>
      <p:sp>
        <p:nvSpPr>
          <p:cNvPr id="327749" name="Text Box 69"/>
          <p:cNvSpPr txBox="1">
            <a:spLocks noChangeArrowheads="1"/>
          </p:cNvSpPr>
          <p:nvPr/>
        </p:nvSpPr>
        <p:spPr bwMode="auto">
          <a:xfrm>
            <a:off x="7315200" y="5491163"/>
            <a:ext cx="7620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Time</a:t>
            </a:r>
          </a:p>
        </p:txBody>
      </p:sp>
      <p:sp>
        <p:nvSpPr>
          <p:cNvPr id="327750" name="Line 70"/>
          <p:cNvSpPr>
            <a:spLocks noChangeShapeType="1"/>
          </p:cNvSpPr>
          <p:nvPr/>
        </p:nvSpPr>
        <p:spPr bwMode="auto">
          <a:xfrm>
            <a:off x="6554788" y="56991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51" name="Text Box 71"/>
          <p:cNvSpPr txBox="1">
            <a:spLocks noChangeArrowheads="1"/>
          </p:cNvSpPr>
          <p:nvPr/>
        </p:nvSpPr>
        <p:spPr bwMode="auto">
          <a:xfrm>
            <a:off x="1295400" y="5699125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0</a:t>
            </a:r>
          </a:p>
        </p:txBody>
      </p:sp>
      <p:sp>
        <p:nvSpPr>
          <p:cNvPr id="327752" name="Line 72"/>
          <p:cNvSpPr>
            <a:spLocks noChangeShapeType="1"/>
          </p:cNvSpPr>
          <p:nvPr/>
        </p:nvSpPr>
        <p:spPr bwMode="auto">
          <a:xfrm rot="-5400000">
            <a:off x="325437" y="41068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53" name="Line 73"/>
          <p:cNvSpPr>
            <a:spLocks noChangeShapeType="1"/>
          </p:cNvSpPr>
          <p:nvPr/>
        </p:nvSpPr>
        <p:spPr bwMode="auto">
          <a:xfrm rot="-5400000">
            <a:off x="-158750" y="41068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54" name="Line 74"/>
          <p:cNvSpPr>
            <a:spLocks noChangeShapeType="1"/>
          </p:cNvSpPr>
          <p:nvPr/>
        </p:nvSpPr>
        <p:spPr bwMode="auto">
          <a:xfrm rot="-5400000">
            <a:off x="1295400" y="41068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55" name="Line 75"/>
          <p:cNvSpPr>
            <a:spLocks noChangeShapeType="1"/>
          </p:cNvSpPr>
          <p:nvPr/>
        </p:nvSpPr>
        <p:spPr bwMode="auto">
          <a:xfrm rot="-5400000">
            <a:off x="809625" y="41068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56" name="Line 76"/>
          <p:cNvSpPr>
            <a:spLocks noChangeShapeType="1"/>
          </p:cNvSpPr>
          <p:nvPr/>
        </p:nvSpPr>
        <p:spPr bwMode="auto">
          <a:xfrm rot="-5400000">
            <a:off x="1779587" y="41068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57" name="Line 77"/>
          <p:cNvSpPr>
            <a:spLocks noChangeShapeType="1"/>
          </p:cNvSpPr>
          <p:nvPr/>
        </p:nvSpPr>
        <p:spPr bwMode="auto">
          <a:xfrm rot="-5400000">
            <a:off x="3232150" y="41068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58" name="Line 78"/>
          <p:cNvSpPr>
            <a:spLocks noChangeShapeType="1"/>
          </p:cNvSpPr>
          <p:nvPr/>
        </p:nvSpPr>
        <p:spPr bwMode="auto">
          <a:xfrm rot="-5400000">
            <a:off x="2747962" y="41068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59" name="Line 79"/>
          <p:cNvSpPr>
            <a:spLocks noChangeShapeType="1"/>
          </p:cNvSpPr>
          <p:nvPr/>
        </p:nvSpPr>
        <p:spPr bwMode="auto">
          <a:xfrm rot="-5400000">
            <a:off x="4200525" y="41068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60" name="Line 80"/>
          <p:cNvSpPr>
            <a:spLocks noChangeShapeType="1"/>
          </p:cNvSpPr>
          <p:nvPr/>
        </p:nvSpPr>
        <p:spPr bwMode="auto">
          <a:xfrm rot="-5400000">
            <a:off x="3716337" y="41068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61" name="Line 81"/>
          <p:cNvSpPr>
            <a:spLocks noChangeShapeType="1"/>
          </p:cNvSpPr>
          <p:nvPr/>
        </p:nvSpPr>
        <p:spPr bwMode="auto">
          <a:xfrm rot="-5400000">
            <a:off x="5170487" y="41068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62" name="Line 82"/>
          <p:cNvSpPr>
            <a:spLocks noChangeShapeType="1"/>
          </p:cNvSpPr>
          <p:nvPr/>
        </p:nvSpPr>
        <p:spPr bwMode="auto">
          <a:xfrm rot="-5400000">
            <a:off x="4686300" y="41068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63" name="Text Box 83"/>
          <p:cNvSpPr txBox="1">
            <a:spLocks noChangeArrowheads="1"/>
          </p:cNvSpPr>
          <p:nvPr/>
        </p:nvSpPr>
        <p:spPr bwMode="auto">
          <a:xfrm>
            <a:off x="1779588" y="5699125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</a:t>
            </a:r>
          </a:p>
        </p:txBody>
      </p:sp>
      <p:sp>
        <p:nvSpPr>
          <p:cNvPr id="327764" name="Text Box 84"/>
          <p:cNvSpPr txBox="1">
            <a:spLocks noChangeArrowheads="1"/>
          </p:cNvSpPr>
          <p:nvPr/>
        </p:nvSpPr>
        <p:spPr bwMode="auto">
          <a:xfrm>
            <a:off x="2263775" y="5699125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2</a:t>
            </a:r>
          </a:p>
        </p:txBody>
      </p:sp>
      <p:sp>
        <p:nvSpPr>
          <p:cNvPr id="327765" name="Text Box 85"/>
          <p:cNvSpPr txBox="1">
            <a:spLocks noChangeArrowheads="1"/>
          </p:cNvSpPr>
          <p:nvPr/>
        </p:nvSpPr>
        <p:spPr bwMode="auto">
          <a:xfrm>
            <a:off x="2747963" y="5699125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3</a:t>
            </a:r>
          </a:p>
        </p:txBody>
      </p:sp>
      <p:sp>
        <p:nvSpPr>
          <p:cNvPr id="327766" name="Text Box 86"/>
          <p:cNvSpPr txBox="1">
            <a:spLocks noChangeArrowheads="1"/>
          </p:cNvSpPr>
          <p:nvPr/>
        </p:nvSpPr>
        <p:spPr bwMode="auto">
          <a:xfrm>
            <a:off x="3233738" y="5699125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</a:t>
            </a:r>
          </a:p>
        </p:txBody>
      </p:sp>
      <p:sp>
        <p:nvSpPr>
          <p:cNvPr id="327767" name="Text Box 87"/>
          <p:cNvSpPr txBox="1">
            <a:spLocks noChangeArrowheads="1"/>
          </p:cNvSpPr>
          <p:nvPr/>
        </p:nvSpPr>
        <p:spPr bwMode="auto">
          <a:xfrm>
            <a:off x="3717925" y="5699125"/>
            <a:ext cx="4143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5</a:t>
            </a:r>
          </a:p>
        </p:txBody>
      </p:sp>
      <p:sp>
        <p:nvSpPr>
          <p:cNvPr id="327768" name="Text Box 88"/>
          <p:cNvSpPr txBox="1">
            <a:spLocks noChangeArrowheads="1"/>
          </p:cNvSpPr>
          <p:nvPr/>
        </p:nvSpPr>
        <p:spPr bwMode="auto">
          <a:xfrm>
            <a:off x="4202113" y="5699125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6</a:t>
            </a:r>
          </a:p>
        </p:txBody>
      </p:sp>
      <p:sp>
        <p:nvSpPr>
          <p:cNvPr id="327769" name="Text Box 89"/>
          <p:cNvSpPr txBox="1">
            <a:spLocks noChangeArrowheads="1"/>
          </p:cNvSpPr>
          <p:nvPr/>
        </p:nvSpPr>
        <p:spPr bwMode="auto">
          <a:xfrm>
            <a:off x="4686300" y="5699125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7</a:t>
            </a:r>
          </a:p>
        </p:txBody>
      </p:sp>
      <p:sp>
        <p:nvSpPr>
          <p:cNvPr id="327770" name="Text Box 90"/>
          <p:cNvSpPr txBox="1">
            <a:spLocks noChangeArrowheads="1"/>
          </p:cNvSpPr>
          <p:nvPr/>
        </p:nvSpPr>
        <p:spPr bwMode="auto">
          <a:xfrm>
            <a:off x="5170488" y="5699125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8</a:t>
            </a:r>
          </a:p>
        </p:txBody>
      </p:sp>
      <p:sp>
        <p:nvSpPr>
          <p:cNvPr id="327771" name="Text Box 91"/>
          <p:cNvSpPr txBox="1">
            <a:spLocks noChangeArrowheads="1"/>
          </p:cNvSpPr>
          <p:nvPr/>
        </p:nvSpPr>
        <p:spPr bwMode="auto">
          <a:xfrm>
            <a:off x="5654675" y="5699125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9</a:t>
            </a:r>
          </a:p>
        </p:txBody>
      </p:sp>
      <p:sp>
        <p:nvSpPr>
          <p:cNvPr id="327772" name="Text Box 92"/>
          <p:cNvSpPr txBox="1">
            <a:spLocks noChangeArrowheads="1"/>
          </p:cNvSpPr>
          <p:nvPr/>
        </p:nvSpPr>
        <p:spPr bwMode="auto">
          <a:xfrm>
            <a:off x="6070600" y="5699125"/>
            <a:ext cx="4143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10</a:t>
            </a:r>
          </a:p>
        </p:txBody>
      </p:sp>
      <p:sp>
        <p:nvSpPr>
          <p:cNvPr id="327773" name="Text Box 93"/>
          <p:cNvSpPr txBox="1">
            <a:spLocks noChangeArrowheads="1"/>
          </p:cNvSpPr>
          <p:nvPr/>
        </p:nvSpPr>
        <p:spPr bwMode="auto">
          <a:xfrm>
            <a:off x="6624638" y="5699125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11</a:t>
            </a:r>
          </a:p>
        </p:txBody>
      </p:sp>
      <p:sp>
        <p:nvSpPr>
          <p:cNvPr id="327774" name="Rectangle 94"/>
          <p:cNvSpPr>
            <a:spLocks noChangeArrowheads="1"/>
          </p:cNvSpPr>
          <p:nvPr/>
        </p:nvSpPr>
        <p:spPr bwMode="auto">
          <a:xfrm>
            <a:off x="3856038" y="4591050"/>
            <a:ext cx="1936750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f</a:t>
            </a:r>
          </a:p>
        </p:txBody>
      </p:sp>
      <p:sp>
        <p:nvSpPr>
          <p:cNvPr id="327775" name="Rectangle 95"/>
          <p:cNvSpPr>
            <a:spLocks noChangeArrowheads="1"/>
          </p:cNvSpPr>
          <p:nvPr/>
        </p:nvSpPr>
        <p:spPr bwMode="auto">
          <a:xfrm>
            <a:off x="4340225" y="5006975"/>
            <a:ext cx="1938338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sp>
        <p:nvSpPr>
          <p:cNvPr id="327776" name="Line 96"/>
          <p:cNvSpPr>
            <a:spLocks noChangeShapeType="1"/>
          </p:cNvSpPr>
          <p:nvPr/>
        </p:nvSpPr>
        <p:spPr bwMode="auto">
          <a:xfrm rot="-5400000">
            <a:off x="2263775" y="41068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77" name="Rectangle 97"/>
          <p:cNvSpPr>
            <a:spLocks noChangeArrowheads="1"/>
          </p:cNvSpPr>
          <p:nvPr/>
        </p:nvSpPr>
        <p:spPr bwMode="auto">
          <a:xfrm>
            <a:off x="5308600" y="5419725"/>
            <a:ext cx="1454150" cy="277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h</a:t>
            </a:r>
          </a:p>
        </p:txBody>
      </p:sp>
      <p:sp>
        <p:nvSpPr>
          <p:cNvPr id="327778" name="Rectangle 98"/>
          <p:cNvSpPr>
            <a:spLocks noChangeArrowheads="1"/>
          </p:cNvSpPr>
          <p:nvPr/>
        </p:nvSpPr>
        <p:spPr bwMode="auto">
          <a:xfrm>
            <a:off x="3371850" y="4175125"/>
            <a:ext cx="1452563" cy="277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e</a:t>
            </a:r>
          </a:p>
        </p:txBody>
      </p:sp>
      <p:sp>
        <p:nvSpPr>
          <p:cNvPr id="327779" name="Rectangle 99"/>
          <p:cNvSpPr>
            <a:spLocks noChangeArrowheads="1"/>
          </p:cNvSpPr>
          <p:nvPr/>
        </p:nvSpPr>
        <p:spPr bwMode="auto">
          <a:xfrm>
            <a:off x="1433513" y="2514600"/>
            <a:ext cx="2906712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327780" name="Rectangle 100"/>
          <p:cNvSpPr>
            <a:spLocks noChangeArrowheads="1"/>
          </p:cNvSpPr>
          <p:nvPr/>
        </p:nvSpPr>
        <p:spPr bwMode="auto">
          <a:xfrm>
            <a:off x="1917700" y="2930525"/>
            <a:ext cx="1454150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327781" name="Rectangle 101"/>
          <p:cNvSpPr>
            <a:spLocks noChangeArrowheads="1"/>
          </p:cNvSpPr>
          <p:nvPr/>
        </p:nvSpPr>
        <p:spPr bwMode="auto">
          <a:xfrm>
            <a:off x="2887663" y="3344863"/>
            <a:ext cx="968375" cy="2778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327782" name="Rectangle 102"/>
          <p:cNvSpPr>
            <a:spLocks noChangeArrowheads="1"/>
          </p:cNvSpPr>
          <p:nvPr/>
        </p:nvSpPr>
        <p:spPr bwMode="auto">
          <a:xfrm>
            <a:off x="2887663" y="3760788"/>
            <a:ext cx="2420937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607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E89F7-31EF-4601-A67E-73E5FBC2A9CD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329774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Unweighted Interval Scheduling Review</a:t>
            </a:r>
          </a:p>
        </p:txBody>
      </p:sp>
      <p:sp>
        <p:nvSpPr>
          <p:cNvPr id="329775" name="Rectangle 4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Recall.  </a:t>
            </a:r>
            <a:r>
              <a:rPr lang="en-US" altLang="en-US" dirty="0">
                <a:solidFill>
                  <a:schemeClr val="tx1"/>
                </a:solidFill>
              </a:rPr>
              <a:t>Greedy algorithm works if all weights are 1.</a:t>
            </a:r>
          </a:p>
          <a:p>
            <a:pPr lvl="1"/>
            <a:r>
              <a:rPr lang="en-US" altLang="en-US" dirty="0"/>
              <a:t>Consider jobs in ascending order of finish time.</a:t>
            </a:r>
          </a:p>
          <a:p>
            <a:pPr lvl="1"/>
            <a:r>
              <a:rPr lang="en-US" altLang="en-US" dirty="0"/>
              <a:t>Add job to subset if it is compatible with previously chosen jobs.</a:t>
            </a:r>
          </a:p>
          <a:p>
            <a:r>
              <a:rPr lang="en-US" altLang="en-US" dirty="0" smtClean="0"/>
              <a:t>Observation</a:t>
            </a:r>
            <a:r>
              <a:rPr lang="en-US" altLang="en-US" dirty="0"/>
              <a:t>.  </a:t>
            </a:r>
            <a:r>
              <a:rPr lang="en-US" altLang="en-US" dirty="0">
                <a:solidFill>
                  <a:schemeClr val="tx1"/>
                </a:solidFill>
              </a:rPr>
              <a:t>Greedy algorithm can fail </a:t>
            </a:r>
            <a:r>
              <a:rPr lang="en-US" altLang="en-US" dirty="0" smtClean="0">
                <a:solidFill>
                  <a:schemeClr val="tx1"/>
                </a:solidFill>
              </a:rPr>
              <a:t>miserably if </a:t>
            </a:r>
            <a:r>
              <a:rPr lang="en-US" altLang="en-US" dirty="0">
                <a:solidFill>
                  <a:schemeClr val="tx1"/>
                </a:solidFill>
              </a:rPr>
              <a:t>arbitrary weights are allowed.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3405" y="2971800"/>
            <a:ext cx="8016070" cy="1727200"/>
            <a:chOff x="420771" y="3124200"/>
            <a:chExt cx="8016070" cy="1727200"/>
          </a:xfrm>
        </p:grpSpPr>
        <p:sp>
          <p:nvSpPr>
            <p:cNvPr id="329779" name="Line 51"/>
            <p:cNvSpPr>
              <a:spLocks noChangeShapeType="1"/>
            </p:cNvSpPr>
            <p:nvPr/>
          </p:nvSpPr>
          <p:spPr bwMode="auto">
            <a:xfrm>
              <a:off x="1793154" y="4430712"/>
              <a:ext cx="588168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29780" name="Text Box 52"/>
            <p:cNvSpPr txBox="1">
              <a:spLocks noChangeArrowheads="1"/>
            </p:cNvSpPr>
            <p:nvPr/>
          </p:nvSpPr>
          <p:spPr bwMode="auto">
            <a:xfrm>
              <a:off x="4215679" y="4511675"/>
              <a:ext cx="1592262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 sz="1400"/>
            </a:p>
          </p:txBody>
        </p:sp>
        <p:sp>
          <p:nvSpPr>
            <p:cNvPr id="329781" name="Text Box 53"/>
            <p:cNvSpPr txBox="1">
              <a:spLocks noChangeArrowheads="1"/>
            </p:cNvSpPr>
            <p:nvPr/>
          </p:nvSpPr>
          <p:spPr bwMode="auto">
            <a:xfrm>
              <a:off x="7674841" y="4222750"/>
              <a:ext cx="762000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Time</a:t>
              </a:r>
            </a:p>
          </p:txBody>
        </p:sp>
        <p:sp>
          <p:nvSpPr>
            <p:cNvPr id="329783" name="Text Box 55"/>
            <p:cNvSpPr txBox="1">
              <a:spLocks noChangeArrowheads="1"/>
            </p:cNvSpPr>
            <p:nvPr/>
          </p:nvSpPr>
          <p:spPr bwMode="auto">
            <a:xfrm>
              <a:off x="1655041" y="4430712"/>
              <a:ext cx="415925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0</a:t>
              </a:r>
            </a:p>
          </p:txBody>
        </p:sp>
        <p:sp>
          <p:nvSpPr>
            <p:cNvPr id="329795" name="Text Box 67"/>
            <p:cNvSpPr txBox="1">
              <a:spLocks noChangeArrowheads="1"/>
            </p:cNvSpPr>
            <p:nvPr/>
          </p:nvSpPr>
          <p:spPr bwMode="auto">
            <a:xfrm>
              <a:off x="2139229" y="4430712"/>
              <a:ext cx="415925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1</a:t>
              </a:r>
            </a:p>
          </p:txBody>
        </p:sp>
        <p:sp>
          <p:nvSpPr>
            <p:cNvPr id="329796" name="Text Box 68"/>
            <p:cNvSpPr txBox="1">
              <a:spLocks noChangeArrowheads="1"/>
            </p:cNvSpPr>
            <p:nvPr/>
          </p:nvSpPr>
          <p:spPr bwMode="auto">
            <a:xfrm>
              <a:off x="2623416" y="4430712"/>
              <a:ext cx="415925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2</a:t>
              </a:r>
            </a:p>
          </p:txBody>
        </p:sp>
        <p:sp>
          <p:nvSpPr>
            <p:cNvPr id="329797" name="Text Box 69"/>
            <p:cNvSpPr txBox="1">
              <a:spLocks noChangeArrowheads="1"/>
            </p:cNvSpPr>
            <p:nvPr/>
          </p:nvSpPr>
          <p:spPr bwMode="auto">
            <a:xfrm>
              <a:off x="3107604" y="4430712"/>
              <a:ext cx="415925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3</a:t>
              </a:r>
            </a:p>
          </p:txBody>
        </p:sp>
        <p:sp>
          <p:nvSpPr>
            <p:cNvPr id="329798" name="Text Box 70"/>
            <p:cNvSpPr txBox="1">
              <a:spLocks noChangeArrowheads="1"/>
            </p:cNvSpPr>
            <p:nvPr/>
          </p:nvSpPr>
          <p:spPr bwMode="auto">
            <a:xfrm>
              <a:off x="3593379" y="4430712"/>
              <a:ext cx="414337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4</a:t>
              </a:r>
            </a:p>
          </p:txBody>
        </p:sp>
        <p:sp>
          <p:nvSpPr>
            <p:cNvPr id="329799" name="Text Box 71"/>
            <p:cNvSpPr txBox="1">
              <a:spLocks noChangeArrowheads="1"/>
            </p:cNvSpPr>
            <p:nvPr/>
          </p:nvSpPr>
          <p:spPr bwMode="auto">
            <a:xfrm>
              <a:off x="4077566" y="4430712"/>
              <a:ext cx="414338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5</a:t>
              </a:r>
            </a:p>
          </p:txBody>
        </p:sp>
        <p:sp>
          <p:nvSpPr>
            <p:cNvPr id="329800" name="Text Box 72"/>
            <p:cNvSpPr txBox="1">
              <a:spLocks noChangeArrowheads="1"/>
            </p:cNvSpPr>
            <p:nvPr/>
          </p:nvSpPr>
          <p:spPr bwMode="auto">
            <a:xfrm>
              <a:off x="4561754" y="4430712"/>
              <a:ext cx="414337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6</a:t>
              </a:r>
            </a:p>
          </p:txBody>
        </p:sp>
        <p:sp>
          <p:nvSpPr>
            <p:cNvPr id="329801" name="Text Box 73"/>
            <p:cNvSpPr txBox="1">
              <a:spLocks noChangeArrowheads="1"/>
            </p:cNvSpPr>
            <p:nvPr/>
          </p:nvSpPr>
          <p:spPr bwMode="auto">
            <a:xfrm>
              <a:off x="5045941" y="4430712"/>
              <a:ext cx="415925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7</a:t>
              </a:r>
            </a:p>
          </p:txBody>
        </p:sp>
        <p:sp>
          <p:nvSpPr>
            <p:cNvPr id="329802" name="Text Box 74"/>
            <p:cNvSpPr txBox="1">
              <a:spLocks noChangeArrowheads="1"/>
            </p:cNvSpPr>
            <p:nvPr/>
          </p:nvSpPr>
          <p:spPr bwMode="auto">
            <a:xfrm>
              <a:off x="5530129" y="4430712"/>
              <a:ext cx="415925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8</a:t>
              </a:r>
            </a:p>
          </p:txBody>
        </p:sp>
        <p:sp>
          <p:nvSpPr>
            <p:cNvPr id="329803" name="Text Box 75"/>
            <p:cNvSpPr txBox="1">
              <a:spLocks noChangeArrowheads="1"/>
            </p:cNvSpPr>
            <p:nvPr/>
          </p:nvSpPr>
          <p:spPr bwMode="auto">
            <a:xfrm>
              <a:off x="6014316" y="4430712"/>
              <a:ext cx="415925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9</a:t>
              </a:r>
            </a:p>
          </p:txBody>
        </p:sp>
        <p:sp>
          <p:nvSpPr>
            <p:cNvPr id="329804" name="Text Box 76"/>
            <p:cNvSpPr txBox="1">
              <a:spLocks noChangeArrowheads="1"/>
            </p:cNvSpPr>
            <p:nvPr/>
          </p:nvSpPr>
          <p:spPr bwMode="auto">
            <a:xfrm>
              <a:off x="6430241" y="4430712"/>
              <a:ext cx="414338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10</a:t>
              </a:r>
            </a:p>
          </p:txBody>
        </p:sp>
        <p:sp>
          <p:nvSpPr>
            <p:cNvPr id="329805" name="Text Box 77"/>
            <p:cNvSpPr txBox="1">
              <a:spLocks noChangeArrowheads="1"/>
            </p:cNvSpPr>
            <p:nvPr/>
          </p:nvSpPr>
          <p:spPr bwMode="auto">
            <a:xfrm>
              <a:off x="6984279" y="4430712"/>
              <a:ext cx="414337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11</a:t>
              </a:r>
            </a:p>
          </p:txBody>
        </p:sp>
        <p:sp>
          <p:nvSpPr>
            <p:cNvPr id="329806" name="Rectangle 78"/>
            <p:cNvSpPr>
              <a:spLocks noChangeArrowheads="1"/>
            </p:cNvSpPr>
            <p:nvPr/>
          </p:nvSpPr>
          <p:spPr bwMode="auto">
            <a:xfrm>
              <a:off x="1789979" y="3414712"/>
              <a:ext cx="4860925" cy="2762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29782" name="Line 54"/>
            <p:cNvSpPr>
              <a:spLocks noChangeShapeType="1"/>
            </p:cNvSpPr>
            <p:nvPr/>
          </p:nvSpPr>
          <p:spPr bwMode="auto">
            <a:xfrm>
              <a:off x="6914429" y="4430712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29784" name="Line 56"/>
            <p:cNvSpPr>
              <a:spLocks noChangeShapeType="1"/>
            </p:cNvSpPr>
            <p:nvPr/>
          </p:nvSpPr>
          <p:spPr bwMode="auto">
            <a:xfrm rot="-5400000">
              <a:off x="1624085" y="3777456"/>
              <a:ext cx="1306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29785" name="Line 57"/>
            <p:cNvSpPr>
              <a:spLocks noChangeShapeType="1"/>
            </p:cNvSpPr>
            <p:nvPr/>
          </p:nvSpPr>
          <p:spPr bwMode="auto">
            <a:xfrm rot="-5400000">
              <a:off x="1139898" y="3777456"/>
              <a:ext cx="1306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29786" name="Line 58"/>
            <p:cNvSpPr>
              <a:spLocks noChangeShapeType="1"/>
            </p:cNvSpPr>
            <p:nvPr/>
          </p:nvSpPr>
          <p:spPr bwMode="auto">
            <a:xfrm rot="-5400000">
              <a:off x="2594048" y="3777456"/>
              <a:ext cx="1306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29787" name="Line 59"/>
            <p:cNvSpPr>
              <a:spLocks noChangeShapeType="1"/>
            </p:cNvSpPr>
            <p:nvPr/>
          </p:nvSpPr>
          <p:spPr bwMode="auto">
            <a:xfrm rot="-5400000">
              <a:off x="2108273" y="3777456"/>
              <a:ext cx="1306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29788" name="Line 60"/>
            <p:cNvSpPr>
              <a:spLocks noChangeShapeType="1"/>
            </p:cNvSpPr>
            <p:nvPr/>
          </p:nvSpPr>
          <p:spPr bwMode="auto">
            <a:xfrm rot="-5400000">
              <a:off x="3078235" y="3777456"/>
              <a:ext cx="1306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29789" name="Line 61"/>
            <p:cNvSpPr>
              <a:spLocks noChangeShapeType="1"/>
            </p:cNvSpPr>
            <p:nvPr/>
          </p:nvSpPr>
          <p:spPr bwMode="auto">
            <a:xfrm rot="-5400000">
              <a:off x="4530798" y="3777456"/>
              <a:ext cx="1306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29790" name="Line 62"/>
            <p:cNvSpPr>
              <a:spLocks noChangeShapeType="1"/>
            </p:cNvSpPr>
            <p:nvPr/>
          </p:nvSpPr>
          <p:spPr bwMode="auto">
            <a:xfrm rot="-5400000">
              <a:off x="4046610" y="3777456"/>
              <a:ext cx="1306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29791" name="Line 63"/>
            <p:cNvSpPr>
              <a:spLocks noChangeShapeType="1"/>
            </p:cNvSpPr>
            <p:nvPr/>
          </p:nvSpPr>
          <p:spPr bwMode="auto">
            <a:xfrm rot="-5400000">
              <a:off x="5499173" y="3777456"/>
              <a:ext cx="1306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29792" name="Line 64"/>
            <p:cNvSpPr>
              <a:spLocks noChangeShapeType="1"/>
            </p:cNvSpPr>
            <p:nvPr/>
          </p:nvSpPr>
          <p:spPr bwMode="auto">
            <a:xfrm rot="-5400000">
              <a:off x="5014985" y="3777456"/>
              <a:ext cx="1306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29793" name="Line 65"/>
            <p:cNvSpPr>
              <a:spLocks noChangeShapeType="1"/>
            </p:cNvSpPr>
            <p:nvPr/>
          </p:nvSpPr>
          <p:spPr bwMode="auto">
            <a:xfrm rot="-5400000">
              <a:off x="6469135" y="3777456"/>
              <a:ext cx="1306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29794" name="Line 66"/>
            <p:cNvSpPr>
              <a:spLocks noChangeShapeType="1"/>
            </p:cNvSpPr>
            <p:nvPr/>
          </p:nvSpPr>
          <p:spPr bwMode="auto">
            <a:xfrm rot="-5400000">
              <a:off x="5984948" y="3777456"/>
              <a:ext cx="1306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29808" name="Line 80"/>
            <p:cNvSpPr>
              <a:spLocks noChangeShapeType="1"/>
            </p:cNvSpPr>
            <p:nvPr/>
          </p:nvSpPr>
          <p:spPr bwMode="auto">
            <a:xfrm rot="-5400000">
              <a:off x="3562423" y="3777456"/>
              <a:ext cx="1306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29810" name="Rectangle 82"/>
            <p:cNvSpPr>
              <a:spLocks noChangeArrowheads="1"/>
            </p:cNvSpPr>
            <p:nvPr/>
          </p:nvSpPr>
          <p:spPr bwMode="auto">
            <a:xfrm>
              <a:off x="1791566" y="3906837"/>
              <a:ext cx="1452563" cy="27781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329816" name="Rectangle 88"/>
            <p:cNvSpPr>
              <a:spLocks noChangeArrowheads="1"/>
            </p:cNvSpPr>
            <p:nvPr/>
          </p:nvSpPr>
          <p:spPr bwMode="auto">
            <a:xfrm>
              <a:off x="420771" y="3381904"/>
              <a:ext cx="1421864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/>
                <a:t>weight = 999</a:t>
              </a:r>
            </a:p>
          </p:txBody>
        </p:sp>
        <p:sp>
          <p:nvSpPr>
            <p:cNvPr id="329817" name="Rectangle 89"/>
            <p:cNvSpPr>
              <a:spLocks noChangeArrowheads="1"/>
            </p:cNvSpPr>
            <p:nvPr/>
          </p:nvSpPr>
          <p:spPr bwMode="auto">
            <a:xfrm>
              <a:off x="428831" y="3845454"/>
              <a:ext cx="1139736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/>
                <a:t>weight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2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9928</TotalTime>
  <Words>712</Words>
  <Application>Microsoft Office PowerPoint</Application>
  <PresentationFormat>On-screen Show (4:3)</PresentationFormat>
  <Paragraphs>285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Monotype Sorts</vt:lpstr>
      <vt:lpstr>Arial</vt:lpstr>
      <vt:lpstr>Cambria Math</vt:lpstr>
      <vt:lpstr>Comic Sans MS</vt:lpstr>
      <vt:lpstr>Courier New</vt:lpstr>
      <vt:lpstr>Wingdings</vt:lpstr>
      <vt:lpstr>Theme1</vt:lpstr>
      <vt:lpstr>Lecture 13: Dynamic Programming</vt:lpstr>
      <vt:lpstr>First Example: Stairs Climbing</vt:lpstr>
      <vt:lpstr>Solving the recurrence by recursion</vt:lpstr>
      <vt:lpstr>Solving the recurrence by recursion</vt:lpstr>
      <vt:lpstr>The Rod Cutting Problem</vt:lpstr>
      <vt:lpstr>Rod Cutting: The Algorithm</vt:lpstr>
      <vt:lpstr>Reconstructing the Solution</vt:lpstr>
      <vt:lpstr>Weighted Interval Scheduling</vt:lpstr>
      <vt:lpstr>Unweighted Interval Scheduling Review</vt:lpstr>
      <vt:lpstr>Weighted Interval Scheduling</vt:lpstr>
      <vt:lpstr>The Recurrence</vt:lpstr>
      <vt:lpstr>Reconstruct the Solution</vt:lpstr>
      <vt:lpstr>Dynamic Programming: Summary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yike</cp:lastModifiedBy>
  <cp:revision>943</cp:revision>
  <cp:lastPrinted>2005-06-06T17:45:38Z</cp:lastPrinted>
  <dcterms:created xsi:type="dcterms:W3CDTF">1999-12-31T01:41:01Z</dcterms:created>
  <dcterms:modified xsi:type="dcterms:W3CDTF">2015-03-31T06:56:59Z</dcterms:modified>
</cp:coreProperties>
</file>