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13"/>
  </p:notesMasterIdLst>
  <p:handoutMasterIdLst>
    <p:handoutMasterId r:id="rId14"/>
  </p:handoutMasterIdLst>
  <p:sldIdLst>
    <p:sldId id="432" r:id="rId2"/>
    <p:sldId id="435" r:id="rId3"/>
    <p:sldId id="447" r:id="rId4"/>
    <p:sldId id="436" r:id="rId5"/>
    <p:sldId id="437" r:id="rId6"/>
    <p:sldId id="438" r:id="rId7"/>
    <p:sldId id="440" r:id="rId8"/>
    <p:sldId id="441" r:id="rId9"/>
    <p:sldId id="446" r:id="rId10"/>
    <p:sldId id="444" r:id="rId11"/>
    <p:sldId id="445" r:id="rId12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006600"/>
    <a:srgbClr val="CC0000"/>
    <a:srgbClr val="336699"/>
    <a:srgbClr val="008080"/>
    <a:srgbClr val="00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 autoAdjust="0"/>
    <p:restoredTop sz="89023" autoAdjust="0"/>
  </p:normalViewPr>
  <p:slideViewPr>
    <p:cSldViewPr snapToGrid="0">
      <p:cViewPr varScale="1">
        <p:scale>
          <a:sx n="100" d="100"/>
          <a:sy n="100" d="100"/>
        </p:scale>
        <p:origin x="46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E4B3A0AB-C861-4ECF-B99E-DC03E01BDB6D}" type="datetime1">
              <a:rPr lang="en-US" altLang="en-US"/>
              <a:pPr>
                <a:defRPr/>
              </a:pPr>
              <a:t>4/14/2015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B1DD86CC-7C42-4616-9197-9545EFFAD7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0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671163B1-34F4-427B-9564-8A5DB1DAD575}" type="datetime1">
              <a:rPr lang="en-US" altLang="en-US"/>
              <a:pPr>
                <a:defRPr/>
              </a:pPr>
              <a:t>4/14/2015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8A855ED2-747C-4650-84F1-A98AB0445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8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96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70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67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72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78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609B05-6940-48EA-9482-6F675DF444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9859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05D1CB-404D-47AC-A147-ABAF2B2523C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167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8CA242-B7E4-4466-8430-008D3E46554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0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F21B9D-8CCA-4114-9DA9-EB1EE5E113A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26426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8C57EA-86AA-4E08-8D81-9CD2A779158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5401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701E83-39D0-4AE0-8F71-373DC848739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076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A50B26-C954-480A-8AF7-011A50E443C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73052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7AD078-E76A-4089-B8C4-91439E834E6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14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DD4803-DF1E-4E50-84B9-53737CAF70D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2012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9AC8F3-92D1-45FF-B015-DC8B25862E3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628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155C9424-6753-454A-9114-421E74FEE64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016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smtClean="0"/>
              <a:t>Lecture 15: </a:t>
            </a:r>
            <a:r>
              <a:rPr lang="en-US" altLang="en-US" dirty="0" smtClean="0"/>
              <a:t>Optimal Binary Search Trees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A1C15ED-53BB-473F-A398-DB89317A7B87}" type="slidenum">
              <a:rPr lang="en-US" altLang="en-US" sz="800"/>
              <a:pPr/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970E1-573D-4E7D-B4E6-EE1496F801EF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Recurrence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3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14400"/>
                <a:ext cx="82804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Def.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maximum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number of base pairs in a secondary structure of the substring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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 smtClean="0"/>
              </a:p>
              <a:p>
                <a:r>
                  <a:rPr lang="en-US" altLang="en-US" dirty="0" smtClean="0"/>
                  <a:t>Recurrence. </a:t>
                </a:r>
              </a:p>
              <a:p>
                <a:pPr lvl="1"/>
                <a:r>
                  <a:rPr lang="en-US" altLang="en-US" dirty="0" smtClean="0"/>
                  <a:t>Case </a:t>
                </a:r>
                <a:r>
                  <a:rPr lang="en-US" altLang="en-US" dirty="0"/>
                  <a:t>1. 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−4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 by no-sharp turns condition.</a:t>
                </a:r>
              </a:p>
              <a:p>
                <a:pPr lvl="1"/>
                <a:r>
                  <a:rPr lang="en-US" altLang="en-US" dirty="0" smtClean="0"/>
                  <a:t>Case </a:t>
                </a:r>
                <a:r>
                  <a:rPr lang="en-US" altLang="en-US" dirty="0"/>
                  <a:t>2.  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is not </a:t>
                </a:r>
                <a:r>
                  <a:rPr lang="en-US" altLang="en-US" dirty="0" smtClean="0"/>
                  <a:t>matched in OPT.</a:t>
                </a:r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 smtClean="0"/>
                  <a:t>Case </a:t>
                </a:r>
                <a:r>
                  <a:rPr lang="en-US" altLang="en-US" dirty="0"/>
                  <a:t>3.  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pairs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/>
                  <a:t> for some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2"/>
                <a:r>
                  <a:rPr lang="en-US" altLang="en-US" dirty="0"/>
                  <a:t>non-crossing constraint decouples </a:t>
                </a:r>
                <a:r>
                  <a:rPr lang="en-US" altLang="en-US" dirty="0" smtClean="0"/>
                  <a:t>problem into sub-problems</a:t>
                </a:r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]=1+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i="0" dirty="0" err="1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−1]}</m:t>
                        </m:r>
                      </m:e>
                    </m:func>
                  </m:oMath>
                </a14:m>
                <a:endParaRPr lang="en-US" altLang="en-US" dirty="0"/>
              </a:p>
              <a:p>
                <a:pPr lvl="2"/>
                <a:endParaRPr lang="en-US" altLang="en-US" dirty="0"/>
              </a:p>
              <a:p>
                <a:pPr marL="460375" lvl="2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6133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8280400" cy="5410200"/>
              </a:xfrm>
              <a:blipFill rotWithShape="0">
                <a:blip r:embed="rId3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3382" name="Line 6"/>
          <p:cNvSpPr>
            <a:spLocks noChangeShapeType="1"/>
          </p:cNvSpPr>
          <p:nvPr/>
        </p:nvSpPr>
        <p:spPr bwMode="auto">
          <a:xfrm flipV="1">
            <a:off x="2824616" y="4440873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383" name="Rectangle 7"/>
              <p:cNvSpPr>
                <a:spLocks noChangeArrowheads="1"/>
              </p:cNvSpPr>
              <p:nvPr/>
            </p:nvSpPr>
            <p:spPr bwMode="auto">
              <a:xfrm>
                <a:off x="1734141" y="4640898"/>
                <a:ext cx="4366260" cy="605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dirty="0" smtClean="0"/>
                  <a:t>take max over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such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altLang="en-US" dirty="0"/>
                  <a:t> and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are Watson-Crick complements</a:t>
                </a:r>
              </a:p>
            </p:txBody>
          </p:sp>
        </mc:Choice>
        <mc:Fallback xmlns="">
          <p:sp>
            <p:nvSpPr>
              <p:cNvPr id="61338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4141" y="4640898"/>
                <a:ext cx="4366260" cy="605231"/>
              </a:xfrm>
              <a:prstGeom prst="rect">
                <a:avLst/>
              </a:prstGeom>
              <a:blipFill rotWithShape="0">
                <a:blip r:embed="rId4"/>
                <a:stretch>
                  <a:fillRect l="-697" t="-2000" b="-9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1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uiExpand="1" build="p"/>
      <p:bldP spid="613382" grpId="0" animBg="1"/>
      <p:bldP spid="6133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BC77-9EE7-49D3-B535-62E37118268F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Algorithm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85091" y="3978862"/>
                <a:ext cx="2822864" cy="1586345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Space: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091" y="3978862"/>
                <a:ext cx="2822864" cy="1586345"/>
              </a:xfrm>
              <a:blipFill rotWithShape="0">
                <a:blip r:embed="rId3"/>
                <a:stretch>
                  <a:fillRect l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4"/>
              <p:cNvSpPr txBox="1">
                <a:spLocks noChangeArrowheads="1"/>
              </p:cNvSpPr>
              <p:nvPr/>
            </p:nvSpPr>
            <p:spPr bwMode="auto">
              <a:xfrm>
                <a:off x="785091" y="762000"/>
                <a:ext cx="7573818" cy="31591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1..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be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new arrays of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are not complements then continue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←1+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Construct-RNA(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091" y="762000"/>
                <a:ext cx="7573818" cy="3159135"/>
              </a:xfrm>
              <a:prstGeom prst="rect">
                <a:avLst/>
              </a:prstGeom>
              <a:blipFill rotWithShape="0">
                <a:blip r:embed="rId4"/>
                <a:stretch>
                  <a:fillRect b="-1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3116117" y="4105716"/>
                <a:ext cx="5242792" cy="16619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Construct-RNA(</a:t>
                </a:r>
                <a14:m>
                  <m:oMath xmlns:m="http://schemas.openxmlformats.org/officeDocument/2006/math">
                    <m:r>
                      <a:rPr lang="en-US" altLang="en-US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return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Construct-RNA(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print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,”-”,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Construct-RNA(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Construct-RNA(</a:t>
                </a:r>
                <a14:m>
                  <m:oMath xmlns:m="http://schemas.openxmlformats.org/officeDocument/2006/math"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117" y="4105716"/>
                <a:ext cx="5242792" cy="1661993"/>
              </a:xfrm>
              <a:prstGeom prst="rect">
                <a:avLst/>
              </a:prstGeom>
              <a:blipFill rotWithShape="0">
                <a:blip r:embed="rId5"/>
                <a:stretch>
                  <a:fillRect b="-147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Optimal Binary Search Tree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7828" y="3666836"/>
            <a:ext cx="7877453" cy="133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1800" kern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altLang="en-US" dirty="0" smtClean="0"/>
                  <a:t>Problem Definition (simpler than the version in textbook):</a:t>
                </a:r>
                <a:br>
                  <a:rPr lang="en-US" altLang="en-US" dirty="0" smtClean="0"/>
                </a:br>
                <a:r>
                  <a:rPr lang="en-US" altLang="en-US" dirty="0" smtClean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with weights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),…,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find a binary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search tree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on these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keys such that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is minimized,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the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Note: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This is similar to the Huffman coding problem but with 2 key differences:</a:t>
                </a:r>
              </a:p>
              <a:p>
                <a:pPr marL="631825" lvl="1" indent="-285750"/>
                <a:r>
                  <a:rPr lang="en-US" altLang="en-US" dirty="0" smtClean="0"/>
                  <a:t>The tree has to be a BST, i.e., the keys are stored in sorted order. In a Huffman tree, there is no ordering among the leaves.</a:t>
                </a:r>
              </a:p>
              <a:p>
                <a:pPr marL="631825" lvl="1" indent="-285750"/>
                <a:r>
                  <a:rPr lang="en-US" altLang="en-US" dirty="0" smtClean="0">
                    <a:solidFill>
                      <a:schemeClr val="tx1"/>
                    </a:solidFill>
                  </a:rPr>
                  <a:t>Keys appear as both internal and leaf nodes. In a Huffman tree, keys (characters) appear only at the leaf nodes.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Motivation</a:t>
                </a:r>
                <a:r>
                  <a:rPr lang="en-US" altLang="en-US" dirty="0"/>
                  <a:t>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If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the weights are the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probabilities of the elements being searched for, then such a BST will minimize the expected search cost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4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Won’t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059180"/>
            <a:ext cx="7848600" cy="807720"/>
          </a:xfrm>
        </p:spPr>
        <p:txBody>
          <a:bodyPr/>
          <a:lstStyle/>
          <a:p>
            <a:r>
              <a:rPr lang="en-US" dirty="0" smtClean="0"/>
              <a:t>Greedy strategy: </a:t>
            </a:r>
            <a:r>
              <a:rPr lang="en-US" dirty="0" smtClean="0">
                <a:solidFill>
                  <a:schemeClr val="tx1"/>
                </a:solidFill>
              </a:rPr>
              <a:t>Always pick the heaviest key as root, then recursively build the tree top-down.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pic>
        <p:nvPicPr>
          <p:cNvPr id="1026" name="Picture 2" descr="http://www.eecs.wsu.edu/~holder/courses/cse2320/fall99/dpga/img3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2065972"/>
            <a:ext cx="46767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6260" y="4396740"/>
                <a:ext cx="4309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=0.4⋅1+0.3⋅2+0.2⋅3+0.1⋅4=2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4396740"/>
                <a:ext cx="4309000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93820" y="3925521"/>
                <a:ext cx="4309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=0.4⋅2+0.3⋅1+0.2⋅2+0.1⋅3=1.8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20" y="3925521"/>
                <a:ext cx="4309000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13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Programming: The Recurrence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the minimum cost of any BST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root of the BST can be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We try each of them.</a:t>
                </a:r>
              </a:p>
              <a:p>
                <a:pPr/>
                <a:r>
                  <a:rPr lang="en-US" dirty="0" smtClean="0"/>
                  <a:t>Recurrence:</a:t>
                </a:r>
                <a:br>
                  <a:rPr lang="en-US" dirty="0" smtClean="0"/>
                </a:b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 </m:t>
                          </m:r>
                        </m:e>
                      </m:func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 </m:t>
                        </m:r>
                      </m:e>
                    </m:func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Note: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can be pre-computed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4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 bwMode="auto">
              <a:xfrm>
                <a:off x="4042222" y="2195973"/>
                <a:ext cx="4824014" cy="355705"/>
              </a:xfrm>
              <a:prstGeom prst="borderCallout1">
                <a:avLst>
                  <a:gd name="adj1" fmla="val 100048"/>
                  <a:gd name="adj2" fmla="val 12974"/>
                  <a:gd name="adj3" fmla="val 193580"/>
                  <a:gd name="adj4" fmla="val 6664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depth </a:t>
                </a:r>
                <a:r>
                  <a:rPr lang="en-US" dirty="0"/>
                  <a:t>of each </a:t>
                </a:r>
                <a:r>
                  <a:rPr lang="en-US" dirty="0" smtClean="0"/>
                  <a:t>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its depth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latin typeface="Comic Sans MS" pitchFamily="92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2222" y="2195973"/>
                <a:ext cx="4824014" cy="355705"/>
              </a:xfrm>
              <a:prstGeom prst="borderCallout1">
                <a:avLst>
                  <a:gd name="adj1" fmla="val 100048"/>
                  <a:gd name="adj2" fmla="val 12974"/>
                  <a:gd name="adj3" fmla="val 193580"/>
                  <a:gd name="adj4" fmla="val 6664"/>
                </a:avLst>
              </a:prstGeom>
              <a:blipFill rotWithShape="0">
                <a:blip r:embed="rId3"/>
                <a:stretch>
                  <a:fillRect l="-504" t="-80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5848163" y="3417515"/>
            <a:ext cx="2781674" cy="2346048"/>
            <a:chOff x="5198095" y="3390403"/>
            <a:chExt cx="2781674" cy="2346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6326803" y="3390403"/>
                  <a:ext cx="538417" cy="391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800" b="0" i="1" u="none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 sz="1800" i="1" u="none" baseline="-250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6803" y="3390403"/>
                  <a:ext cx="538417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37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5198095" y="3833251"/>
              <a:ext cx="2781674" cy="1903200"/>
              <a:chOff x="5567709" y="3269509"/>
              <a:chExt cx="2781674" cy="1903200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auto">
              <a:xfrm>
                <a:off x="5796309" y="3895325"/>
                <a:ext cx="914400" cy="990600"/>
              </a:xfrm>
              <a:prstGeom prst="flowChartExtra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auto">
              <a:xfrm>
                <a:off x="7261505" y="3895325"/>
                <a:ext cx="914400" cy="990600"/>
              </a:xfrm>
              <a:prstGeom prst="flowChartExtra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6786360" y="3283495"/>
                <a:ext cx="381000" cy="381000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en-US" dirty="0"/>
              </a:p>
            </p:txBody>
          </p:sp>
          <p:cxnSp>
            <p:nvCxnSpPr>
              <p:cNvPr id="9" name="AutoShape 7"/>
              <p:cNvCxnSpPr>
                <a:cxnSpLocks noChangeShapeType="1"/>
                <a:stCxn id="8" idx="3"/>
                <a:endCxn id="6" idx="0"/>
              </p:cNvCxnSpPr>
              <p:nvPr/>
            </p:nvCxnSpPr>
            <p:spPr bwMode="auto">
              <a:xfrm flipH="1">
                <a:off x="6253509" y="3608699"/>
                <a:ext cx="588647" cy="28662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AutoShape 10"/>
              <p:cNvCxnSpPr>
                <a:cxnSpLocks noChangeShapeType="1"/>
                <a:stCxn id="8" idx="5"/>
                <a:endCxn id="7" idx="0"/>
              </p:cNvCxnSpPr>
              <p:nvPr/>
            </p:nvCxnSpPr>
            <p:spPr bwMode="auto">
              <a:xfrm>
                <a:off x="7111564" y="3608699"/>
                <a:ext cx="607141" cy="28662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567709" y="4809725"/>
                    <a:ext cx="414794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u="none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1800" i="1" u="none" baseline="-25000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67709" y="4809725"/>
                    <a:ext cx="414794" cy="36298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6340242" y="4798022"/>
                    <a:ext cx="696088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 u="none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40242" y="4798022"/>
                    <a:ext cx="696088" cy="36298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9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002628" y="4809725"/>
                    <a:ext cx="696088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 u="none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02628" y="4809725"/>
                    <a:ext cx="696088" cy="36298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929909" y="4809725"/>
                    <a:ext cx="419474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u="none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1800" i="1" u="none" baseline="-25000" dirty="0" err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929909" y="4809725"/>
                    <a:ext cx="419474" cy="36298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890195" y="4450051"/>
                    <a:ext cx="781240" cy="3815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90195" y="4450051"/>
                    <a:ext cx="781240" cy="38151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339170" y="4420587"/>
                    <a:ext cx="800476" cy="3916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en-US" sz="1800" b="0" i="1" u="none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39170" y="4420587"/>
                    <a:ext cx="800476" cy="39164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781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6783748" y="3269509"/>
                    <a:ext cx="451086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u="none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1800" i="1" u="none" baseline="-25000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altLang="en-US" sz="1800" i="1" u="none" baseline="-25000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83748" y="3269509"/>
                    <a:ext cx="451086" cy="36298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339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693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We will do the bottom-up computation by the increasing order of the problem size.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Space: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388" b="-4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810491" y="1746801"/>
                <a:ext cx="7523018" cy="38977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1..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1..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be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new arrays of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∞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Construct-BST(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491" y="1746801"/>
                <a:ext cx="7523018" cy="38977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the Optimal BST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69275" y="3091897"/>
                <a:ext cx="6349885" cy="3507508"/>
              </a:xfrm>
            </p:spPr>
            <p:txBody>
              <a:bodyPr/>
              <a:lstStyle/>
              <a:p>
                <a:r>
                  <a:rPr lang="en-US" dirty="0" smtClean="0"/>
                  <a:t>Running time of this part: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9275" y="3091897"/>
                <a:ext cx="6349885" cy="3507508"/>
              </a:xfrm>
              <a:blipFill rotWithShape="0">
                <a:blip r:embed="rId2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2108315" y="972841"/>
                <a:ext cx="4927369" cy="19082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Construct-BST(</a:t>
                </a:r>
                <a14:m>
                  <m:oMath xmlns:m="http://schemas.openxmlformats.org/officeDocument/2006/math"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create a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Construct-BST(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Construct-BST(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altLang="en-US" i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en-US" i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8315" y="972841"/>
                <a:ext cx="4927369" cy="1908215"/>
              </a:xfrm>
              <a:prstGeom prst="rect">
                <a:avLst/>
              </a:prstGeom>
              <a:blipFill rotWithShape="0">
                <a:blip r:embed="rId3"/>
                <a:stretch>
                  <a:fillRect b="-9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66B8D-1694-4469-901C-1D4E17C42076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RNA </a:t>
            </a:r>
            <a:r>
              <a:rPr lang="en-US" altLang="en-US" dirty="0"/>
              <a:t>Secondary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13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RNA.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String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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over alphabet { A, C, G, U }.</a:t>
                </a:r>
              </a:p>
              <a:p>
                <a:r>
                  <a:rPr lang="en-US" altLang="en-US" dirty="0" smtClean="0"/>
                  <a:t>Secondary </a:t>
                </a:r>
                <a:r>
                  <a:rPr lang="en-US" altLang="en-US" dirty="0"/>
                  <a:t>structure.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RNA is single-stranded so it tends to loop back and form base pairs with itself. This structure is essential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for understanding the behavior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of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molecules.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Ex:  </a:t>
                </a:r>
                <a:r>
                  <a:rPr lang="en-US" alt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GUCGAUUGAGCGAAUGUAACAACGUGGCUACGGCGAGA</a:t>
                </a:r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6113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1353" name="Oval 25"/>
          <p:cNvSpPr>
            <a:spLocks noChangeArrowheads="1"/>
          </p:cNvSpPr>
          <p:nvPr/>
        </p:nvSpPr>
        <p:spPr bwMode="auto">
          <a:xfrm>
            <a:off x="6286500" y="6070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611354" name="Oval 26"/>
          <p:cNvSpPr>
            <a:spLocks noChangeArrowheads="1"/>
          </p:cNvSpPr>
          <p:nvPr/>
        </p:nvSpPr>
        <p:spPr bwMode="auto">
          <a:xfrm>
            <a:off x="6286500" y="5626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cxnSp>
        <p:nvCxnSpPr>
          <p:cNvPr id="611355" name="AutoShape 27"/>
          <p:cNvCxnSpPr>
            <a:cxnSpLocks noChangeShapeType="1"/>
            <a:stCxn id="611353" idx="0"/>
            <a:endCxn id="611354" idx="4"/>
          </p:cNvCxnSpPr>
          <p:nvPr/>
        </p:nvCxnSpPr>
        <p:spPr bwMode="auto">
          <a:xfrm flipV="1">
            <a:off x="6413500" y="58801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56" name="Oval 28"/>
          <p:cNvSpPr>
            <a:spLocks noChangeArrowheads="1"/>
          </p:cNvSpPr>
          <p:nvPr/>
        </p:nvSpPr>
        <p:spPr bwMode="auto">
          <a:xfrm>
            <a:off x="628650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357" name="AutoShape 29"/>
          <p:cNvCxnSpPr>
            <a:cxnSpLocks noChangeShapeType="1"/>
            <a:stCxn id="611354" idx="0"/>
            <a:endCxn id="611356" idx="4"/>
          </p:cNvCxnSpPr>
          <p:nvPr/>
        </p:nvCxnSpPr>
        <p:spPr bwMode="auto">
          <a:xfrm flipV="1">
            <a:off x="6413500" y="54356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58" name="Oval 30"/>
          <p:cNvSpPr>
            <a:spLocks noChangeArrowheads="1"/>
          </p:cNvSpPr>
          <p:nvPr/>
        </p:nvSpPr>
        <p:spPr bwMode="auto">
          <a:xfrm>
            <a:off x="5842000" y="5626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611359" name="Oval 31"/>
          <p:cNvSpPr>
            <a:spLocks noChangeArrowheads="1"/>
          </p:cNvSpPr>
          <p:nvPr/>
        </p:nvSpPr>
        <p:spPr bwMode="auto">
          <a:xfrm>
            <a:off x="584200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360" name="AutoShape 32"/>
          <p:cNvCxnSpPr>
            <a:cxnSpLocks noChangeShapeType="1"/>
            <a:stCxn id="611358" idx="0"/>
            <a:endCxn id="611359" idx="4"/>
          </p:cNvCxnSpPr>
          <p:nvPr/>
        </p:nvCxnSpPr>
        <p:spPr bwMode="auto">
          <a:xfrm flipV="1">
            <a:off x="5969000" y="54356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61" name="Oval 33"/>
          <p:cNvSpPr>
            <a:spLocks noChangeArrowheads="1"/>
          </p:cNvSpPr>
          <p:nvPr/>
        </p:nvSpPr>
        <p:spPr bwMode="auto">
          <a:xfrm>
            <a:off x="533400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62" name="AutoShape 34"/>
          <p:cNvCxnSpPr>
            <a:cxnSpLocks noChangeShapeType="1"/>
            <a:stCxn id="611359" idx="2"/>
            <a:endCxn id="611361" idx="6"/>
          </p:cNvCxnSpPr>
          <p:nvPr/>
        </p:nvCxnSpPr>
        <p:spPr bwMode="auto">
          <a:xfrm flipH="1">
            <a:off x="5588000" y="53086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63" name="AutoShape 35"/>
          <p:cNvCxnSpPr>
            <a:cxnSpLocks noChangeShapeType="1"/>
            <a:stCxn id="611358" idx="6"/>
            <a:endCxn id="611354" idx="2"/>
          </p:cNvCxnSpPr>
          <p:nvPr/>
        </p:nvCxnSpPr>
        <p:spPr bwMode="auto">
          <a:xfrm>
            <a:off x="6096000" y="5753100"/>
            <a:ext cx="1905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64" name="AutoShape 36"/>
          <p:cNvCxnSpPr>
            <a:cxnSpLocks noChangeShapeType="1"/>
            <a:stCxn id="611359" idx="6"/>
            <a:endCxn id="611356" idx="2"/>
          </p:cNvCxnSpPr>
          <p:nvPr/>
        </p:nvCxnSpPr>
        <p:spPr bwMode="auto">
          <a:xfrm>
            <a:off x="6096000" y="5308600"/>
            <a:ext cx="1905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65" name="Oval 37"/>
          <p:cNvSpPr>
            <a:spLocks noChangeArrowheads="1"/>
          </p:cNvSpPr>
          <p:nvPr/>
        </p:nvSpPr>
        <p:spPr bwMode="auto">
          <a:xfrm flipH="1">
            <a:off x="8509000" y="4419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66" name="AutoShape 38"/>
          <p:cNvCxnSpPr>
            <a:cxnSpLocks noChangeShapeType="1"/>
            <a:stCxn id="611377" idx="2"/>
            <a:endCxn id="611365" idx="5"/>
          </p:cNvCxnSpPr>
          <p:nvPr/>
        </p:nvCxnSpPr>
        <p:spPr bwMode="auto">
          <a:xfrm flipV="1">
            <a:off x="8318500" y="4635500"/>
            <a:ext cx="227013" cy="100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67" name="Oval 39"/>
          <p:cNvSpPr>
            <a:spLocks noChangeArrowheads="1"/>
          </p:cNvSpPr>
          <p:nvPr/>
        </p:nvSpPr>
        <p:spPr bwMode="auto">
          <a:xfrm flipH="1">
            <a:off x="8509000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368" name="AutoShape 40"/>
          <p:cNvCxnSpPr>
            <a:cxnSpLocks noChangeShapeType="1"/>
            <a:stCxn id="611365" idx="0"/>
            <a:endCxn id="611367" idx="4"/>
          </p:cNvCxnSpPr>
          <p:nvPr/>
        </p:nvCxnSpPr>
        <p:spPr bwMode="auto">
          <a:xfrm flipV="1">
            <a:off x="8636000" y="4227513"/>
            <a:ext cx="0" cy="1920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69" name="Oval 41"/>
          <p:cNvSpPr>
            <a:spLocks noChangeArrowheads="1"/>
          </p:cNvSpPr>
          <p:nvPr/>
        </p:nvSpPr>
        <p:spPr bwMode="auto">
          <a:xfrm flipH="1">
            <a:off x="8318500" y="3594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370" name="AutoShape 42"/>
          <p:cNvCxnSpPr>
            <a:cxnSpLocks noChangeShapeType="1"/>
            <a:stCxn id="611367" idx="0"/>
            <a:endCxn id="611369" idx="3"/>
          </p:cNvCxnSpPr>
          <p:nvPr/>
        </p:nvCxnSpPr>
        <p:spPr bwMode="auto">
          <a:xfrm flipH="1" flipV="1">
            <a:off x="8534400" y="3810000"/>
            <a:ext cx="101600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71" name="Oval 43"/>
          <p:cNvSpPr>
            <a:spLocks noChangeArrowheads="1"/>
          </p:cNvSpPr>
          <p:nvPr/>
        </p:nvSpPr>
        <p:spPr bwMode="auto">
          <a:xfrm flipH="1">
            <a:off x="7874000" y="3594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372" name="AutoShape 44"/>
          <p:cNvCxnSpPr>
            <a:cxnSpLocks noChangeShapeType="1"/>
            <a:stCxn id="611369" idx="6"/>
            <a:endCxn id="611371" idx="2"/>
          </p:cNvCxnSpPr>
          <p:nvPr/>
        </p:nvCxnSpPr>
        <p:spPr bwMode="auto">
          <a:xfrm flipH="1">
            <a:off x="8128000" y="3719513"/>
            <a:ext cx="1905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73" name="Oval 45"/>
          <p:cNvSpPr>
            <a:spLocks noChangeArrowheads="1"/>
          </p:cNvSpPr>
          <p:nvPr/>
        </p:nvSpPr>
        <p:spPr bwMode="auto">
          <a:xfrm flipH="1">
            <a:off x="7646988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74" name="AutoShape 46"/>
          <p:cNvCxnSpPr>
            <a:cxnSpLocks noChangeShapeType="1"/>
            <a:stCxn id="611371" idx="5"/>
            <a:endCxn id="611373" idx="0"/>
          </p:cNvCxnSpPr>
          <p:nvPr/>
        </p:nvCxnSpPr>
        <p:spPr bwMode="auto">
          <a:xfrm flipH="1">
            <a:off x="7773988" y="3810000"/>
            <a:ext cx="136525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75" name="Oval 47"/>
          <p:cNvSpPr>
            <a:spLocks noChangeArrowheads="1"/>
          </p:cNvSpPr>
          <p:nvPr/>
        </p:nvSpPr>
        <p:spPr bwMode="auto">
          <a:xfrm flipH="1">
            <a:off x="7646988" y="4419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cxnSp>
        <p:nvCxnSpPr>
          <p:cNvPr id="611376" name="AutoShape 48"/>
          <p:cNvCxnSpPr>
            <a:cxnSpLocks noChangeShapeType="1"/>
            <a:stCxn id="611375" idx="0"/>
            <a:endCxn id="611373" idx="4"/>
          </p:cNvCxnSpPr>
          <p:nvPr/>
        </p:nvCxnSpPr>
        <p:spPr bwMode="auto">
          <a:xfrm flipV="1">
            <a:off x="7773988" y="4227513"/>
            <a:ext cx="0" cy="192087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77" name="Oval 49"/>
          <p:cNvSpPr>
            <a:spLocks noChangeArrowheads="1"/>
          </p:cNvSpPr>
          <p:nvPr/>
        </p:nvSpPr>
        <p:spPr bwMode="auto">
          <a:xfrm flipH="1">
            <a:off x="8064500" y="4610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378" name="AutoShape 50"/>
          <p:cNvCxnSpPr>
            <a:cxnSpLocks noChangeShapeType="1"/>
            <a:stCxn id="611375" idx="3"/>
            <a:endCxn id="611377" idx="6"/>
          </p:cNvCxnSpPr>
          <p:nvPr/>
        </p:nvCxnSpPr>
        <p:spPr bwMode="auto">
          <a:xfrm>
            <a:off x="7862888" y="4635500"/>
            <a:ext cx="201612" cy="100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79" name="Oval 51"/>
          <p:cNvSpPr>
            <a:spLocks noChangeArrowheads="1"/>
          </p:cNvSpPr>
          <p:nvPr/>
        </p:nvSpPr>
        <p:spPr bwMode="auto">
          <a:xfrm flipH="1">
            <a:off x="7138988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611380" name="Oval 52"/>
          <p:cNvSpPr>
            <a:spLocks noChangeArrowheads="1"/>
          </p:cNvSpPr>
          <p:nvPr/>
        </p:nvSpPr>
        <p:spPr bwMode="auto">
          <a:xfrm flipH="1">
            <a:off x="7138988" y="4419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cxnSp>
        <p:nvCxnSpPr>
          <p:cNvPr id="611381" name="AutoShape 53"/>
          <p:cNvCxnSpPr>
            <a:cxnSpLocks noChangeShapeType="1"/>
            <a:stCxn id="611380" idx="0"/>
            <a:endCxn id="611379" idx="4"/>
          </p:cNvCxnSpPr>
          <p:nvPr/>
        </p:nvCxnSpPr>
        <p:spPr bwMode="auto">
          <a:xfrm flipV="1">
            <a:off x="7265988" y="4227513"/>
            <a:ext cx="0" cy="192087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82" name="AutoShape 54"/>
          <p:cNvCxnSpPr>
            <a:cxnSpLocks noChangeShapeType="1"/>
            <a:stCxn id="611373" idx="6"/>
            <a:endCxn id="611379" idx="2"/>
          </p:cNvCxnSpPr>
          <p:nvPr/>
        </p:nvCxnSpPr>
        <p:spPr bwMode="auto">
          <a:xfrm flipH="1">
            <a:off x="7392988" y="4100513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83" name="AutoShape 55"/>
          <p:cNvCxnSpPr>
            <a:cxnSpLocks noChangeShapeType="1"/>
            <a:stCxn id="611375" idx="6"/>
            <a:endCxn id="611380" idx="2"/>
          </p:cNvCxnSpPr>
          <p:nvPr/>
        </p:nvCxnSpPr>
        <p:spPr bwMode="auto">
          <a:xfrm flipH="1">
            <a:off x="7392988" y="4545013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84" name="Oval 56"/>
          <p:cNvSpPr>
            <a:spLocks noChangeArrowheads="1"/>
          </p:cNvSpPr>
          <p:nvPr/>
        </p:nvSpPr>
        <p:spPr bwMode="auto">
          <a:xfrm flipH="1">
            <a:off x="6667500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sp>
        <p:nvSpPr>
          <p:cNvPr id="611385" name="Oval 57"/>
          <p:cNvSpPr>
            <a:spLocks noChangeArrowheads="1"/>
          </p:cNvSpPr>
          <p:nvPr/>
        </p:nvSpPr>
        <p:spPr bwMode="auto">
          <a:xfrm flipH="1">
            <a:off x="6667500" y="4419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86" name="AutoShape 58"/>
          <p:cNvCxnSpPr>
            <a:cxnSpLocks noChangeShapeType="1"/>
            <a:stCxn id="611385" idx="0"/>
            <a:endCxn id="611384" idx="4"/>
          </p:cNvCxnSpPr>
          <p:nvPr/>
        </p:nvCxnSpPr>
        <p:spPr bwMode="auto">
          <a:xfrm flipV="1">
            <a:off x="6794500" y="4227513"/>
            <a:ext cx="0" cy="192087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87" name="AutoShape 59"/>
          <p:cNvCxnSpPr>
            <a:cxnSpLocks noChangeShapeType="1"/>
            <a:stCxn id="611379" idx="6"/>
            <a:endCxn id="611384" idx="2"/>
          </p:cNvCxnSpPr>
          <p:nvPr/>
        </p:nvCxnSpPr>
        <p:spPr bwMode="auto">
          <a:xfrm flipH="1">
            <a:off x="6921500" y="4100513"/>
            <a:ext cx="2174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88" name="AutoShape 60"/>
          <p:cNvCxnSpPr>
            <a:cxnSpLocks noChangeShapeType="1"/>
            <a:stCxn id="611380" idx="6"/>
            <a:endCxn id="611385" idx="2"/>
          </p:cNvCxnSpPr>
          <p:nvPr/>
        </p:nvCxnSpPr>
        <p:spPr bwMode="auto">
          <a:xfrm flipH="1">
            <a:off x="6921500" y="4545013"/>
            <a:ext cx="2174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89" name="Oval 61"/>
          <p:cNvSpPr>
            <a:spLocks noChangeArrowheads="1"/>
          </p:cNvSpPr>
          <p:nvPr/>
        </p:nvSpPr>
        <p:spPr bwMode="auto">
          <a:xfrm>
            <a:off x="6667500" y="4864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390" name="AutoShape 62"/>
          <p:cNvCxnSpPr>
            <a:cxnSpLocks noChangeShapeType="1"/>
            <a:stCxn id="611356" idx="7"/>
            <a:endCxn id="611389" idx="3"/>
          </p:cNvCxnSpPr>
          <p:nvPr/>
        </p:nvCxnSpPr>
        <p:spPr bwMode="auto">
          <a:xfrm flipV="1">
            <a:off x="6503988" y="5081588"/>
            <a:ext cx="2000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391" name="AutoShape 63"/>
          <p:cNvCxnSpPr>
            <a:cxnSpLocks noChangeShapeType="1"/>
            <a:stCxn id="611389" idx="0"/>
            <a:endCxn id="611385" idx="4"/>
          </p:cNvCxnSpPr>
          <p:nvPr/>
        </p:nvCxnSpPr>
        <p:spPr bwMode="auto">
          <a:xfrm flipV="1">
            <a:off x="6794500" y="4672013"/>
            <a:ext cx="0" cy="1920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92" name="Oval 64"/>
          <p:cNvSpPr>
            <a:spLocks noChangeArrowheads="1"/>
          </p:cNvSpPr>
          <p:nvPr/>
        </p:nvSpPr>
        <p:spPr bwMode="auto">
          <a:xfrm>
            <a:off x="5334000" y="3213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93" name="AutoShape 65"/>
          <p:cNvCxnSpPr>
            <a:cxnSpLocks noChangeShapeType="1"/>
            <a:stCxn id="611398" idx="1"/>
            <a:endCxn id="611392" idx="5"/>
          </p:cNvCxnSpPr>
          <p:nvPr/>
        </p:nvCxnSpPr>
        <p:spPr bwMode="auto">
          <a:xfrm flipH="1" flipV="1">
            <a:off x="5551488" y="343058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94" name="Oval 66"/>
          <p:cNvSpPr>
            <a:spLocks noChangeArrowheads="1"/>
          </p:cNvSpPr>
          <p:nvPr/>
        </p:nvSpPr>
        <p:spPr bwMode="auto">
          <a:xfrm>
            <a:off x="5651500" y="2895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395" name="AutoShape 67"/>
          <p:cNvCxnSpPr>
            <a:cxnSpLocks noChangeShapeType="1"/>
            <a:stCxn id="611392" idx="7"/>
            <a:endCxn id="611394" idx="3"/>
          </p:cNvCxnSpPr>
          <p:nvPr/>
        </p:nvCxnSpPr>
        <p:spPr bwMode="auto">
          <a:xfrm flipV="1">
            <a:off x="5551488" y="311308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96" name="Oval 68"/>
          <p:cNvSpPr>
            <a:spLocks noChangeArrowheads="1"/>
          </p:cNvSpPr>
          <p:nvPr/>
        </p:nvSpPr>
        <p:spPr bwMode="auto">
          <a:xfrm>
            <a:off x="6159500" y="2895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97" name="AutoShape 69"/>
          <p:cNvCxnSpPr>
            <a:cxnSpLocks noChangeShapeType="1"/>
            <a:stCxn id="611394" idx="6"/>
            <a:endCxn id="611396" idx="2"/>
          </p:cNvCxnSpPr>
          <p:nvPr/>
        </p:nvCxnSpPr>
        <p:spPr bwMode="auto">
          <a:xfrm>
            <a:off x="5905500" y="30226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398" name="Oval 70"/>
          <p:cNvSpPr>
            <a:spLocks noChangeArrowheads="1"/>
          </p:cNvSpPr>
          <p:nvPr/>
        </p:nvSpPr>
        <p:spPr bwMode="auto">
          <a:xfrm>
            <a:off x="5651500" y="3530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399" name="AutoShape 71"/>
          <p:cNvCxnSpPr>
            <a:cxnSpLocks noChangeShapeType="1"/>
            <a:stCxn id="611409" idx="3"/>
            <a:endCxn id="611401" idx="7"/>
          </p:cNvCxnSpPr>
          <p:nvPr/>
        </p:nvCxnSpPr>
        <p:spPr bwMode="auto">
          <a:xfrm flipH="1">
            <a:off x="6376988" y="343058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00" name="Oval 72"/>
          <p:cNvSpPr>
            <a:spLocks noChangeArrowheads="1"/>
          </p:cNvSpPr>
          <p:nvPr/>
        </p:nvSpPr>
        <p:spPr bwMode="auto">
          <a:xfrm>
            <a:off x="5651500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611401" name="Oval 73"/>
          <p:cNvSpPr>
            <a:spLocks noChangeArrowheads="1"/>
          </p:cNvSpPr>
          <p:nvPr/>
        </p:nvSpPr>
        <p:spPr bwMode="auto">
          <a:xfrm>
            <a:off x="6159500" y="3530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U</a:t>
            </a:r>
          </a:p>
        </p:txBody>
      </p:sp>
      <p:sp>
        <p:nvSpPr>
          <p:cNvPr id="611402" name="Oval 74"/>
          <p:cNvSpPr>
            <a:spLocks noChangeArrowheads="1"/>
          </p:cNvSpPr>
          <p:nvPr/>
        </p:nvSpPr>
        <p:spPr bwMode="auto">
          <a:xfrm>
            <a:off x="6159500" y="3975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403" name="AutoShape 75"/>
          <p:cNvCxnSpPr>
            <a:cxnSpLocks noChangeShapeType="1"/>
            <a:stCxn id="611398" idx="6"/>
            <a:endCxn id="611401" idx="2"/>
          </p:cNvCxnSpPr>
          <p:nvPr/>
        </p:nvCxnSpPr>
        <p:spPr bwMode="auto">
          <a:xfrm>
            <a:off x="5905500" y="3657600"/>
            <a:ext cx="2540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04" name="AutoShape 76"/>
          <p:cNvCxnSpPr>
            <a:cxnSpLocks noChangeShapeType="1"/>
            <a:stCxn id="611402" idx="0"/>
            <a:endCxn id="611401" idx="4"/>
          </p:cNvCxnSpPr>
          <p:nvPr/>
        </p:nvCxnSpPr>
        <p:spPr bwMode="auto">
          <a:xfrm flipV="1">
            <a:off x="6286500" y="37846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05" name="AutoShape 77"/>
          <p:cNvCxnSpPr>
            <a:cxnSpLocks noChangeShapeType="1"/>
            <a:stCxn id="611400" idx="0"/>
            <a:endCxn id="611398" idx="4"/>
          </p:cNvCxnSpPr>
          <p:nvPr/>
        </p:nvCxnSpPr>
        <p:spPr bwMode="auto">
          <a:xfrm flipV="1">
            <a:off x="5778500" y="37846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06" name="AutoShape 78"/>
          <p:cNvCxnSpPr>
            <a:cxnSpLocks noChangeShapeType="1"/>
            <a:stCxn id="611400" idx="6"/>
            <a:endCxn id="611402" idx="2"/>
          </p:cNvCxnSpPr>
          <p:nvPr/>
        </p:nvCxnSpPr>
        <p:spPr bwMode="auto">
          <a:xfrm>
            <a:off x="5905500" y="4102100"/>
            <a:ext cx="2540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07" name="AutoShape 79"/>
          <p:cNvCxnSpPr>
            <a:cxnSpLocks noChangeShapeType="1"/>
            <a:stCxn id="611361" idx="2"/>
          </p:cNvCxnSpPr>
          <p:nvPr/>
        </p:nvCxnSpPr>
        <p:spPr bwMode="auto">
          <a:xfrm flipH="1">
            <a:off x="5080000" y="53086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08" name="AutoShape 80"/>
          <p:cNvCxnSpPr>
            <a:cxnSpLocks noChangeShapeType="1"/>
            <a:stCxn id="611402" idx="6"/>
            <a:endCxn id="611384" idx="6"/>
          </p:cNvCxnSpPr>
          <p:nvPr/>
        </p:nvCxnSpPr>
        <p:spPr bwMode="auto">
          <a:xfrm flipV="1">
            <a:off x="6413500" y="4100513"/>
            <a:ext cx="2540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09" name="Oval 81"/>
          <p:cNvSpPr>
            <a:spLocks noChangeArrowheads="1"/>
          </p:cNvSpPr>
          <p:nvPr/>
        </p:nvSpPr>
        <p:spPr bwMode="auto">
          <a:xfrm>
            <a:off x="6477000" y="3213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410" name="AutoShape 82"/>
          <p:cNvCxnSpPr>
            <a:cxnSpLocks noChangeShapeType="1"/>
            <a:stCxn id="611396" idx="5"/>
            <a:endCxn id="611409" idx="1"/>
          </p:cNvCxnSpPr>
          <p:nvPr/>
        </p:nvCxnSpPr>
        <p:spPr bwMode="auto">
          <a:xfrm>
            <a:off x="6376988" y="311308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11" name="Oval 83"/>
          <p:cNvSpPr>
            <a:spLocks noChangeArrowheads="1"/>
          </p:cNvSpPr>
          <p:nvPr/>
        </p:nvSpPr>
        <p:spPr bwMode="auto">
          <a:xfrm>
            <a:off x="5334000" y="4292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412" name="AutoShape 84"/>
          <p:cNvCxnSpPr>
            <a:cxnSpLocks noChangeShapeType="1"/>
            <a:stCxn id="611400" idx="3"/>
            <a:endCxn id="611411" idx="7"/>
          </p:cNvCxnSpPr>
          <p:nvPr/>
        </p:nvCxnSpPr>
        <p:spPr bwMode="auto">
          <a:xfrm flipH="1">
            <a:off x="5551488" y="419258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13" name="Oval 85"/>
          <p:cNvSpPr>
            <a:spLocks noChangeArrowheads="1"/>
          </p:cNvSpPr>
          <p:nvPr/>
        </p:nvSpPr>
        <p:spPr bwMode="auto">
          <a:xfrm>
            <a:off x="5334000" y="4737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cxnSp>
        <p:nvCxnSpPr>
          <p:cNvPr id="611414" name="AutoShape 86"/>
          <p:cNvCxnSpPr>
            <a:cxnSpLocks noChangeShapeType="1"/>
            <a:stCxn id="611413" idx="0"/>
            <a:endCxn id="611411" idx="4"/>
          </p:cNvCxnSpPr>
          <p:nvPr/>
        </p:nvCxnSpPr>
        <p:spPr bwMode="auto">
          <a:xfrm flipV="1">
            <a:off x="5461000" y="4546600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15" name="AutoShape 87"/>
          <p:cNvCxnSpPr>
            <a:cxnSpLocks noChangeShapeType="1"/>
            <a:stCxn id="611413" idx="2"/>
          </p:cNvCxnSpPr>
          <p:nvPr/>
        </p:nvCxnSpPr>
        <p:spPr bwMode="auto">
          <a:xfrm flipH="1">
            <a:off x="5080000" y="48641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16" name="AutoShape 88"/>
          <p:cNvCxnSpPr>
            <a:cxnSpLocks noChangeShapeType="1"/>
            <a:stCxn id="611361" idx="0"/>
            <a:endCxn id="611413" idx="4"/>
          </p:cNvCxnSpPr>
          <p:nvPr/>
        </p:nvCxnSpPr>
        <p:spPr bwMode="auto">
          <a:xfrm flipV="1">
            <a:off x="5461000" y="4991100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17" name="Oval 89"/>
          <p:cNvSpPr>
            <a:spLocks noChangeArrowheads="1"/>
          </p:cNvSpPr>
          <p:nvPr/>
        </p:nvSpPr>
        <p:spPr bwMode="auto">
          <a:xfrm>
            <a:off x="304800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418" name="AutoShape 90"/>
          <p:cNvCxnSpPr>
            <a:cxnSpLocks noChangeShapeType="1"/>
            <a:stCxn id="611427" idx="1"/>
            <a:endCxn id="611417" idx="5"/>
          </p:cNvCxnSpPr>
          <p:nvPr/>
        </p:nvCxnSpPr>
        <p:spPr bwMode="auto">
          <a:xfrm flipH="1" flipV="1">
            <a:off x="3265488" y="5399088"/>
            <a:ext cx="20796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19" name="Oval 91"/>
          <p:cNvSpPr>
            <a:spLocks noChangeArrowheads="1"/>
          </p:cNvSpPr>
          <p:nvPr/>
        </p:nvSpPr>
        <p:spPr bwMode="auto">
          <a:xfrm>
            <a:off x="3054350" y="4737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cxnSp>
        <p:nvCxnSpPr>
          <p:cNvPr id="611420" name="AutoShape 92"/>
          <p:cNvCxnSpPr>
            <a:cxnSpLocks noChangeShapeType="1"/>
            <a:stCxn id="611417" idx="0"/>
            <a:endCxn id="611419" idx="4"/>
          </p:cNvCxnSpPr>
          <p:nvPr/>
        </p:nvCxnSpPr>
        <p:spPr bwMode="auto">
          <a:xfrm flipV="1">
            <a:off x="3175000" y="4991100"/>
            <a:ext cx="635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21" name="Oval 93"/>
          <p:cNvSpPr>
            <a:spLocks noChangeArrowheads="1"/>
          </p:cNvSpPr>
          <p:nvPr/>
        </p:nvSpPr>
        <p:spPr bwMode="auto">
          <a:xfrm>
            <a:off x="3435350" y="4419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U</a:t>
            </a:r>
          </a:p>
        </p:txBody>
      </p:sp>
      <p:cxnSp>
        <p:nvCxnSpPr>
          <p:cNvPr id="611422" name="AutoShape 94"/>
          <p:cNvCxnSpPr>
            <a:cxnSpLocks noChangeShapeType="1"/>
            <a:stCxn id="611419" idx="7"/>
            <a:endCxn id="611421" idx="3"/>
          </p:cNvCxnSpPr>
          <p:nvPr/>
        </p:nvCxnSpPr>
        <p:spPr bwMode="auto">
          <a:xfrm flipV="1">
            <a:off x="3271838" y="4637088"/>
            <a:ext cx="20161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23" name="Oval 95"/>
          <p:cNvSpPr>
            <a:spLocks noChangeArrowheads="1"/>
          </p:cNvSpPr>
          <p:nvPr/>
        </p:nvSpPr>
        <p:spPr bwMode="auto">
          <a:xfrm>
            <a:off x="3816350" y="4737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424" name="AutoShape 96"/>
          <p:cNvCxnSpPr>
            <a:cxnSpLocks noChangeShapeType="1"/>
            <a:stCxn id="611421" idx="5"/>
            <a:endCxn id="611423" idx="1"/>
          </p:cNvCxnSpPr>
          <p:nvPr/>
        </p:nvCxnSpPr>
        <p:spPr bwMode="auto">
          <a:xfrm>
            <a:off x="3652838" y="4637088"/>
            <a:ext cx="20161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25" name="Oval 97"/>
          <p:cNvSpPr>
            <a:spLocks noChangeArrowheads="1"/>
          </p:cNvSpPr>
          <p:nvPr/>
        </p:nvSpPr>
        <p:spPr bwMode="auto">
          <a:xfrm>
            <a:off x="381635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426" name="AutoShape 98"/>
          <p:cNvCxnSpPr>
            <a:cxnSpLocks noChangeShapeType="1"/>
            <a:stCxn id="611425" idx="0"/>
            <a:endCxn id="611423" idx="4"/>
          </p:cNvCxnSpPr>
          <p:nvPr/>
        </p:nvCxnSpPr>
        <p:spPr bwMode="auto">
          <a:xfrm flipV="1">
            <a:off x="3943350" y="4991100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27" name="Oval 99"/>
          <p:cNvSpPr>
            <a:spLocks noChangeArrowheads="1"/>
          </p:cNvSpPr>
          <p:nvPr/>
        </p:nvSpPr>
        <p:spPr bwMode="auto">
          <a:xfrm>
            <a:off x="3435350" y="5499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428" name="AutoShape 100"/>
          <p:cNvCxnSpPr>
            <a:cxnSpLocks noChangeShapeType="1"/>
            <a:stCxn id="611425" idx="3"/>
            <a:endCxn id="611427" idx="7"/>
          </p:cNvCxnSpPr>
          <p:nvPr/>
        </p:nvCxnSpPr>
        <p:spPr bwMode="auto">
          <a:xfrm flipH="1">
            <a:off x="3652838" y="5399088"/>
            <a:ext cx="20161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29" name="Oval 101"/>
          <p:cNvSpPr>
            <a:spLocks noChangeArrowheads="1"/>
          </p:cNvSpPr>
          <p:nvPr/>
        </p:nvSpPr>
        <p:spPr bwMode="auto">
          <a:xfrm>
            <a:off x="4324350" y="4737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611430" name="Oval 102"/>
          <p:cNvSpPr>
            <a:spLocks noChangeArrowheads="1"/>
          </p:cNvSpPr>
          <p:nvPr/>
        </p:nvSpPr>
        <p:spPr bwMode="auto">
          <a:xfrm>
            <a:off x="432435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cxnSp>
        <p:nvCxnSpPr>
          <p:cNvPr id="611431" name="AutoShape 103"/>
          <p:cNvCxnSpPr>
            <a:cxnSpLocks noChangeShapeType="1"/>
            <a:stCxn id="611430" idx="0"/>
            <a:endCxn id="611429" idx="4"/>
          </p:cNvCxnSpPr>
          <p:nvPr/>
        </p:nvCxnSpPr>
        <p:spPr bwMode="auto">
          <a:xfrm flipV="1">
            <a:off x="4451350" y="4991100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32" name="AutoShape 104"/>
          <p:cNvCxnSpPr>
            <a:cxnSpLocks noChangeShapeType="1"/>
            <a:stCxn id="611423" idx="6"/>
            <a:endCxn id="611429" idx="2"/>
          </p:cNvCxnSpPr>
          <p:nvPr/>
        </p:nvCxnSpPr>
        <p:spPr bwMode="auto">
          <a:xfrm>
            <a:off x="4070350" y="48641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33" name="AutoShape 105"/>
          <p:cNvCxnSpPr>
            <a:cxnSpLocks noChangeShapeType="1"/>
            <a:stCxn id="611425" idx="6"/>
            <a:endCxn id="611430" idx="2"/>
          </p:cNvCxnSpPr>
          <p:nvPr/>
        </p:nvCxnSpPr>
        <p:spPr bwMode="auto">
          <a:xfrm>
            <a:off x="4070350" y="5308600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34" name="Oval 106"/>
          <p:cNvSpPr>
            <a:spLocks noChangeArrowheads="1"/>
          </p:cNvSpPr>
          <p:nvPr/>
        </p:nvSpPr>
        <p:spPr bwMode="auto">
          <a:xfrm>
            <a:off x="4826000" y="47371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611435" name="Oval 107"/>
          <p:cNvSpPr>
            <a:spLocks noChangeArrowheads="1"/>
          </p:cNvSpPr>
          <p:nvPr/>
        </p:nvSpPr>
        <p:spPr bwMode="auto">
          <a:xfrm>
            <a:off x="4826000" y="5181600"/>
            <a:ext cx="2540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cxnSp>
        <p:nvCxnSpPr>
          <p:cNvPr id="611437" name="AutoShape 109"/>
          <p:cNvCxnSpPr>
            <a:cxnSpLocks noChangeShapeType="1"/>
            <a:stCxn id="611429" idx="6"/>
            <a:endCxn id="611434" idx="2"/>
          </p:cNvCxnSpPr>
          <p:nvPr/>
        </p:nvCxnSpPr>
        <p:spPr bwMode="auto">
          <a:xfrm>
            <a:off x="4578350" y="4864100"/>
            <a:ext cx="2476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1438" name="AutoShape 110"/>
          <p:cNvCxnSpPr>
            <a:cxnSpLocks noChangeShapeType="1"/>
            <a:stCxn id="611430" idx="6"/>
            <a:endCxn id="611435" idx="2"/>
          </p:cNvCxnSpPr>
          <p:nvPr/>
        </p:nvCxnSpPr>
        <p:spPr bwMode="auto">
          <a:xfrm>
            <a:off x="4578350" y="5308600"/>
            <a:ext cx="2476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1443" name="Rectangle 115"/>
          <p:cNvSpPr>
            <a:spLocks noChangeArrowheads="1"/>
          </p:cNvSpPr>
          <p:nvPr/>
        </p:nvSpPr>
        <p:spPr bwMode="auto">
          <a:xfrm>
            <a:off x="1525214" y="3715544"/>
            <a:ext cx="368851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complementary base pairs:  A-U, C-G</a:t>
            </a:r>
          </a:p>
        </p:txBody>
      </p:sp>
      <p:cxnSp>
        <p:nvCxnSpPr>
          <p:cNvPr id="611444" name="AutoShape 116"/>
          <p:cNvCxnSpPr>
            <a:cxnSpLocks noChangeShapeType="1"/>
            <a:stCxn id="611435" idx="0"/>
            <a:endCxn id="611434" idx="4"/>
          </p:cNvCxnSpPr>
          <p:nvPr/>
        </p:nvCxnSpPr>
        <p:spPr bwMode="auto">
          <a:xfrm flipV="1">
            <a:off x="4953000" y="4991100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7394-DD0A-4266-9784-8D91F9BC5310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RNA Secondary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3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762000"/>
                <a:ext cx="7848600" cy="5562600"/>
              </a:xfrm>
            </p:spPr>
            <p:txBody>
              <a:bodyPr/>
              <a:lstStyle/>
              <a:p>
                <a:r>
                  <a:rPr lang="en-US" altLang="en-US" dirty="0" smtClean="0"/>
                  <a:t>Secondary structure.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set of pairs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that satisfy:</a:t>
                </a:r>
                <a:endParaRPr lang="en-US" altLang="en-US" dirty="0"/>
              </a:p>
              <a:p>
                <a:pPr lvl="1"/>
                <a:r>
                  <a:rPr lang="en-US" altLang="en-US" dirty="0">
                    <a:solidFill>
                      <a:schemeClr val="hlink"/>
                    </a:solidFill>
                  </a:rPr>
                  <a:t>[Watson-Crick.]</a:t>
                </a:r>
                <a:r>
                  <a:rPr lang="en-US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 is a matching and each pair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 is a Watson-Crick complement: A-U, U-A, C-G, or G-C.</a:t>
                </a:r>
              </a:p>
              <a:p>
                <a:pPr lvl="1"/>
                <a:r>
                  <a:rPr lang="en-US" altLang="en-US" dirty="0">
                    <a:solidFill>
                      <a:schemeClr val="hlink"/>
                    </a:solidFill>
                  </a:rPr>
                  <a:t>[No sharp turns.]</a:t>
                </a:r>
                <a:r>
                  <a:rPr lang="en-US" altLang="en-US" dirty="0"/>
                  <a:t>  The ends of each pair are separated by at least 4 intervening </a:t>
                </a:r>
                <a:r>
                  <a:rPr lang="en-US" altLang="en-US" dirty="0" smtClean="0"/>
                  <a:t>bases: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−4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r>
                  <a:rPr lang="en-US" altLang="en-US" dirty="0">
                    <a:solidFill>
                      <a:schemeClr val="hlink"/>
                    </a:solidFill>
                    <a:sym typeface="Symbol" panose="05050102010706020507" pitchFamily="18" charset="2"/>
                  </a:rPr>
                  <a:t>[Non-crossing.]</a:t>
                </a:r>
                <a:r>
                  <a:rPr lang="en-US" altLang="en-US" dirty="0">
                    <a:sym typeface="Symbol" panose="05050102010706020507" pitchFamily="18" charset="2"/>
                  </a:rPr>
                  <a:t> 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are two pairs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, then we cannot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.</a:t>
                </a: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12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762000"/>
                <a:ext cx="7848600" cy="5562600"/>
              </a:xfrm>
              <a:blipFill rotWithShape="0">
                <a:blip r:embed="rId3"/>
                <a:stretch>
                  <a:fillRect l="-621"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5767388" y="4588510"/>
            <a:ext cx="298767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8193" y="3240551"/>
            <a:ext cx="2327275" cy="3195132"/>
            <a:chOff x="788193" y="3240551"/>
            <a:chExt cx="2327275" cy="319513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377156" y="3558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13" idx="1"/>
              <a:endCxn id="7" idx="5"/>
            </p:cNvCxnSpPr>
            <p:nvPr/>
          </p:nvCxnSpPr>
          <p:spPr bwMode="auto">
            <a:xfrm flipH="1" flipV="1">
              <a:off x="1594644" y="3775539"/>
              <a:ext cx="130175" cy="146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694656" y="3240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0" name="AutoShape 9"/>
            <p:cNvCxnSpPr>
              <a:cxnSpLocks noChangeShapeType="1"/>
              <a:stCxn id="7" idx="7"/>
              <a:endCxn id="9" idx="3"/>
            </p:cNvCxnSpPr>
            <p:nvPr/>
          </p:nvCxnSpPr>
          <p:spPr bwMode="auto">
            <a:xfrm flipV="1">
              <a:off x="1594644" y="34580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02656" y="3240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2" name="AutoShape 11"/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>
              <a:off x="1948656" y="3367551"/>
              <a:ext cx="254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688306" y="3885076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22" idx="3"/>
              <a:endCxn id="16" idx="7"/>
            </p:cNvCxnSpPr>
            <p:nvPr/>
          </p:nvCxnSpPr>
          <p:spPr bwMode="auto">
            <a:xfrm flipH="1">
              <a:off x="2409031" y="3775539"/>
              <a:ext cx="147638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88306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91544" y="3875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196306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cxnSp>
          <p:nvCxnSpPr>
            <p:cNvPr id="18" name="AutoShape 17"/>
            <p:cNvCxnSpPr>
              <a:cxnSpLocks noChangeShapeType="1"/>
              <a:stCxn id="13" idx="6"/>
              <a:endCxn id="16" idx="2"/>
            </p:cNvCxnSpPr>
            <p:nvPr/>
          </p:nvCxnSpPr>
          <p:spPr bwMode="auto">
            <a:xfrm flipV="1">
              <a:off x="1942306" y="4002551"/>
              <a:ext cx="249238" cy="9525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17" idx="0"/>
              <a:endCxn id="16" idx="4"/>
            </p:cNvCxnSpPr>
            <p:nvPr/>
          </p:nvCxnSpPr>
          <p:spPr bwMode="auto">
            <a:xfrm flipH="1" flipV="1">
              <a:off x="2318544" y="4129551"/>
              <a:ext cx="4762" cy="190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9"/>
            <p:cNvCxnSpPr>
              <a:cxnSpLocks noChangeShapeType="1"/>
              <a:stCxn id="15" idx="0"/>
              <a:endCxn id="13" idx="4"/>
            </p:cNvCxnSpPr>
            <p:nvPr/>
          </p:nvCxnSpPr>
          <p:spPr bwMode="auto">
            <a:xfrm flipV="1">
              <a:off x="1815306" y="4139076"/>
              <a:ext cx="0" cy="180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0"/>
            <p:cNvCxnSpPr>
              <a:cxnSpLocks noChangeShapeType="1"/>
              <a:stCxn id="15" idx="6"/>
              <a:endCxn id="17" idx="2"/>
            </p:cNvCxnSpPr>
            <p:nvPr/>
          </p:nvCxnSpPr>
          <p:spPr bwMode="auto">
            <a:xfrm>
              <a:off x="1942306" y="4447051"/>
              <a:ext cx="254000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520156" y="3558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cxnSp>
          <p:nvCxnSpPr>
            <p:cNvPr id="23" name="AutoShape 23"/>
            <p:cNvCxnSpPr>
              <a:cxnSpLocks noChangeShapeType="1"/>
              <a:stCxn id="11" idx="5"/>
              <a:endCxn id="22" idx="1"/>
            </p:cNvCxnSpPr>
            <p:nvPr/>
          </p:nvCxnSpPr>
          <p:spPr bwMode="auto">
            <a:xfrm>
              <a:off x="2420144" y="34580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1688306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2196306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cxnSp>
          <p:nvCxnSpPr>
            <p:cNvPr id="26" name="AutoShape 28"/>
            <p:cNvCxnSpPr>
              <a:cxnSpLocks noChangeShapeType="1"/>
              <a:stCxn id="25" idx="0"/>
              <a:endCxn id="17" idx="4"/>
            </p:cNvCxnSpPr>
            <p:nvPr/>
          </p:nvCxnSpPr>
          <p:spPr bwMode="auto">
            <a:xfrm flipV="1">
              <a:off x="2323306" y="4574051"/>
              <a:ext cx="0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9"/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V="1">
              <a:off x="1815306" y="4574051"/>
              <a:ext cx="0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30"/>
            <p:cNvCxnSpPr>
              <a:cxnSpLocks noChangeShapeType="1"/>
              <a:stCxn id="24" idx="6"/>
              <a:endCxn id="25" idx="2"/>
            </p:cNvCxnSpPr>
            <p:nvPr/>
          </p:nvCxnSpPr>
          <p:spPr bwMode="auto">
            <a:xfrm>
              <a:off x="1942306" y="4866151"/>
              <a:ext cx="254000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Oval 46"/>
            <p:cNvSpPr>
              <a:spLocks noChangeArrowheads="1"/>
            </p:cNvSpPr>
            <p:nvPr/>
          </p:nvSpPr>
          <p:spPr bwMode="auto">
            <a:xfrm>
              <a:off x="8961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0" name="Oval 47"/>
            <p:cNvSpPr>
              <a:spLocks noChangeArrowheads="1"/>
            </p:cNvSpPr>
            <p:nvPr/>
          </p:nvSpPr>
          <p:spPr bwMode="auto">
            <a:xfrm>
              <a:off x="11247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31" name="AutoShape 48"/>
            <p:cNvCxnSpPr>
              <a:cxnSpLocks noChangeShapeType="1"/>
              <a:stCxn id="29" idx="6"/>
              <a:endCxn id="30" idx="2"/>
            </p:cNvCxnSpPr>
            <p:nvPr/>
          </p:nvCxnSpPr>
          <p:spPr bwMode="auto">
            <a:xfrm>
              <a:off x="9421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788193" y="5672455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33" name="Oval 50"/>
            <p:cNvSpPr>
              <a:spLocks noChangeArrowheads="1"/>
            </p:cNvSpPr>
            <p:nvPr/>
          </p:nvSpPr>
          <p:spPr bwMode="auto">
            <a:xfrm>
              <a:off x="10326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34" name="Oval 51"/>
            <p:cNvSpPr>
              <a:spLocks noChangeArrowheads="1"/>
            </p:cNvSpPr>
            <p:nvPr/>
          </p:nvSpPr>
          <p:spPr bwMode="auto">
            <a:xfrm>
              <a:off x="13533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35" name="AutoShape 52"/>
            <p:cNvCxnSpPr>
              <a:cxnSpLocks noChangeShapeType="1"/>
              <a:stCxn id="30" idx="6"/>
              <a:endCxn id="34" idx="2"/>
            </p:cNvCxnSpPr>
            <p:nvPr/>
          </p:nvCxnSpPr>
          <p:spPr bwMode="auto">
            <a:xfrm>
              <a:off x="11707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Oval 53"/>
            <p:cNvSpPr>
              <a:spLocks noChangeArrowheads="1"/>
            </p:cNvSpPr>
            <p:nvPr/>
          </p:nvSpPr>
          <p:spPr bwMode="auto">
            <a:xfrm>
              <a:off x="12612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37" name="Oval 54"/>
            <p:cNvSpPr>
              <a:spLocks noChangeArrowheads="1"/>
            </p:cNvSpPr>
            <p:nvPr/>
          </p:nvSpPr>
          <p:spPr bwMode="auto">
            <a:xfrm>
              <a:off x="15819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38" name="AutoShape 55"/>
            <p:cNvCxnSpPr>
              <a:cxnSpLocks noChangeShapeType="1"/>
              <a:stCxn id="34" idx="6"/>
              <a:endCxn id="37" idx="2"/>
            </p:cNvCxnSpPr>
            <p:nvPr/>
          </p:nvCxnSpPr>
          <p:spPr bwMode="auto">
            <a:xfrm>
              <a:off x="13993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Oval 56"/>
            <p:cNvSpPr>
              <a:spLocks noChangeArrowheads="1"/>
            </p:cNvSpPr>
            <p:nvPr/>
          </p:nvSpPr>
          <p:spPr bwMode="auto">
            <a:xfrm>
              <a:off x="14898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40" name="Oval 57"/>
            <p:cNvSpPr>
              <a:spLocks noChangeArrowheads="1"/>
            </p:cNvSpPr>
            <p:nvPr/>
          </p:nvSpPr>
          <p:spPr bwMode="auto">
            <a:xfrm>
              <a:off x="18105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1" name="AutoShape 58"/>
            <p:cNvCxnSpPr>
              <a:cxnSpLocks noChangeShapeType="1"/>
              <a:stCxn id="37" idx="6"/>
              <a:endCxn id="40" idx="2"/>
            </p:cNvCxnSpPr>
            <p:nvPr/>
          </p:nvCxnSpPr>
          <p:spPr bwMode="auto">
            <a:xfrm>
              <a:off x="16279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Oval 59"/>
            <p:cNvSpPr>
              <a:spLocks noChangeArrowheads="1"/>
            </p:cNvSpPr>
            <p:nvPr/>
          </p:nvSpPr>
          <p:spPr bwMode="auto">
            <a:xfrm>
              <a:off x="17184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43" name="Oval 60"/>
            <p:cNvSpPr>
              <a:spLocks noChangeArrowheads="1"/>
            </p:cNvSpPr>
            <p:nvPr/>
          </p:nvSpPr>
          <p:spPr bwMode="auto">
            <a:xfrm>
              <a:off x="20391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4" name="AutoShape 61"/>
            <p:cNvCxnSpPr>
              <a:cxnSpLocks noChangeShapeType="1"/>
              <a:stCxn id="40" idx="6"/>
              <a:endCxn id="43" idx="2"/>
            </p:cNvCxnSpPr>
            <p:nvPr/>
          </p:nvCxnSpPr>
          <p:spPr bwMode="auto">
            <a:xfrm>
              <a:off x="18565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Oval 62"/>
            <p:cNvSpPr>
              <a:spLocks noChangeArrowheads="1"/>
            </p:cNvSpPr>
            <p:nvPr/>
          </p:nvSpPr>
          <p:spPr bwMode="auto">
            <a:xfrm>
              <a:off x="19470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46" name="Oval 63"/>
            <p:cNvSpPr>
              <a:spLocks noChangeArrowheads="1"/>
            </p:cNvSpPr>
            <p:nvPr/>
          </p:nvSpPr>
          <p:spPr bwMode="auto">
            <a:xfrm>
              <a:off x="22677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7" name="AutoShape 64"/>
            <p:cNvCxnSpPr>
              <a:cxnSpLocks noChangeShapeType="1"/>
              <a:stCxn id="43" idx="6"/>
              <a:endCxn id="46" idx="2"/>
            </p:cNvCxnSpPr>
            <p:nvPr/>
          </p:nvCxnSpPr>
          <p:spPr bwMode="auto">
            <a:xfrm>
              <a:off x="20851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Oval 65"/>
            <p:cNvSpPr>
              <a:spLocks noChangeArrowheads="1"/>
            </p:cNvSpPr>
            <p:nvPr/>
          </p:nvSpPr>
          <p:spPr bwMode="auto">
            <a:xfrm>
              <a:off x="21756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49" name="Oval 66"/>
            <p:cNvSpPr>
              <a:spLocks noChangeArrowheads="1"/>
            </p:cNvSpPr>
            <p:nvPr/>
          </p:nvSpPr>
          <p:spPr bwMode="auto">
            <a:xfrm>
              <a:off x="24963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0" name="AutoShape 67"/>
            <p:cNvCxnSpPr>
              <a:cxnSpLocks noChangeShapeType="1"/>
              <a:stCxn id="46" idx="6"/>
              <a:endCxn id="49" idx="2"/>
            </p:cNvCxnSpPr>
            <p:nvPr/>
          </p:nvCxnSpPr>
          <p:spPr bwMode="auto">
            <a:xfrm>
              <a:off x="23137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Oval 68"/>
            <p:cNvSpPr>
              <a:spLocks noChangeArrowheads="1"/>
            </p:cNvSpPr>
            <p:nvPr/>
          </p:nvSpPr>
          <p:spPr bwMode="auto">
            <a:xfrm>
              <a:off x="24042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52" name="Oval 69"/>
            <p:cNvSpPr>
              <a:spLocks noChangeArrowheads="1"/>
            </p:cNvSpPr>
            <p:nvPr/>
          </p:nvSpPr>
          <p:spPr bwMode="auto">
            <a:xfrm>
              <a:off x="27249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3" name="AutoShape 70"/>
            <p:cNvCxnSpPr>
              <a:cxnSpLocks noChangeShapeType="1"/>
              <a:stCxn id="49" idx="6"/>
              <a:endCxn id="52" idx="2"/>
            </p:cNvCxnSpPr>
            <p:nvPr/>
          </p:nvCxnSpPr>
          <p:spPr bwMode="auto">
            <a:xfrm>
              <a:off x="25423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26328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auto">
            <a:xfrm>
              <a:off x="29535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6" name="AutoShape 74"/>
            <p:cNvCxnSpPr>
              <a:cxnSpLocks noChangeShapeType="1"/>
              <a:stCxn id="52" idx="6"/>
              <a:endCxn id="55" idx="2"/>
            </p:cNvCxnSpPr>
            <p:nvPr/>
          </p:nvCxnSpPr>
          <p:spPr bwMode="auto">
            <a:xfrm>
              <a:off x="27709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28614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52" name="Rectangle 192"/>
            <p:cNvSpPr>
              <a:spLocks noChangeArrowheads="1"/>
            </p:cNvSpPr>
            <p:nvPr/>
          </p:nvSpPr>
          <p:spPr bwMode="auto">
            <a:xfrm>
              <a:off x="1748631" y="6096487"/>
              <a:ext cx="40395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</a:rPr>
                <a:t>ok</a:t>
              </a:r>
            </a:p>
          </p:txBody>
        </p:sp>
        <p:cxnSp>
          <p:nvCxnSpPr>
            <p:cNvPr id="160" name="AutoShape 200"/>
            <p:cNvCxnSpPr>
              <a:cxnSpLocks noChangeShapeType="1"/>
              <a:stCxn id="29" idx="0"/>
              <a:endCxn id="55" idx="0"/>
            </p:cNvCxnSpPr>
            <p:nvPr/>
          </p:nvCxnSpPr>
          <p:spPr bwMode="auto">
            <a:xfrm rot="5400000" flipV="1">
              <a:off x="1947862" y="4560411"/>
              <a:ext cx="1588" cy="2057400"/>
            </a:xfrm>
            <a:prstGeom prst="bentConnector3">
              <a:avLst>
                <a:gd name="adj1" fmla="val -309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201"/>
            <p:cNvCxnSpPr>
              <a:cxnSpLocks noChangeShapeType="1"/>
              <a:stCxn id="30" idx="0"/>
              <a:endCxn id="52" idx="0"/>
            </p:cNvCxnSpPr>
            <p:nvPr/>
          </p:nvCxnSpPr>
          <p:spPr bwMode="auto">
            <a:xfrm rot="5400000" flipV="1">
              <a:off x="1947862" y="4789011"/>
              <a:ext cx="1588" cy="1600200"/>
            </a:xfrm>
            <a:prstGeom prst="bentConnector3">
              <a:avLst>
                <a:gd name="adj1" fmla="val -22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202"/>
            <p:cNvCxnSpPr>
              <a:cxnSpLocks noChangeShapeType="1"/>
              <a:stCxn id="34" idx="0"/>
              <a:endCxn id="49" idx="0"/>
            </p:cNvCxnSpPr>
            <p:nvPr/>
          </p:nvCxnSpPr>
          <p:spPr bwMode="auto">
            <a:xfrm rot="5400000" flipV="1">
              <a:off x="1947862" y="5017611"/>
              <a:ext cx="1588" cy="1143000"/>
            </a:xfrm>
            <a:prstGeom prst="bentConnector3">
              <a:avLst>
                <a:gd name="adj1" fmla="val -12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3490118" y="3088151"/>
            <a:ext cx="2124075" cy="3347532"/>
            <a:chOff x="3490118" y="3088151"/>
            <a:chExt cx="2124075" cy="3347532"/>
          </a:xfrm>
        </p:grpSpPr>
        <p:cxnSp>
          <p:nvCxnSpPr>
            <p:cNvPr id="58" name="AutoShape 80"/>
            <p:cNvCxnSpPr>
              <a:cxnSpLocks noChangeShapeType="1"/>
              <a:stCxn id="62" idx="0"/>
              <a:endCxn id="59" idx="4"/>
            </p:cNvCxnSpPr>
            <p:nvPr/>
          </p:nvCxnSpPr>
          <p:spPr bwMode="auto">
            <a:xfrm flipH="1" flipV="1">
              <a:off x="4256881" y="3697751"/>
              <a:ext cx="58738" cy="177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9" name="Oval 81"/>
            <p:cNvSpPr>
              <a:spLocks noChangeArrowheads="1"/>
            </p:cNvSpPr>
            <p:nvPr/>
          </p:nvSpPr>
          <p:spPr bwMode="auto">
            <a:xfrm>
              <a:off x="4129881" y="34437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60" name="Oval 83"/>
            <p:cNvSpPr>
              <a:spLocks noChangeArrowheads="1"/>
            </p:cNvSpPr>
            <p:nvPr/>
          </p:nvSpPr>
          <p:spPr bwMode="auto">
            <a:xfrm>
              <a:off x="4815681" y="34437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61" name="AutoShape 84"/>
            <p:cNvCxnSpPr>
              <a:cxnSpLocks noChangeShapeType="1"/>
              <a:stCxn id="154" idx="5"/>
              <a:endCxn id="60" idx="1"/>
            </p:cNvCxnSpPr>
            <p:nvPr/>
          </p:nvCxnSpPr>
          <p:spPr bwMode="auto">
            <a:xfrm>
              <a:off x="4702969" y="3305639"/>
              <a:ext cx="149225" cy="174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" name="Oval 85"/>
            <p:cNvSpPr>
              <a:spLocks noChangeArrowheads="1"/>
            </p:cNvSpPr>
            <p:nvPr/>
          </p:nvSpPr>
          <p:spPr bwMode="auto">
            <a:xfrm>
              <a:off x="4188619" y="3875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cxnSp>
          <p:nvCxnSpPr>
            <p:cNvPr id="63" name="AutoShape 86"/>
            <p:cNvCxnSpPr>
              <a:cxnSpLocks noChangeShapeType="1"/>
              <a:stCxn id="60" idx="4"/>
              <a:endCxn id="65" idx="0"/>
            </p:cNvCxnSpPr>
            <p:nvPr/>
          </p:nvCxnSpPr>
          <p:spPr bwMode="auto">
            <a:xfrm flipH="1">
              <a:off x="4834731" y="3697751"/>
              <a:ext cx="107950" cy="177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Oval 87"/>
            <p:cNvSpPr>
              <a:spLocks noChangeArrowheads="1"/>
            </p:cNvSpPr>
            <p:nvPr/>
          </p:nvSpPr>
          <p:spPr bwMode="auto">
            <a:xfrm>
              <a:off x="4188619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65" name="Oval 88"/>
            <p:cNvSpPr>
              <a:spLocks noChangeArrowheads="1"/>
            </p:cNvSpPr>
            <p:nvPr/>
          </p:nvSpPr>
          <p:spPr bwMode="auto">
            <a:xfrm>
              <a:off x="4707731" y="3875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66" name="Oval 89"/>
            <p:cNvSpPr>
              <a:spLocks noChangeArrowheads="1"/>
            </p:cNvSpPr>
            <p:nvPr/>
          </p:nvSpPr>
          <p:spPr bwMode="auto">
            <a:xfrm>
              <a:off x="4707731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cxnSp>
          <p:nvCxnSpPr>
            <p:cNvPr id="67" name="AutoShape 90"/>
            <p:cNvCxnSpPr>
              <a:cxnSpLocks noChangeShapeType="1"/>
              <a:stCxn id="62" idx="6"/>
              <a:endCxn id="65" idx="2"/>
            </p:cNvCxnSpPr>
            <p:nvPr/>
          </p:nvCxnSpPr>
          <p:spPr bwMode="auto">
            <a:xfrm>
              <a:off x="4442619" y="4002551"/>
              <a:ext cx="265112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91"/>
            <p:cNvCxnSpPr>
              <a:cxnSpLocks noChangeShapeType="1"/>
              <a:stCxn id="66" idx="0"/>
              <a:endCxn id="65" idx="4"/>
            </p:cNvCxnSpPr>
            <p:nvPr/>
          </p:nvCxnSpPr>
          <p:spPr bwMode="auto">
            <a:xfrm flipV="1">
              <a:off x="4834731" y="4129551"/>
              <a:ext cx="0" cy="190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92"/>
            <p:cNvCxnSpPr>
              <a:cxnSpLocks noChangeShapeType="1"/>
              <a:stCxn id="64" idx="0"/>
              <a:endCxn id="62" idx="4"/>
            </p:cNvCxnSpPr>
            <p:nvPr/>
          </p:nvCxnSpPr>
          <p:spPr bwMode="auto">
            <a:xfrm flipV="1">
              <a:off x="4315619" y="4129551"/>
              <a:ext cx="0" cy="190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93"/>
            <p:cNvCxnSpPr>
              <a:cxnSpLocks noChangeShapeType="1"/>
              <a:stCxn id="64" idx="6"/>
              <a:endCxn id="66" idx="2"/>
            </p:cNvCxnSpPr>
            <p:nvPr/>
          </p:nvCxnSpPr>
          <p:spPr bwMode="auto">
            <a:xfrm>
              <a:off x="4442619" y="4447051"/>
              <a:ext cx="265112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1" name="Oval 96"/>
            <p:cNvSpPr>
              <a:spLocks noChangeArrowheads="1"/>
            </p:cNvSpPr>
            <p:nvPr/>
          </p:nvSpPr>
          <p:spPr bwMode="auto">
            <a:xfrm>
              <a:off x="4187031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72" name="Oval 97"/>
            <p:cNvSpPr>
              <a:spLocks noChangeArrowheads="1"/>
            </p:cNvSpPr>
            <p:nvPr/>
          </p:nvSpPr>
          <p:spPr bwMode="auto">
            <a:xfrm>
              <a:off x="4706144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cxnSp>
          <p:nvCxnSpPr>
            <p:cNvPr id="73" name="AutoShape 98"/>
            <p:cNvCxnSpPr>
              <a:cxnSpLocks noChangeShapeType="1"/>
              <a:stCxn id="72" idx="0"/>
              <a:endCxn id="66" idx="4"/>
            </p:cNvCxnSpPr>
            <p:nvPr/>
          </p:nvCxnSpPr>
          <p:spPr bwMode="auto">
            <a:xfrm flipV="1">
              <a:off x="4833144" y="4574051"/>
              <a:ext cx="1587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99"/>
            <p:cNvCxnSpPr>
              <a:cxnSpLocks noChangeShapeType="1"/>
              <a:stCxn id="71" idx="0"/>
              <a:endCxn id="64" idx="4"/>
            </p:cNvCxnSpPr>
            <p:nvPr/>
          </p:nvCxnSpPr>
          <p:spPr bwMode="auto">
            <a:xfrm flipV="1">
              <a:off x="4314031" y="4574051"/>
              <a:ext cx="1588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00"/>
            <p:cNvCxnSpPr>
              <a:cxnSpLocks noChangeShapeType="1"/>
              <a:stCxn id="71" idx="6"/>
              <a:endCxn id="72" idx="2"/>
            </p:cNvCxnSpPr>
            <p:nvPr/>
          </p:nvCxnSpPr>
          <p:spPr bwMode="auto">
            <a:xfrm>
              <a:off x="4441031" y="4866151"/>
              <a:ext cx="265113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6" name="Oval 101"/>
            <p:cNvSpPr>
              <a:spLocks noChangeArrowheads="1"/>
            </p:cNvSpPr>
            <p:nvPr/>
          </p:nvSpPr>
          <p:spPr bwMode="auto">
            <a:xfrm>
              <a:off x="35980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7" name="Oval 102"/>
            <p:cNvSpPr>
              <a:spLocks noChangeArrowheads="1"/>
            </p:cNvSpPr>
            <p:nvPr/>
          </p:nvSpPr>
          <p:spPr bwMode="auto">
            <a:xfrm>
              <a:off x="38266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8" name="AutoShape 103"/>
            <p:cNvCxnSpPr>
              <a:cxnSpLocks noChangeShapeType="1"/>
              <a:stCxn id="76" idx="6"/>
              <a:endCxn id="77" idx="2"/>
            </p:cNvCxnSpPr>
            <p:nvPr/>
          </p:nvCxnSpPr>
          <p:spPr bwMode="auto">
            <a:xfrm>
              <a:off x="3644106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9" name="Oval 104"/>
            <p:cNvSpPr>
              <a:spLocks noChangeArrowheads="1"/>
            </p:cNvSpPr>
            <p:nvPr/>
          </p:nvSpPr>
          <p:spPr bwMode="auto">
            <a:xfrm>
              <a:off x="3490118" y="5672455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80" name="Oval 105"/>
            <p:cNvSpPr>
              <a:spLocks noChangeArrowheads="1"/>
            </p:cNvSpPr>
            <p:nvPr/>
          </p:nvSpPr>
          <p:spPr bwMode="auto">
            <a:xfrm>
              <a:off x="37345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81" name="Oval 106"/>
            <p:cNvSpPr>
              <a:spLocks noChangeArrowheads="1"/>
            </p:cNvSpPr>
            <p:nvPr/>
          </p:nvSpPr>
          <p:spPr bwMode="auto">
            <a:xfrm>
              <a:off x="40552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82" name="AutoShape 107"/>
            <p:cNvCxnSpPr>
              <a:cxnSpLocks noChangeShapeType="1"/>
              <a:stCxn id="77" idx="6"/>
              <a:endCxn id="81" idx="2"/>
            </p:cNvCxnSpPr>
            <p:nvPr/>
          </p:nvCxnSpPr>
          <p:spPr bwMode="auto">
            <a:xfrm>
              <a:off x="3872706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3" name="Oval 108"/>
            <p:cNvSpPr>
              <a:spLocks noChangeArrowheads="1"/>
            </p:cNvSpPr>
            <p:nvPr/>
          </p:nvSpPr>
          <p:spPr bwMode="auto">
            <a:xfrm>
              <a:off x="39631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84" name="Oval 115"/>
            <p:cNvSpPr>
              <a:spLocks noChangeArrowheads="1"/>
            </p:cNvSpPr>
            <p:nvPr/>
          </p:nvSpPr>
          <p:spPr bwMode="auto">
            <a:xfrm>
              <a:off x="42838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85" name="AutoShape 116"/>
            <p:cNvCxnSpPr>
              <a:cxnSpLocks noChangeShapeType="1"/>
              <a:stCxn id="81" idx="6"/>
              <a:endCxn id="84" idx="2"/>
            </p:cNvCxnSpPr>
            <p:nvPr/>
          </p:nvCxnSpPr>
          <p:spPr bwMode="auto">
            <a:xfrm>
              <a:off x="4101306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6" name="Oval 117"/>
            <p:cNvSpPr>
              <a:spLocks noChangeArrowheads="1"/>
            </p:cNvSpPr>
            <p:nvPr/>
          </p:nvSpPr>
          <p:spPr bwMode="auto">
            <a:xfrm>
              <a:off x="41917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87" name="Oval 118"/>
            <p:cNvSpPr>
              <a:spLocks noChangeArrowheads="1"/>
            </p:cNvSpPr>
            <p:nvPr/>
          </p:nvSpPr>
          <p:spPr bwMode="auto">
            <a:xfrm>
              <a:off x="475059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88" name="AutoShape 119"/>
            <p:cNvCxnSpPr>
              <a:cxnSpLocks noChangeShapeType="1"/>
              <a:stCxn id="156" idx="6"/>
              <a:endCxn id="87" idx="2"/>
            </p:cNvCxnSpPr>
            <p:nvPr/>
          </p:nvCxnSpPr>
          <p:spPr bwMode="auto">
            <a:xfrm flipV="1">
              <a:off x="4568031" y="5612130"/>
              <a:ext cx="182562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9" name="Oval 120"/>
            <p:cNvSpPr>
              <a:spLocks noChangeArrowheads="1"/>
            </p:cNvSpPr>
            <p:nvPr/>
          </p:nvSpPr>
          <p:spPr bwMode="auto">
            <a:xfrm>
              <a:off x="44203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90" name="Oval 121"/>
            <p:cNvSpPr>
              <a:spLocks noChangeArrowheads="1"/>
            </p:cNvSpPr>
            <p:nvPr/>
          </p:nvSpPr>
          <p:spPr bwMode="auto">
            <a:xfrm>
              <a:off x="49950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91" name="AutoShape 122"/>
            <p:cNvCxnSpPr>
              <a:cxnSpLocks noChangeShapeType="1"/>
              <a:stCxn id="87" idx="6"/>
              <a:endCxn id="90" idx="2"/>
            </p:cNvCxnSpPr>
            <p:nvPr/>
          </p:nvCxnSpPr>
          <p:spPr bwMode="auto">
            <a:xfrm>
              <a:off x="4796631" y="5612130"/>
              <a:ext cx="1984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2" name="Oval 123"/>
            <p:cNvSpPr>
              <a:spLocks noChangeArrowheads="1"/>
            </p:cNvSpPr>
            <p:nvPr/>
          </p:nvSpPr>
          <p:spPr bwMode="auto">
            <a:xfrm>
              <a:off x="49029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93" name="Oval 124"/>
            <p:cNvSpPr>
              <a:spLocks noChangeArrowheads="1"/>
            </p:cNvSpPr>
            <p:nvPr/>
          </p:nvSpPr>
          <p:spPr bwMode="auto">
            <a:xfrm>
              <a:off x="52236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94" name="AutoShape 125"/>
            <p:cNvCxnSpPr>
              <a:cxnSpLocks noChangeShapeType="1"/>
              <a:stCxn id="90" idx="6"/>
              <a:endCxn id="93" idx="2"/>
            </p:cNvCxnSpPr>
            <p:nvPr/>
          </p:nvCxnSpPr>
          <p:spPr bwMode="auto">
            <a:xfrm>
              <a:off x="5041106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5" name="Oval 126"/>
            <p:cNvSpPr>
              <a:spLocks noChangeArrowheads="1"/>
            </p:cNvSpPr>
            <p:nvPr/>
          </p:nvSpPr>
          <p:spPr bwMode="auto">
            <a:xfrm>
              <a:off x="51315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96" name="Oval 127"/>
            <p:cNvSpPr>
              <a:spLocks noChangeArrowheads="1"/>
            </p:cNvSpPr>
            <p:nvPr/>
          </p:nvSpPr>
          <p:spPr bwMode="auto">
            <a:xfrm>
              <a:off x="5452268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97" name="AutoShape 128"/>
            <p:cNvCxnSpPr>
              <a:cxnSpLocks noChangeShapeType="1"/>
              <a:stCxn id="93" idx="6"/>
              <a:endCxn id="96" idx="2"/>
            </p:cNvCxnSpPr>
            <p:nvPr/>
          </p:nvCxnSpPr>
          <p:spPr bwMode="auto">
            <a:xfrm>
              <a:off x="5269706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8" name="Oval 129"/>
            <p:cNvSpPr>
              <a:spLocks noChangeArrowheads="1"/>
            </p:cNvSpPr>
            <p:nvPr/>
          </p:nvSpPr>
          <p:spPr bwMode="auto">
            <a:xfrm>
              <a:off x="5360193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50" name="Rectangle 190"/>
            <p:cNvSpPr>
              <a:spLocks noChangeArrowheads="1"/>
            </p:cNvSpPr>
            <p:nvPr/>
          </p:nvSpPr>
          <p:spPr bwMode="auto">
            <a:xfrm>
              <a:off x="3874293" y="6096487"/>
              <a:ext cx="1189428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accent1"/>
                  </a:solidFill>
                </a:rPr>
                <a:t>sharp turn</a:t>
              </a:r>
            </a:p>
          </p:txBody>
        </p:sp>
        <p:sp>
          <p:nvSpPr>
            <p:cNvPr id="153" name="Line 193"/>
            <p:cNvSpPr>
              <a:spLocks noChangeShapeType="1"/>
            </p:cNvSpPr>
            <p:nvPr/>
          </p:nvSpPr>
          <p:spPr bwMode="auto">
            <a:xfrm>
              <a:off x="4033043" y="6050280"/>
              <a:ext cx="1022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54" name="Oval 194"/>
            <p:cNvSpPr>
              <a:spLocks noChangeArrowheads="1"/>
            </p:cNvSpPr>
            <p:nvPr/>
          </p:nvSpPr>
          <p:spPr bwMode="auto">
            <a:xfrm>
              <a:off x="4485481" y="3088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55" name="AutoShape 195"/>
            <p:cNvCxnSpPr>
              <a:cxnSpLocks noChangeShapeType="1"/>
              <a:stCxn id="154" idx="3"/>
              <a:endCxn id="59" idx="7"/>
            </p:cNvCxnSpPr>
            <p:nvPr/>
          </p:nvCxnSpPr>
          <p:spPr bwMode="auto">
            <a:xfrm flipH="1">
              <a:off x="4347369" y="3305639"/>
              <a:ext cx="174625" cy="174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6" name="Oval 196"/>
            <p:cNvSpPr>
              <a:spLocks noChangeArrowheads="1"/>
            </p:cNvSpPr>
            <p:nvPr/>
          </p:nvSpPr>
          <p:spPr bwMode="auto">
            <a:xfrm>
              <a:off x="4521993" y="5589905"/>
              <a:ext cx="46038" cy="4603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57" name="AutoShape 197"/>
            <p:cNvCxnSpPr>
              <a:cxnSpLocks noChangeShapeType="1"/>
              <a:stCxn id="84" idx="6"/>
              <a:endCxn id="156" idx="2"/>
            </p:cNvCxnSpPr>
            <p:nvPr/>
          </p:nvCxnSpPr>
          <p:spPr bwMode="auto">
            <a:xfrm>
              <a:off x="4329906" y="5612130"/>
              <a:ext cx="192087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8" name="Oval 198"/>
            <p:cNvSpPr>
              <a:spLocks noChangeArrowheads="1"/>
            </p:cNvSpPr>
            <p:nvPr/>
          </p:nvSpPr>
          <p:spPr bwMode="auto">
            <a:xfrm>
              <a:off x="4644231" y="5666105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99"/>
                <p:cNvSpPr>
                  <a:spLocks noChangeArrowheads="1"/>
                </p:cNvSpPr>
                <p:nvPr/>
              </p:nvSpPr>
              <p:spPr bwMode="auto">
                <a:xfrm>
                  <a:off x="4375943" y="5897245"/>
                  <a:ext cx="409664" cy="2776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45720" tIns="46038" rIns="73152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b="0" i="1" smtClean="0">
                            <a:latin typeface="Cambria Math" panose="02040503050406030204" pitchFamily="18" charset="0"/>
                          </a:rPr>
                          <m:t>≤4</m:t>
                        </m:r>
                      </m:oMath>
                    </m:oMathPara>
                  </a14:m>
                  <a:endParaRPr lang="en-US" altLang="en-US" sz="1200" dirty="0"/>
                </a:p>
              </p:txBody>
            </p:sp>
          </mc:Choice>
          <mc:Fallback xmlns="">
            <p:sp>
              <p:nvSpPr>
                <p:cNvPr id="159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5943" y="5897245"/>
                  <a:ext cx="409664" cy="2776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AutoShape 203"/>
            <p:cNvCxnSpPr>
              <a:cxnSpLocks noChangeShapeType="1"/>
              <a:stCxn id="76" idx="0"/>
              <a:endCxn id="96" idx="0"/>
            </p:cNvCxnSpPr>
            <p:nvPr/>
          </p:nvCxnSpPr>
          <p:spPr bwMode="auto">
            <a:xfrm rot="5400000" flipV="1">
              <a:off x="4548187" y="4662011"/>
              <a:ext cx="1588" cy="1854200"/>
            </a:xfrm>
            <a:prstGeom prst="bentConnector3">
              <a:avLst>
                <a:gd name="adj1" fmla="val -300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204"/>
            <p:cNvCxnSpPr>
              <a:cxnSpLocks noChangeShapeType="1"/>
              <a:stCxn id="77" idx="0"/>
              <a:endCxn id="93" idx="0"/>
            </p:cNvCxnSpPr>
            <p:nvPr/>
          </p:nvCxnSpPr>
          <p:spPr bwMode="auto">
            <a:xfrm rot="5400000" flipV="1">
              <a:off x="4548187" y="4890611"/>
              <a:ext cx="1588" cy="1397000"/>
            </a:xfrm>
            <a:prstGeom prst="bentConnector3">
              <a:avLst>
                <a:gd name="adj1" fmla="val -213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205"/>
            <p:cNvCxnSpPr>
              <a:cxnSpLocks noChangeShapeType="1"/>
              <a:stCxn id="81" idx="0"/>
              <a:endCxn id="90" idx="0"/>
            </p:cNvCxnSpPr>
            <p:nvPr/>
          </p:nvCxnSpPr>
          <p:spPr bwMode="auto">
            <a:xfrm rot="5400000" flipV="1">
              <a:off x="4548187" y="5119211"/>
              <a:ext cx="1588" cy="939800"/>
            </a:xfrm>
            <a:prstGeom prst="bentConnector3">
              <a:avLst>
                <a:gd name="adj1" fmla="val -12100005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6007893" y="3240551"/>
            <a:ext cx="2327275" cy="3195132"/>
            <a:chOff x="6007893" y="3240551"/>
            <a:chExt cx="2327275" cy="3195132"/>
          </a:xfrm>
        </p:grpSpPr>
        <p:sp>
          <p:nvSpPr>
            <p:cNvPr id="99" name="Oval 133"/>
            <p:cNvSpPr>
              <a:spLocks noChangeArrowheads="1"/>
            </p:cNvSpPr>
            <p:nvPr/>
          </p:nvSpPr>
          <p:spPr bwMode="auto">
            <a:xfrm>
              <a:off x="6596856" y="3558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cxnSp>
          <p:nvCxnSpPr>
            <p:cNvPr id="100" name="AutoShape 134"/>
            <p:cNvCxnSpPr>
              <a:cxnSpLocks noChangeShapeType="1"/>
              <a:stCxn id="105" idx="1"/>
              <a:endCxn id="99" idx="5"/>
            </p:cNvCxnSpPr>
            <p:nvPr/>
          </p:nvCxnSpPr>
          <p:spPr bwMode="auto">
            <a:xfrm flipH="1" flipV="1">
              <a:off x="6814344" y="37755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1" name="Oval 135"/>
            <p:cNvSpPr>
              <a:spLocks noChangeArrowheads="1"/>
            </p:cNvSpPr>
            <p:nvPr/>
          </p:nvSpPr>
          <p:spPr bwMode="auto">
            <a:xfrm>
              <a:off x="6914356" y="3240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02" name="AutoShape 136"/>
            <p:cNvCxnSpPr>
              <a:cxnSpLocks noChangeShapeType="1"/>
              <a:stCxn id="99" idx="7"/>
              <a:endCxn id="101" idx="3"/>
            </p:cNvCxnSpPr>
            <p:nvPr/>
          </p:nvCxnSpPr>
          <p:spPr bwMode="auto">
            <a:xfrm flipV="1">
              <a:off x="6814344" y="34580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3" name="Oval 137"/>
            <p:cNvSpPr>
              <a:spLocks noChangeArrowheads="1"/>
            </p:cNvSpPr>
            <p:nvPr/>
          </p:nvSpPr>
          <p:spPr bwMode="auto">
            <a:xfrm>
              <a:off x="7422356" y="3240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04" name="AutoShape 138"/>
            <p:cNvCxnSpPr>
              <a:cxnSpLocks noChangeShapeType="1"/>
              <a:stCxn id="101" idx="6"/>
              <a:endCxn id="103" idx="2"/>
            </p:cNvCxnSpPr>
            <p:nvPr/>
          </p:nvCxnSpPr>
          <p:spPr bwMode="auto">
            <a:xfrm>
              <a:off x="7168356" y="3367551"/>
              <a:ext cx="254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5" name="Oval 139"/>
            <p:cNvSpPr>
              <a:spLocks noChangeArrowheads="1"/>
            </p:cNvSpPr>
            <p:nvPr/>
          </p:nvSpPr>
          <p:spPr bwMode="auto">
            <a:xfrm>
              <a:off x="6914356" y="3875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cxnSp>
          <p:nvCxnSpPr>
            <p:cNvPr id="106" name="AutoShape 140"/>
            <p:cNvCxnSpPr>
              <a:cxnSpLocks noChangeShapeType="1"/>
              <a:stCxn id="114" idx="3"/>
              <a:endCxn id="108" idx="7"/>
            </p:cNvCxnSpPr>
            <p:nvPr/>
          </p:nvCxnSpPr>
          <p:spPr bwMode="auto">
            <a:xfrm flipH="1">
              <a:off x="7639844" y="37755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7" name="Oval 141"/>
            <p:cNvSpPr>
              <a:spLocks noChangeArrowheads="1"/>
            </p:cNvSpPr>
            <p:nvPr/>
          </p:nvSpPr>
          <p:spPr bwMode="auto">
            <a:xfrm>
              <a:off x="6914356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108" name="Oval 142"/>
            <p:cNvSpPr>
              <a:spLocks noChangeArrowheads="1"/>
            </p:cNvSpPr>
            <p:nvPr/>
          </p:nvSpPr>
          <p:spPr bwMode="auto">
            <a:xfrm>
              <a:off x="7422356" y="38755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09" name="Oval 143"/>
            <p:cNvSpPr>
              <a:spLocks noChangeArrowheads="1"/>
            </p:cNvSpPr>
            <p:nvPr/>
          </p:nvSpPr>
          <p:spPr bwMode="auto">
            <a:xfrm>
              <a:off x="7422356" y="4320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cxnSp>
          <p:nvCxnSpPr>
            <p:cNvPr id="110" name="AutoShape 144"/>
            <p:cNvCxnSpPr>
              <a:cxnSpLocks noChangeShapeType="1"/>
              <a:stCxn id="105" idx="5"/>
              <a:endCxn id="109" idx="1"/>
            </p:cNvCxnSpPr>
            <p:nvPr/>
          </p:nvCxnSpPr>
          <p:spPr bwMode="auto">
            <a:xfrm>
              <a:off x="7131844" y="4093039"/>
              <a:ext cx="327025" cy="263525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145"/>
            <p:cNvCxnSpPr>
              <a:cxnSpLocks noChangeShapeType="1"/>
              <a:stCxn id="109" idx="0"/>
              <a:endCxn id="108" idx="4"/>
            </p:cNvCxnSpPr>
            <p:nvPr/>
          </p:nvCxnSpPr>
          <p:spPr bwMode="auto">
            <a:xfrm flipV="1">
              <a:off x="7549356" y="4129551"/>
              <a:ext cx="0" cy="190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" name="AutoShape 146"/>
            <p:cNvCxnSpPr>
              <a:cxnSpLocks noChangeShapeType="1"/>
              <a:stCxn id="107" idx="0"/>
              <a:endCxn id="105" idx="4"/>
            </p:cNvCxnSpPr>
            <p:nvPr/>
          </p:nvCxnSpPr>
          <p:spPr bwMode="auto">
            <a:xfrm flipV="1">
              <a:off x="7041356" y="4129551"/>
              <a:ext cx="0" cy="190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3" name="AutoShape 147"/>
            <p:cNvCxnSpPr>
              <a:cxnSpLocks noChangeShapeType="1"/>
              <a:stCxn id="107" idx="7"/>
              <a:endCxn id="108" idx="3"/>
            </p:cNvCxnSpPr>
            <p:nvPr/>
          </p:nvCxnSpPr>
          <p:spPr bwMode="auto">
            <a:xfrm flipV="1">
              <a:off x="7131844" y="4093039"/>
              <a:ext cx="327025" cy="263525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4" name="Oval 148"/>
            <p:cNvSpPr>
              <a:spLocks noChangeArrowheads="1"/>
            </p:cNvSpPr>
            <p:nvPr/>
          </p:nvSpPr>
          <p:spPr bwMode="auto">
            <a:xfrm>
              <a:off x="7739856" y="35580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cxnSp>
          <p:nvCxnSpPr>
            <p:cNvPr id="115" name="AutoShape 149"/>
            <p:cNvCxnSpPr>
              <a:cxnSpLocks noChangeShapeType="1"/>
              <a:stCxn id="103" idx="5"/>
              <a:endCxn id="114" idx="1"/>
            </p:cNvCxnSpPr>
            <p:nvPr/>
          </p:nvCxnSpPr>
          <p:spPr bwMode="auto">
            <a:xfrm>
              <a:off x="7639844" y="3458039"/>
              <a:ext cx="136525" cy="136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6" name="Oval 150"/>
            <p:cNvSpPr>
              <a:spLocks noChangeArrowheads="1"/>
            </p:cNvSpPr>
            <p:nvPr/>
          </p:nvSpPr>
          <p:spPr bwMode="auto">
            <a:xfrm>
              <a:off x="6917531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17" name="Oval 151"/>
            <p:cNvSpPr>
              <a:spLocks noChangeArrowheads="1"/>
            </p:cNvSpPr>
            <p:nvPr/>
          </p:nvSpPr>
          <p:spPr bwMode="auto">
            <a:xfrm>
              <a:off x="7425531" y="4739151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cxnSp>
          <p:nvCxnSpPr>
            <p:cNvPr id="118" name="AutoShape 152"/>
            <p:cNvCxnSpPr>
              <a:cxnSpLocks noChangeShapeType="1"/>
              <a:stCxn id="117" idx="0"/>
              <a:endCxn id="109" idx="4"/>
            </p:cNvCxnSpPr>
            <p:nvPr/>
          </p:nvCxnSpPr>
          <p:spPr bwMode="auto">
            <a:xfrm flipH="1" flipV="1">
              <a:off x="7549356" y="4574051"/>
              <a:ext cx="3175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9" name="AutoShape 153"/>
            <p:cNvCxnSpPr>
              <a:cxnSpLocks noChangeShapeType="1"/>
              <a:stCxn id="116" idx="0"/>
              <a:endCxn id="107" idx="4"/>
            </p:cNvCxnSpPr>
            <p:nvPr/>
          </p:nvCxnSpPr>
          <p:spPr bwMode="auto">
            <a:xfrm flipH="1" flipV="1">
              <a:off x="7041356" y="4574051"/>
              <a:ext cx="3175" cy="165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0" name="AutoShape 154"/>
            <p:cNvCxnSpPr>
              <a:cxnSpLocks noChangeShapeType="1"/>
              <a:stCxn id="116" idx="6"/>
              <a:endCxn id="117" idx="2"/>
            </p:cNvCxnSpPr>
            <p:nvPr/>
          </p:nvCxnSpPr>
          <p:spPr bwMode="auto">
            <a:xfrm>
              <a:off x="7171531" y="4866151"/>
              <a:ext cx="254000" cy="0"/>
            </a:xfrm>
            <a:prstGeom prst="straightConnector1">
              <a:avLst/>
            </a:prstGeom>
            <a:noFill/>
            <a:ln w="15875">
              <a:solidFill>
                <a:schemeClr val="accent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1" name="Oval 155"/>
            <p:cNvSpPr>
              <a:spLocks noChangeArrowheads="1"/>
            </p:cNvSpPr>
            <p:nvPr/>
          </p:nvSpPr>
          <p:spPr bwMode="auto">
            <a:xfrm>
              <a:off x="61158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2" name="Oval 156"/>
            <p:cNvSpPr>
              <a:spLocks noChangeArrowheads="1"/>
            </p:cNvSpPr>
            <p:nvPr/>
          </p:nvSpPr>
          <p:spPr bwMode="auto">
            <a:xfrm>
              <a:off x="63444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3" name="AutoShape 157"/>
            <p:cNvCxnSpPr>
              <a:cxnSpLocks noChangeShapeType="1"/>
              <a:stCxn id="121" idx="6"/>
              <a:endCxn id="122" idx="2"/>
            </p:cNvCxnSpPr>
            <p:nvPr/>
          </p:nvCxnSpPr>
          <p:spPr bwMode="auto">
            <a:xfrm>
              <a:off x="61618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4" name="Oval 158"/>
            <p:cNvSpPr>
              <a:spLocks noChangeArrowheads="1"/>
            </p:cNvSpPr>
            <p:nvPr/>
          </p:nvSpPr>
          <p:spPr bwMode="auto">
            <a:xfrm>
              <a:off x="6007893" y="5672455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125" name="Oval 159"/>
            <p:cNvSpPr>
              <a:spLocks noChangeArrowheads="1"/>
            </p:cNvSpPr>
            <p:nvPr/>
          </p:nvSpPr>
          <p:spPr bwMode="auto">
            <a:xfrm>
              <a:off x="62523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126" name="Oval 160"/>
            <p:cNvSpPr>
              <a:spLocks noChangeArrowheads="1"/>
            </p:cNvSpPr>
            <p:nvPr/>
          </p:nvSpPr>
          <p:spPr bwMode="auto">
            <a:xfrm>
              <a:off x="65730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7" name="AutoShape 161"/>
            <p:cNvCxnSpPr>
              <a:cxnSpLocks noChangeShapeType="1"/>
              <a:stCxn id="122" idx="6"/>
              <a:endCxn id="126" idx="2"/>
            </p:cNvCxnSpPr>
            <p:nvPr/>
          </p:nvCxnSpPr>
          <p:spPr bwMode="auto">
            <a:xfrm>
              <a:off x="63904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8" name="Oval 162"/>
            <p:cNvSpPr>
              <a:spLocks noChangeArrowheads="1"/>
            </p:cNvSpPr>
            <p:nvPr/>
          </p:nvSpPr>
          <p:spPr bwMode="auto">
            <a:xfrm>
              <a:off x="64809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29" name="Oval 163"/>
            <p:cNvSpPr>
              <a:spLocks noChangeArrowheads="1"/>
            </p:cNvSpPr>
            <p:nvPr/>
          </p:nvSpPr>
          <p:spPr bwMode="auto">
            <a:xfrm>
              <a:off x="68016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30" name="AutoShape 164"/>
            <p:cNvCxnSpPr>
              <a:cxnSpLocks noChangeShapeType="1"/>
              <a:stCxn id="126" idx="6"/>
              <a:endCxn id="129" idx="2"/>
            </p:cNvCxnSpPr>
            <p:nvPr/>
          </p:nvCxnSpPr>
          <p:spPr bwMode="auto">
            <a:xfrm>
              <a:off x="66190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1" name="Oval 165"/>
            <p:cNvSpPr>
              <a:spLocks noChangeArrowheads="1"/>
            </p:cNvSpPr>
            <p:nvPr/>
          </p:nvSpPr>
          <p:spPr bwMode="auto">
            <a:xfrm>
              <a:off x="67095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32" name="Oval 166"/>
            <p:cNvSpPr>
              <a:spLocks noChangeArrowheads="1"/>
            </p:cNvSpPr>
            <p:nvPr/>
          </p:nvSpPr>
          <p:spPr bwMode="auto">
            <a:xfrm>
              <a:off x="70302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33" name="AutoShape 167"/>
            <p:cNvCxnSpPr>
              <a:cxnSpLocks noChangeShapeType="1"/>
              <a:stCxn id="129" idx="6"/>
              <a:endCxn id="132" idx="2"/>
            </p:cNvCxnSpPr>
            <p:nvPr/>
          </p:nvCxnSpPr>
          <p:spPr bwMode="auto">
            <a:xfrm>
              <a:off x="68476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4" name="Oval 168"/>
            <p:cNvSpPr>
              <a:spLocks noChangeArrowheads="1"/>
            </p:cNvSpPr>
            <p:nvPr/>
          </p:nvSpPr>
          <p:spPr bwMode="auto">
            <a:xfrm>
              <a:off x="69381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135" name="Oval 169"/>
            <p:cNvSpPr>
              <a:spLocks noChangeArrowheads="1"/>
            </p:cNvSpPr>
            <p:nvPr/>
          </p:nvSpPr>
          <p:spPr bwMode="auto">
            <a:xfrm>
              <a:off x="72588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36" name="AutoShape 170"/>
            <p:cNvCxnSpPr>
              <a:cxnSpLocks noChangeShapeType="1"/>
              <a:stCxn id="132" idx="6"/>
              <a:endCxn id="135" idx="2"/>
            </p:cNvCxnSpPr>
            <p:nvPr/>
          </p:nvCxnSpPr>
          <p:spPr bwMode="auto">
            <a:xfrm>
              <a:off x="70762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7" name="Oval 171"/>
            <p:cNvSpPr>
              <a:spLocks noChangeArrowheads="1"/>
            </p:cNvSpPr>
            <p:nvPr/>
          </p:nvSpPr>
          <p:spPr bwMode="auto">
            <a:xfrm>
              <a:off x="71667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138" name="Oval 172"/>
            <p:cNvSpPr>
              <a:spLocks noChangeArrowheads="1"/>
            </p:cNvSpPr>
            <p:nvPr/>
          </p:nvSpPr>
          <p:spPr bwMode="auto">
            <a:xfrm>
              <a:off x="74874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39" name="AutoShape 173"/>
            <p:cNvCxnSpPr>
              <a:cxnSpLocks noChangeShapeType="1"/>
              <a:stCxn id="135" idx="6"/>
              <a:endCxn id="138" idx="2"/>
            </p:cNvCxnSpPr>
            <p:nvPr/>
          </p:nvCxnSpPr>
          <p:spPr bwMode="auto">
            <a:xfrm>
              <a:off x="73048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0" name="Oval 174"/>
            <p:cNvSpPr>
              <a:spLocks noChangeArrowheads="1"/>
            </p:cNvSpPr>
            <p:nvPr/>
          </p:nvSpPr>
          <p:spPr bwMode="auto">
            <a:xfrm>
              <a:off x="73953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141" name="Oval 175"/>
            <p:cNvSpPr>
              <a:spLocks noChangeArrowheads="1"/>
            </p:cNvSpPr>
            <p:nvPr/>
          </p:nvSpPr>
          <p:spPr bwMode="auto">
            <a:xfrm>
              <a:off x="77160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2" name="AutoShape 176"/>
            <p:cNvCxnSpPr>
              <a:cxnSpLocks noChangeShapeType="1"/>
              <a:stCxn id="138" idx="6"/>
              <a:endCxn id="141" idx="2"/>
            </p:cNvCxnSpPr>
            <p:nvPr/>
          </p:nvCxnSpPr>
          <p:spPr bwMode="auto">
            <a:xfrm>
              <a:off x="75334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" name="Oval 177"/>
            <p:cNvSpPr>
              <a:spLocks noChangeArrowheads="1"/>
            </p:cNvSpPr>
            <p:nvPr/>
          </p:nvSpPr>
          <p:spPr bwMode="auto">
            <a:xfrm>
              <a:off x="76239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144" name="Oval 178"/>
            <p:cNvSpPr>
              <a:spLocks noChangeArrowheads="1"/>
            </p:cNvSpPr>
            <p:nvPr/>
          </p:nvSpPr>
          <p:spPr bwMode="auto">
            <a:xfrm>
              <a:off x="79446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5" name="AutoShape 179"/>
            <p:cNvCxnSpPr>
              <a:cxnSpLocks noChangeShapeType="1"/>
              <a:stCxn id="141" idx="6"/>
              <a:endCxn id="144" idx="2"/>
            </p:cNvCxnSpPr>
            <p:nvPr/>
          </p:nvCxnSpPr>
          <p:spPr bwMode="auto">
            <a:xfrm>
              <a:off x="77620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6" name="Oval 180"/>
            <p:cNvSpPr>
              <a:spLocks noChangeArrowheads="1"/>
            </p:cNvSpPr>
            <p:nvPr/>
          </p:nvSpPr>
          <p:spPr bwMode="auto">
            <a:xfrm>
              <a:off x="78525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147" name="Oval 181"/>
            <p:cNvSpPr>
              <a:spLocks noChangeArrowheads="1"/>
            </p:cNvSpPr>
            <p:nvPr/>
          </p:nvSpPr>
          <p:spPr bwMode="auto">
            <a:xfrm>
              <a:off x="8173243" y="5588317"/>
              <a:ext cx="46038" cy="460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8" name="AutoShape 182"/>
            <p:cNvCxnSpPr>
              <a:cxnSpLocks noChangeShapeType="1"/>
              <a:stCxn id="144" idx="6"/>
              <a:endCxn id="147" idx="2"/>
            </p:cNvCxnSpPr>
            <p:nvPr/>
          </p:nvCxnSpPr>
          <p:spPr bwMode="auto">
            <a:xfrm>
              <a:off x="7990681" y="5612130"/>
              <a:ext cx="1825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9" name="Oval 183"/>
            <p:cNvSpPr>
              <a:spLocks noChangeArrowheads="1"/>
            </p:cNvSpPr>
            <p:nvPr/>
          </p:nvSpPr>
          <p:spPr bwMode="auto">
            <a:xfrm>
              <a:off x="8081168" y="5664517"/>
              <a:ext cx="254000" cy="2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U</a:t>
              </a:r>
            </a:p>
          </p:txBody>
        </p:sp>
        <p:sp>
          <p:nvSpPr>
            <p:cNvPr id="151" name="Rectangle 191"/>
            <p:cNvSpPr>
              <a:spLocks noChangeArrowheads="1"/>
            </p:cNvSpPr>
            <p:nvPr/>
          </p:nvSpPr>
          <p:spPr bwMode="auto">
            <a:xfrm>
              <a:off x="6784181" y="6096487"/>
              <a:ext cx="97142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accent1"/>
                  </a:solidFill>
                </a:rPr>
                <a:t>crossing</a:t>
              </a:r>
            </a:p>
          </p:txBody>
        </p:sp>
        <p:cxnSp>
          <p:nvCxnSpPr>
            <p:cNvPr id="166" name="AutoShape 206"/>
            <p:cNvCxnSpPr>
              <a:cxnSpLocks noChangeShapeType="1"/>
              <a:stCxn id="121" idx="0"/>
              <a:endCxn id="147" idx="0"/>
            </p:cNvCxnSpPr>
            <p:nvPr/>
          </p:nvCxnSpPr>
          <p:spPr bwMode="auto">
            <a:xfrm rot="5400000" flipV="1">
              <a:off x="7167562" y="4560411"/>
              <a:ext cx="1588" cy="2057400"/>
            </a:xfrm>
            <a:prstGeom prst="bentConnector3">
              <a:avLst>
                <a:gd name="adj1" fmla="val -29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207"/>
            <p:cNvCxnSpPr>
              <a:cxnSpLocks noChangeShapeType="1"/>
              <a:stCxn id="122" idx="0"/>
              <a:endCxn id="141" idx="0"/>
            </p:cNvCxnSpPr>
            <p:nvPr/>
          </p:nvCxnSpPr>
          <p:spPr bwMode="auto">
            <a:xfrm rot="5400000" flipV="1">
              <a:off x="7053262" y="4903311"/>
              <a:ext cx="1588" cy="1371600"/>
            </a:xfrm>
            <a:prstGeom prst="bentConnector3">
              <a:avLst>
                <a:gd name="adj1" fmla="val -19500005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208"/>
            <p:cNvCxnSpPr>
              <a:cxnSpLocks noChangeShapeType="1"/>
              <a:stCxn id="126" idx="1"/>
              <a:endCxn id="144" idx="0"/>
            </p:cNvCxnSpPr>
            <p:nvPr/>
          </p:nvCxnSpPr>
          <p:spPr bwMode="auto">
            <a:xfrm rot="16200000">
              <a:off x="7270750" y="4896960"/>
              <a:ext cx="6350" cy="1389063"/>
            </a:xfrm>
            <a:prstGeom prst="bentConnector3">
              <a:avLst>
                <a:gd name="adj1" fmla="val 2849995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1600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Free energy.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Usual hypothesis is that an RNA molecule will form the secondary structure with the optimum total free energy, which is proportional to the number of base pairs.</a:t>
                </a:r>
              </a:p>
              <a:p>
                <a:r>
                  <a:rPr lang="en-US" altLang="en-US" dirty="0"/>
                  <a:t>Goal.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an RNA molecule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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find a secondary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structure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that maximizes the number of base pairs.</a:t>
                </a:r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242-B7E4-4466-8430-008D3E465541}" type="slidenum">
              <a:rPr lang="en-US" altLang="en-US" smtClean="0"/>
              <a:pPr/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482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5768</TotalTime>
  <Words>455</Words>
  <Application>Microsoft Office PowerPoint</Application>
  <PresentationFormat>On-screen Show (4:3)</PresentationFormat>
  <Paragraphs>219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15: Optimal Binary Search Trees</vt:lpstr>
      <vt:lpstr>The Optimal Binary Search Tree Problem</vt:lpstr>
      <vt:lpstr>Greedy Won’t Work</vt:lpstr>
      <vt:lpstr>Dynamic Programming: The Recurrence</vt:lpstr>
      <vt:lpstr>The Algorithm</vt:lpstr>
      <vt:lpstr>Construct the Optimal BST</vt:lpstr>
      <vt:lpstr>RNA Secondary Structure</vt:lpstr>
      <vt:lpstr>RNA Secondary Structure</vt:lpstr>
      <vt:lpstr>The Problem</vt:lpstr>
      <vt:lpstr>The Recurrence</vt:lpstr>
      <vt:lpstr>The Algorithm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Kevin Wayne</dc:creator>
  <cp:lastModifiedBy>yike</cp:lastModifiedBy>
  <cp:revision>624</cp:revision>
  <cp:lastPrinted>2005-06-06T18:11:37Z</cp:lastPrinted>
  <dcterms:created xsi:type="dcterms:W3CDTF">1999-11-17T14:21:04Z</dcterms:created>
  <dcterms:modified xsi:type="dcterms:W3CDTF">2015-04-14T02:46:09Z</dcterms:modified>
</cp:coreProperties>
</file>