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4" r:id="rId1"/>
  </p:sldMasterIdLst>
  <p:notesMasterIdLst>
    <p:notesMasterId r:id="rId20"/>
  </p:notesMasterIdLst>
  <p:handoutMasterIdLst>
    <p:handoutMasterId r:id="rId21"/>
  </p:handoutMasterIdLst>
  <p:sldIdLst>
    <p:sldId id="460" r:id="rId2"/>
    <p:sldId id="526" r:id="rId3"/>
    <p:sldId id="527" r:id="rId4"/>
    <p:sldId id="532" r:id="rId5"/>
    <p:sldId id="528" r:id="rId6"/>
    <p:sldId id="529" r:id="rId7"/>
    <p:sldId id="461" r:id="rId8"/>
    <p:sldId id="519" r:id="rId9"/>
    <p:sldId id="525" r:id="rId10"/>
    <p:sldId id="458" r:id="rId11"/>
    <p:sldId id="531" r:id="rId12"/>
    <p:sldId id="490" r:id="rId13"/>
    <p:sldId id="530" r:id="rId14"/>
    <p:sldId id="464" r:id="rId15"/>
    <p:sldId id="533" r:id="rId16"/>
    <p:sldId id="469" r:id="rId17"/>
    <p:sldId id="498" r:id="rId18"/>
    <p:sldId id="462" r:id="rId19"/>
  </p:sldIdLst>
  <p:sldSz cx="9144000" cy="6858000" type="screen4x3"/>
  <p:notesSz cx="9269413" cy="7019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1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B9FF00"/>
    <a:srgbClr val="006600"/>
    <a:srgbClr val="990033"/>
    <a:srgbClr val="CC0000"/>
    <a:srgbClr val="336699"/>
    <a:srgbClr val="008080"/>
    <a:srgbClr val="009999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 autoAdjust="0"/>
    <p:restoredTop sz="87949" autoAdjust="0"/>
  </p:normalViewPr>
  <p:slideViewPr>
    <p:cSldViewPr>
      <p:cViewPr varScale="1">
        <p:scale>
          <a:sx n="99" d="100"/>
          <a:sy n="99" d="100"/>
        </p:scale>
        <p:origin x="331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818" y="-90"/>
      </p:cViewPr>
      <p:guideLst>
        <p:guide orient="horz" pos="2211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62CF260A-12AA-4674-BFFF-22F776B02D8B}" type="datetime1">
              <a:rPr lang="en-US" altLang="en-US"/>
              <a:pPr/>
              <a:t>4/20/2015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829C07FC-17C5-4FDF-B29E-B9F2C1A5E5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89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25D228B9-6C75-4EFF-96D0-AABB77B4E4FF}" type="datetime1">
              <a:rPr lang="en-US" altLang="en-US"/>
              <a:pPr/>
              <a:t>4/20/2015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7DD8809C-BD0C-4CFB-9699-73237526F5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1020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3750"/>
            <a:ext cx="6796087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2759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004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062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2163"/>
            <a:ext cx="6796087" cy="3160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048" tIns="44024" rIns="88048" bIns="44024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8274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93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042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8" tIns="45715" rIns="91428" bIns="45715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548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82900" y="527050"/>
            <a:ext cx="3506788" cy="26304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048" tIns="44024" rIns="88048" bIns="44024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2303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82900" y="527050"/>
            <a:ext cx="3506788" cy="26304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048" tIns="44024" rIns="88048" bIns="44024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0532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6545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7925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8460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91F32C1-44FA-4E65-AE07-51416DA26AE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3356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601A9DA-9A36-490F-90E1-AC03341C0F80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0610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7B309C-5540-4CCC-AA9D-127DD58D9775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55625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299D5D0-4AB9-46B3-8AE5-419773793A3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255065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5754025-7B2B-408E-BFB7-93F6E1B2000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935198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A0AE9A-9A98-4891-9E1D-8FA80E7C37AB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0197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7CB15C-FC5C-42CD-BF87-6996519F94A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747587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8401A8-74F4-482A-91D4-46FE7B46823F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61186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D5FE3A-58B1-405E-9313-81A06FE3F26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98097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D1A6C3-2828-4D82-8772-31F30F7C6DE0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3633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AEFE285B-3AB1-4DB2-A9F2-688DC297430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10444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0.png"/><Relationship Id="rId4" Type="http://schemas.openxmlformats.org/officeDocument/2006/relationships/image" Target="../media/image1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 smtClean="0"/>
              <a:t>Lecture 16: </a:t>
            </a:r>
            <a:r>
              <a:rPr lang="en-US" altLang="en-US" dirty="0" smtClean="0"/>
              <a:t>Introduction to Graphs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72494" b="11233"/>
          <a:stretch/>
        </p:blipFill>
        <p:spPr>
          <a:xfrm>
            <a:off x="6167437" y="3429000"/>
            <a:ext cx="2143125" cy="19192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78362" b="16000"/>
          <a:stretch/>
        </p:blipFill>
        <p:spPr>
          <a:xfrm>
            <a:off x="6391275" y="2209800"/>
            <a:ext cx="1685925" cy="1600200"/>
          </a:xfrm>
          <a:prstGeom prst="rect">
            <a:avLst/>
          </a:prstGeom>
        </p:spPr>
      </p:pic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Undirected </a:t>
            </a:r>
            <a:r>
              <a:rPr lang="en-US" altLang="en-US" dirty="0" smtClean="0"/>
              <a:t>and Directed Graphs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403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1" y="914400"/>
                <a:ext cx="8001000" cy="5486400"/>
              </a:xfrm>
            </p:spPr>
            <p:txBody>
              <a:bodyPr/>
              <a:lstStyle/>
              <a:p>
                <a:pPr defTabSz="300038"/>
                <a:r>
                  <a:rPr lang="en-US" altLang="en-US" dirty="0" smtClean="0"/>
                  <a:t>Graph.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pPr lvl="1" defTabSz="300038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 smtClean="0"/>
                  <a:t>set of nodes (vertices).</a:t>
                </a:r>
                <a:endParaRPr lang="en-US" altLang="en-US" dirty="0"/>
              </a:p>
              <a:p>
                <a:pPr lvl="1" defTabSz="300038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 smtClean="0"/>
                  <a:t>set of </a:t>
                </a:r>
                <a:r>
                  <a:rPr lang="en-US" altLang="en-US" dirty="0"/>
                  <a:t>edges between pairs of nodes.</a:t>
                </a:r>
              </a:p>
              <a:p>
                <a:pPr lvl="1" defTabSz="300038"/>
                <a:r>
                  <a:rPr lang="en-US" altLang="en-US" dirty="0" smtClean="0"/>
                  <a:t>Abusing notation, we also use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en-US" dirty="0" smtClean="0"/>
                  <a:t> to denote the number of nodes and edges. We sometimes also use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alt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altLang="en-US" dirty="0" smtClean="0"/>
                  <a:t>.</a:t>
                </a:r>
              </a:p>
              <a:p>
                <a:pPr defTabSz="300038"/>
                <a:r>
                  <a:rPr lang="en-US" altLang="en-US" dirty="0" smtClean="0"/>
                  <a:t>Undirected graph</a:t>
                </a:r>
                <a:r>
                  <a:rPr lang="en-US" altLang="en-US" dirty="0"/>
                  <a:t>. </a:t>
                </a:r>
                <a:endParaRPr lang="en-US" altLang="en-US" dirty="0" smtClean="0"/>
              </a:p>
              <a:p>
                <a:pPr marL="631825" lvl="1" indent="-285750" defTabSz="300038"/>
                <a:r>
                  <a:rPr lang="en-US" altLang="en-US" dirty="0" smtClean="0"/>
                  <a:t>Edges have no direction (or both directions)</a:t>
                </a:r>
              </a:p>
              <a:p>
                <a:pPr marL="631825" lvl="1" indent="-285750" defTabSz="300038"/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en-US" dirty="0" smtClean="0"/>
                  <a:t># edges at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en-US" dirty="0" smtClean="0"/>
              </a:p>
              <a:p>
                <a:pPr marL="631825" lvl="1" indent="-285750" defTabSz="300038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b="0" i="0" smtClean="0">
                                <a:latin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en-US" dirty="0" smtClean="0"/>
              </a:p>
              <a:p>
                <a:pPr marL="285750" indent="-285750" defTabSz="300038"/>
                <a:r>
                  <a:rPr lang="en-US" altLang="en-US" dirty="0" smtClean="0"/>
                  <a:t>Directed </a:t>
                </a:r>
                <a:r>
                  <a:rPr lang="en-US" altLang="en-US" dirty="0"/>
                  <a:t>graph. </a:t>
                </a:r>
              </a:p>
              <a:p>
                <a:pPr marL="631825" lvl="1" indent="-285750" defTabSz="300038"/>
                <a:r>
                  <a:rPr lang="en-US" altLang="en-US" dirty="0" smtClean="0"/>
                  <a:t>Edges have directions</a:t>
                </a:r>
              </a:p>
              <a:p>
                <a:pPr marL="631825" lvl="1" indent="-285750" defTabSz="300038"/>
                <a:r>
                  <a:rPr lang="en-US" altLang="en-US" dirty="0" smtClean="0"/>
                  <a:t>If an edge has both directions, we will </a:t>
                </a:r>
                <a:br>
                  <a:rPr lang="en-US" altLang="en-US" dirty="0" smtClean="0"/>
                </a:br>
                <a:r>
                  <a:rPr lang="en-US" altLang="en-US" dirty="0" smtClean="0"/>
                  <a:t>use two edges</a:t>
                </a:r>
                <a:r>
                  <a:rPr lang="en-US" altLang="en-US" dirty="0"/>
                  <a:t> </a:t>
                </a:r>
                <a:r>
                  <a:rPr lang="en-US" altLang="en-US" dirty="0" smtClean="0"/>
                  <a:t>with opposite directions</a:t>
                </a:r>
              </a:p>
              <a:p>
                <a:pPr marL="631825" lvl="1" indent="-285750" defTabSz="300038"/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en-US" b="0" i="0" smtClean="0">
                                <a:latin typeface="Cambria Math" panose="02040503050406030204" pitchFamily="18" charset="0"/>
                              </a:rPr>
                              <m:t>deg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func>
                  </m:oMath>
                </a14:m>
                <a:r>
                  <a:rPr lang="en-US" altLang="en-US" dirty="0" smtClean="0"/>
                  <a:t># edge leaving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 smtClean="0"/>
                  <a:t>;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en-US">
                                <a:latin typeface="Cambria Math" panose="02040503050406030204" pitchFamily="18" charset="0"/>
                              </a:rPr>
                              <m:t>deg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func>
                  </m:oMath>
                </a14:m>
                <a:r>
                  <a:rPr lang="en-US" altLang="en-US" dirty="0"/>
                  <a:t># edge </a:t>
                </a:r>
                <a:r>
                  <a:rPr lang="en-US" altLang="en-US" dirty="0" smtClean="0"/>
                  <a:t>entering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 smtClean="0"/>
                  <a:t>.</a:t>
                </a:r>
              </a:p>
              <a:p>
                <a:pPr marL="631825" lvl="1" indent="-285750" defTabSz="300038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deg</m:t>
                                </m:r>
                              </m:e>
                              <m:sup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deg</m:t>
                                </m:r>
                              </m:e>
                              <m:sup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en-US" dirty="0"/>
              </a:p>
              <a:p>
                <a:pPr lvl="1" indent="0" defTabSz="300038">
                  <a:buNone/>
                </a:pPr>
                <a:endParaRPr lang="en-US" altLang="en-US" dirty="0"/>
              </a:p>
              <a:p>
                <a:pPr marL="631825" lvl="1" indent="-285750" defTabSz="300038"/>
                <a:endParaRPr lang="en-US" altLang="en-US" dirty="0" smtClean="0"/>
              </a:p>
              <a:p>
                <a:pPr lvl="1" indent="0" defTabSz="300038">
                  <a:buNone/>
                </a:pPr>
                <a:endParaRPr lang="en-US" altLang="en-US" dirty="0" smtClean="0"/>
              </a:p>
            </p:txBody>
          </p:sp>
        </mc:Choice>
        <mc:Fallback xmlns="">
          <p:sp>
            <p:nvSpPr>
              <p:cNvPr id="6840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914400"/>
                <a:ext cx="8001000" cy="5486400"/>
              </a:xfrm>
              <a:blipFill rotWithShape="0">
                <a:blip r:embed="rId5"/>
                <a:stretch>
                  <a:fillRect l="-609" b="-9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B9765-0F5D-4EC9-872E-5E0B0EBE8D6A}" type="slidenum">
              <a:rPr lang="en-US" altLang="en-US"/>
              <a:pPr/>
              <a:t>10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3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8001000" cy="5410200"/>
              </a:xfrm>
            </p:spPr>
            <p:txBody>
              <a:bodyPr/>
              <a:lstStyle/>
              <a:p>
                <a:r>
                  <a:rPr lang="en-US" dirty="0" smtClean="0"/>
                  <a:t>Q: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Can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an undirected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graph have exactly one vertex with an odd degree?</a:t>
                </a:r>
              </a:p>
              <a:p>
                <a:pPr marL="0" lvl="1" indent="0"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None/>
                </a:pPr>
                <a:r>
                  <a:rPr lang="en-US" dirty="0" smtClean="0">
                    <a:solidFill>
                      <a:srgbClr val="003399"/>
                    </a:solidFill>
                  </a:rPr>
                  <a:t>A:</a:t>
                </a:r>
                <a:r>
                  <a:rPr lang="en-US" dirty="0" smtClean="0"/>
                  <a:t> No, since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>
                                <a:latin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alt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en-US" dirty="0" smtClean="0"/>
                  <a:t>, which is an even number.</a:t>
                </a:r>
              </a:p>
              <a:p>
                <a:pPr marL="0" lvl="1" indent="0"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None/>
                </a:pPr>
                <a:r>
                  <a:rPr lang="en-US" altLang="en-US" dirty="0" smtClean="0">
                    <a:solidFill>
                      <a:srgbClr val="003399"/>
                    </a:solidFill>
                  </a:rPr>
                  <a:t>Q: [Handshaking lemma] </a:t>
                </a:r>
                <a:r>
                  <a:rPr lang="en-US" altLang="en-US" dirty="0" smtClean="0">
                    <a:ea typeface="宋体" panose="02010600030101010101" pitchFamily="2" charset="-122"/>
                  </a:rPr>
                  <a:t>Suppose that the guests in a party shake hands with each other arbitrarily. Show that, no matter how they shake hands, </a:t>
                </a:r>
                <a:r>
                  <a:rPr lang="en-US" altLang="en-US" dirty="0">
                    <a:ea typeface="宋体" panose="02010600030101010101" pitchFamily="2" charset="-122"/>
                  </a:rPr>
                  <a:t>the number of guests who shake hands an odd number of times </a:t>
                </a:r>
                <a:r>
                  <a:rPr lang="en-US" altLang="en-US" dirty="0" smtClean="0">
                    <a:ea typeface="宋体" panose="02010600030101010101" pitchFamily="2" charset="-122"/>
                  </a:rPr>
                  <a:t>must be even.</a:t>
                </a:r>
              </a:p>
              <a:p>
                <a:pPr marL="0" lvl="1" indent="0"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None/>
                </a:pPr>
                <a:r>
                  <a:rPr lang="en-US" dirty="0" smtClean="0">
                    <a:solidFill>
                      <a:srgbClr val="003399"/>
                    </a:solidFill>
                  </a:rPr>
                  <a:t>A</a:t>
                </a:r>
                <a:r>
                  <a:rPr lang="en-US" dirty="0">
                    <a:solidFill>
                      <a:srgbClr val="003399"/>
                    </a:solidFill>
                  </a:rPr>
                  <a:t>:</a:t>
                </a:r>
                <a:r>
                  <a:rPr lang="en-US" dirty="0"/>
                  <a:t> </a:t>
                </a:r>
                <a:r>
                  <a:rPr lang="en-US" dirty="0" smtClean="0"/>
                  <a:t>Model each guest as a node, a handshake as an edge. This is an undirected graph, so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>
                                <a:latin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altLang="en-US" dirty="0" smtClean="0"/>
                  <a:t> is even. If an odd number of people shake an odd number of times, then the total degree would be</a:t>
                </a:r>
              </a:p>
              <a:p>
                <a:pPr marL="0" lvl="1" indent="0" algn="ctr"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None/>
                </a:pPr>
                <a:r>
                  <a:rPr lang="en-US" altLang="en-US" dirty="0" smtClean="0"/>
                  <a:t>odd + odd + … + odd + even + even + … + even = odd</a:t>
                </a:r>
              </a:p>
              <a:p>
                <a:pPr marL="0" lvl="1" indent="0"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None/>
                </a:pPr>
                <a:endParaRPr lang="en-US" altLang="en-US" dirty="0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8001000" cy="5410200"/>
              </a:xfrm>
              <a:blipFill rotWithShape="0">
                <a:blip r:embed="rId2"/>
                <a:stretch>
                  <a:fillRect l="-609" r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309C-5540-4CCC-AA9D-127DD58D9775}" type="slidenum">
              <a:rPr lang="en-US" altLang="en-US" smtClean="0"/>
              <a:pPr/>
              <a:t>11</a:t>
            </a:fld>
            <a:endParaRPr lang="en-US" altLang="en-US" sz="1400"/>
          </a:p>
        </p:txBody>
      </p:sp>
      <p:sp>
        <p:nvSpPr>
          <p:cNvPr id="5" name="Right Brace 4"/>
          <p:cNvSpPr/>
          <p:nvPr/>
        </p:nvSpPr>
        <p:spPr bwMode="auto">
          <a:xfrm rot="5400000">
            <a:off x="2933698" y="4076701"/>
            <a:ext cx="152401" cy="17526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noFill/>
              <a:effectLst/>
              <a:latin typeface="Comic Sans MS" pitchFamily="9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0395" y="506019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odd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 bwMode="auto">
          <a:xfrm rot="5400000">
            <a:off x="5372100" y="4076702"/>
            <a:ext cx="152401" cy="17526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noFill/>
              <a:effectLst/>
              <a:latin typeface="Comic Sans MS" pitchFamily="9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78749" y="5060199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matter how many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6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  <p:bldP spid="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Graph </a:t>
            </a:r>
            <a:r>
              <a:rPr lang="en-US" altLang="en-US" dirty="0" smtClean="0"/>
              <a:t>Representation: Adjacency List and Adjacency Matrix</a:t>
            </a:r>
            <a:endParaRPr lang="en-US" alt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57871-B90E-487B-81F4-5BE383B16F24}" type="slidenum">
              <a:rPr lang="en-US" altLang="en-US"/>
              <a:pPr/>
              <a:t>12</a:t>
            </a:fld>
            <a:endParaRPr lang="en-US" altLang="en-US" sz="1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1104900"/>
            <a:ext cx="779145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" y="3352800"/>
            <a:ext cx="7791450" cy="2162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Graph </a:t>
            </a:r>
            <a:r>
              <a:rPr lang="en-US" altLang="en-US" dirty="0" smtClean="0"/>
              <a:t>Representation: Adjacency List and Adjacency Matrix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830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1" y="914400"/>
                <a:ext cx="3962400" cy="2667000"/>
              </a:xfrm>
            </p:spPr>
            <p:txBody>
              <a:bodyPr/>
              <a:lstStyle/>
              <a:p>
                <a:r>
                  <a:rPr lang="en-US" altLang="en-US" dirty="0" smtClean="0"/>
                  <a:t>Adjacency </a:t>
                </a:r>
                <a:r>
                  <a:rPr lang="en-US" altLang="en-US" dirty="0"/>
                  <a:t>list.  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en-US" dirty="0" smtClean="0"/>
                  <a:t>A node-indexed </a:t>
                </a:r>
                <a:r>
                  <a:rPr lang="en-US" altLang="en-US" dirty="0"/>
                  <a:t>array of lists.</a:t>
                </a:r>
              </a:p>
              <a:p>
                <a:pPr lvl="1"/>
                <a:r>
                  <a:rPr lang="en-US" altLang="en-US" dirty="0" smtClean="0"/>
                  <a:t>Given node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 smtClean="0"/>
                  <a:t>, retrieving all neighbors in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r>
                  <a:rPr lang="en-US" altLang="en-US" dirty="0" smtClean="0"/>
                  <a:t> time </a:t>
                </a:r>
              </a:p>
              <a:p>
                <a:pPr lvl="1"/>
                <a:r>
                  <a:rPr lang="en-US" alt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dirty="0" smtClean="0"/>
                  <a:t> checking </a:t>
                </a:r>
                <a:r>
                  <a:rPr lang="en-US" altLang="en-US" dirty="0"/>
                  <a:t>if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is an edge takes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i="1" dirty="0" err="1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en-US" dirty="0"/>
                  <a:t> time.</a:t>
                </a:r>
              </a:p>
              <a:p>
                <a:pPr lvl="1"/>
                <a:r>
                  <a:rPr lang="en-US" altLang="en-US" dirty="0" smtClean="0"/>
                  <a:t>Space: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endParaRPr lang="en-US" altLang="en-US" dirty="0" smtClean="0"/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7383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914400"/>
                <a:ext cx="3962400" cy="2667000"/>
              </a:xfrm>
              <a:blipFill rotWithShape="0">
                <a:blip r:embed="rId3"/>
                <a:stretch>
                  <a:fillRect l="-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57871-B90E-487B-81F4-5BE383B16F24}" type="slidenum">
              <a:rPr lang="en-US" altLang="en-US"/>
              <a:pPr/>
              <a:t>13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 bwMode="auto">
              <a:xfrm>
                <a:off x="4648200" y="914400"/>
                <a:ext cx="3962400" cy="2514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en-US" dirty="0" smtClean="0"/>
                  <a:t>Adjacency matrix. </a:t>
                </a:r>
              </a:p>
              <a:p>
                <a:pPr lvl="1"/>
                <a:r>
                  <a:rPr lang="en-US" altLang="en-US" dirty="0" smtClean="0"/>
                  <a:t>A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en-US" dirty="0" smtClean="0"/>
                  <a:t> matrix.</a:t>
                </a:r>
                <a:endParaRPr lang="en-US" altLang="en-US" dirty="0"/>
              </a:p>
              <a:p>
                <a:pPr lvl="1"/>
                <a:r>
                  <a:rPr lang="en-US" altLang="en-US" dirty="0"/>
                  <a:t>Given node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/>
                  <a:t>, retrieving all neighbors in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altLang="en-US" dirty="0" smtClean="0"/>
                  <a:t> time </a:t>
                </a:r>
                <a:endParaRPr lang="en-US" altLang="en-US" dirty="0"/>
              </a:p>
              <a:p>
                <a:pPr lvl="1"/>
                <a:r>
                  <a:rPr lang="en-US" altLang="en-US" dirty="0"/>
                  <a:t>Given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dirty="0"/>
                  <a:t> checking if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is an edge takes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en-US" dirty="0"/>
                  <a:t> time.</a:t>
                </a:r>
              </a:p>
              <a:p>
                <a:pPr lvl="1"/>
                <a:r>
                  <a:rPr lang="en-US" altLang="en-US" dirty="0"/>
                  <a:t>Space: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0" y="914400"/>
                <a:ext cx="3962400" cy="2514600"/>
              </a:xfrm>
              <a:prstGeom prst="rect">
                <a:avLst/>
              </a:prstGeom>
              <a:blipFill rotWithShape="0">
                <a:blip r:embed="rId4"/>
                <a:stretch>
                  <a:fillRect l="-13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609600" y="3505200"/>
                <a:ext cx="7696199" cy="2667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en-US" kern="0" dirty="0" smtClean="0"/>
                  <a:t>Note:</a:t>
                </a:r>
                <a:endParaRPr lang="en-US" altLang="en-US" kern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en-US" kern="0" dirty="0" smtClean="0"/>
                  <a:t>Adjacency list is used more often, since most graphs are sparse.</a:t>
                </a:r>
              </a:p>
              <a:p>
                <a:pPr lvl="1"/>
                <a:r>
                  <a:rPr lang="en-US" altLang="en-US" kern="0" dirty="0" smtClean="0"/>
                  <a:t>Usually, assume no self-loops and duplicated edges</a:t>
                </a:r>
                <a:r>
                  <a:rPr lang="en-US" altLang="en-US" kern="0" dirty="0" smtClean="0"/>
                  <a:t>.</a:t>
                </a:r>
              </a:p>
              <a:p>
                <a:pPr lvl="2"/>
                <a:r>
                  <a:rPr lang="en-US" altLang="en-US" kern="0" dirty="0" smtClean="0"/>
                  <a:t>Thus, for undirected graphs, </a:t>
                </a:r>
                <a14:m>
                  <m:oMath xmlns:m="http://schemas.openxmlformats.org/officeDocument/2006/math">
                    <m:r>
                      <a:rPr lang="en-US" altLang="en-US" b="0" i="1" kern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en-US" b="0" i="1" kern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b="0" i="1" kern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b="0" i="1" kern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kern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kern="0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endParaRPr lang="en-US" altLang="en-US" kern="0" dirty="0" smtClean="0"/>
              </a:p>
              <a:p>
                <a:pPr lvl="2"/>
                <a:r>
                  <a:rPr lang="en-US" altLang="en-US" kern="0" dirty="0" smtClean="0"/>
                  <a:t>For directed graphs, </a:t>
                </a:r>
                <a14:m>
                  <m:oMath xmlns:m="http://schemas.openxmlformats.org/officeDocument/2006/math">
                    <m:r>
                      <a:rPr lang="en-US" altLang="en-US" i="1" ker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en-US" i="1" ker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ker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i="1" ker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ker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ker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ker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en-US" kern="0" dirty="0" smtClean="0"/>
              </a:p>
              <a:p>
                <a:pPr lvl="1"/>
                <a:r>
                  <a:rPr lang="en-US" altLang="en-US" kern="0" dirty="0" smtClean="0"/>
                  <a:t>Can </a:t>
                </a:r>
                <a:r>
                  <a:rPr lang="en-US" altLang="en-US" kern="0" dirty="0"/>
                  <a:t>convert from one to the other in </a:t>
                </a:r>
                <a14:m>
                  <m:oMath xmlns:m="http://schemas.openxmlformats.org/officeDocument/2006/math">
                    <m:r>
                      <a:rPr lang="en-US" altLang="en-US" i="1" ker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ker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ker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en-US" i="1" ker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 ker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kern="0" dirty="0"/>
                  <a:t> time</a:t>
                </a:r>
                <a:r>
                  <a:rPr lang="en-US" altLang="en-US" kern="0" dirty="0" smtClean="0"/>
                  <a:t>.</a:t>
                </a:r>
              </a:p>
              <a:p>
                <a:r>
                  <a:rPr lang="en-US" altLang="en-US" kern="0" dirty="0" smtClean="0"/>
                  <a:t>Q: </a:t>
                </a:r>
                <a:r>
                  <a:rPr lang="en-US" altLang="en-US" kern="0" dirty="0" smtClean="0">
                    <a:solidFill>
                      <a:schemeClr val="tx1"/>
                    </a:solidFill>
                  </a:rPr>
                  <a:t>How to represent weights?</a:t>
                </a:r>
              </a:p>
            </p:txBody>
          </p:sp>
        </mc:Choice>
        <mc:Fallback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505200"/>
                <a:ext cx="7696199" cy="2667000"/>
              </a:xfrm>
              <a:prstGeom prst="rect">
                <a:avLst/>
              </a:prstGeom>
              <a:blipFill rotWithShape="0">
                <a:blip r:embed="rId5"/>
                <a:stretch>
                  <a:fillRect l="-63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08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8372" name="Picture 4" descr="kleinberg_03F0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0" r="19351" b="20930"/>
          <a:stretch>
            <a:fillRect/>
          </a:stretch>
        </p:blipFill>
        <p:spPr bwMode="auto">
          <a:xfrm>
            <a:off x="4299857" y="4038600"/>
            <a:ext cx="4191000" cy="254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Paths and Connectivity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837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Def.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A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path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in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a (directed or undirected)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graph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is a sequence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of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is an edge. The length of the path is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(i.e., # edges in the path).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 smtClean="0"/>
                  <a:t>Def</a:t>
                </a:r>
                <a:r>
                  <a:rPr lang="en-US" altLang="en-US" dirty="0"/>
                  <a:t>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A path is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simple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if all nodes are distinct.</a:t>
                </a:r>
              </a:p>
              <a:p>
                <a:r>
                  <a:rPr lang="en-US" altLang="en-US" dirty="0" smtClean="0"/>
                  <a:t>Def</a:t>
                </a:r>
                <a:r>
                  <a:rPr lang="en-US" altLang="en-US" dirty="0"/>
                  <a:t>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An undirected graph is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connected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if for every pair of nodes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 there is a path between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en-US" dirty="0" smtClean="0"/>
                  <a:t>Theorem: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 For a connected graph,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en-US" dirty="0"/>
                  <a:t>Def.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A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cycle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is a path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 baseline="-2500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in which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 baseline="-2500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 and the first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nodes are all distinct.</a:t>
                </a: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83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621" r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06F5A-287A-4C2E-8DE9-3E64703D4465}" type="slidenum">
              <a:rPr lang="en-US" altLang="en-US"/>
              <a:pPr/>
              <a:t>14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7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7848600" cy="5410200"/>
              </a:xfrm>
            </p:spPr>
            <p:txBody>
              <a:bodyPr/>
              <a:lstStyle/>
              <a:p>
                <a:r>
                  <a:rPr lang="en-US" dirty="0" smtClean="0"/>
                  <a:t>Q: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Suppose in a wireless network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mobile devices, each device is within communication range with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other devices (assuming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an even number). Show that all devices are connected.</a:t>
                </a:r>
              </a:p>
              <a:p>
                <a:r>
                  <a:rPr lang="en-US" dirty="0" smtClean="0"/>
                  <a:t>Reformulated as a graph problem: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be an undirected graph where each node has degree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connected.</a:t>
                </a:r>
              </a:p>
              <a:p>
                <a:r>
                  <a:rPr lang="en-US" dirty="0" smtClean="0"/>
                  <a:t>Pf: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Consider any two nodes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There are two cases:</a:t>
                </a:r>
              </a:p>
              <a:p>
                <a:pPr lvl="1"/>
                <a:r>
                  <a:rPr lang="en-US" dirty="0" smtClean="0"/>
                  <a:t>If there is an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 are connected.</a:t>
                </a:r>
              </a:p>
              <a:p>
                <a:pPr lvl="1"/>
                <a:r>
                  <a:rPr lang="en-US" dirty="0" smtClean="0"/>
                  <a:t>If there is no direct edge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, then they must have a common neighbor,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, because</a:t>
                </a:r>
              </a:p>
              <a:p>
                <a:pPr lvl="2"/>
                <a:r>
                  <a:rPr lang="en-US" dirty="0" smtClean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 smtClean="0"/>
                  <a:t> nodes other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 each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 smtClean="0"/>
                  <a:t> neighbors among these nodes.</a:t>
                </a:r>
              </a:p>
              <a:p>
                <a:pPr lvl="1"/>
                <a:r>
                  <a:rPr lang="en-US" dirty="0" smtClean="0"/>
                  <a:t>Thus there is a path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The above argument holds for any two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, so the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is connected.</a:t>
                </a:r>
              </a:p>
              <a:p>
                <a:r>
                  <a:rPr lang="en-US" dirty="0" smtClean="0"/>
                  <a:t>Q: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If the threshold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/2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is changed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/2−1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does the claim still hold?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7848600" cy="5410200"/>
              </a:xfrm>
              <a:blipFill rotWithShape="0">
                <a:blip r:embed="rId2"/>
                <a:stretch>
                  <a:fillRect l="-621" r="-233" b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309C-5540-4CCC-AA9D-127DD58D9775}" type="slidenum">
              <a:rPr lang="en-US" altLang="en-US" smtClean="0"/>
              <a:pPr/>
              <a:t>15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82940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Connectivity and Shortest Path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451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s-t connectivity problem.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Given two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nodes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 is there a path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from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?</a:t>
                </a:r>
              </a:p>
              <a:p>
                <a:r>
                  <a:rPr lang="en-US" altLang="en-US" dirty="0" smtClean="0"/>
                  <a:t>s-t </a:t>
                </a:r>
                <a:r>
                  <a:rPr lang="en-US" altLang="en-US" dirty="0"/>
                  <a:t>shortest path problem.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Given two node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what is the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shortest path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?</a:t>
                </a:r>
              </a:p>
              <a:p>
                <a:r>
                  <a:rPr lang="en-US" altLang="en-US" dirty="0" smtClean="0"/>
                  <a:t>Def: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 The length of the path (in terms of number of edges) is the </a:t>
                </a:r>
                <a:r>
                  <a:rPr lang="en-US" altLang="en-US" dirty="0" smtClean="0">
                    <a:solidFill>
                      <a:srgbClr val="C00000"/>
                    </a:solidFill>
                  </a:rPr>
                  <a:t>distance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en-US" dirty="0" smtClean="0">
                    <a:solidFill>
                      <a:schemeClr val="tx1"/>
                    </a:solidFill>
                  </a:rPr>
                  <a:t>The problem can be defined on either an undirected or directed graph.</a:t>
                </a: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45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621" r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485CE-069F-4635-A0FA-4B8B2D54E27C}" type="slidenum">
              <a:rPr lang="en-US" altLang="en-US"/>
              <a:pPr/>
              <a:t>16</a:t>
            </a:fld>
            <a:endParaRPr lang="en-US" altLang="en-US" sz="1400"/>
          </a:p>
        </p:txBody>
      </p:sp>
      <p:pic>
        <p:nvPicPr>
          <p:cNvPr id="7" name="Picture 4" descr="kleinberg_03F0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0" r="45991" b="20930"/>
          <a:stretch/>
        </p:blipFill>
        <p:spPr bwMode="auto">
          <a:xfrm>
            <a:off x="3390900" y="3780064"/>
            <a:ext cx="2362200" cy="254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64" name="Picture 4" descr="kleinberg_03F0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4" r="51494" b="12871"/>
          <a:stretch>
            <a:fillRect/>
          </a:stretch>
        </p:blipFill>
        <p:spPr bwMode="auto">
          <a:xfrm>
            <a:off x="4038600" y="3352800"/>
            <a:ext cx="3581400" cy="250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76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Def.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An undirected graph is a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tree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if it is connected and does not contain a cycle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en-US" dirty="0"/>
                  <a:t>Def.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An undirected graph is a</a:t>
                </a:r>
                <a:r>
                  <a:rPr lang="en-US" altLang="en-US" dirty="0"/>
                  <a:t> </a:t>
                </a:r>
                <a:r>
                  <a:rPr lang="en-US" altLang="en-US" dirty="0" smtClean="0">
                    <a:solidFill>
                      <a:schemeClr val="accent1"/>
                    </a:solidFill>
                  </a:rPr>
                  <a:t>forest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if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it does not contain a cycle (i.e.,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a collection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of trees).</a:t>
                </a:r>
              </a:p>
              <a:p>
                <a:r>
                  <a:rPr lang="en-US" altLang="en-US" dirty="0" smtClean="0"/>
                  <a:t>Theorem</a:t>
                </a:r>
                <a:r>
                  <a:rPr lang="en-US" altLang="en-US" dirty="0"/>
                  <a:t> </a:t>
                </a:r>
                <a:r>
                  <a:rPr lang="en-US" altLang="en-US" dirty="0" smtClean="0"/>
                  <a:t>(simpler version of Theorem B.4 in textbook): </a:t>
                </a:r>
                <a:br>
                  <a:rPr lang="en-US" altLang="en-US" dirty="0" smtClean="0"/>
                </a:br>
                <a:r>
                  <a:rPr lang="en-US" altLang="en-US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be an undirected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graph.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Any two of the following statements imply the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third (hence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is a tree).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pPr marL="114300" lvl="1" indent="0">
                  <a:buNone/>
                </a:pPr>
                <a:r>
                  <a:rPr lang="en-US" alt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 dirty="0"/>
                  <a:t> is connected.</a:t>
                </a:r>
              </a:p>
              <a:p>
                <a:pPr marL="114300" lvl="1" indent="0">
                  <a:buNone/>
                </a:pPr>
                <a:r>
                  <a:rPr lang="en-US" altLang="en-US" dirty="0" smtClean="0"/>
                  <a:t>(2)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 dirty="0"/>
                  <a:t> does not contain a cycle.</a:t>
                </a:r>
              </a:p>
              <a:p>
                <a:pPr marL="114300" lvl="1" indent="0">
                  <a:buNone/>
                </a:pPr>
                <a:r>
                  <a:rPr lang="en-US" altLang="en-US" dirty="0" smtClean="0"/>
                  <a:t>(3)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en-US" dirty="0" smtClean="0"/>
                  <a:t>.</a:t>
                </a:r>
              </a:p>
              <a:p>
                <a:pPr indent="-231775"/>
                <a:r>
                  <a:rPr lang="en-US" altLang="en-US" dirty="0" smtClean="0"/>
                  <a:t>Proof: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(Omitted)</a:t>
                </a:r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77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621" r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E35E8-F928-4668-B420-7B6EACF5313B}" type="slidenum">
              <a:rPr lang="en-US" altLang="en-US"/>
              <a:pPr/>
              <a:t>17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Rooted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222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Rooted tree.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Given a tree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 choose a root node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and orient each edge away from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.</a:t>
                </a:r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22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 r="-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15E9-BF41-435B-8C44-636BCDFD1A37}" type="slidenum">
              <a:rPr lang="en-US" altLang="en-US"/>
              <a:pPr/>
              <a:t>18</a:t>
            </a:fld>
            <a:endParaRPr lang="en-US" altLang="en-US" sz="1400"/>
          </a:p>
        </p:txBody>
      </p:sp>
      <p:pic>
        <p:nvPicPr>
          <p:cNvPr id="692228" name="Picture 4" descr="kleinberg_03F01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4" r="-2109" b="12871"/>
          <a:stretch>
            <a:fillRect/>
          </a:stretch>
        </p:blipFill>
        <p:spPr bwMode="auto">
          <a:xfrm>
            <a:off x="685800" y="2135188"/>
            <a:ext cx="7253288" cy="241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2229" name="Text Box 5"/>
          <p:cNvSpPr txBox="1">
            <a:spLocks noChangeArrowheads="1"/>
          </p:cNvSpPr>
          <p:nvPr/>
        </p:nvSpPr>
        <p:spPr bwMode="auto">
          <a:xfrm>
            <a:off x="1749425" y="4833938"/>
            <a:ext cx="772647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600"/>
              <a:t>a tree</a:t>
            </a:r>
          </a:p>
        </p:txBody>
      </p:sp>
      <p:sp>
        <p:nvSpPr>
          <p:cNvPr id="692230" name="Text Box 6"/>
          <p:cNvSpPr txBox="1">
            <a:spLocks noChangeArrowheads="1"/>
          </p:cNvSpPr>
          <p:nvPr/>
        </p:nvSpPr>
        <p:spPr bwMode="auto">
          <a:xfrm>
            <a:off x="4927600" y="4841875"/>
            <a:ext cx="2707472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600"/>
              <a:t>the same tree, rooted at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2231" name="Text Box 7"/>
              <p:cNvSpPr txBox="1">
                <a:spLocks noChangeArrowheads="1"/>
              </p:cNvSpPr>
              <p:nvPr/>
            </p:nvSpPr>
            <p:spPr bwMode="auto">
              <a:xfrm>
                <a:off x="7234646" y="3280304"/>
                <a:ext cx="365100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i="1" dirty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en-US" sz="1600" dirty="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692231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34646" y="3280304"/>
                <a:ext cx="365100" cy="3391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2233" name="Text Box 9"/>
              <p:cNvSpPr txBox="1">
                <a:spLocks noChangeArrowheads="1"/>
              </p:cNvSpPr>
              <p:nvPr/>
            </p:nvSpPr>
            <p:spPr bwMode="auto">
              <a:xfrm>
                <a:off x="6281336" y="2484861"/>
                <a:ext cx="1267591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1600" dirty="0">
                    <a:solidFill>
                      <a:srgbClr val="003399"/>
                    </a:solidFill>
                  </a:rPr>
                  <a:t>parent of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en-US" sz="1600" dirty="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692233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1336" y="2484861"/>
                <a:ext cx="1267591" cy="339196"/>
              </a:xfrm>
              <a:prstGeom prst="rect">
                <a:avLst/>
              </a:prstGeom>
              <a:blipFill rotWithShape="0">
                <a:blip r:embed="rId6"/>
                <a:stretch>
                  <a:fillRect l="-2404" t="-3636" b="-2545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2235" name="Text Box 11"/>
              <p:cNvSpPr txBox="1">
                <a:spLocks noChangeArrowheads="1"/>
              </p:cNvSpPr>
              <p:nvPr/>
            </p:nvSpPr>
            <p:spPr bwMode="auto">
              <a:xfrm>
                <a:off x="7693025" y="4106863"/>
                <a:ext cx="1096069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1600" dirty="0">
                    <a:solidFill>
                      <a:srgbClr val="003399"/>
                    </a:solidFill>
                  </a:rPr>
                  <a:t>child of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en-US" sz="1600" dirty="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692235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3025" y="4106863"/>
                <a:ext cx="1096069" cy="339196"/>
              </a:xfrm>
              <a:prstGeom prst="rect">
                <a:avLst/>
              </a:prstGeom>
              <a:blipFill rotWithShape="0">
                <a:blip r:embed="rId7"/>
                <a:stretch>
                  <a:fillRect l="-2778" t="-3636" b="-2545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2237" name="Text Box 13"/>
              <p:cNvSpPr txBox="1">
                <a:spLocks noChangeArrowheads="1"/>
              </p:cNvSpPr>
              <p:nvPr/>
            </p:nvSpPr>
            <p:spPr bwMode="auto">
              <a:xfrm>
                <a:off x="5780088" y="2130425"/>
                <a:ext cx="756617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1600" dirty="0">
                    <a:solidFill>
                      <a:srgbClr val="003399"/>
                    </a:solidFill>
                  </a:rPr>
                  <a:t>root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en-US" sz="1600" dirty="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69223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80088" y="2130425"/>
                <a:ext cx="756617" cy="339196"/>
              </a:xfrm>
              <a:prstGeom prst="rect">
                <a:avLst/>
              </a:prstGeom>
              <a:blipFill rotWithShape="0">
                <a:blip r:embed="rId8"/>
                <a:stretch>
                  <a:fillRect l="-4032" t="-1786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Seven </a:t>
            </a:r>
            <a:r>
              <a:rPr lang="en-US" dirty="0"/>
              <a:t>Bridges of </a:t>
            </a:r>
            <a:r>
              <a:rPr lang="en-US" dirty="0" err="1" smtClean="0"/>
              <a:t>Königsberg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309C-5540-4CCC-AA9D-127DD58D9775}" type="slidenum">
              <a:rPr lang="en-US" altLang="en-US" smtClean="0"/>
              <a:pPr/>
              <a:t>2</a:t>
            </a:fld>
            <a:endParaRPr lang="en-US" altLang="en-US" sz="1400"/>
          </a:p>
        </p:txBody>
      </p:sp>
      <p:pic>
        <p:nvPicPr>
          <p:cNvPr id="1032" name="Picture 8" descr="http://upload.wikimedia.org/wikipedia/commons/thumb/9/96/K%C3%B6nigsberg_graph.svg/500px-K%C3%B6nigsberg_graph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2667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90550" y="838200"/>
            <a:ext cx="7962900" cy="5410200"/>
          </a:xfrm>
        </p:spPr>
        <p:txBody>
          <a:bodyPr/>
          <a:lstStyle/>
          <a:p>
            <a:pPr defTabSz="300038"/>
            <a:r>
              <a:rPr lang="en-US" altLang="en-US" dirty="0"/>
              <a:t>Q: </a:t>
            </a:r>
            <a:r>
              <a:rPr lang="en-US" altLang="en-US" dirty="0" smtClean="0">
                <a:solidFill>
                  <a:schemeClr val="tx1"/>
                </a:solidFill>
              </a:rPr>
              <a:t>Can you find a tour to cross </a:t>
            </a:r>
            <a:r>
              <a:rPr lang="en-US" altLang="en-US" dirty="0">
                <a:solidFill>
                  <a:schemeClr val="tx1"/>
                </a:solidFill>
              </a:rPr>
              <a:t>all seven bridges, each exactly </a:t>
            </a:r>
            <a:r>
              <a:rPr lang="en-US" altLang="en-US" dirty="0" smtClean="0">
                <a:solidFill>
                  <a:schemeClr val="tx1"/>
                </a:solidFill>
              </a:rPr>
              <a:t>once?</a:t>
            </a:r>
            <a:endParaRPr lang="en-US" altLang="en-US" dirty="0">
              <a:solidFill>
                <a:schemeClr val="tx1"/>
              </a:solidFill>
            </a:endParaRPr>
          </a:p>
          <a:p>
            <a:pPr defTabSz="300038"/>
            <a:endParaRPr lang="en-US" altLang="en-US" dirty="0" smtClean="0"/>
          </a:p>
          <a:p>
            <a:pPr defTabSz="300038"/>
            <a:endParaRPr lang="en-US" altLang="en-US" dirty="0"/>
          </a:p>
          <a:p>
            <a:pPr defTabSz="300038"/>
            <a:endParaRPr lang="en-US" altLang="en-US" dirty="0" smtClean="0"/>
          </a:p>
          <a:p>
            <a:pPr defTabSz="300038"/>
            <a:endParaRPr lang="en-US" altLang="en-US" dirty="0"/>
          </a:p>
          <a:p>
            <a:pPr defTabSz="300038"/>
            <a:endParaRPr lang="en-US" altLang="en-US" dirty="0" smtClean="0"/>
          </a:p>
          <a:p>
            <a:pPr defTabSz="300038"/>
            <a:r>
              <a:rPr lang="en-US" altLang="en-US" dirty="0" smtClean="0"/>
              <a:t>Q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chemeClr val="tx1"/>
                </a:solidFill>
              </a:rPr>
              <a:t>(Reformulated as a graph problem</a:t>
            </a:r>
            <a:r>
              <a:rPr lang="en-US" altLang="en-US" dirty="0" smtClean="0">
                <a:solidFill>
                  <a:schemeClr val="tx1"/>
                </a:solidFill>
              </a:rPr>
              <a:t>) Can you find a path in the graph that includes every edge exactly once?</a:t>
            </a:r>
          </a:p>
          <a:p>
            <a:pPr defTabSz="300038"/>
            <a:r>
              <a:rPr lang="en-US" altLang="en-US" dirty="0" smtClean="0"/>
              <a:t>A: </a:t>
            </a:r>
            <a:r>
              <a:rPr lang="en-US" altLang="en-US" dirty="0" smtClean="0">
                <a:solidFill>
                  <a:schemeClr val="tx1"/>
                </a:solidFill>
              </a:rPr>
              <a:t>Not possible.</a:t>
            </a:r>
          </a:p>
          <a:p>
            <a:pPr defTabSz="300038"/>
            <a:r>
              <a:rPr lang="en-US" altLang="en-US" dirty="0" smtClean="0"/>
              <a:t>Theorem:</a:t>
            </a:r>
            <a:r>
              <a:rPr lang="en-US" altLang="en-US" dirty="0" smtClean="0">
                <a:solidFill>
                  <a:schemeClr val="tx1"/>
                </a:solidFill>
              </a:rPr>
              <a:t> A graph has such a path (known as an </a:t>
            </a:r>
            <a:r>
              <a:rPr lang="en-US" dirty="0" smtClean="0">
                <a:solidFill>
                  <a:schemeClr val="tx1"/>
                </a:solidFill>
              </a:rPr>
              <a:t>Euler path) </a:t>
            </a:r>
            <a:r>
              <a:rPr lang="en-US" dirty="0" err="1" smtClean="0">
                <a:solidFill>
                  <a:schemeClr val="tx1"/>
                </a:solidFill>
              </a:rPr>
              <a:t>iff</a:t>
            </a:r>
            <a:r>
              <a:rPr lang="en-US" dirty="0" smtClean="0">
                <a:solidFill>
                  <a:schemeClr val="tx1"/>
                </a:solidFill>
              </a:rPr>
              <a:t> there are 0 or 2 vertices with an odd </a:t>
            </a:r>
            <a:r>
              <a:rPr lang="en-US" dirty="0" smtClean="0">
                <a:solidFill>
                  <a:srgbClr val="C00000"/>
                </a:solidFill>
              </a:rPr>
              <a:t>degree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defTabSz="300038"/>
            <a:r>
              <a:rPr lang="en-US" altLang="en-US" dirty="0" smtClean="0"/>
              <a:t>Q:</a:t>
            </a:r>
            <a:r>
              <a:rPr lang="en-US" altLang="en-US" dirty="0" smtClean="0">
                <a:solidFill>
                  <a:schemeClr val="tx1"/>
                </a:solidFill>
              </a:rPr>
              <a:t> Can a graph have exactly one vertex with an odd degree?</a:t>
            </a:r>
            <a:endParaRPr lang="en-US" altLang="en-US" dirty="0">
              <a:solidFill>
                <a:schemeClr val="tx1"/>
              </a:solidFill>
            </a:endParaRPr>
          </a:p>
          <a:p>
            <a:pPr defTabSz="300038"/>
            <a:endParaRPr lang="en-US" altLang="en-US" dirty="0" smtClean="0">
              <a:solidFill>
                <a:schemeClr val="tx1"/>
              </a:solidFill>
            </a:endParaRPr>
          </a:p>
          <a:p>
            <a:pPr defTabSz="300038"/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1034" name="Picture 10" descr="http://upload.wikimedia.org/wikipedia/commons/5/5d/Konigsberg_brid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47800"/>
            <a:ext cx="28765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11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Seven </a:t>
            </a:r>
            <a:r>
              <a:rPr lang="en-US" dirty="0"/>
              <a:t>Bridges of </a:t>
            </a:r>
            <a:r>
              <a:rPr lang="en-US" dirty="0" err="1" smtClean="0"/>
              <a:t>Königsberg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309C-5540-4CCC-AA9D-127DD58D9775}" type="slidenum">
              <a:rPr lang="en-US" altLang="en-US" smtClean="0"/>
              <a:pPr/>
              <a:t>3</a:t>
            </a:fld>
            <a:endParaRPr lang="en-US" altLang="en-US" sz="1400"/>
          </a:p>
        </p:txBody>
      </p:sp>
      <p:pic>
        <p:nvPicPr>
          <p:cNvPr id="1032" name="Picture 8" descr="http://upload.wikimedia.org/wikipedia/commons/thumb/9/96/K%C3%B6nigsberg_graph.svg/500px-K%C3%B6nigsberg_graph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19200"/>
            <a:ext cx="2667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71500" y="771864"/>
            <a:ext cx="8001000" cy="2438400"/>
          </a:xfrm>
        </p:spPr>
        <p:txBody>
          <a:bodyPr/>
          <a:lstStyle/>
          <a:p>
            <a:pPr defTabSz="300038"/>
            <a:r>
              <a:rPr lang="en-US" altLang="en-US" dirty="0" smtClean="0"/>
              <a:t>Solution: </a:t>
            </a:r>
            <a:r>
              <a:rPr lang="en-US" altLang="en-US" dirty="0" smtClean="0">
                <a:solidFill>
                  <a:schemeClr val="tx1"/>
                </a:solidFill>
              </a:rPr>
              <a:t>Build one more bridge to remove 2 odd-degree vertices.</a:t>
            </a:r>
            <a:endParaRPr lang="en-US" altLang="en-US" dirty="0">
              <a:solidFill>
                <a:schemeClr val="tx1"/>
              </a:solidFill>
            </a:endParaRPr>
          </a:p>
          <a:p>
            <a:pPr defTabSz="300038"/>
            <a:endParaRPr lang="en-US" altLang="en-US" dirty="0" smtClean="0"/>
          </a:p>
          <a:p>
            <a:pPr defTabSz="300038"/>
            <a:endParaRPr lang="en-US" altLang="en-US" dirty="0"/>
          </a:p>
          <a:p>
            <a:pPr defTabSz="300038"/>
            <a:endParaRPr lang="en-US" altLang="en-US" dirty="0" smtClean="0"/>
          </a:p>
          <a:p>
            <a:pPr defTabSz="300038"/>
            <a:endParaRPr lang="en-US" altLang="en-US" dirty="0" smtClean="0"/>
          </a:p>
          <a:p>
            <a:pPr defTabSz="300038"/>
            <a:endParaRPr lang="en-US" altLang="en-US" dirty="0" smtClean="0"/>
          </a:p>
          <a:p>
            <a:pPr defTabSz="300038"/>
            <a:r>
              <a:rPr lang="en-US" altLang="en-US" dirty="0" smtClean="0"/>
              <a:t>Algorithm:</a:t>
            </a:r>
          </a:p>
        </p:txBody>
      </p:sp>
      <p:pic>
        <p:nvPicPr>
          <p:cNvPr id="1034" name="Picture 10" descr="http://upload.wikimedia.org/wikipedia/commons/5/5d/Konigsberg_brid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219200"/>
            <a:ext cx="28765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2"/>
          <p:cNvSpPr/>
          <p:nvPr/>
        </p:nvSpPr>
        <p:spPr bwMode="auto">
          <a:xfrm>
            <a:off x="3809999" y="2133600"/>
            <a:ext cx="100149" cy="228600"/>
          </a:xfrm>
          <a:custGeom>
            <a:avLst/>
            <a:gdLst>
              <a:gd name="connsiteX0" fmla="*/ 95794 w 148046"/>
              <a:gd name="connsiteY0" fmla="*/ 200297 h 200297"/>
              <a:gd name="connsiteX1" fmla="*/ 148046 w 148046"/>
              <a:gd name="connsiteY1" fmla="*/ 165463 h 200297"/>
              <a:gd name="connsiteX2" fmla="*/ 104503 w 148046"/>
              <a:gd name="connsiteY2" fmla="*/ 0 h 200297"/>
              <a:gd name="connsiteX3" fmla="*/ 0 w 148046"/>
              <a:gd name="connsiteY3" fmla="*/ 0 h 200297"/>
              <a:gd name="connsiteX4" fmla="*/ 17417 w 148046"/>
              <a:gd name="connsiteY4" fmla="*/ 165463 h 200297"/>
              <a:gd name="connsiteX5" fmla="*/ 95794 w 148046"/>
              <a:gd name="connsiteY5" fmla="*/ 200297 h 20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046" h="200297">
                <a:moveTo>
                  <a:pt x="95794" y="200297"/>
                </a:moveTo>
                <a:lnTo>
                  <a:pt x="148046" y="165463"/>
                </a:lnTo>
                <a:lnTo>
                  <a:pt x="104503" y="0"/>
                </a:lnTo>
                <a:lnTo>
                  <a:pt x="0" y="0"/>
                </a:lnTo>
                <a:lnTo>
                  <a:pt x="17417" y="165463"/>
                </a:lnTo>
                <a:lnTo>
                  <a:pt x="95794" y="200297"/>
                </a:lnTo>
                <a:close/>
              </a:path>
            </a:pathLst>
          </a:custGeom>
          <a:solidFill>
            <a:srgbClr val="B9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6189617" y="1371600"/>
            <a:ext cx="1053737" cy="799011"/>
          </a:xfrm>
          <a:custGeom>
            <a:avLst/>
            <a:gdLst>
              <a:gd name="connsiteX0" fmla="*/ 0 w 1001486"/>
              <a:gd name="connsiteY0" fmla="*/ 0 h 836022"/>
              <a:gd name="connsiteX1" fmla="*/ 714103 w 1001486"/>
              <a:gd name="connsiteY1" fmla="*/ 278674 h 836022"/>
              <a:gd name="connsiteX2" fmla="*/ 1001486 w 1001486"/>
              <a:gd name="connsiteY2" fmla="*/ 836022 h 836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6" h="836022">
                <a:moveTo>
                  <a:pt x="0" y="0"/>
                </a:moveTo>
                <a:cubicBezTo>
                  <a:pt x="273594" y="69668"/>
                  <a:pt x="547189" y="139337"/>
                  <a:pt x="714103" y="278674"/>
                </a:cubicBezTo>
                <a:cubicBezTo>
                  <a:pt x="881017" y="418011"/>
                  <a:pt x="941251" y="627016"/>
                  <a:pt x="1001486" y="836022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4"/>
              <p:cNvSpPr txBox="1">
                <a:spLocks noChangeArrowheads="1"/>
              </p:cNvSpPr>
              <p:nvPr/>
            </p:nvSpPr>
            <p:spPr bwMode="auto">
              <a:xfrm>
                <a:off x="2381250" y="4114800"/>
                <a:ext cx="4381500" cy="16619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any odd-degree vertex</a:t>
                </a:r>
                <a:endParaRPr lang="en-US" altLang="en-US" sz="1600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 no such vertex exists</a:t>
                </a:r>
              </a:p>
              <a:p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any vertex</a:t>
                </a: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sz="1600" i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has an edge not taken yet</a:t>
                </a:r>
              </a:p>
              <a:p>
                <a:r>
                  <a:rPr lang="en-US" altLang="en-US" sz="1600" b="1" i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sz="1600" b="1" i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take that edge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600" i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endParaRPr lang="en-US" altLang="en-US" sz="1600" i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i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en-US" sz="1600" i="1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81250" y="4114800"/>
                <a:ext cx="4381500" cy="166199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247512" y="5943600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But, this algorithm may get stuck…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3" grpId="0" animBg="1"/>
      <p:bldP spid="7" grpId="0" animBg="1"/>
      <p:bldP spid="9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Seven </a:t>
            </a:r>
            <a:r>
              <a:rPr lang="en-US" dirty="0"/>
              <a:t>Bridges of </a:t>
            </a:r>
            <a:r>
              <a:rPr lang="en-US" dirty="0" err="1" smtClean="0"/>
              <a:t>Königsberg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309C-5540-4CCC-AA9D-127DD58D9775}" type="slidenum">
              <a:rPr lang="en-US" altLang="en-US" smtClean="0"/>
              <a:pPr/>
              <a:t>4</a:t>
            </a:fld>
            <a:endParaRPr lang="en-US" altLang="en-US" sz="1400"/>
          </a:p>
        </p:txBody>
      </p:sp>
      <p:pic>
        <p:nvPicPr>
          <p:cNvPr id="1032" name="Picture 8" descr="http://upload.wikimedia.org/wikipedia/commons/thumb/9/96/K%C3%B6nigsberg_graph.svg/500px-K%C3%B6nigsberg_graph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19200"/>
            <a:ext cx="2667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71500" y="771864"/>
            <a:ext cx="8001000" cy="2438400"/>
          </a:xfrm>
        </p:spPr>
        <p:txBody>
          <a:bodyPr/>
          <a:lstStyle/>
          <a:p>
            <a:pPr defTabSz="300038"/>
            <a:r>
              <a:rPr lang="en-US" altLang="en-US" dirty="0" smtClean="0"/>
              <a:t>Solution: </a:t>
            </a:r>
            <a:r>
              <a:rPr lang="en-US" altLang="en-US" dirty="0" smtClean="0">
                <a:solidFill>
                  <a:schemeClr val="tx1"/>
                </a:solidFill>
              </a:rPr>
              <a:t>Build one more bridge to remove 2 odd-degree vertices.</a:t>
            </a:r>
            <a:endParaRPr lang="en-US" altLang="en-US" dirty="0">
              <a:solidFill>
                <a:schemeClr val="tx1"/>
              </a:solidFill>
            </a:endParaRPr>
          </a:p>
          <a:p>
            <a:pPr defTabSz="300038"/>
            <a:endParaRPr lang="en-US" altLang="en-US" dirty="0" smtClean="0"/>
          </a:p>
          <a:p>
            <a:pPr defTabSz="300038"/>
            <a:endParaRPr lang="en-US" altLang="en-US" dirty="0"/>
          </a:p>
          <a:p>
            <a:pPr defTabSz="300038"/>
            <a:endParaRPr lang="en-US" altLang="en-US" dirty="0" smtClean="0"/>
          </a:p>
          <a:p>
            <a:pPr defTabSz="300038"/>
            <a:endParaRPr lang="en-US" altLang="en-US" dirty="0" smtClean="0"/>
          </a:p>
          <a:p>
            <a:pPr defTabSz="300038"/>
            <a:endParaRPr lang="en-US" altLang="en-US" dirty="0" smtClean="0"/>
          </a:p>
          <a:p>
            <a:pPr defTabSz="300038"/>
            <a:r>
              <a:rPr lang="en-US" altLang="en-US" dirty="0" smtClean="0"/>
              <a:t>Algorithm:</a:t>
            </a:r>
          </a:p>
        </p:txBody>
      </p:sp>
      <p:pic>
        <p:nvPicPr>
          <p:cNvPr id="1034" name="Picture 10" descr="http://upload.wikimedia.org/wikipedia/commons/5/5d/Konigsberg_brid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219200"/>
            <a:ext cx="28765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2"/>
          <p:cNvSpPr/>
          <p:nvPr/>
        </p:nvSpPr>
        <p:spPr bwMode="auto">
          <a:xfrm>
            <a:off x="3809999" y="2133600"/>
            <a:ext cx="100149" cy="228600"/>
          </a:xfrm>
          <a:custGeom>
            <a:avLst/>
            <a:gdLst>
              <a:gd name="connsiteX0" fmla="*/ 95794 w 148046"/>
              <a:gd name="connsiteY0" fmla="*/ 200297 h 200297"/>
              <a:gd name="connsiteX1" fmla="*/ 148046 w 148046"/>
              <a:gd name="connsiteY1" fmla="*/ 165463 h 200297"/>
              <a:gd name="connsiteX2" fmla="*/ 104503 w 148046"/>
              <a:gd name="connsiteY2" fmla="*/ 0 h 200297"/>
              <a:gd name="connsiteX3" fmla="*/ 0 w 148046"/>
              <a:gd name="connsiteY3" fmla="*/ 0 h 200297"/>
              <a:gd name="connsiteX4" fmla="*/ 17417 w 148046"/>
              <a:gd name="connsiteY4" fmla="*/ 165463 h 200297"/>
              <a:gd name="connsiteX5" fmla="*/ 95794 w 148046"/>
              <a:gd name="connsiteY5" fmla="*/ 200297 h 20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046" h="200297">
                <a:moveTo>
                  <a:pt x="95794" y="200297"/>
                </a:moveTo>
                <a:lnTo>
                  <a:pt x="148046" y="165463"/>
                </a:lnTo>
                <a:lnTo>
                  <a:pt x="104503" y="0"/>
                </a:lnTo>
                <a:lnTo>
                  <a:pt x="0" y="0"/>
                </a:lnTo>
                <a:lnTo>
                  <a:pt x="17417" y="165463"/>
                </a:lnTo>
                <a:lnTo>
                  <a:pt x="95794" y="200297"/>
                </a:lnTo>
                <a:close/>
              </a:path>
            </a:pathLst>
          </a:custGeom>
          <a:solidFill>
            <a:srgbClr val="B9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6189617" y="1371600"/>
            <a:ext cx="1053737" cy="799011"/>
          </a:xfrm>
          <a:custGeom>
            <a:avLst/>
            <a:gdLst>
              <a:gd name="connsiteX0" fmla="*/ 0 w 1001486"/>
              <a:gd name="connsiteY0" fmla="*/ 0 h 836022"/>
              <a:gd name="connsiteX1" fmla="*/ 714103 w 1001486"/>
              <a:gd name="connsiteY1" fmla="*/ 278674 h 836022"/>
              <a:gd name="connsiteX2" fmla="*/ 1001486 w 1001486"/>
              <a:gd name="connsiteY2" fmla="*/ 836022 h 836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6" h="836022">
                <a:moveTo>
                  <a:pt x="0" y="0"/>
                </a:moveTo>
                <a:cubicBezTo>
                  <a:pt x="273594" y="69668"/>
                  <a:pt x="547189" y="139337"/>
                  <a:pt x="714103" y="278674"/>
                </a:cubicBezTo>
                <a:cubicBezTo>
                  <a:pt x="881017" y="418011"/>
                  <a:pt x="941251" y="627016"/>
                  <a:pt x="1001486" y="836022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4"/>
              <p:cNvSpPr txBox="1">
                <a:spLocks noChangeArrowheads="1"/>
              </p:cNvSpPr>
              <p:nvPr/>
            </p:nvSpPr>
            <p:spPr bwMode="auto">
              <a:xfrm>
                <a:off x="1957251" y="3736300"/>
                <a:ext cx="5534297" cy="28931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while there are still edges not taken yet</a:t>
                </a:r>
              </a:p>
              <a:p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sz="16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any odd-degree vertex</a:t>
                </a:r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if </a:t>
                </a:r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no such vertex exists</a:t>
                </a:r>
              </a:p>
              <a:p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sz="16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1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any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vertex</a:t>
                </a: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sz="16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Find-Path(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insert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into existing path at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en-US" sz="1600" i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600" b="1" u="sng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Find-Path</a:t>
                </a:r>
                <a:r>
                  <a:rPr lang="en-US" altLang="en-US" sz="1600" b="1" u="sng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1600" i="1" u="sng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sz="1600" b="1" u="sng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altLang="en-US" sz="16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sz="1600" i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has an edge not taken yet</a:t>
                </a:r>
              </a:p>
              <a:p>
                <a:r>
                  <a:rPr lang="en-US" altLang="en-US" sz="1600" b="1" i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take that edge </a:t>
                </a:r>
                <a14:m>
                  <m:oMath xmlns:m="http://schemas.openxmlformats.org/officeDocument/2006/math">
                    <m:r>
                      <a:rPr lang="en-US" altLang="en-US" sz="16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6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600" i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en-US" altLang="en-US" sz="1600" i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sz="16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sz="16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en-US" sz="1600" i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7251" y="3736300"/>
                <a:ext cx="5534297" cy="28931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17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eshouldnamethissoon.files.wordpress.com/2013/11/content_bbeetsp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66799"/>
            <a:ext cx="49530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85800"/>
            <a:ext cx="7848600" cy="5867400"/>
          </a:xfrm>
        </p:spPr>
        <p:txBody>
          <a:bodyPr/>
          <a:lstStyle/>
          <a:p>
            <a:r>
              <a:rPr lang="en-US" dirty="0" smtClean="0"/>
              <a:t>Q: </a:t>
            </a:r>
            <a:r>
              <a:rPr lang="en-US" dirty="0" smtClean="0">
                <a:solidFill>
                  <a:schemeClr val="tx1"/>
                </a:solidFill>
              </a:rPr>
              <a:t>How to visit all places with the shortest total distance, and come back to origin?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Q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chemeClr val="tx1"/>
                </a:solidFill>
              </a:rPr>
              <a:t>(Reformulated as a graph problem</a:t>
            </a:r>
            <a:r>
              <a:rPr lang="en-US" altLang="en-US" dirty="0" smtClean="0">
                <a:solidFill>
                  <a:schemeClr val="tx1"/>
                </a:solidFill>
              </a:rPr>
              <a:t>) Given a graph where edges have weights (lengths), how to </a:t>
            </a:r>
            <a:r>
              <a:rPr lang="en-US" dirty="0" smtClean="0">
                <a:solidFill>
                  <a:schemeClr val="tx1"/>
                </a:solidFill>
              </a:rPr>
              <a:t>find a cycle </a:t>
            </a:r>
            <a:r>
              <a:rPr lang="en-US" dirty="0">
                <a:solidFill>
                  <a:schemeClr val="tx1"/>
                </a:solidFill>
              </a:rPr>
              <a:t>minimum total weight that </a:t>
            </a:r>
            <a:r>
              <a:rPr lang="en-US" dirty="0" smtClean="0">
                <a:solidFill>
                  <a:schemeClr val="tx1"/>
                </a:solidFill>
              </a:rPr>
              <a:t>includes all vertices with?</a:t>
            </a:r>
          </a:p>
          <a:p>
            <a:r>
              <a:rPr lang="en-US" dirty="0" smtClean="0"/>
              <a:t>A:</a:t>
            </a:r>
            <a:r>
              <a:rPr lang="en-US" dirty="0" smtClean="0">
                <a:solidFill>
                  <a:schemeClr val="tx1"/>
                </a:solidFill>
              </a:rPr>
              <a:t> Don’t know. </a:t>
            </a:r>
          </a:p>
          <a:p>
            <a:pPr marL="631825" lvl="1" indent="-285750"/>
            <a:r>
              <a:rPr lang="en-US" dirty="0" smtClean="0"/>
              <a:t>Don’t have an algorithm that runs in polynomial time. (Conjecture is that such an algorithm doesn’t exist.)</a:t>
            </a:r>
          </a:p>
          <a:p>
            <a:pPr marL="631825" lvl="1" indent="-285750"/>
            <a:r>
              <a:rPr lang="en-US" dirty="0" smtClean="0">
                <a:solidFill>
                  <a:schemeClr val="tx1"/>
                </a:solidFill>
              </a:rPr>
              <a:t>This is actually equivalent to the P = NP problem (still open).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309C-5540-4CCC-AA9D-127DD58D9775}" type="slidenum">
              <a:rPr lang="en-US" altLang="en-US" smtClean="0"/>
              <a:pPr/>
              <a:t>5</a:t>
            </a:fld>
            <a:endParaRPr lang="en-US" altLang="en-US" sz="140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Traveling Salesman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77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Dependency Chart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43000"/>
            <a:ext cx="7848600" cy="416129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309C-5540-4CCC-AA9D-127DD58D9775}" type="slidenum">
              <a:rPr lang="en-US" altLang="en-US" smtClean="0"/>
              <a:pPr/>
              <a:t>6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 bwMode="auto">
              <a:xfrm>
                <a:off x="609600" y="762000"/>
                <a:ext cx="7848600" cy="5867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kern="0" dirty="0" smtClean="0"/>
                  <a:t>Q: </a:t>
                </a:r>
                <a:r>
                  <a:rPr lang="en-US" kern="0" dirty="0" smtClean="0">
                    <a:solidFill>
                      <a:schemeClr val="tx1"/>
                    </a:solidFill>
                  </a:rPr>
                  <a:t>Find an order to take all courses, while respecting all dependencies? </a:t>
                </a:r>
              </a:p>
              <a:p>
                <a:endParaRPr lang="en-US" kern="0" dirty="0" smtClean="0">
                  <a:solidFill>
                    <a:schemeClr val="tx1"/>
                  </a:solidFill>
                </a:endParaRPr>
              </a:p>
              <a:p>
                <a:endParaRPr lang="en-US" kern="0" dirty="0" smtClean="0">
                  <a:solidFill>
                    <a:schemeClr val="tx1"/>
                  </a:solidFill>
                </a:endParaRPr>
              </a:p>
              <a:p>
                <a:endParaRPr lang="en-US" kern="0" dirty="0" smtClean="0">
                  <a:solidFill>
                    <a:schemeClr val="tx1"/>
                  </a:solidFill>
                </a:endParaRPr>
              </a:p>
              <a:p>
                <a:endParaRPr lang="en-US" kern="0" dirty="0" smtClean="0">
                  <a:solidFill>
                    <a:schemeClr val="tx1"/>
                  </a:solidFill>
                </a:endParaRPr>
              </a:p>
              <a:p>
                <a:endParaRPr lang="en-US" kern="0" dirty="0" smtClean="0">
                  <a:solidFill>
                    <a:schemeClr val="tx1"/>
                  </a:solidFill>
                </a:endParaRPr>
              </a:p>
              <a:p>
                <a:endParaRPr lang="en-US" altLang="en-US" kern="0" dirty="0" smtClean="0"/>
              </a:p>
              <a:p>
                <a:endParaRPr lang="en-US" altLang="en-US" kern="0" dirty="0" smtClean="0"/>
              </a:p>
              <a:p>
                <a:endParaRPr lang="en-US" altLang="en-US" kern="0" dirty="0"/>
              </a:p>
              <a:p>
                <a:r>
                  <a:rPr lang="en-US" altLang="en-US" kern="0" dirty="0" smtClean="0"/>
                  <a:t/>
                </a:r>
                <a:br>
                  <a:rPr lang="en-US" altLang="en-US" kern="0" dirty="0" smtClean="0"/>
                </a:br>
                <a:r>
                  <a:rPr lang="en-US" altLang="en-US" kern="0" dirty="0" smtClean="0"/>
                  <a:t>Q: </a:t>
                </a:r>
                <a:r>
                  <a:rPr lang="en-US" altLang="en-US" kern="0" dirty="0" smtClean="0">
                    <a:solidFill>
                      <a:schemeClr val="tx1"/>
                    </a:solidFill>
                  </a:rPr>
                  <a:t>(Reformulated as a graph problem) Given a directed graph, find an ordering of the vertices such that for any edge </a:t>
                </a:r>
                <a14:m>
                  <m:oMath xmlns:m="http://schemas.openxmlformats.org/officeDocument/2006/math">
                    <m:r>
                      <a:rPr lang="en-US" altLang="en-US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en-US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kern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kern="0" dirty="0" smtClean="0">
                    <a:solidFill>
                      <a:schemeClr val="tx1"/>
                    </a:solidFill>
                  </a:rPr>
                  <a:t> is ordered before </a:t>
                </a:r>
                <a14:m>
                  <m:oMath xmlns:m="http://schemas.openxmlformats.org/officeDocument/2006/math">
                    <m:r>
                      <a:rPr lang="en-US" altLang="en-US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kern="0" dirty="0" smtClean="0">
                    <a:solidFill>
                      <a:schemeClr val="tx1"/>
                    </a:solidFill>
                  </a:rPr>
                  <a:t>, or declare that there is a cycle in the graph.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762000"/>
                <a:ext cx="7848600" cy="5867400"/>
              </a:xfrm>
              <a:prstGeom prst="rect">
                <a:avLst/>
              </a:prstGeom>
              <a:blipFill rotWithShape="0">
                <a:blip r:embed="rId3"/>
                <a:stretch>
                  <a:fillRect l="-621" r="-46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23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Graph </a:t>
            </a:r>
            <a:r>
              <a:rPr lang="en-US" altLang="en-US" dirty="0"/>
              <a:t>Applications</a:t>
            </a:r>
          </a:p>
        </p:txBody>
      </p:sp>
      <p:sp>
        <p:nvSpPr>
          <p:cNvPr id="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5F18A-8F6E-4F6E-A653-FCC72DA65040}" type="slidenum">
              <a:rPr lang="en-US" altLang="en-US" sz="900"/>
              <a:pPr/>
              <a:t>7</a:t>
            </a:fld>
            <a:endParaRPr lang="en-US" altLang="en-US" sz="1600"/>
          </a:p>
        </p:txBody>
      </p:sp>
      <p:sp>
        <p:nvSpPr>
          <p:cNvPr id="690179" name="Rectangle 3"/>
          <p:cNvSpPr>
            <a:spLocks noChangeArrowheads="1"/>
          </p:cNvSpPr>
          <p:nvPr/>
        </p:nvSpPr>
        <p:spPr bwMode="auto">
          <a:xfrm>
            <a:off x="914400" y="1949450"/>
            <a:ext cx="2076450" cy="354012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 dirty="0"/>
              <a:t>transportation</a:t>
            </a:r>
            <a:endParaRPr kumimoji="0" lang="en-US" altLang="en-US" baseline="30000" dirty="0"/>
          </a:p>
        </p:txBody>
      </p:sp>
      <p:sp>
        <p:nvSpPr>
          <p:cNvPr id="690180" name="Rectangle 4"/>
          <p:cNvSpPr>
            <a:spLocks noChangeArrowheads="1"/>
          </p:cNvSpPr>
          <p:nvPr/>
        </p:nvSpPr>
        <p:spPr bwMode="auto">
          <a:xfrm>
            <a:off x="914400" y="1563687"/>
            <a:ext cx="2076450" cy="385763"/>
          </a:xfrm>
          <a:prstGeom prst="rect">
            <a:avLst/>
          </a:prstGeom>
          <a:solidFill>
            <a:srgbClr val="6666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Graph</a:t>
            </a:r>
          </a:p>
        </p:txBody>
      </p:sp>
      <p:sp>
        <p:nvSpPr>
          <p:cNvPr id="690181" name="Rectangle 5"/>
          <p:cNvSpPr>
            <a:spLocks noChangeArrowheads="1"/>
          </p:cNvSpPr>
          <p:nvPr/>
        </p:nvSpPr>
        <p:spPr bwMode="auto">
          <a:xfrm>
            <a:off x="2990850" y="1949450"/>
            <a:ext cx="2419350" cy="35401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street intersections</a:t>
            </a:r>
          </a:p>
        </p:txBody>
      </p:sp>
      <p:sp>
        <p:nvSpPr>
          <p:cNvPr id="690182" name="Rectangle 6"/>
          <p:cNvSpPr>
            <a:spLocks noChangeArrowheads="1"/>
          </p:cNvSpPr>
          <p:nvPr/>
        </p:nvSpPr>
        <p:spPr bwMode="auto">
          <a:xfrm>
            <a:off x="2990850" y="1563687"/>
            <a:ext cx="2419350" cy="385763"/>
          </a:xfrm>
          <a:prstGeom prst="rect">
            <a:avLst/>
          </a:prstGeom>
          <a:solidFill>
            <a:srgbClr val="6666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Nodes</a:t>
            </a:r>
          </a:p>
        </p:txBody>
      </p:sp>
      <p:sp>
        <p:nvSpPr>
          <p:cNvPr id="690183" name="Rectangle 7"/>
          <p:cNvSpPr>
            <a:spLocks noChangeArrowheads="1"/>
          </p:cNvSpPr>
          <p:nvPr/>
        </p:nvSpPr>
        <p:spPr bwMode="auto">
          <a:xfrm>
            <a:off x="5410200" y="1563687"/>
            <a:ext cx="2673350" cy="385763"/>
          </a:xfrm>
          <a:prstGeom prst="rect">
            <a:avLst/>
          </a:prstGeom>
          <a:solidFill>
            <a:srgbClr val="6666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Edges</a:t>
            </a:r>
          </a:p>
        </p:txBody>
      </p:sp>
      <p:sp>
        <p:nvSpPr>
          <p:cNvPr id="690184" name="Rectangle 8"/>
          <p:cNvSpPr>
            <a:spLocks noChangeArrowheads="1"/>
          </p:cNvSpPr>
          <p:nvPr/>
        </p:nvSpPr>
        <p:spPr bwMode="auto">
          <a:xfrm>
            <a:off x="5410200" y="1949450"/>
            <a:ext cx="2673350" cy="35401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highways</a:t>
            </a:r>
          </a:p>
        </p:txBody>
      </p:sp>
      <p:sp>
        <p:nvSpPr>
          <p:cNvPr id="690185" name="Rectangle 9"/>
          <p:cNvSpPr>
            <a:spLocks noChangeArrowheads="1"/>
          </p:cNvSpPr>
          <p:nvPr/>
        </p:nvSpPr>
        <p:spPr bwMode="auto">
          <a:xfrm>
            <a:off x="914400" y="2303462"/>
            <a:ext cx="2076450" cy="354013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 dirty="0"/>
              <a:t>communication</a:t>
            </a:r>
          </a:p>
        </p:txBody>
      </p:sp>
      <p:sp>
        <p:nvSpPr>
          <p:cNvPr id="690186" name="Rectangle 10"/>
          <p:cNvSpPr>
            <a:spLocks noChangeArrowheads="1"/>
          </p:cNvSpPr>
          <p:nvPr/>
        </p:nvSpPr>
        <p:spPr bwMode="auto">
          <a:xfrm>
            <a:off x="2990850" y="2303462"/>
            <a:ext cx="2419350" cy="35401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computers</a:t>
            </a:r>
          </a:p>
        </p:txBody>
      </p:sp>
      <p:sp>
        <p:nvSpPr>
          <p:cNvPr id="690187" name="Rectangle 11"/>
          <p:cNvSpPr>
            <a:spLocks noChangeArrowheads="1"/>
          </p:cNvSpPr>
          <p:nvPr/>
        </p:nvSpPr>
        <p:spPr bwMode="auto">
          <a:xfrm>
            <a:off x="5410200" y="2303462"/>
            <a:ext cx="2673350" cy="35401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fiber optic cables</a:t>
            </a:r>
          </a:p>
        </p:txBody>
      </p:sp>
      <p:sp>
        <p:nvSpPr>
          <p:cNvPr id="690188" name="Rectangle 12"/>
          <p:cNvSpPr>
            <a:spLocks noChangeArrowheads="1"/>
          </p:cNvSpPr>
          <p:nvPr/>
        </p:nvSpPr>
        <p:spPr bwMode="auto">
          <a:xfrm>
            <a:off x="914400" y="2657475"/>
            <a:ext cx="2076450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 dirty="0"/>
              <a:t>World Wide Web</a:t>
            </a:r>
          </a:p>
        </p:txBody>
      </p:sp>
      <p:sp>
        <p:nvSpPr>
          <p:cNvPr id="690189" name="Rectangle 13"/>
          <p:cNvSpPr>
            <a:spLocks noChangeArrowheads="1"/>
          </p:cNvSpPr>
          <p:nvPr/>
        </p:nvSpPr>
        <p:spPr bwMode="auto">
          <a:xfrm>
            <a:off x="2990850" y="2657475"/>
            <a:ext cx="2419350" cy="35242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web pages</a:t>
            </a:r>
          </a:p>
        </p:txBody>
      </p:sp>
      <p:sp>
        <p:nvSpPr>
          <p:cNvPr id="690190" name="Rectangle 14"/>
          <p:cNvSpPr>
            <a:spLocks noChangeArrowheads="1"/>
          </p:cNvSpPr>
          <p:nvPr/>
        </p:nvSpPr>
        <p:spPr bwMode="auto">
          <a:xfrm>
            <a:off x="5410200" y="2657475"/>
            <a:ext cx="2673350" cy="35242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hyperlinks</a:t>
            </a:r>
          </a:p>
        </p:txBody>
      </p:sp>
      <p:sp>
        <p:nvSpPr>
          <p:cNvPr id="690191" name="Rectangle 15"/>
          <p:cNvSpPr>
            <a:spLocks noChangeArrowheads="1"/>
          </p:cNvSpPr>
          <p:nvPr/>
        </p:nvSpPr>
        <p:spPr bwMode="auto">
          <a:xfrm>
            <a:off x="914400" y="3009900"/>
            <a:ext cx="2076450" cy="354012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social</a:t>
            </a:r>
          </a:p>
        </p:txBody>
      </p:sp>
      <p:sp>
        <p:nvSpPr>
          <p:cNvPr id="690192" name="Rectangle 16"/>
          <p:cNvSpPr>
            <a:spLocks noChangeArrowheads="1"/>
          </p:cNvSpPr>
          <p:nvPr/>
        </p:nvSpPr>
        <p:spPr bwMode="auto">
          <a:xfrm>
            <a:off x="2990850" y="3009900"/>
            <a:ext cx="2419350" cy="35401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people</a:t>
            </a:r>
          </a:p>
        </p:txBody>
      </p:sp>
      <p:sp>
        <p:nvSpPr>
          <p:cNvPr id="690193" name="Rectangle 17"/>
          <p:cNvSpPr>
            <a:spLocks noChangeArrowheads="1"/>
          </p:cNvSpPr>
          <p:nvPr/>
        </p:nvSpPr>
        <p:spPr bwMode="auto">
          <a:xfrm>
            <a:off x="5410200" y="3009900"/>
            <a:ext cx="2673350" cy="35401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relationships</a:t>
            </a:r>
          </a:p>
        </p:txBody>
      </p:sp>
      <p:sp>
        <p:nvSpPr>
          <p:cNvPr id="690194" name="Rectangle 18"/>
          <p:cNvSpPr>
            <a:spLocks noChangeArrowheads="1"/>
          </p:cNvSpPr>
          <p:nvPr/>
        </p:nvSpPr>
        <p:spPr bwMode="auto">
          <a:xfrm>
            <a:off x="914400" y="3363912"/>
            <a:ext cx="2076450" cy="354013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food web</a:t>
            </a:r>
            <a:endParaRPr kumimoji="0" lang="en-US" altLang="en-US" baseline="30000"/>
          </a:p>
        </p:txBody>
      </p:sp>
      <p:sp>
        <p:nvSpPr>
          <p:cNvPr id="690195" name="Rectangle 19"/>
          <p:cNvSpPr>
            <a:spLocks noChangeArrowheads="1"/>
          </p:cNvSpPr>
          <p:nvPr/>
        </p:nvSpPr>
        <p:spPr bwMode="auto">
          <a:xfrm>
            <a:off x="2990850" y="3363912"/>
            <a:ext cx="2419350" cy="35401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species</a:t>
            </a:r>
          </a:p>
        </p:txBody>
      </p:sp>
      <p:sp>
        <p:nvSpPr>
          <p:cNvPr id="690196" name="Rectangle 20"/>
          <p:cNvSpPr>
            <a:spLocks noChangeArrowheads="1"/>
          </p:cNvSpPr>
          <p:nvPr/>
        </p:nvSpPr>
        <p:spPr bwMode="auto">
          <a:xfrm>
            <a:off x="5410200" y="3363912"/>
            <a:ext cx="2673350" cy="35401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predator-prey</a:t>
            </a:r>
          </a:p>
        </p:txBody>
      </p:sp>
      <p:sp>
        <p:nvSpPr>
          <p:cNvPr id="690197" name="Rectangle 21"/>
          <p:cNvSpPr>
            <a:spLocks noChangeArrowheads="1"/>
          </p:cNvSpPr>
          <p:nvPr/>
        </p:nvSpPr>
        <p:spPr bwMode="auto">
          <a:xfrm>
            <a:off x="914400" y="3717925"/>
            <a:ext cx="2076450" cy="354012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software systems</a:t>
            </a:r>
            <a:endParaRPr kumimoji="0" lang="en-US" altLang="en-US" baseline="30000"/>
          </a:p>
        </p:txBody>
      </p:sp>
      <p:sp>
        <p:nvSpPr>
          <p:cNvPr id="690198" name="Rectangle 22"/>
          <p:cNvSpPr>
            <a:spLocks noChangeArrowheads="1"/>
          </p:cNvSpPr>
          <p:nvPr/>
        </p:nvSpPr>
        <p:spPr bwMode="auto">
          <a:xfrm>
            <a:off x="2990850" y="3717925"/>
            <a:ext cx="2419350" cy="35401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functions</a:t>
            </a:r>
          </a:p>
        </p:txBody>
      </p:sp>
      <p:sp>
        <p:nvSpPr>
          <p:cNvPr id="690199" name="Rectangle 23"/>
          <p:cNvSpPr>
            <a:spLocks noChangeArrowheads="1"/>
          </p:cNvSpPr>
          <p:nvPr/>
        </p:nvSpPr>
        <p:spPr bwMode="auto">
          <a:xfrm>
            <a:off x="5410200" y="3717925"/>
            <a:ext cx="2673350" cy="35401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function calls</a:t>
            </a:r>
          </a:p>
        </p:txBody>
      </p:sp>
      <p:sp>
        <p:nvSpPr>
          <p:cNvPr id="690224" name="Rectangle 48"/>
          <p:cNvSpPr>
            <a:spLocks noChangeArrowheads="1"/>
          </p:cNvSpPr>
          <p:nvPr/>
        </p:nvSpPr>
        <p:spPr bwMode="auto">
          <a:xfrm>
            <a:off x="914400" y="4070350"/>
            <a:ext cx="2076450" cy="354012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scheduling</a:t>
            </a:r>
            <a:endParaRPr kumimoji="0" lang="en-US" altLang="en-US" baseline="30000"/>
          </a:p>
        </p:txBody>
      </p:sp>
      <p:sp>
        <p:nvSpPr>
          <p:cNvPr id="690225" name="Rectangle 49"/>
          <p:cNvSpPr>
            <a:spLocks noChangeArrowheads="1"/>
          </p:cNvSpPr>
          <p:nvPr/>
        </p:nvSpPr>
        <p:spPr bwMode="auto">
          <a:xfrm>
            <a:off x="2990850" y="4070350"/>
            <a:ext cx="2419350" cy="35401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tasks</a:t>
            </a:r>
          </a:p>
        </p:txBody>
      </p:sp>
      <p:sp>
        <p:nvSpPr>
          <p:cNvPr id="690226" name="Rectangle 50"/>
          <p:cNvSpPr>
            <a:spLocks noChangeArrowheads="1"/>
          </p:cNvSpPr>
          <p:nvPr/>
        </p:nvSpPr>
        <p:spPr bwMode="auto">
          <a:xfrm>
            <a:off x="5410200" y="4070350"/>
            <a:ext cx="2673350" cy="35401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precedence constraints</a:t>
            </a:r>
          </a:p>
        </p:txBody>
      </p:sp>
      <p:sp>
        <p:nvSpPr>
          <p:cNvPr id="690227" name="Rectangle 51"/>
          <p:cNvSpPr>
            <a:spLocks noChangeArrowheads="1"/>
          </p:cNvSpPr>
          <p:nvPr/>
        </p:nvSpPr>
        <p:spPr bwMode="auto">
          <a:xfrm>
            <a:off x="914400" y="4419600"/>
            <a:ext cx="2076450" cy="354012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circuits</a:t>
            </a:r>
            <a:endParaRPr kumimoji="0" lang="en-US" altLang="en-US" baseline="30000"/>
          </a:p>
        </p:txBody>
      </p:sp>
      <p:sp>
        <p:nvSpPr>
          <p:cNvPr id="690228" name="Rectangle 52"/>
          <p:cNvSpPr>
            <a:spLocks noChangeArrowheads="1"/>
          </p:cNvSpPr>
          <p:nvPr/>
        </p:nvSpPr>
        <p:spPr bwMode="auto">
          <a:xfrm>
            <a:off x="2990850" y="4419600"/>
            <a:ext cx="2419350" cy="35401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gates</a:t>
            </a:r>
          </a:p>
        </p:txBody>
      </p:sp>
      <p:sp>
        <p:nvSpPr>
          <p:cNvPr id="690229" name="Rectangle 53"/>
          <p:cNvSpPr>
            <a:spLocks noChangeArrowheads="1"/>
          </p:cNvSpPr>
          <p:nvPr/>
        </p:nvSpPr>
        <p:spPr bwMode="auto">
          <a:xfrm>
            <a:off x="5410200" y="4419600"/>
            <a:ext cx="2673350" cy="35401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wires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World Wide Web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Web graph.</a:t>
            </a:r>
          </a:p>
          <a:p>
            <a:pPr lvl="1"/>
            <a:r>
              <a:rPr lang="en-US" altLang="en-US" dirty="0" smtClean="0"/>
              <a:t>Node</a:t>
            </a:r>
            <a:r>
              <a:rPr lang="en-US" altLang="en-US" dirty="0"/>
              <a:t>:  web page.</a:t>
            </a:r>
          </a:p>
          <a:p>
            <a:pPr lvl="1"/>
            <a:r>
              <a:rPr lang="en-US" altLang="en-US" dirty="0"/>
              <a:t>Edge:  hyperlink from one page to </a:t>
            </a:r>
            <a:r>
              <a:rPr lang="en-US" altLang="en-US" dirty="0" smtClean="0"/>
              <a:t>another</a:t>
            </a:r>
            <a:r>
              <a:rPr lang="en-US" altLang="en-US" dirty="0"/>
              <a:t> </a:t>
            </a:r>
            <a:r>
              <a:rPr lang="en-US" altLang="en-US" dirty="0" smtClean="0"/>
              <a:t>(directed).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9E9CD-FFD4-44C1-BAD6-44C325FCE72D}" type="slidenum">
              <a:rPr lang="en-US" altLang="en-US"/>
              <a:pPr/>
              <a:t>8</a:t>
            </a:fld>
            <a:endParaRPr lang="en-US" altLang="en-US" sz="1400"/>
          </a:p>
        </p:txBody>
      </p:sp>
      <p:sp>
        <p:nvSpPr>
          <p:cNvPr id="815125" name="Rectangle 21"/>
          <p:cNvSpPr>
            <a:spLocks noChangeArrowheads="1"/>
          </p:cNvSpPr>
          <p:nvPr/>
        </p:nvSpPr>
        <p:spPr bwMode="auto">
          <a:xfrm>
            <a:off x="3733800" y="2325687"/>
            <a:ext cx="1009650" cy="3397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2880" tIns="46038" rIns="182880" bIns="46038" anchor="ctr">
            <a:spAutoFit/>
          </a:bodyPr>
          <a:lstStyle/>
          <a:p>
            <a:pPr algn="ctr"/>
            <a:r>
              <a:rPr lang="en-US" altLang="en-US" sz="1400"/>
              <a:t>cnn.com</a:t>
            </a:r>
          </a:p>
        </p:txBody>
      </p:sp>
      <p:cxnSp>
        <p:nvCxnSpPr>
          <p:cNvPr id="815127" name="AutoShape 23"/>
          <p:cNvCxnSpPr>
            <a:cxnSpLocks noChangeShapeType="1"/>
            <a:stCxn id="815125" idx="2"/>
            <a:endCxn id="815130" idx="0"/>
          </p:cNvCxnSpPr>
          <p:nvPr/>
        </p:nvCxnSpPr>
        <p:spPr bwMode="auto">
          <a:xfrm flipH="1">
            <a:off x="3114675" y="2665412"/>
            <a:ext cx="1123950" cy="803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5128" name="Rectangle 24"/>
          <p:cNvSpPr>
            <a:spLocks noChangeArrowheads="1"/>
          </p:cNvSpPr>
          <p:nvPr/>
        </p:nvSpPr>
        <p:spPr bwMode="auto">
          <a:xfrm>
            <a:off x="3962400" y="3509962"/>
            <a:ext cx="1146175" cy="3397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2880" tIns="46038" rIns="182880" bIns="46038" anchor="ctr">
            <a:spAutoFit/>
          </a:bodyPr>
          <a:lstStyle/>
          <a:p>
            <a:pPr algn="ctr"/>
            <a:r>
              <a:rPr lang="en-US" altLang="en-US" sz="1400"/>
              <a:t>cnnsi.com</a:t>
            </a:r>
          </a:p>
        </p:txBody>
      </p:sp>
      <p:cxnSp>
        <p:nvCxnSpPr>
          <p:cNvPr id="815129" name="AutoShape 25"/>
          <p:cNvCxnSpPr>
            <a:cxnSpLocks noChangeShapeType="1"/>
            <a:stCxn id="815125" idx="2"/>
            <a:endCxn id="815128" idx="0"/>
          </p:cNvCxnSpPr>
          <p:nvPr/>
        </p:nvCxnSpPr>
        <p:spPr bwMode="auto">
          <a:xfrm>
            <a:off x="4238625" y="2665412"/>
            <a:ext cx="296863" cy="844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5130" name="Rectangle 26"/>
          <p:cNvSpPr>
            <a:spLocks noChangeArrowheads="1"/>
          </p:cNvSpPr>
          <p:nvPr/>
        </p:nvSpPr>
        <p:spPr bwMode="auto">
          <a:xfrm>
            <a:off x="2514600" y="3468687"/>
            <a:ext cx="1200150" cy="3397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2880" tIns="46038" rIns="182880" bIns="46038" anchor="ctr">
            <a:spAutoFit/>
          </a:bodyPr>
          <a:lstStyle/>
          <a:p>
            <a:pPr algn="ctr"/>
            <a:r>
              <a:rPr lang="en-US" altLang="en-US" sz="1400"/>
              <a:t>novell.com</a:t>
            </a:r>
          </a:p>
        </p:txBody>
      </p:sp>
      <p:cxnSp>
        <p:nvCxnSpPr>
          <p:cNvPr id="815131" name="AutoShape 27"/>
          <p:cNvCxnSpPr>
            <a:cxnSpLocks noChangeShapeType="1"/>
            <a:stCxn id="815125" idx="2"/>
            <a:endCxn id="815132" idx="0"/>
          </p:cNvCxnSpPr>
          <p:nvPr/>
        </p:nvCxnSpPr>
        <p:spPr bwMode="auto">
          <a:xfrm flipH="1">
            <a:off x="1116013" y="2665412"/>
            <a:ext cx="3122612" cy="803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5132" name="Rectangle 28"/>
          <p:cNvSpPr>
            <a:spLocks noChangeArrowheads="1"/>
          </p:cNvSpPr>
          <p:nvPr/>
        </p:nvSpPr>
        <p:spPr bwMode="auto">
          <a:xfrm>
            <a:off x="381000" y="3468687"/>
            <a:ext cx="1468438" cy="3397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2880" tIns="46038" rIns="182880" bIns="46038" anchor="ctr">
            <a:spAutoFit/>
          </a:bodyPr>
          <a:lstStyle/>
          <a:p>
            <a:pPr algn="ctr"/>
            <a:r>
              <a:rPr lang="en-US" altLang="en-US" sz="1400"/>
              <a:t>netscape.com</a:t>
            </a:r>
          </a:p>
        </p:txBody>
      </p:sp>
      <p:sp>
        <p:nvSpPr>
          <p:cNvPr id="815133" name="Rectangle 29"/>
          <p:cNvSpPr>
            <a:spLocks noChangeArrowheads="1"/>
          </p:cNvSpPr>
          <p:nvPr/>
        </p:nvSpPr>
        <p:spPr bwMode="auto">
          <a:xfrm>
            <a:off x="5715000" y="3509962"/>
            <a:ext cx="1674813" cy="3397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2880" tIns="46038" rIns="182880" bIns="46038" anchor="ctr">
            <a:spAutoFit/>
          </a:bodyPr>
          <a:lstStyle/>
          <a:p>
            <a:pPr algn="ctr"/>
            <a:r>
              <a:rPr lang="en-US" altLang="en-US" sz="1400"/>
              <a:t>timewarner.com</a:t>
            </a:r>
          </a:p>
        </p:txBody>
      </p:sp>
      <p:cxnSp>
        <p:nvCxnSpPr>
          <p:cNvPr id="815134" name="AutoShape 30"/>
          <p:cNvCxnSpPr>
            <a:cxnSpLocks noChangeShapeType="1"/>
            <a:stCxn id="815125" idx="2"/>
            <a:endCxn id="815133" idx="0"/>
          </p:cNvCxnSpPr>
          <p:nvPr/>
        </p:nvCxnSpPr>
        <p:spPr bwMode="auto">
          <a:xfrm>
            <a:off x="4238625" y="2665412"/>
            <a:ext cx="2314575" cy="844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5135" name="AutoShape 31"/>
          <p:cNvCxnSpPr>
            <a:cxnSpLocks noChangeShapeType="1"/>
            <a:stCxn id="815133" idx="3"/>
            <a:endCxn id="815125" idx="3"/>
          </p:cNvCxnSpPr>
          <p:nvPr/>
        </p:nvCxnSpPr>
        <p:spPr bwMode="auto">
          <a:xfrm flipH="1" flipV="1">
            <a:off x="4743450" y="2495550"/>
            <a:ext cx="2646363" cy="1184275"/>
          </a:xfrm>
          <a:prstGeom prst="bentConnector3">
            <a:avLst>
              <a:gd name="adj1" fmla="val -863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5136" name="Rectangle 32"/>
          <p:cNvSpPr>
            <a:spLocks noChangeArrowheads="1"/>
          </p:cNvSpPr>
          <p:nvPr/>
        </p:nvSpPr>
        <p:spPr bwMode="auto">
          <a:xfrm>
            <a:off x="6035675" y="4383087"/>
            <a:ext cx="1033463" cy="3397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2880" tIns="46038" rIns="182880" bIns="46038" anchor="ctr">
            <a:spAutoFit/>
          </a:bodyPr>
          <a:lstStyle/>
          <a:p>
            <a:pPr algn="ctr"/>
            <a:r>
              <a:rPr lang="en-US" altLang="en-US" sz="1400"/>
              <a:t>hbo.com</a:t>
            </a:r>
          </a:p>
        </p:txBody>
      </p:sp>
      <p:cxnSp>
        <p:nvCxnSpPr>
          <p:cNvPr id="815137" name="AutoShape 33"/>
          <p:cNvCxnSpPr>
            <a:cxnSpLocks noChangeShapeType="1"/>
            <a:stCxn id="815133" idx="2"/>
            <a:endCxn id="815136" idx="0"/>
          </p:cNvCxnSpPr>
          <p:nvPr/>
        </p:nvCxnSpPr>
        <p:spPr bwMode="auto">
          <a:xfrm>
            <a:off x="6553200" y="3849687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5138" name="Rectangle 34"/>
          <p:cNvSpPr>
            <a:spLocks noChangeArrowheads="1"/>
          </p:cNvSpPr>
          <p:nvPr/>
        </p:nvSpPr>
        <p:spPr bwMode="auto">
          <a:xfrm>
            <a:off x="5780088" y="5299075"/>
            <a:ext cx="1543050" cy="3397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2880" tIns="46038" rIns="182880" bIns="46038" anchor="ctr">
            <a:spAutoFit/>
          </a:bodyPr>
          <a:lstStyle/>
          <a:p>
            <a:pPr algn="ctr"/>
            <a:r>
              <a:rPr lang="en-US" altLang="en-US" sz="1400"/>
              <a:t>sorpranos.com</a:t>
            </a:r>
          </a:p>
        </p:txBody>
      </p:sp>
      <p:cxnSp>
        <p:nvCxnSpPr>
          <p:cNvPr id="815139" name="AutoShape 35"/>
          <p:cNvCxnSpPr>
            <a:cxnSpLocks noChangeShapeType="1"/>
            <a:stCxn id="815136" idx="2"/>
            <a:endCxn id="815138" idx="0"/>
          </p:cNvCxnSpPr>
          <p:nvPr/>
        </p:nvCxnSpPr>
        <p:spPr bwMode="auto">
          <a:xfrm flipH="1">
            <a:off x="6551613" y="4722812"/>
            <a:ext cx="1587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5140" name="AutoShape 36"/>
          <p:cNvCxnSpPr>
            <a:cxnSpLocks noChangeShapeType="1"/>
            <a:stCxn id="815138" idx="3"/>
            <a:endCxn id="815136" idx="3"/>
          </p:cNvCxnSpPr>
          <p:nvPr/>
        </p:nvCxnSpPr>
        <p:spPr bwMode="auto">
          <a:xfrm flipH="1" flipV="1">
            <a:off x="7069138" y="4552950"/>
            <a:ext cx="254000" cy="915987"/>
          </a:xfrm>
          <a:prstGeom prst="bentConnector3">
            <a:avLst>
              <a:gd name="adj1" fmla="val -9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5141" name="AutoShape 37"/>
          <p:cNvCxnSpPr>
            <a:cxnSpLocks noChangeShapeType="1"/>
            <a:stCxn id="815132" idx="2"/>
            <a:endCxn id="815138" idx="1"/>
          </p:cNvCxnSpPr>
          <p:nvPr/>
        </p:nvCxnSpPr>
        <p:spPr bwMode="auto">
          <a:xfrm rot="16200000" flipH="1">
            <a:off x="2617788" y="2306637"/>
            <a:ext cx="1660525" cy="46640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5142" name="AutoShape 38"/>
          <p:cNvCxnSpPr>
            <a:cxnSpLocks noChangeShapeType="1"/>
            <a:stCxn id="815136" idx="1"/>
            <a:endCxn id="815132" idx="3"/>
          </p:cNvCxnSpPr>
          <p:nvPr/>
        </p:nvCxnSpPr>
        <p:spPr bwMode="auto">
          <a:xfrm rot="10800000">
            <a:off x="1849438" y="3638550"/>
            <a:ext cx="4186237" cy="914400"/>
          </a:xfrm>
          <a:prstGeom prst="bentConnector3">
            <a:avLst>
              <a:gd name="adj1" fmla="val 9059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348" name="Picture 4" descr="figur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22087"/>
            <a:ext cx="4716462" cy="560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Social Networks</a:t>
            </a:r>
            <a:endParaRPr lang="en-US" altLang="en-US" dirty="0"/>
          </a:p>
        </p:txBody>
      </p:sp>
      <p:sp>
        <p:nvSpPr>
          <p:cNvPr id="825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Social network graph.</a:t>
            </a:r>
          </a:p>
          <a:p>
            <a:pPr lvl="1"/>
            <a:r>
              <a:rPr lang="en-US" altLang="en-US" dirty="0" smtClean="0"/>
              <a:t>Nodes: people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 smtClean="0"/>
              <a:t>Edges: relationship </a:t>
            </a:r>
            <a:r>
              <a:rPr lang="en-US" altLang="en-US" dirty="0"/>
              <a:t>between two </a:t>
            </a:r>
            <a:r>
              <a:rPr lang="en-US" altLang="en-US" dirty="0" smtClean="0"/>
              <a:t>people</a:t>
            </a:r>
          </a:p>
          <a:p>
            <a:pPr lvl="2"/>
            <a:r>
              <a:rPr lang="en-US" altLang="en-US" dirty="0" smtClean="0"/>
              <a:t>Can be directed or undirected</a:t>
            </a:r>
            <a:endParaRPr lang="en-US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0B583-CA2C-45BF-9F59-7650157C5F59}" type="slidenum">
              <a:rPr lang="en-US" altLang="en-US"/>
              <a:pPr/>
              <a:t>9</a:t>
            </a:fld>
            <a:endParaRPr lang="en-US" altLang="en-US" sz="1400"/>
          </a:p>
        </p:txBody>
      </p:sp>
      <p:sp>
        <p:nvSpPr>
          <p:cNvPr id="825349" name="Rectangle 5"/>
          <p:cNvSpPr>
            <a:spLocks noChangeArrowheads="1"/>
          </p:cNvSpPr>
          <p:nvPr/>
        </p:nvSpPr>
        <p:spPr bwMode="auto">
          <a:xfrm>
            <a:off x="492125" y="6348413"/>
            <a:ext cx="4387850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900"/>
              <a:t>Reference:  Valdis Krebs, http://www.firstmonday.org/issues/issue7_4/krebs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14467</TotalTime>
  <Words>1012</Words>
  <Application>Microsoft Office PowerPoint</Application>
  <PresentationFormat>On-screen Show (4:3)</PresentationFormat>
  <Paragraphs>209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Monotype Sorts</vt:lpstr>
      <vt:lpstr>宋体</vt:lpstr>
      <vt:lpstr>Cambria Math</vt:lpstr>
      <vt:lpstr>Comic Sans MS</vt:lpstr>
      <vt:lpstr>Courier New</vt:lpstr>
      <vt:lpstr>Wingdings</vt:lpstr>
      <vt:lpstr>Theme1</vt:lpstr>
      <vt:lpstr>Lecture 16: Introduction to Graphs</vt:lpstr>
      <vt:lpstr>The Seven Bridges of Königsberg</vt:lpstr>
      <vt:lpstr>The Seven Bridges of Königsberg</vt:lpstr>
      <vt:lpstr>The Seven Bridges of Königsberg</vt:lpstr>
      <vt:lpstr>The Traveling Salesman Problem</vt:lpstr>
      <vt:lpstr>Course Dependency Chart</vt:lpstr>
      <vt:lpstr>Graph Applications</vt:lpstr>
      <vt:lpstr>World Wide Web</vt:lpstr>
      <vt:lpstr>Social Networks</vt:lpstr>
      <vt:lpstr>Undirected and Directed Graphs</vt:lpstr>
      <vt:lpstr>Exercises</vt:lpstr>
      <vt:lpstr>Graph Representation: Adjacency List and Adjacency Matrix</vt:lpstr>
      <vt:lpstr>Graph Representation: Adjacency List and Adjacency Matrix</vt:lpstr>
      <vt:lpstr>Paths and Connectivity</vt:lpstr>
      <vt:lpstr>Exercise</vt:lpstr>
      <vt:lpstr>Connectivity and Shortest Path</vt:lpstr>
      <vt:lpstr>Trees</vt:lpstr>
      <vt:lpstr>Rooted Trees</vt:lpstr>
    </vt:vector>
  </TitlesOfParts>
  <Company>Dell Computer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yike</cp:lastModifiedBy>
  <cp:revision>817</cp:revision>
  <cp:lastPrinted>2005-06-09T20:50:40Z</cp:lastPrinted>
  <dcterms:created xsi:type="dcterms:W3CDTF">1999-12-31T01:41:01Z</dcterms:created>
  <dcterms:modified xsi:type="dcterms:W3CDTF">2015-04-20T06:38:06Z</dcterms:modified>
</cp:coreProperties>
</file>