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460" r:id="rId2"/>
    <p:sldId id="467" r:id="rId3"/>
    <p:sldId id="468" r:id="rId4"/>
    <p:sldId id="531" r:id="rId5"/>
    <p:sldId id="489" r:id="rId6"/>
    <p:sldId id="506" r:id="rId7"/>
    <p:sldId id="522" r:id="rId8"/>
    <p:sldId id="493" r:id="rId9"/>
    <p:sldId id="494" r:id="rId10"/>
    <p:sldId id="532" r:id="rId11"/>
    <p:sldId id="533" r:id="rId12"/>
    <p:sldId id="534" r:id="rId13"/>
    <p:sldId id="535" r:id="rId14"/>
    <p:sldId id="536" r:id="rId15"/>
    <p:sldId id="539" r:id="rId16"/>
    <p:sldId id="538" r:id="rId17"/>
    <p:sldId id="474" r:id="rId18"/>
    <p:sldId id="537" r:id="rId19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B9FF00"/>
    <a:srgbClr val="006600"/>
    <a:srgbClr val="990033"/>
    <a:srgbClr val="CC0000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49" autoAdjust="0"/>
  </p:normalViewPr>
  <p:slideViewPr>
    <p:cSldViewPr>
      <p:cViewPr varScale="1">
        <p:scale>
          <a:sx n="99" d="100"/>
          <a:sy n="99" d="100"/>
        </p:scale>
        <p:origin x="11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2CF260A-12AA-4674-BFFF-22F776B02D8B}" type="datetime1">
              <a:rPr lang="en-US" altLang="en-US"/>
              <a:pPr/>
              <a:t>5/5/2015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829C07FC-17C5-4FDF-B29E-B9F2C1A5E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9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5D228B9-6C75-4EFF-96D0-AABB77B4E4FF}" type="datetime1">
              <a:rPr lang="en-US" altLang="en-US"/>
              <a:pPr/>
              <a:t>5/5/2015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DD8809C-BD0C-4CFB-9699-73237526F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275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4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8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0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5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99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42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0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12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3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6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F32C1-44FA-4E65-AE07-51416DA26AE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3356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1A9DA-9A36-490F-90E1-AC03341C0F8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61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B309C-5540-4CCC-AA9D-127DD58D9775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56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99D5D0-4AB9-46B3-8AE5-419773793A3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506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754025-7B2B-408E-BFB7-93F6E1B2000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9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AE9A-9A98-4891-9E1D-8FA80E7C37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197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B15C-FC5C-42CD-BF87-6996519F94A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4758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401A8-74F4-482A-91D4-46FE7B46823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18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D5FE3A-58B1-405E-9313-81A06FE3F26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09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D1A6C3-2828-4D82-8772-31F30F7C6DE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36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EFE285B-3AB1-4DB2-A9F2-688DC297430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044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17: </a:t>
            </a:r>
            <a:r>
              <a:rPr lang="en-US" altLang="en-US" dirty="0" smtClean="0"/>
              <a:t>Basic Graph Algorithms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2328" y="5486400"/>
                <a:ext cx="7848600" cy="10668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text book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algorithm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(not </a:t>
                </a:r>
                <a:r>
                  <a:rPr lang="en-US" dirty="0">
                    <a:solidFill>
                      <a:schemeClr val="tx1"/>
                    </a:solidFill>
                  </a:rPr>
                  <a:t>required)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328" y="5486400"/>
                <a:ext cx="7848600" cy="1066800"/>
              </a:xfrm>
              <a:blipFill rotWithShape="0"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10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86" t="34526" b="29884"/>
          <a:stretch/>
        </p:blipFill>
        <p:spPr>
          <a:xfrm>
            <a:off x="1905000" y="762000"/>
            <a:ext cx="5183257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410114" y="2933343"/>
                <a:ext cx="6323772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Strongly-Connected-Components(</a:t>
                </a:r>
                <a14:m>
                  <m:oMath xmlns:m="http://schemas.openxmlformats.org/officeDocument/2006/math">
                    <m:r>
                      <a:rPr lang="en-US" altLang="en-US" sz="1600" b="0" i="1" u="sng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which is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with all edges reversed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there are nodes left 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any node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run BFS in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starting from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run BFS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starting from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←{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odes reached in both BFSs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600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output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600" b="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as a strongly connected component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remove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 its edges from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p>
                    </m:sSup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0114" y="2933343"/>
                <a:ext cx="6323772" cy="2400657"/>
              </a:xfrm>
              <a:prstGeom prst="rect">
                <a:avLst/>
              </a:prstGeom>
              <a:blipFill rotWithShape="0">
                <a:blip r:embed="rId4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9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and DFS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4098" name="Picture 2" descr="http://cgm.cs.mcgill.ca/~hagha/topic26/showcy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884464"/>
            <a:ext cx="7120128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1167493" y="2106386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616779" y="2106386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6139543" y="1575707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6049736" y="2098221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1592036" y="2914650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1208314" y="3902529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289957" y="3363685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3673928" y="3894365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6098721" y="3910693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123213" y="5788479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3698421" y="5780315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232806" y="5796643"/>
            <a:ext cx="0" cy="33473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3747407" y="3355521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6172200" y="3371849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6204857" y="5265964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3780064" y="5257799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330779" y="5265964"/>
            <a:ext cx="163286" cy="28575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4057650" y="2898321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6498772" y="2906485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6539593" y="4784271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4082143" y="4800599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1616529" y="4808764"/>
            <a:ext cx="326572" cy="236765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2041071" y="2963636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4506685" y="2971801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6931478" y="2955472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6964135" y="4841422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 flipH="1">
            <a:off x="4531178" y="4849586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2065564" y="4865915"/>
            <a:ext cx="1" cy="17145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 flipV="1">
            <a:off x="2163535" y="3233057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4648200" y="3233057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7072993" y="3257550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 flipV="1">
            <a:off x="7089322" y="5135336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4640036" y="5127172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2215243" y="5127172"/>
            <a:ext cx="261258" cy="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4841421" y="3363686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4400550" y="3755571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7274378" y="3380015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833507" y="3771900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7298871" y="5265965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>
            <a:off x="6858000" y="5657850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/>
          <p:nvPr/>
        </p:nvCxnSpPr>
        <p:spPr bwMode="auto">
          <a:xfrm flipV="1">
            <a:off x="4882242" y="5257800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4441371" y="5649685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432957" y="5257800"/>
            <a:ext cx="106136" cy="269422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1992086" y="5649685"/>
            <a:ext cx="293914" cy="1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 flipH="1" flipV="1">
            <a:off x="2686050" y="5233307"/>
            <a:ext cx="244929" cy="31024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/>
          <p:nvPr/>
        </p:nvCxnSpPr>
        <p:spPr bwMode="auto">
          <a:xfrm flipH="1" flipV="1">
            <a:off x="5135336" y="5216978"/>
            <a:ext cx="244929" cy="310243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/>
          <p:nvPr/>
        </p:nvCxnSpPr>
        <p:spPr bwMode="auto">
          <a:xfrm flipH="1" flipV="1">
            <a:off x="7568295" y="5216980"/>
            <a:ext cx="244926" cy="32657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>
                <a:alpha val="5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465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DFS Algorithm</a:t>
            </a:r>
            <a:endParaRPr lang="en-US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96847-2BD2-4B07-B7F4-54EE7ADCC5DA}" type="slidenum">
              <a:rPr lang="en-US" altLang="en-US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93271" y="914400"/>
                <a:ext cx="4038600" cy="33855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71" y="914400"/>
                <a:ext cx="4038600" cy="33855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4463228"/>
                <a:ext cx="3140529" cy="712352"/>
              </a:xfrm>
            </p:spPr>
            <p:txBody>
              <a:bodyPr/>
              <a:lstStyle/>
              <a:p>
                <a:r>
                  <a:rPr lang="en-US" altLang="en-US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463228"/>
                <a:ext cx="3140529" cy="712352"/>
              </a:xfrm>
              <a:blipFill rotWithShape="0">
                <a:blip r:embed="rId4"/>
                <a:stretch>
                  <a:fillRect l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Colors:</a:t>
                </a:r>
              </a:p>
              <a:p>
                <a:pPr marL="631825" lvl="1" indent="-285750"/>
                <a:r>
                  <a:rPr lang="en-US" altLang="en-US" kern="0" dirty="0" smtClean="0"/>
                  <a:t>white</a:t>
                </a:r>
                <a:r>
                  <a:rPr lang="en-US" altLang="en-US" kern="0" smtClean="0"/>
                  <a:t>: undiscovered</a:t>
                </a:r>
                <a:endParaRPr lang="en-US" altLang="en-US" kern="0" dirty="0" smtClean="0"/>
              </a:p>
              <a:p>
                <a:pPr marL="631825" lvl="1" indent="-285750"/>
                <a:r>
                  <a:rPr lang="en-US" altLang="en-US" kern="0" dirty="0" smtClean="0"/>
                  <a:t>gray: discovered, but neighbors not fully explored (on recursion stack)</a:t>
                </a:r>
              </a:p>
              <a:p>
                <a:pPr marL="631825" lvl="1" indent="-285750"/>
                <a:r>
                  <a:rPr lang="en-US" altLang="en-US" kern="0" dirty="0" smtClean="0"/>
                  <a:t>black: discovered and neighbors fully explored</a:t>
                </a:r>
              </a:p>
              <a:p>
                <a:pPr marL="285750" indent="-285750"/>
                <a:r>
                  <a:rPr lang="en-US" altLang="en-US" kern="0" dirty="0" smtClean="0"/>
                  <a:t>Parent pointers:</a:t>
                </a:r>
              </a:p>
              <a:p>
                <a:pPr marL="631825" lvl="1" indent="-285750"/>
                <a:r>
                  <a:rPr lang="en-US" altLang="en-US" kern="0" dirty="0" smtClean="0"/>
                  <a:t>Pointing to the node that leads to its discovery</a:t>
                </a:r>
              </a:p>
              <a:p>
                <a:pPr marL="631825" lvl="1" indent="-285750"/>
                <a:r>
                  <a:rPr lang="en-US" altLang="en-US" kern="0" dirty="0" smtClean="0"/>
                  <a:t>The pointers form a tree, rooted at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kern="0" dirty="0" smtClean="0"/>
                  <a:t>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blipFill rotWithShape="0">
                <a:blip r:embed="rId5"/>
                <a:stretch>
                  <a:fillRect l="-13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5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8229600" cy="5791200"/>
              </a:xfrm>
            </p:spPr>
            <p:txBody>
              <a:bodyPr/>
              <a:lstStyle/>
              <a:p>
                <a:r>
                  <a:rPr lang="en-US" dirty="0" smtClean="0"/>
                  <a:t>Problem: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check if it contains a cycle.</a:t>
                </a:r>
              </a:p>
              <a:p>
                <a:r>
                  <a:rPr lang="en-US" dirty="0" smtClean="0"/>
                  <a:t>Idea: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A tree (connected and acyclic) has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edges.</a:t>
                </a:r>
              </a:p>
              <a:p>
                <a:pPr lvl="1"/>
                <a:r>
                  <a:rPr lang="en-US" dirty="0" smtClean="0"/>
                  <a:t>If it has less edges, it cannot be connected.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If it has more edges, it must contain a cycle.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Run BFS/DFS to find all the 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dirty="0" smtClean="0"/>
                  <a:t>For each connected component, count the number of edges.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 smtClean="0"/>
                  <a:t>#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# vertices, return “cycle detected”.</a:t>
                </a: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What if we also want to find a cycle (any is OK) if it exists?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8229600" cy="5791200"/>
              </a:xfrm>
              <a:blipFill rotWithShape="0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943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edges, back edges, and cross edges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57150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we have run BFS or DFS on an undirected graph, the edges can be classified into 3 types:</a:t>
                </a:r>
              </a:p>
              <a:p>
                <a:pPr lvl="1"/>
                <a:r>
                  <a:rPr lang="en-US" dirty="0" smtClean="0"/>
                  <a:t>Tree edges: traversed by the BFS/DFS.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Back edges: connecting a node with one of its ancestors in the BFS/DFS-tree except its parent.</a:t>
                </a:r>
              </a:p>
              <a:p>
                <a:pPr lvl="1"/>
                <a:r>
                  <a:rPr lang="en-US" dirty="0" smtClean="0"/>
                  <a:t>Cross edges: connecting two nodes with no ancestor/descendent relationship.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a DFS on an undirected graph, there are no cross edges.</a:t>
                </a: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Consider any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/>
                  <a:t>Without loss of generality, </a:t>
                </a: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is discovered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631825" lvl="1" indent="-285750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discovered 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gray (why</a:t>
                </a:r>
                <a:r>
                  <a:rPr lang="en-US" dirty="0" smtClean="0"/>
                  <a:t>?).</a:t>
                </a:r>
              </a:p>
              <a:p>
                <a:pPr marL="631825" lvl="1" indent="-285750"/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in the DFS subtree rooted at u.</a:t>
                </a:r>
              </a:p>
              <a:p>
                <a:pPr marL="912813" lvl="2" indent="-28575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tree edge.</a:t>
                </a:r>
              </a:p>
              <a:p>
                <a:pPr marL="912813" lvl="2" indent="-285750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back edge</a:t>
                </a:r>
                <a:r>
                  <a:rPr lang="en-US" dirty="0" smtClean="0"/>
                  <a:t>.</a:t>
                </a:r>
              </a:p>
              <a:p>
                <a:pPr marL="285750" indent="-285750"/>
                <a:r>
                  <a:rPr lang="en-US" dirty="0"/>
                  <a:t>Theorem:</a:t>
                </a:r>
                <a:r>
                  <a:rPr lang="en-US" dirty="0">
                    <a:solidFill>
                      <a:schemeClr val="tx1"/>
                    </a:solidFill>
                  </a:rPr>
                  <a:t> In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BFS </a:t>
                </a:r>
                <a:r>
                  <a:rPr lang="en-US" dirty="0">
                    <a:solidFill>
                      <a:schemeClr val="tx1"/>
                    </a:solidFill>
                  </a:rPr>
                  <a:t>on an undirected graph, there are no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back </a:t>
                </a:r>
                <a:r>
                  <a:rPr lang="en-US" dirty="0">
                    <a:solidFill>
                      <a:schemeClr val="tx1"/>
                    </a:solidFill>
                  </a:rPr>
                  <a:t>edges.</a:t>
                </a:r>
              </a:p>
              <a:p>
                <a:pPr marL="912813" lvl="2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5715000"/>
              </a:xfrm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7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for cycle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200"/>
                <a:ext cx="7848600" cy="5486400"/>
              </a:xfrm>
            </p:spPr>
            <p:txBody>
              <a:bodyPr/>
              <a:lstStyle/>
              <a:p>
                <a:pPr marL="285750" indent="-285750"/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Run DFS on each connected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If there </a:t>
                </a:r>
                <a:r>
                  <a:rPr lang="en-US" dirty="0"/>
                  <a:t>is a back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ancestor (but not parent)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the DFS trees. There </a:t>
                </a:r>
                <a:r>
                  <a:rPr lang="en-US" dirty="0" smtClean="0"/>
                  <a:t>is thus </a:t>
                </a:r>
                <a:r>
                  <a:rPr lang="en-US" dirty="0"/>
                  <a:t>a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DFS-tree , </a:t>
                </a:r>
                <a:r>
                  <a:rPr lang="en-US" dirty="0"/>
                  <a:t>and the back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completes a </a:t>
                </a:r>
                <a:r>
                  <a:rPr lang="en-US" dirty="0"/>
                  <a:t>cycle.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there is no back edge, then </a:t>
                </a:r>
                <a:r>
                  <a:rPr lang="en-US" dirty="0" smtClean="0"/>
                  <a:t>there </a:t>
                </a:r>
                <a:r>
                  <a:rPr lang="en-US" dirty="0"/>
                  <a:t>are only </a:t>
                </a:r>
                <a:r>
                  <a:rPr lang="en-US" dirty="0" smtClean="0"/>
                  <a:t>tree edges</a:t>
                </a:r>
                <a:r>
                  <a:rPr lang="en-US" dirty="0"/>
                  <a:t>, </a:t>
                </a:r>
                <a:r>
                  <a:rPr lang="en-US" dirty="0" smtClean="0"/>
                  <a:t>so the </a:t>
                </a:r>
                <a:r>
                  <a:rPr lang="en-US" dirty="0"/>
                  <a:t>graph is a forest, and hence is acyclic.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200"/>
                <a:ext cx="7848600" cy="5486400"/>
              </a:xfrm>
              <a:blipFill rotWithShape="0">
                <a:blip r:embed="rId2"/>
                <a:stretch>
                  <a:fillRect l="-621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pic>
        <p:nvPicPr>
          <p:cNvPr id="5" name="Picture 2" descr="http://cgm.cs.mcgill.ca/~hagha/topic26/showcycle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4" t="32045" r="770" b="33709"/>
          <a:stretch/>
        </p:blipFill>
        <p:spPr bwMode="auto">
          <a:xfrm>
            <a:off x="3048000" y="3124200"/>
            <a:ext cx="3238500" cy="27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370811" y="3453938"/>
            <a:ext cx="1905000" cy="1981201"/>
            <a:chOff x="5507182" y="3477985"/>
            <a:chExt cx="1281793" cy="1338943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5507182" y="4482193"/>
              <a:ext cx="0" cy="334735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5580661" y="3943349"/>
              <a:ext cx="163286" cy="28575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5907233" y="3477985"/>
              <a:ext cx="326572" cy="236765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6481454" y="3829050"/>
              <a:ext cx="261258" cy="3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682839" y="3951515"/>
              <a:ext cx="106136" cy="26942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241968" y="4343400"/>
              <a:ext cx="293914" cy="1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tx1">
                  <a:alpha val="5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43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for </a:t>
            </a:r>
            <a:r>
              <a:rPr lang="en-US" dirty="0"/>
              <a:t>c</a:t>
            </a:r>
            <a:r>
              <a:rPr lang="en-US" dirty="0" smtClean="0"/>
              <a:t>ycle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6167" y="1524000"/>
                <a:ext cx="3581400" cy="3048000"/>
              </a:xfrm>
            </p:spPr>
            <p:txBody>
              <a:bodyPr/>
              <a:lstStyle/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nly </a:t>
                </a:r>
                <a:r>
                  <a:rPr lang="en-US" dirty="0">
                    <a:solidFill>
                      <a:schemeClr val="tx1"/>
                    </a:solidFill>
                  </a:rPr>
                  <a:t>traverse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DFS-tree </a:t>
                </a:r>
                <a:r>
                  <a:rPr lang="en-US" dirty="0">
                    <a:solidFill>
                      <a:schemeClr val="tx1"/>
                    </a:solidFill>
                  </a:rPr>
                  <a:t>edges, until the first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non-tree edge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found</a:t>
                </a:r>
              </a:p>
              <a:p>
                <a:pPr marL="631825" lvl="1" indent="-285750"/>
                <a:r>
                  <a:rPr lang="en-US" dirty="0" smtClean="0"/>
                  <a:t>At </a:t>
                </a:r>
                <a:r>
                  <a:rPr lang="en-US" dirty="0"/>
                  <a:t>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tree edges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167" y="1524000"/>
                <a:ext cx="3581400" cy="3048000"/>
              </a:xfrm>
              <a:blipFill rotWithShape="0">
                <a:blip r:embed="rId2"/>
                <a:stretch>
                  <a:fillRect l="-1533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762000"/>
                <a:ext cx="4876800" cy="5601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CycleDetection(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 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“No cycle”</a:t>
                </a:r>
              </a:p>
              <a:p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DFS-Visit(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else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output “Cycle found:"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while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 </a:t>
                </a:r>
              </a:p>
              <a:p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output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output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sz="160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return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2000"/>
                <a:ext cx="4876800" cy="5601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Directed Acyclic </a:t>
            </a:r>
            <a:r>
              <a:rPr lang="en-US" altLang="en-US" dirty="0" smtClean="0"/>
              <a:t>Graphs and Topological Ordering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DAG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is a directed graph that contains no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(directed) cycles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topological order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of a 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an ordering of its nodes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such that for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every edge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ordered before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Examples of topological orderings: </a:t>
                </a:r>
              </a:p>
              <a:p>
                <a:pPr marL="631825" lvl="1" indent="-285750"/>
                <a:r>
                  <a:rPr lang="en-US" altLang="en-US" dirty="0"/>
                  <a:t>0, 6, 1, 4, 3, 2, 5, 7, 8, 9</a:t>
                </a:r>
              </a:p>
              <a:p>
                <a:pPr marL="631825" lvl="1" indent="-285750"/>
                <a:r>
                  <a:rPr lang="en-US" altLang="en-US" dirty="0"/>
                  <a:t>0, 4, 1, 6, 2, 5, 3, 7, 8, </a:t>
                </a:r>
                <a:r>
                  <a:rPr lang="en-US" altLang="en-US" dirty="0" smtClean="0"/>
                  <a:t>9</a:t>
                </a:r>
              </a:p>
              <a:p>
                <a:pPr marL="631825" lvl="1" indent="-285750"/>
                <a:r>
                  <a:rPr lang="en-US" altLang="en-US" dirty="0" smtClean="0">
                    <a:solidFill>
                      <a:schemeClr val="tx1"/>
                    </a:solidFill>
                  </a:rPr>
                  <a:t>…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 b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45785-8368-4469-98E0-DB326A398FF6}" type="slidenum">
              <a:rPr lang="en-US" altLang="en-US"/>
              <a:pPr/>
              <a:t>17</a:t>
            </a:fld>
            <a:endParaRPr lang="en-US" altLang="en-US" sz="1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8" y="2266826"/>
            <a:ext cx="4648603" cy="285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4876800" cy="5562600"/>
              </a:xfrm>
            </p:spPr>
            <p:txBody>
              <a:bodyPr/>
              <a:lstStyle/>
              <a:p>
                <a:r>
                  <a:rPr lang="en-US" dirty="0"/>
                  <a:t>Observations</a:t>
                </a:r>
              </a:p>
              <a:p>
                <a:pPr marL="631825" lvl="1" indent="-285750"/>
                <a:r>
                  <a:rPr lang="en-US" dirty="0"/>
                  <a:t>Starting vertex must have zero </a:t>
                </a:r>
                <a:r>
                  <a:rPr lang="en-US" dirty="0" smtClean="0"/>
                  <a:t>in-degree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such a vertex doesn’t exist, the graph would not be </a:t>
                </a:r>
                <a:r>
                  <a:rPr lang="en-US" dirty="0" smtClean="0"/>
                  <a:t>acyclic</a:t>
                </a:r>
              </a:p>
              <a:p>
                <a:pPr marL="285750" indent="-285750"/>
                <a:r>
                  <a:rPr lang="en-US" dirty="0" smtClean="0"/>
                  <a:t>Algorithm</a:t>
                </a:r>
              </a:p>
              <a:p>
                <a:pPr marL="631825" lvl="1" indent="-285750"/>
                <a:r>
                  <a:rPr lang="en-US" dirty="0" smtClean="0"/>
                  <a:t>A </a:t>
                </a:r>
                <a:r>
                  <a:rPr lang="en-US" dirty="0"/>
                  <a:t>vertex with zero in-degree </a:t>
                </a:r>
                <a:r>
                  <a:rPr lang="en-US" dirty="0" smtClean="0"/>
                  <a:t>can be output right away.</a:t>
                </a:r>
              </a:p>
              <a:p>
                <a:pPr marL="631825" lvl="1" indent="-285750"/>
                <a:r>
                  <a:rPr lang="en-US" dirty="0" smtClean="0"/>
                  <a:t>If </a:t>
                </a:r>
                <a:r>
                  <a:rPr lang="en-US" dirty="0"/>
                  <a:t>a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output, then 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no </a:t>
                </a:r>
                <a:r>
                  <a:rPr lang="en-US" dirty="0" smtClean="0"/>
                  <a:t>longer useful</a:t>
                </a:r>
                <a:r>
                  <a:rPr lang="en-US" dirty="0"/>
                  <a:t>,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does </a:t>
                </a:r>
                <a:r>
                  <a:rPr lang="en-US" dirty="0"/>
                  <a:t>not need to wait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anymore</a:t>
                </a:r>
              </a:p>
              <a:p>
                <a:pPr marL="912813" lvl="2" indent="-285750"/>
                <a:r>
                  <a:rPr lang="en-US" dirty="0" smtClean="0"/>
                  <a:t>Can remove </a:t>
                </a:r>
                <a:r>
                  <a:rPr lang="en-US" dirty="0"/>
                  <a:t>all the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With </a:t>
                </a:r>
                <a:r>
                  <a:rPr lang="en-US" dirty="0"/>
                  <a:t>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removed, the new graph is still a </a:t>
                </a:r>
                <a:r>
                  <a:rPr lang="en-US" dirty="0" smtClean="0"/>
                  <a:t>DAG</a:t>
                </a:r>
                <a:endParaRPr lang="en-US" dirty="0"/>
              </a:p>
              <a:p>
                <a:pPr marL="912813" lvl="2" indent="-285750"/>
                <a:r>
                  <a:rPr lang="en-US" dirty="0" smtClean="0"/>
                  <a:t>Repeat </a:t>
                </a:r>
                <a:r>
                  <a:rPr lang="en-US" dirty="0"/>
                  <a:t>step </a:t>
                </a:r>
                <a:r>
                  <a:rPr lang="en-US" dirty="0" smtClean="0"/>
                  <a:t>until </a:t>
                </a:r>
                <a:r>
                  <a:rPr lang="en-US" dirty="0"/>
                  <a:t>no vertex is </a:t>
                </a:r>
                <a:r>
                  <a:rPr lang="en-US" dirty="0" smtClean="0"/>
                  <a:t>left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4876800" cy="5562600"/>
              </a:xfrm>
              <a:blipFill rotWithShape="0">
                <a:blip r:embed="rId2"/>
                <a:stretch>
                  <a:fillRect l="-1000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5029200" y="898071"/>
                <a:ext cx="3581400" cy="34095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TopologicalSort(</a:t>
                </a:r>
                <a14:m>
                  <m:oMath xmlns:m="http://schemas.openxmlformats.org/officeDocument/2006/math">
                    <m:r>
                      <a:rPr lang="en-US" altLang="en-US" sz="160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b="0" dirty="0" smtClean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empty queue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Dequeue(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do</a:t>
                </a: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sSup>
                      <m:sSup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  <m:d>
                      <m:dPr>
                        <m:ctrlPr>
                          <a:rPr lang="en-US" altLang="en-US" sz="1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then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898071"/>
                <a:ext cx="3581400" cy="3409588"/>
              </a:xfrm>
              <a:prstGeom prst="rect">
                <a:avLst/>
              </a:prstGeom>
              <a:blipFill rotWithShape="0">
                <a:blip r:embed="rId3"/>
                <a:stretch>
                  <a:fillRect b="-35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029200" y="4462780"/>
                <a:ext cx="3505200" cy="871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 smtClean="0"/>
                  <a:t> </a:t>
                </a:r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462780"/>
                <a:ext cx="3505200" cy="871220"/>
              </a:xfrm>
              <a:prstGeom prst="rect">
                <a:avLst/>
              </a:prstGeom>
              <a:blipFill rotWithShape="0">
                <a:blip r:embed="rId4"/>
                <a:stretch>
                  <a:fillRect l="-1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 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24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37087" y="1977487"/>
                <a:ext cx="7668713" cy="4194713"/>
              </a:xfrm>
            </p:spPr>
            <p:txBody>
              <a:bodyPr/>
              <a:lstStyle/>
              <a:p>
                <a:r>
                  <a:rPr lang="en-US" altLang="en-US" dirty="0" smtClean="0"/>
                  <a:t>BFS.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b="0" i="0" dirty="0" smtClean="0">
                    <a:latin typeface="+mj-lt"/>
                  </a:rPr>
                  <a:t> </a:t>
                </a:r>
                <a:r>
                  <a:rPr lang="en-US" altLang="en-US" i="0" dirty="0" smtClean="0">
                    <a:latin typeface="+mj-lt"/>
                  </a:rPr>
                  <a:t>all </a:t>
                </a:r>
                <a:r>
                  <a:rPr lang="en-US" altLang="en-US" i="0" dirty="0">
                    <a:latin typeface="+mj-lt"/>
                  </a:rPr>
                  <a:t>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all nodes that do not belong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, and that have an edge 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all nodes that do not belong to an earlier layer, and that have an edge to a node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consists of all nodes at distance exactly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 There is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appears in some layer.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0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087" y="1977487"/>
                <a:ext cx="7668713" cy="4194713"/>
              </a:xfrm>
              <a:blipFill rotWithShape="0">
                <a:blip r:embed="rId3"/>
                <a:stretch>
                  <a:fillRect l="-715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A70F3-0780-4397-99FE-E79B7CEC73DF}" type="slidenum">
              <a:rPr lang="en-US" altLang="en-US"/>
              <a:pPr/>
              <a:t>2</a:t>
            </a:fld>
            <a:endParaRPr lang="en-US" altLang="en-US" sz="1400"/>
          </a:p>
        </p:txBody>
      </p:sp>
      <p:grpSp>
        <p:nvGrpSpPr>
          <p:cNvPr id="702492" name="Group 28"/>
          <p:cNvGrpSpPr>
            <a:grpSpLocks/>
          </p:cNvGrpSpPr>
          <p:nvPr/>
        </p:nvGrpSpPr>
        <p:grpSpPr bwMode="auto">
          <a:xfrm>
            <a:off x="3810000" y="1524000"/>
            <a:ext cx="4265613" cy="1004887"/>
            <a:chOff x="2319" y="1193"/>
            <a:chExt cx="2483" cy="585"/>
          </a:xfrm>
        </p:grpSpPr>
        <p:sp>
          <p:nvSpPr>
            <p:cNvPr id="702489" name="Line 25"/>
            <p:cNvSpPr>
              <a:spLocks noChangeShapeType="1"/>
            </p:cNvSpPr>
            <p:nvPr/>
          </p:nvSpPr>
          <p:spPr bwMode="auto">
            <a:xfrm>
              <a:off x="3509" y="1326"/>
              <a:ext cx="188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0" name="Line 26"/>
            <p:cNvSpPr>
              <a:spLocks noChangeShapeType="1"/>
            </p:cNvSpPr>
            <p:nvPr/>
          </p:nvSpPr>
          <p:spPr bwMode="auto">
            <a:xfrm>
              <a:off x="3492" y="1618"/>
              <a:ext cx="188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1" name="Line 27"/>
            <p:cNvSpPr>
              <a:spLocks noChangeShapeType="1"/>
            </p:cNvSpPr>
            <p:nvPr/>
          </p:nvSpPr>
          <p:spPr bwMode="auto">
            <a:xfrm flipV="1">
              <a:off x="3558" y="1483"/>
              <a:ext cx="154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V="1">
              <a:off x="4358" y="1361"/>
              <a:ext cx="23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4281" y="1554"/>
              <a:ext cx="18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0" name="Line 16"/>
            <p:cNvSpPr>
              <a:spLocks noChangeShapeType="1"/>
            </p:cNvSpPr>
            <p:nvPr/>
          </p:nvSpPr>
          <p:spPr bwMode="auto">
            <a:xfrm flipV="1">
              <a:off x="2974" y="1349"/>
              <a:ext cx="38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1" name="Line 17"/>
            <p:cNvSpPr>
              <a:spLocks noChangeShapeType="1"/>
            </p:cNvSpPr>
            <p:nvPr/>
          </p:nvSpPr>
          <p:spPr bwMode="auto">
            <a:xfrm flipV="1">
              <a:off x="2892" y="1616"/>
              <a:ext cx="447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2" name="Line 18"/>
            <p:cNvSpPr>
              <a:spLocks noChangeShapeType="1"/>
            </p:cNvSpPr>
            <p:nvPr/>
          </p:nvSpPr>
          <p:spPr bwMode="auto">
            <a:xfrm flipV="1">
              <a:off x="2959" y="1445"/>
              <a:ext cx="38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 flipV="1">
              <a:off x="2432" y="1359"/>
              <a:ext cx="416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451" y="1479"/>
              <a:ext cx="344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0" name="Oval 6"/>
                <p:cNvSpPr>
                  <a:spLocks noChangeArrowheads="1"/>
                </p:cNvSpPr>
                <p:nvPr/>
              </p:nvSpPr>
              <p:spPr bwMode="auto">
                <a:xfrm>
                  <a:off x="2319" y="1395"/>
                  <a:ext cx="154" cy="15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round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en-US" sz="1400" dirty="0"/>
                </a:p>
              </p:txBody>
            </p:sp>
          </mc:Choice>
          <mc:Fallback xmlns="">
            <p:sp>
              <p:nvSpPr>
                <p:cNvPr id="702470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9" y="1395"/>
                  <a:ext cx="154" cy="15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71" name="Freeform 7"/>
            <p:cNvSpPr>
              <a:spLocks/>
            </p:cNvSpPr>
            <p:nvPr/>
          </p:nvSpPr>
          <p:spPr bwMode="auto">
            <a:xfrm>
              <a:off x="2693" y="1213"/>
              <a:ext cx="349" cy="565"/>
            </a:xfrm>
            <a:custGeom>
              <a:avLst/>
              <a:gdLst>
                <a:gd name="T0" fmla="*/ 89 w 249"/>
                <a:gd name="T1" fmla="*/ 5 h 429"/>
                <a:gd name="T2" fmla="*/ 83 w 249"/>
                <a:gd name="T3" fmla="*/ 76 h 429"/>
                <a:gd name="T4" fmla="*/ 48 w 249"/>
                <a:gd name="T5" fmla="*/ 112 h 429"/>
                <a:gd name="T6" fmla="*/ 30 w 249"/>
                <a:gd name="T7" fmla="*/ 129 h 429"/>
                <a:gd name="T8" fmla="*/ 18 w 249"/>
                <a:gd name="T9" fmla="*/ 165 h 429"/>
                <a:gd name="T10" fmla="*/ 12 w 249"/>
                <a:gd name="T11" fmla="*/ 183 h 429"/>
                <a:gd name="T12" fmla="*/ 6 w 249"/>
                <a:gd name="T13" fmla="*/ 224 h 429"/>
                <a:gd name="T14" fmla="*/ 12 w 249"/>
                <a:gd name="T15" fmla="*/ 361 h 429"/>
                <a:gd name="T16" fmla="*/ 66 w 249"/>
                <a:gd name="T17" fmla="*/ 385 h 429"/>
                <a:gd name="T18" fmla="*/ 166 w 249"/>
                <a:gd name="T19" fmla="*/ 397 h 429"/>
                <a:gd name="T20" fmla="*/ 178 w 249"/>
                <a:gd name="T21" fmla="*/ 355 h 429"/>
                <a:gd name="T22" fmla="*/ 202 w 249"/>
                <a:gd name="T23" fmla="*/ 319 h 429"/>
                <a:gd name="T24" fmla="*/ 232 w 249"/>
                <a:gd name="T25" fmla="*/ 213 h 429"/>
                <a:gd name="T26" fmla="*/ 202 w 249"/>
                <a:gd name="T27" fmla="*/ 46 h 429"/>
                <a:gd name="T28" fmla="*/ 178 w 249"/>
                <a:gd name="T29" fmla="*/ 23 h 429"/>
                <a:gd name="T30" fmla="*/ 172 w 249"/>
                <a:gd name="T31" fmla="*/ 5 h 429"/>
                <a:gd name="T32" fmla="*/ 89 w 249"/>
                <a:gd name="T33" fmla="*/ 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429">
                  <a:moveTo>
                    <a:pt x="89" y="5"/>
                  </a:moveTo>
                  <a:cubicBezTo>
                    <a:pt x="87" y="29"/>
                    <a:pt x="91" y="54"/>
                    <a:pt x="83" y="76"/>
                  </a:cubicBezTo>
                  <a:cubicBezTo>
                    <a:pt x="77" y="92"/>
                    <a:pt x="60" y="100"/>
                    <a:pt x="48" y="112"/>
                  </a:cubicBezTo>
                  <a:cubicBezTo>
                    <a:pt x="42" y="118"/>
                    <a:pt x="30" y="129"/>
                    <a:pt x="30" y="129"/>
                  </a:cubicBezTo>
                  <a:cubicBezTo>
                    <a:pt x="26" y="141"/>
                    <a:pt x="22" y="153"/>
                    <a:pt x="18" y="165"/>
                  </a:cubicBezTo>
                  <a:cubicBezTo>
                    <a:pt x="16" y="171"/>
                    <a:pt x="12" y="183"/>
                    <a:pt x="12" y="183"/>
                  </a:cubicBezTo>
                  <a:cubicBezTo>
                    <a:pt x="36" y="279"/>
                    <a:pt x="9" y="145"/>
                    <a:pt x="6" y="224"/>
                  </a:cubicBezTo>
                  <a:cubicBezTo>
                    <a:pt x="4" y="270"/>
                    <a:pt x="0" y="317"/>
                    <a:pt x="12" y="361"/>
                  </a:cubicBezTo>
                  <a:cubicBezTo>
                    <a:pt x="17" y="380"/>
                    <a:pt x="50" y="374"/>
                    <a:pt x="66" y="385"/>
                  </a:cubicBezTo>
                  <a:cubicBezTo>
                    <a:pt x="78" y="429"/>
                    <a:pt x="71" y="425"/>
                    <a:pt x="166" y="397"/>
                  </a:cubicBezTo>
                  <a:cubicBezTo>
                    <a:pt x="180" y="393"/>
                    <a:pt x="171" y="368"/>
                    <a:pt x="178" y="355"/>
                  </a:cubicBezTo>
                  <a:cubicBezTo>
                    <a:pt x="185" y="342"/>
                    <a:pt x="202" y="319"/>
                    <a:pt x="202" y="319"/>
                  </a:cubicBezTo>
                  <a:cubicBezTo>
                    <a:pt x="211" y="283"/>
                    <a:pt x="224" y="249"/>
                    <a:pt x="232" y="213"/>
                  </a:cubicBezTo>
                  <a:cubicBezTo>
                    <a:pt x="228" y="133"/>
                    <a:pt x="249" y="93"/>
                    <a:pt x="202" y="46"/>
                  </a:cubicBezTo>
                  <a:cubicBezTo>
                    <a:pt x="186" y="0"/>
                    <a:pt x="210" y="55"/>
                    <a:pt x="178" y="23"/>
                  </a:cubicBezTo>
                  <a:cubicBezTo>
                    <a:pt x="174" y="19"/>
                    <a:pt x="178" y="6"/>
                    <a:pt x="172" y="5"/>
                  </a:cubicBezTo>
                  <a:cubicBezTo>
                    <a:pt x="145" y="0"/>
                    <a:pt x="117" y="5"/>
                    <a:pt x="89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48" y="1390"/>
                  <a:ext cx="223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en-US" sz="1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72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8" y="1390"/>
                  <a:ext cx="223" cy="1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76" name="Freeform 12"/>
            <p:cNvSpPr>
              <a:spLocks/>
            </p:cNvSpPr>
            <p:nvPr/>
          </p:nvSpPr>
          <p:spPr bwMode="auto">
            <a:xfrm>
              <a:off x="3251" y="1195"/>
              <a:ext cx="381" cy="580"/>
            </a:xfrm>
            <a:custGeom>
              <a:avLst/>
              <a:gdLst>
                <a:gd name="T0" fmla="*/ 143 w 339"/>
                <a:gd name="T1" fmla="*/ 4 h 580"/>
                <a:gd name="T2" fmla="*/ 220 w 339"/>
                <a:gd name="T3" fmla="*/ 16 h 580"/>
                <a:gd name="T4" fmla="*/ 285 w 339"/>
                <a:gd name="T5" fmla="*/ 82 h 580"/>
                <a:gd name="T6" fmla="*/ 315 w 339"/>
                <a:gd name="T7" fmla="*/ 153 h 580"/>
                <a:gd name="T8" fmla="*/ 327 w 339"/>
                <a:gd name="T9" fmla="*/ 189 h 580"/>
                <a:gd name="T10" fmla="*/ 297 w 339"/>
                <a:gd name="T11" fmla="*/ 390 h 580"/>
                <a:gd name="T12" fmla="*/ 238 w 339"/>
                <a:gd name="T13" fmla="*/ 515 h 580"/>
                <a:gd name="T14" fmla="*/ 167 w 339"/>
                <a:gd name="T15" fmla="*/ 580 h 580"/>
                <a:gd name="T16" fmla="*/ 84 w 339"/>
                <a:gd name="T17" fmla="*/ 557 h 580"/>
                <a:gd name="T18" fmla="*/ 36 w 339"/>
                <a:gd name="T19" fmla="*/ 497 h 580"/>
                <a:gd name="T20" fmla="*/ 42 w 339"/>
                <a:gd name="T21" fmla="*/ 325 h 580"/>
                <a:gd name="T22" fmla="*/ 84 w 339"/>
                <a:gd name="T23" fmla="*/ 64 h 580"/>
                <a:gd name="T24" fmla="*/ 143 w 339"/>
                <a:gd name="T25" fmla="*/ 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580">
                  <a:moveTo>
                    <a:pt x="143" y="4"/>
                  </a:moveTo>
                  <a:cubicBezTo>
                    <a:pt x="169" y="7"/>
                    <a:pt x="199" y="0"/>
                    <a:pt x="220" y="16"/>
                  </a:cubicBezTo>
                  <a:cubicBezTo>
                    <a:pt x="247" y="37"/>
                    <a:pt x="259" y="63"/>
                    <a:pt x="285" y="82"/>
                  </a:cubicBezTo>
                  <a:cubicBezTo>
                    <a:pt x="294" y="109"/>
                    <a:pt x="304" y="128"/>
                    <a:pt x="315" y="153"/>
                  </a:cubicBezTo>
                  <a:cubicBezTo>
                    <a:pt x="320" y="165"/>
                    <a:pt x="327" y="189"/>
                    <a:pt x="327" y="189"/>
                  </a:cubicBezTo>
                  <a:cubicBezTo>
                    <a:pt x="324" y="263"/>
                    <a:pt x="339" y="331"/>
                    <a:pt x="297" y="390"/>
                  </a:cubicBezTo>
                  <a:cubicBezTo>
                    <a:pt x="282" y="435"/>
                    <a:pt x="290" y="498"/>
                    <a:pt x="238" y="515"/>
                  </a:cubicBezTo>
                  <a:cubicBezTo>
                    <a:pt x="215" y="538"/>
                    <a:pt x="195" y="562"/>
                    <a:pt x="167" y="580"/>
                  </a:cubicBezTo>
                  <a:cubicBezTo>
                    <a:pt x="130" y="575"/>
                    <a:pt x="112" y="577"/>
                    <a:pt x="84" y="557"/>
                  </a:cubicBezTo>
                  <a:cubicBezTo>
                    <a:pt x="63" y="526"/>
                    <a:pt x="50" y="540"/>
                    <a:pt x="36" y="497"/>
                  </a:cubicBezTo>
                  <a:cubicBezTo>
                    <a:pt x="38" y="440"/>
                    <a:pt x="40" y="382"/>
                    <a:pt x="42" y="325"/>
                  </a:cubicBezTo>
                  <a:cubicBezTo>
                    <a:pt x="42" y="325"/>
                    <a:pt x="0" y="92"/>
                    <a:pt x="84" y="64"/>
                  </a:cubicBezTo>
                  <a:cubicBezTo>
                    <a:pt x="117" y="12"/>
                    <a:pt x="105" y="42"/>
                    <a:pt x="14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7" name="Freeform 13"/>
            <p:cNvSpPr>
              <a:spLocks/>
            </p:cNvSpPr>
            <p:nvPr/>
          </p:nvSpPr>
          <p:spPr bwMode="auto">
            <a:xfrm>
              <a:off x="4392" y="1193"/>
              <a:ext cx="410" cy="534"/>
            </a:xfrm>
            <a:custGeom>
              <a:avLst/>
              <a:gdLst>
                <a:gd name="T0" fmla="*/ 77 w 291"/>
                <a:gd name="T1" fmla="*/ 18 h 511"/>
                <a:gd name="T2" fmla="*/ 59 w 291"/>
                <a:gd name="T3" fmla="*/ 167 h 511"/>
                <a:gd name="T4" fmla="*/ 35 w 291"/>
                <a:gd name="T5" fmla="*/ 202 h 511"/>
                <a:gd name="T6" fmla="*/ 0 w 291"/>
                <a:gd name="T7" fmla="*/ 279 h 511"/>
                <a:gd name="T8" fmla="*/ 6 w 291"/>
                <a:gd name="T9" fmla="*/ 452 h 511"/>
                <a:gd name="T10" fmla="*/ 17 w 291"/>
                <a:gd name="T11" fmla="*/ 493 h 511"/>
                <a:gd name="T12" fmla="*/ 53 w 291"/>
                <a:gd name="T13" fmla="*/ 511 h 511"/>
                <a:gd name="T14" fmla="*/ 219 w 291"/>
                <a:gd name="T15" fmla="*/ 505 h 511"/>
                <a:gd name="T16" fmla="*/ 273 w 291"/>
                <a:gd name="T17" fmla="*/ 458 h 511"/>
                <a:gd name="T18" fmla="*/ 237 w 291"/>
                <a:gd name="T19" fmla="*/ 238 h 511"/>
                <a:gd name="T20" fmla="*/ 190 w 291"/>
                <a:gd name="T21" fmla="*/ 54 h 511"/>
                <a:gd name="T22" fmla="*/ 118 w 291"/>
                <a:gd name="T23" fmla="*/ 0 h 511"/>
                <a:gd name="T24" fmla="*/ 77 w 291"/>
                <a:gd name="T25" fmla="*/ 1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511">
                  <a:moveTo>
                    <a:pt x="77" y="18"/>
                  </a:moveTo>
                  <a:cubicBezTo>
                    <a:pt x="70" y="135"/>
                    <a:pt x="79" y="86"/>
                    <a:pt x="59" y="167"/>
                  </a:cubicBezTo>
                  <a:cubicBezTo>
                    <a:pt x="56" y="181"/>
                    <a:pt x="39" y="189"/>
                    <a:pt x="35" y="202"/>
                  </a:cubicBezTo>
                  <a:cubicBezTo>
                    <a:pt x="26" y="229"/>
                    <a:pt x="9" y="252"/>
                    <a:pt x="0" y="279"/>
                  </a:cubicBezTo>
                  <a:cubicBezTo>
                    <a:pt x="2" y="337"/>
                    <a:pt x="3" y="394"/>
                    <a:pt x="6" y="452"/>
                  </a:cubicBezTo>
                  <a:cubicBezTo>
                    <a:pt x="6" y="454"/>
                    <a:pt x="14" y="490"/>
                    <a:pt x="17" y="493"/>
                  </a:cubicBezTo>
                  <a:cubicBezTo>
                    <a:pt x="26" y="502"/>
                    <a:pt x="42" y="504"/>
                    <a:pt x="53" y="511"/>
                  </a:cubicBezTo>
                  <a:cubicBezTo>
                    <a:pt x="108" y="509"/>
                    <a:pt x="164" y="510"/>
                    <a:pt x="219" y="505"/>
                  </a:cubicBezTo>
                  <a:cubicBezTo>
                    <a:pt x="243" y="503"/>
                    <a:pt x="273" y="458"/>
                    <a:pt x="273" y="458"/>
                  </a:cubicBezTo>
                  <a:cubicBezTo>
                    <a:pt x="291" y="405"/>
                    <a:pt x="252" y="296"/>
                    <a:pt x="237" y="238"/>
                  </a:cubicBezTo>
                  <a:cubicBezTo>
                    <a:pt x="234" y="177"/>
                    <a:pt x="247" y="94"/>
                    <a:pt x="190" y="54"/>
                  </a:cubicBezTo>
                  <a:cubicBezTo>
                    <a:pt x="171" y="25"/>
                    <a:pt x="152" y="7"/>
                    <a:pt x="118" y="0"/>
                  </a:cubicBezTo>
                  <a:cubicBezTo>
                    <a:pt x="96" y="8"/>
                    <a:pt x="89" y="30"/>
                    <a:pt x="77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31" y="1391"/>
                  <a:ext cx="223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en-US" sz="14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1" y="1391"/>
                  <a:ext cx="223" cy="1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2483" name="Oval 19"/>
            <p:cNvSpPr>
              <a:spLocks noChangeArrowheads="1"/>
            </p:cNvSpPr>
            <p:nvPr/>
          </p:nvSpPr>
          <p:spPr bwMode="auto">
            <a:xfrm>
              <a:off x="392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4" name="Oval 20"/>
            <p:cNvSpPr>
              <a:spLocks noChangeArrowheads="1"/>
            </p:cNvSpPr>
            <p:nvPr/>
          </p:nvSpPr>
          <p:spPr bwMode="auto">
            <a:xfrm>
              <a:off x="4001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5" name="Oval 21"/>
            <p:cNvSpPr>
              <a:spLocks noChangeArrowheads="1"/>
            </p:cNvSpPr>
            <p:nvPr/>
          </p:nvSpPr>
          <p:spPr bwMode="auto">
            <a:xfrm>
              <a:off x="407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24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67" y="1398"/>
                  <a:ext cx="237" cy="1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4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 sz="1400" baseline="-25000" dirty="0"/>
                </a:p>
              </p:txBody>
            </p:sp>
          </mc:Choice>
          <mc:Fallback xmlns="">
            <p:sp>
              <p:nvSpPr>
                <p:cNvPr id="702486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7" y="1398"/>
                  <a:ext cx="237" cy="1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5770" y="798804"/>
                <a:ext cx="74298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solidFill>
                      <a:srgbClr val="003399"/>
                    </a:solidFill>
                  </a:rPr>
                  <a:t>BFS </a:t>
                </a:r>
                <a:r>
                  <a:rPr lang="en-US" altLang="en-US" dirty="0" smtClean="0">
                    <a:solidFill>
                      <a:srgbClr val="003399"/>
                    </a:solidFill>
                  </a:rPr>
                  <a:t>idea.</a:t>
                </a:r>
                <a:r>
                  <a:rPr lang="en-US" altLang="en-US" dirty="0" smtClean="0"/>
                  <a:t>  </a:t>
                </a:r>
                <a:r>
                  <a:rPr lang="en-US" altLang="en-US" dirty="0"/>
                  <a:t>Explore outward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in all possible directions, adding nodes one “layer” at a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0" y="798804"/>
                <a:ext cx="7429844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73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BFS Algorithm</a:t>
            </a:r>
            <a:endParaRPr lang="en-US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96847-2BD2-4B07-B7F4-54EE7ADCC5DA}" type="slidenum">
              <a:rPr lang="en-US" altLang="en-US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93271" y="914400"/>
                <a:ext cx="4038600" cy="46166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BFS(</a:t>
                </a:r>
                <a14:m>
                  <m:oMath xmlns:m="http://schemas.openxmlformats.org/officeDocument/2006/math"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600" b="0" i="1" u="sng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u="sng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):</a:t>
                </a:r>
                <a:endParaRPr lang="en-US" altLang="en-US" sz="1600" b="1" u="sng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𝑛𝑖𝑙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initialize an empty queue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≠Ø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Dequeue(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</a:t>
                </a:r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endParaRPr lang="en-US" altLang="en-US" sz="1600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𝑔𝑟𝑎𝑦</m:t>
                    </m:r>
                  </m:oMath>
                </a14:m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err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en-US" sz="1600" b="0" i="1" dirty="0" smtClean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1600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sz="16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</a:t>
                </a:r>
                <a:r>
                  <a:rPr lang="en-US" altLang="en-US" sz="1600" b="1" dirty="0" err="1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Enqueue</a:t>
                </a:r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600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16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altLang="en-US" sz="16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sz="1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</m:oMath>
                </a14:m>
                <a:endParaRPr lang="en-US" altLang="en-US" sz="1600" i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271" y="914400"/>
                <a:ext cx="4038600" cy="4616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3271" y="5531048"/>
                <a:ext cx="6500949" cy="712352"/>
              </a:xfrm>
            </p:spPr>
            <p:txBody>
              <a:bodyPr/>
              <a:lstStyle/>
              <a:p>
                <a:pPr/>
                <a:r>
                  <a:rPr lang="en-US" altLang="en-US" dirty="0" smtClean="0"/>
                  <a:t>Running time: </a:t>
                </a:r>
                <a:br>
                  <a:rPr lang="en-US" altLang="en-US" dirty="0" smtClean="0"/>
                </a:br>
                <a:r>
                  <a:rPr lang="en-US" alt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271" y="5531048"/>
                <a:ext cx="6500949" cy="712352"/>
              </a:xfrm>
              <a:blipFill rotWithShape="0">
                <a:blip r:embed="rId4"/>
                <a:stretch>
                  <a:fillRect l="-12090" t="-78632" b="-25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en-US" kern="0" dirty="0" smtClean="0"/>
                  <a:t>Colors:</a:t>
                </a:r>
              </a:p>
              <a:p>
                <a:pPr marL="631825" lvl="1" indent="-285750"/>
                <a:r>
                  <a:rPr lang="en-US" altLang="en-US" kern="0" dirty="0" smtClean="0"/>
                  <a:t>white: undiscovered</a:t>
                </a:r>
              </a:p>
              <a:p>
                <a:pPr marL="631825" lvl="1" indent="-285750"/>
                <a:r>
                  <a:rPr lang="en-US" altLang="en-US" kern="0" dirty="0" smtClean="0"/>
                  <a:t>gray: discovered, but neighbors not fully explored (these nodes are in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kern="0" dirty="0" smtClean="0"/>
                  <a:t>)</a:t>
                </a:r>
              </a:p>
              <a:p>
                <a:pPr marL="631825" lvl="1" indent="-285750"/>
                <a:r>
                  <a:rPr lang="en-US" altLang="en-US" kern="0" dirty="0" smtClean="0"/>
                  <a:t>black: discovered and neighbors fully explored</a:t>
                </a:r>
              </a:p>
              <a:p>
                <a:pPr marL="285750" indent="-285750"/>
                <a:r>
                  <a:rPr lang="en-US" altLang="en-US" kern="0" dirty="0" smtClean="0"/>
                  <a:t>Parent pointers:</a:t>
                </a:r>
              </a:p>
              <a:p>
                <a:pPr marL="631825" lvl="1" indent="-285750"/>
                <a:r>
                  <a:rPr lang="en-US" altLang="en-US" kern="0" dirty="0" smtClean="0"/>
                  <a:t>Pointing to the node that leads to its discovery</a:t>
                </a:r>
              </a:p>
              <a:p>
                <a:pPr marL="631825" lvl="1" indent="-285750"/>
                <a:r>
                  <a:rPr lang="en-US" altLang="en-US" kern="0" dirty="0" smtClean="0"/>
                  <a:t>Parent must be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en-US" kern="0" dirty="0" smtClean="0"/>
              </a:p>
              <a:p>
                <a:pPr marL="631825" lvl="1" indent="-285750"/>
                <a:r>
                  <a:rPr lang="en-US" altLang="en-US" kern="0" dirty="0" smtClean="0"/>
                  <a:t>Can follow parent pointers to find the actual shortest path</a:t>
                </a:r>
              </a:p>
              <a:p>
                <a:pPr marL="631825" lvl="1" indent="-285750"/>
                <a:r>
                  <a:rPr lang="en-US" altLang="en-US" kern="0" dirty="0" smtClean="0"/>
                  <a:t>The pointers form a tree, rooted at </a:t>
                </a:r>
                <a14:m>
                  <m:oMath xmlns:m="http://schemas.openxmlformats.org/officeDocument/2006/math">
                    <m:r>
                      <a:rPr lang="en-US" altLang="en-US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kern="0" dirty="0" smtClean="0"/>
                  <a:t>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2694" y="810764"/>
                <a:ext cx="3937906" cy="5590036"/>
              </a:xfrm>
              <a:prstGeom prst="rect">
                <a:avLst/>
              </a:prstGeom>
              <a:blipFill rotWithShape="0">
                <a:blip r:embed="rId5"/>
                <a:stretch>
                  <a:fillRect l="-1393" r="-23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9" y="442304"/>
            <a:ext cx="7487342" cy="6192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309C-5540-4CCC-AA9D-127DD58D9775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7906" y="5486400"/>
                <a:ext cx="4798893" cy="75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dirty="0" smtClean="0">
                    <a:solidFill>
                      <a:srgbClr val="003399"/>
                    </a:solidFill>
                  </a:rPr>
                  <a:t>Note:</a:t>
                </a:r>
                <a:r>
                  <a:rPr lang="en-US" dirty="0" smtClean="0"/>
                  <a:t> BFS finds the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every other node.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06" y="5486400"/>
                <a:ext cx="4798893" cy="759182"/>
              </a:xfrm>
              <a:prstGeom prst="rect">
                <a:avLst/>
              </a:prstGeom>
              <a:blipFill rotWithShape="0">
                <a:blip r:embed="rId3"/>
                <a:stretch>
                  <a:fillRect l="-1144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Connected </a:t>
            </a:r>
            <a:r>
              <a:rPr lang="en-US" altLang="en-US" dirty="0" smtClean="0"/>
              <a:t>Component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Connected component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All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nodes reachable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Connected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component containing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1={1, 2, 3, 4, 5, 6, 7, 8}.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BFS starting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finds the connected component containing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>
                    <a:solidFill>
                      <a:schemeClr val="tx1"/>
                    </a:solidFill>
                  </a:rPr>
                  <a:t>Repeatedly running BFS from an undiscovered node finds all the connected components.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9C3DC-2312-4308-961A-B99295CA710F}" type="slidenum">
              <a:rPr lang="en-US" altLang="en-US"/>
              <a:pPr/>
              <a:t>5</a:t>
            </a:fld>
            <a:endParaRPr lang="en-US" altLang="en-US" sz="1400"/>
          </a:p>
        </p:txBody>
      </p:sp>
      <p:pic>
        <p:nvPicPr>
          <p:cNvPr id="735236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r="14383" b="20930"/>
          <a:stretch>
            <a:fillRect/>
          </a:stretch>
        </p:blipFill>
        <p:spPr bwMode="auto">
          <a:xfrm>
            <a:off x="2737643" y="1524000"/>
            <a:ext cx="3668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 Fill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Flood fill.  </a:t>
            </a:r>
            <a:r>
              <a:rPr lang="en-US" altLang="en-US">
                <a:solidFill>
                  <a:schemeClr val="tx1"/>
                </a:solidFill>
              </a:rPr>
              <a:t>Given lime green pixel in an image, change color of entire blob of neighboring lime pixels to blue.</a:t>
            </a:r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/>
              <a:t>Node:  pixel.</a:t>
            </a:r>
          </a:p>
          <a:p>
            <a:pPr lvl="1"/>
            <a:r>
              <a:rPr lang="en-US" altLang="en-US"/>
              <a:t>Edge:  two neighboring lime pixels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/>
              <a:t>Blob:  connected component of lime pixels.</a:t>
            </a:r>
          </a:p>
          <a:p>
            <a:pPr lvl="1"/>
            <a:endParaRPr lang="en-US" altLang="en-US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6227-5D36-4E62-897D-689CDE0ADA4F}" type="slidenum">
              <a:rPr lang="en-US" altLang="en-US"/>
              <a:pPr/>
              <a:t>6</a:t>
            </a:fld>
            <a:endParaRPr lang="en-US" altLang="en-US" sz="1400"/>
          </a:p>
        </p:txBody>
      </p:sp>
      <p:pic>
        <p:nvPicPr>
          <p:cNvPr id="771378" name="Picture 306" descr="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86138"/>
            <a:ext cx="4038600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1381" name="Line 309"/>
          <p:cNvSpPr>
            <a:spLocks noChangeShapeType="1"/>
          </p:cNvSpPr>
          <p:nvPr/>
        </p:nvSpPr>
        <p:spPr bwMode="auto">
          <a:xfrm flipH="1">
            <a:off x="3581400" y="297180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382" name="Rectangle 310"/>
          <p:cNvSpPr>
            <a:spLocks noChangeArrowheads="1"/>
          </p:cNvSpPr>
          <p:nvPr/>
        </p:nvSpPr>
        <p:spPr bwMode="auto">
          <a:xfrm>
            <a:off x="5038116" y="2658836"/>
            <a:ext cx="311142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recolor lime green blob to blue</a:t>
            </a:r>
          </a:p>
        </p:txBody>
      </p:sp>
      <p:sp>
        <p:nvSpPr>
          <p:cNvPr id="771429" name="Rectangle 357"/>
          <p:cNvSpPr>
            <a:spLocks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0" name="Oval 358"/>
          <p:cNvSpPr>
            <a:spLocks noChangeArrowheads="1"/>
          </p:cNvSpPr>
          <p:nvPr/>
        </p:nvSpPr>
        <p:spPr bwMode="auto">
          <a:xfrm>
            <a:off x="6513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1" name="Rectangle 359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2" name="Oval 360"/>
          <p:cNvSpPr>
            <a:spLocks noChangeArrowheads="1"/>
          </p:cNvSpPr>
          <p:nvPr/>
        </p:nvSpPr>
        <p:spPr bwMode="auto">
          <a:xfrm>
            <a:off x="6818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3" name="Rectangle 361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4" name="Oval 362"/>
          <p:cNvSpPr>
            <a:spLocks noChangeArrowheads="1"/>
          </p:cNvSpPr>
          <p:nvPr/>
        </p:nvSpPr>
        <p:spPr bwMode="auto">
          <a:xfrm>
            <a:off x="71231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5" name="Rectangle 363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6" name="Oval 364"/>
          <p:cNvSpPr>
            <a:spLocks noChangeArrowheads="1"/>
          </p:cNvSpPr>
          <p:nvPr/>
        </p:nvSpPr>
        <p:spPr bwMode="auto">
          <a:xfrm>
            <a:off x="74279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7" name="Rectangle 365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8" name="Oval 366"/>
          <p:cNvSpPr>
            <a:spLocks noChangeArrowheads="1"/>
          </p:cNvSpPr>
          <p:nvPr/>
        </p:nvSpPr>
        <p:spPr bwMode="auto">
          <a:xfrm>
            <a:off x="6513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39" name="Rectangle 36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0" name="Oval 368"/>
          <p:cNvSpPr>
            <a:spLocks noChangeArrowheads="1"/>
          </p:cNvSpPr>
          <p:nvPr/>
        </p:nvSpPr>
        <p:spPr bwMode="auto">
          <a:xfrm>
            <a:off x="6818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1" name="Rectangle 369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2" name="Oval 370"/>
          <p:cNvSpPr>
            <a:spLocks noChangeArrowheads="1"/>
          </p:cNvSpPr>
          <p:nvPr/>
        </p:nvSpPr>
        <p:spPr bwMode="auto">
          <a:xfrm>
            <a:off x="71231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3" name="Rectangle 371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4" name="Oval 372"/>
          <p:cNvSpPr>
            <a:spLocks noChangeArrowheads="1"/>
          </p:cNvSpPr>
          <p:nvPr/>
        </p:nvSpPr>
        <p:spPr bwMode="auto">
          <a:xfrm>
            <a:off x="74279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5" name="Rectangle 373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6" name="Oval 374"/>
          <p:cNvSpPr>
            <a:spLocks noChangeArrowheads="1"/>
          </p:cNvSpPr>
          <p:nvPr/>
        </p:nvSpPr>
        <p:spPr bwMode="auto">
          <a:xfrm>
            <a:off x="6513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7" name="Rectangle 375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8" name="Oval 376"/>
          <p:cNvSpPr>
            <a:spLocks noChangeArrowheads="1"/>
          </p:cNvSpPr>
          <p:nvPr/>
        </p:nvSpPr>
        <p:spPr bwMode="auto">
          <a:xfrm>
            <a:off x="6818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49" name="Rectangle 377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0" name="Oval 378"/>
          <p:cNvSpPr>
            <a:spLocks noChangeArrowheads="1"/>
          </p:cNvSpPr>
          <p:nvPr/>
        </p:nvSpPr>
        <p:spPr bwMode="auto">
          <a:xfrm>
            <a:off x="71231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1" name="Rectangle 37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2" name="Oval 380"/>
          <p:cNvSpPr>
            <a:spLocks noChangeArrowheads="1"/>
          </p:cNvSpPr>
          <p:nvPr/>
        </p:nvSpPr>
        <p:spPr bwMode="auto">
          <a:xfrm>
            <a:off x="74279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3" name="Rectangle 381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4" name="Oval 382"/>
          <p:cNvSpPr>
            <a:spLocks noChangeArrowheads="1"/>
          </p:cNvSpPr>
          <p:nvPr/>
        </p:nvSpPr>
        <p:spPr bwMode="auto">
          <a:xfrm>
            <a:off x="6513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5" name="Rectangle 383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6" name="Oval 384"/>
          <p:cNvSpPr>
            <a:spLocks noChangeArrowheads="1"/>
          </p:cNvSpPr>
          <p:nvPr/>
        </p:nvSpPr>
        <p:spPr bwMode="auto">
          <a:xfrm>
            <a:off x="6818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7" name="Rectangle 385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8" name="Oval 386"/>
          <p:cNvSpPr>
            <a:spLocks noChangeArrowheads="1"/>
          </p:cNvSpPr>
          <p:nvPr/>
        </p:nvSpPr>
        <p:spPr bwMode="auto">
          <a:xfrm>
            <a:off x="71231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59" name="Rectangle 387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0" name="Oval 388"/>
          <p:cNvSpPr>
            <a:spLocks noChangeArrowheads="1"/>
          </p:cNvSpPr>
          <p:nvPr/>
        </p:nvSpPr>
        <p:spPr bwMode="auto">
          <a:xfrm>
            <a:off x="74279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1" name="Rectangle 389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2" name="Oval 390"/>
          <p:cNvSpPr>
            <a:spLocks noChangeArrowheads="1"/>
          </p:cNvSpPr>
          <p:nvPr/>
        </p:nvSpPr>
        <p:spPr bwMode="auto">
          <a:xfrm>
            <a:off x="6513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3" name="Rectangle 391"/>
          <p:cNvSpPr>
            <a:spLocks noChangeArrowheads="1"/>
          </p:cNvSpPr>
          <p:nvPr/>
        </p:nvSpPr>
        <p:spPr bwMode="auto">
          <a:xfrm>
            <a:off x="6705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4" name="Oval 392"/>
          <p:cNvSpPr>
            <a:spLocks noChangeArrowheads="1"/>
          </p:cNvSpPr>
          <p:nvPr/>
        </p:nvSpPr>
        <p:spPr bwMode="auto">
          <a:xfrm>
            <a:off x="6818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5" name="Rectangle 393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6" name="Oval 394"/>
          <p:cNvSpPr>
            <a:spLocks noChangeArrowheads="1"/>
          </p:cNvSpPr>
          <p:nvPr/>
        </p:nvSpPr>
        <p:spPr bwMode="auto">
          <a:xfrm>
            <a:off x="71231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7" name="Rectangle 395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8" name="Oval 396"/>
          <p:cNvSpPr>
            <a:spLocks noChangeArrowheads="1"/>
          </p:cNvSpPr>
          <p:nvPr/>
        </p:nvSpPr>
        <p:spPr bwMode="auto">
          <a:xfrm>
            <a:off x="74279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69" name="Rectangle 397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0" name="Oval 398"/>
          <p:cNvSpPr>
            <a:spLocks noChangeArrowheads="1"/>
          </p:cNvSpPr>
          <p:nvPr/>
        </p:nvSpPr>
        <p:spPr bwMode="auto">
          <a:xfrm>
            <a:off x="77327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1" name="Rectangle 399"/>
          <p:cNvSpPr>
            <a:spLocks noChangeArrowheads="1"/>
          </p:cNvSpPr>
          <p:nvPr/>
        </p:nvSpPr>
        <p:spPr bwMode="auto">
          <a:xfrm>
            <a:off x="7924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2" name="Oval 400"/>
          <p:cNvSpPr>
            <a:spLocks noChangeArrowheads="1"/>
          </p:cNvSpPr>
          <p:nvPr/>
        </p:nvSpPr>
        <p:spPr bwMode="auto">
          <a:xfrm>
            <a:off x="8037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3" name="Rectangle 401"/>
          <p:cNvSpPr>
            <a:spLocks noChangeArrowheads="1"/>
          </p:cNvSpPr>
          <p:nvPr/>
        </p:nvSpPr>
        <p:spPr bwMode="auto">
          <a:xfrm>
            <a:off x="8229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4" name="Oval 402"/>
          <p:cNvSpPr>
            <a:spLocks noChangeArrowheads="1"/>
          </p:cNvSpPr>
          <p:nvPr/>
        </p:nvSpPr>
        <p:spPr bwMode="auto">
          <a:xfrm>
            <a:off x="8342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5" name="Rectangle 403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6" name="Oval 404"/>
          <p:cNvSpPr>
            <a:spLocks noChangeArrowheads="1"/>
          </p:cNvSpPr>
          <p:nvPr/>
        </p:nvSpPr>
        <p:spPr bwMode="auto">
          <a:xfrm>
            <a:off x="77327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7" name="Rectangle 40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8" name="Oval 406"/>
          <p:cNvSpPr>
            <a:spLocks noChangeArrowheads="1"/>
          </p:cNvSpPr>
          <p:nvPr/>
        </p:nvSpPr>
        <p:spPr bwMode="auto">
          <a:xfrm>
            <a:off x="8037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79" name="Rectangle 407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0" name="Oval 408"/>
          <p:cNvSpPr>
            <a:spLocks noChangeArrowheads="1"/>
          </p:cNvSpPr>
          <p:nvPr/>
        </p:nvSpPr>
        <p:spPr bwMode="auto">
          <a:xfrm>
            <a:off x="8342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1" name="Rectangle 409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2" name="Oval 410"/>
          <p:cNvSpPr>
            <a:spLocks noChangeArrowheads="1"/>
          </p:cNvSpPr>
          <p:nvPr/>
        </p:nvSpPr>
        <p:spPr bwMode="auto">
          <a:xfrm>
            <a:off x="77327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3" name="Rectangle 411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4" name="Oval 412"/>
          <p:cNvSpPr>
            <a:spLocks noChangeArrowheads="1"/>
          </p:cNvSpPr>
          <p:nvPr/>
        </p:nvSpPr>
        <p:spPr bwMode="auto">
          <a:xfrm>
            <a:off x="8037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5" name="Rectangle 413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6" name="Oval 414"/>
          <p:cNvSpPr>
            <a:spLocks noChangeArrowheads="1"/>
          </p:cNvSpPr>
          <p:nvPr/>
        </p:nvSpPr>
        <p:spPr bwMode="auto">
          <a:xfrm>
            <a:off x="8342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7" name="Rectangle 415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8" name="Oval 416"/>
          <p:cNvSpPr>
            <a:spLocks noChangeArrowheads="1"/>
          </p:cNvSpPr>
          <p:nvPr/>
        </p:nvSpPr>
        <p:spPr bwMode="auto">
          <a:xfrm>
            <a:off x="77327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89" name="Rectangle 417"/>
          <p:cNvSpPr>
            <a:spLocks noChangeArrowheads="1"/>
          </p:cNvSpPr>
          <p:nvPr/>
        </p:nvSpPr>
        <p:spPr bwMode="auto">
          <a:xfrm>
            <a:off x="7924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0" name="Oval 418"/>
          <p:cNvSpPr>
            <a:spLocks noChangeArrowheads="1"/>
          </p:cNvSpPr>
          <p:nvPr/>
        </p:nvSpPr>
        <p:spPr bwMode="auto">
          <a:xfrm>
            <a:off x="8037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1" name="Rectangle 419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2" name="Oval 420"/>
          <p:cNvSpPr>
            <a:spLocks noChangeArrowheads="1"/>
          </p:cNvSpPr>
          <p:nvPr/>
        </p:nvSpPr>
        <p:spPr bwMode="auto">
          <a:xfrm>
            <a:off x="8342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3" name="Rectangle 421"/>
          <p:cNvSpPr>
            <a:spLocks noChangeArrowheads="1"/>
          </p:cNvSpPr>
          <p:nvPr/>
        </p:nvSpPr>
        <p:spPr bwMode="auto">
          <a:xfrm>
            <a:off x="7620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4" name="Oval 422"/>
          <p:cNvSpPr>
            <a:spLocks noChangeArrowheads="1"/>
          </p:cNvSpPr>
          <p:nvPr/>
        </p:nvSpPr>
        <p:spPr bwMode="auto">
          <a:xfrm>
            <a:off x="77327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5" name="Rectangle 423"/>
          <p:cNvSpPr>
            <a:spLocks noChangeArrowheads="1"/>
          </p:cNvSpPr>
          <p:nvPr/>
        </p:nvSpPr>
        <p:spPr bwMode="auto">
          <a:xfrm>
            <a:off x="7924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6" name="Oval 424"/>
          <p:cNvSpPr>
            <a:spLocks noChangeArrowheads="1"/>
          </p:cNvSpPr>
          <p:nvPr/>
        </p:nvSpPr>
        <p:spPr bwMode="auto">
          <a:xfrm>
            <a:off x="8037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7" name="Rectangle 425"/>
          <p:cNvSpPr>
            <a:spLocks noChangeArrowheads="1"/>
          </p:cNvSpPr>
          <p:nvPr/>
        </p:nvSpPr>
        <p:spPr bwMode="auto">
          <a:xfrm>
            <a:off x="8229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71498" name="Oval 426"/>
          <p:cNvSpPr>
            <a:spLocks noChangeArrowheads="1"/>
          </p:cNvSpPr>
          <p:nvPr/>
        </p:nvSpPr>
        <p:spPr bwMode="auto">
          <a:xfrm>
            <a:off x="8342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71499" name="AutoShape 427"/>
          <p:cNvCxnSpPr>
            <a:cxnSpLocks noChangeShapeType="1"/>
            <a:stCxn id="771442" idx="4"/>
            <a:endCxn id="771450" idx="0"/>
          </p:cNvCxnSpPr>
          <p:nvPr/>
        </p:nvCxnSpPr>
        <p:spPr bwMode="auto">
          <a:xfrm>
            <a:off x="7169150" y="44751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0" name="AutoShape 428"/>
          <p:cNvCxnSpPr>
            <a:cxnSpLocks noChangeShapeType="1"/>
            <a:stCxn id="771444" idx="4"/>
            <a:endCxn id="771452" idx="4"/>
          </p:cNvCxnSpPr>
          <p:nvPr/>
        </p:nvCxnSpPr>
        <p:spPr bwMode="auto">
          <a:xfrm>
            <a:off x="7473950" y="4475163"/>
            <a:ext cx="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1" name="AutoShape 429"/>
          <p:cNvCxnSpPr>
            <a:cxnSpLocks noChangeShapeType="1"/>
            <a:stCxn id="771444" idx="2"/>
            <a:endCxn id="771442" idx="6"/>
          </p:cNvCxnSpPr>
          <p:nvPr/>
        </p:nvCxnSpPr>
        <p:spPr bwMode="auto">
          <a:xfrm flipH="1">
            <a:off x="72151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2" name="AutoShape 430"/>
          <p:cNvCxnSpPr>
            <a:cxnSpLocks noChangeShapeType="1"/>
            <a:stCxn id="771452" idx="2"/>
            <a:endCxn id="771450" idx="6"/>
          </p:cNvCxnSpPr>
          <p:nvPr/>
        </p:nvCxnSpPr>
        <p:spPr bwMode="auto">
          <a:xfrm flipH="1">
            <a:off x="7215188" y="47339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3" name="AutoShape 431"/>
          <p:cNvCxnSpPr>
            <a:cxnSpLocks noChangeShapeType="1"/>
            <a:stCxn id="771476" idx="2"/>
            <a:endCxn id="771444" idx="6"/>
          </p:cNvCxnSpPr>
          <p:nvPr/>
        </p:nvCxnSpPr>
        <p:spPr bwMode="auto">
          <a:xfrm flipH="1">
            <a:off x="75199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4" name="AutoShape 432"/>
          <p:cNvCxnSpPr>
            <a:cxnSpLocks noChangeShapeType="1"/>
            <a:stCxn id="771460" idx="0"/>
            <a:endCxn id="771452" idx="4"/>
          </p:cNvCxnSpPr>
          <p:nvPr/>
        </p:nvCxnSpPr>
        <p:spPr bwMode="auto">
          <a:xfrm flipV="1">
            <a:off x="74739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5" name="AutoShape 433"/>
          <p:cNvCxnSpPr>
            <a:cxnSpLocks noChangeShapeType="1"/>
            <a:stCxn id="771458" idx="6"/>
            <a:endCxn id="771460" idx="2"/>
          </p:cNvCxnSpPr>
          <p:nvPr/>
        </p:nvCxnSpPr>
        <p:spPr bwMode="auto">
          <a:xfrm>
            <a:off x="7215188" y="50387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1506" name="AutoShape 434"/>
          <p:cNvCxnSpPr>
            <a:cxnSpLocks noChangeShapeType="1"/>
            <a:stCxn id="771450" idx="4"/>
            <a:endCxn id="771458" idx="0"/>
          </p:cNvCxnSpPr>
          <p:nvPr/>
        </p:nvCxnSpPr>
        <p:spPr bwMode="auto">
          <a:xfrm>
            <a:off x="71691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 Fill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Flood fill.  </a:t>
            </a:r>
            <a:r>
              <a:rPr lang="en-US" altLang="en-US" dirty="0">
                <a:solidFill>
                  <a:schemeClr val="tx1"/>
                </a:solidFill>
              </a:rPr>
              <a:t>Given lime green pixel in an image, change color of entire blob of neighboring lime pixels to blue.</a:t>
            </a: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Node:  pixel.</a:t>
            </a:r>
          </a:p>
          <a:p>
            <a:pPr lvl="1"/>
            <a:r>
              <a:rPr lang="en-US" altLang="en-US" dirty="0"/>
              <a:t>Edge:  two neighboring lime pixels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dirty="0"/>
              <a:t>Blob:  connected component of lime pixels.</a:t>
            </a:r>
          </a:p>
          <a:p>
            <a:pPr lvl="1"/>
            <a:endParaRPr lang="en-US" altLang="en-US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5032-0018-4221-8FCD-F66A07B69953}" type="slidenum">
              <a:rPr lang="en-US" altLang="en-US"/>
              <a:pPr/>
              <a:t>7</a:t>
            </a:fld>
            <a:endParaRPr lang="en-US" altLang="en-US" sz="1400"/>
          </a:p>
        </p:txBody>
      </p:sp>
      <p:pic>
        <p:nvPicPr>
          <p:cNvPr id="820266" name="Picture 42" descr="af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386138"/>
            <a:ext cx="4037012" cy="31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68" name="Line 44"/>
          <p:cNvSpPr>
            <a:spLocks noChangeShapeType="1"/>
          </p:cNvSpPr>
          <p:nvPr/>
        </p:nvSpPr>
        <p:spPr bwMode="auto">
          <a:xfrm flipH="1">
            <a:off x="3581400" y="2971800"/>
            <a:ext cx="2133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69" name="Rectangle 45"/>
          <p:cNvSpPr>
            <a:spLocks noChangeArrowheads="1"/>
          </p:cNvSpPr>
          <p:nvPr/>
        </p:nvSpPr>
        <p:spPr bwMode="auto">
          <a:xfrm>
            <a:off x="5041971" y="2667000"/>
            <a:ext cx="311142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recolor lime green blob to blue</a:t>
            </a:r>
          </a:p>
        </p:txBody>
      </p:sp>
      <p:sp>
        <p:nvSpPr>
          <p:cNvPr id="820270" name="Rectangle 46"/>
          <p:cNvSpPr>
            <a:spLocks noChangeArrowheads="1"/>
          </p:cNvSpPr>
          <p:nvPr/>
        </p:nvSpPr>
        <p:spPr bwMode="auto">
          <a:xfrm>
            <a:off x="6400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1" name="Oval 47"/>
          <p:cNvSpPr>
            <a:spLocks noChangeArrowheads="1"/>
          </p:cNvSpPr>
          <p:nvPr/>
        </p:nvSpPr>
        <p:spPr bwMode="auto">
          <a:xfrm>
            <a:off x="6513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2" name="Rectangle 48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3" name="Oval 49"/>
          <p:cNvSpPr>
            <a:spLocks noChangeArrowheads="1"/>
          </p:cNvSpPr>
          <p:nvPr/>
        </p:nvSpPr>
        <p:spPr bwMode="auto">
          <a:xfrm>
            <a:off x="6818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4" name="Rectangle 50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5" name="Oval 51"/>
          <p:cNvSpPr>
            <a:spLocks noChangeArrowheads="1"/>
          </p:cNvSpPr>
          <p:nvPr/>
        </p:nvSpPr>
        <p:spPr bwMode="auto">
          <a:xfrm>
            <a:off x="71231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6" name="Rectangle 52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7" name="Oval 53"/>
          <p:cNvSpPr>
            <a:spLocks noChangeArrowheads="1"/>
          </p:cNvSpPr>
          <p:nvPr/>
        </p:nvSpPr>
        <p:spPr bwMode="auto">
          <a:xfrm>
            <a:off x="74279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8" name="Rectangle 54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79" name="Oval 55"/>
          <p:cNvSpPr>
            <a:spLocks noChangeArrowheads="1"/>
          </p:cNvSpPr>
          <p:nvPr/>
        </p:nvSpPr>
        <p:spPr bwMode="auto">
          <a:xfrm>
            <a:off x="6513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0" name="Rectangle 56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1" name="Oval 57"/>
          <p:cNvSpPr>
            <a:spLocks noChangeArrowheads="1"/>
          </p:cNvSpPr>
          <p:nvPr/>
        </p:nvSpPr>
        <p:spPr bwMode="auto">
          <a:xfrm>
            <a:off x="6818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2" name="Rectangle 5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3" name="Oval 59"/>
          <p:cNvSpPr>
            <a:spLocks noChangeArrowheads="1"/>
          </p:cNvSpPr>
          <p:nvPr/>
        </p:nvSpPr>
        <p:spPr bwMode="auto">
          <a:xfrm>
            <a:off x="71231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4" name="Rectangle 60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5" name="Oval 61"/>
          <p:cNvSpPr>
            <a:spLocks noChangeArrowheads="1"/>
          </p:cNvSpPr>
          <p:nvPr/>
        </p:nvSpPr>
        <p:spPr bwMode="auto">
          <a:xfrm>
            <a:off x="74279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6" name="Rectangle 62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7" name="Oval 63"/>
          <p:cNvSpPr>
            <a:spLocks noChangeArrowheads="1"/>
          </p:cNvSpPr>
          <p:nvPr/>
        </p:nvSpPr>
        <p:spPr bwMode="auto">
          <a:xfrm>
            <a:off x="6513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8" name="Rectangle 64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89" name="Oval 65"/>
          <p:cNvSpPr>
            <a:spLocks noChangeArrowheads="1"/>
          </p:cNvSpPr>
          <p:nvPr/>
        </p:nvSpPr>
        <p:spPr bwMode="auto">
          <a:xfrm>
            <a:off x="6818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0" name="Rectangle 66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1" name="Oval 67"/>
          <p:cNvSpPr>
            <a:spLocks noChangeArrowheads="1"/>
          </p:cNvSpPr>
          <p:nvPr/>
        </p:nvSpPr>
        <p:spPr bwMode="auto">
          <a:xfrm>
            <a:off x="71231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2" name="Rectangle 68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3" name="Oval 69"/>
          <p:cNvSpPr>
            <a:spLocks noChangeArrowheads="1"/>
          </p:cNvSpPr>
          <p:nvPr/>
        </p:nvSpPr>
        <p:spPr bwMode="auto">
          <a:xfrm>
            <a:off x="74279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4" name="Rectangle 70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5" name="Oval 71"/>
          <p:cNvSpPr>
            <a:spLocks noChangeArrowheads="1"/>
          </p:cNvSpPr>
          <p:nvPr/>
        </p:nvSpPr>
        <p:spPr bwMode="auto">
          <a:xfrm>
            <a:off x="6513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6" name="Rectangle 72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7" name="Oval 73"/>
          <p:cNvSpPr>
            <a:spLocks noChangeArrowheads="1"/>
          </p:cNvSpPr>
          <p:nvPr/>
        </p:nvSpPr>
        <p:spPr bwMode="auto">
          <a:xfrm>
            <a:off x="6818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8" name="Rectangle 74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299" name="Oval 75"/>
          <p:cNvSpPr>
            <a:spLocks noChangeArrowheads="1"/>
          </p:cNvSpPr>
          <p:nvPr/>
        </p:nvSpPr>
        <p:spPr bwMode="auto">
          <a:xfrm>
            <a:off x="71231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0" name="Rectangle 76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1" name="Oval 77"/>
          <p:cNvSpPr>
            <a:spLocks noChangeArrowheads="1"/>
          </p:cNvSpPr>
          <p:nvPr/>
        </p:nvSpPr>
        <p:spPr bwMode="auto">
          <a:xfrm>
            <a:off x="74279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2" name="Rectangle 78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3" name="Oval 79"/>
          <p:cNvSpPr>
            <a:spLocks noChangeArrowheads="1"/>
          </p:cNvSpPr>
          <p:nvPr/>
        </p:nvSpPr>
        <p:spPr bwMode="auto">
          <a:xfrm>
            <a:off x="6513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4" name="Rectangle 80"/>
          <p:cNvSpPr>
            <a:spLocks noChangeArrowheads="1"/>
          </p:cNvSpPr>
          <p:nvPr/>
        </p:nvSpPr>
        <p:spPr bwMode="auto">
          <a:xfrm>
            <a:off x="6705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5" name="Oval 81"/>
          <p:cNvSpPr>
            <a:spLocks noChangeArrowheads="1"/>
          </p:cNvSpPr>
          <p:nvPr/>
        </p:nvSpPr>
        <p:spPr bwMode="auto">
          <a:xfrm>
            <a:off x="6818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6" name="Rectangle 82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7" name="Oval 83"/>
          <p:cNvSpPr>
            <a:spLocks noChangeArrowheads="1"/>
          </p:cNvSpPr>
          <p:nvPr/>
        </p:nvSpPr>
        <p:spPr bwMode="auto">
          <a:xfrm>
            <a:off x="71231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8" name="Rectangle 84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09" name="Oval 85"/>
          <p:cNvSpPr>
            <a:spLocks noChangeArrowheads="1"/>
          </p:cNvSpPr>
          <p:nvPr/>
        </p:nvSpPr>
        <p:spPr bwMode="auto">
          <a:xfrm>
            <a:off x="74279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0" name="Rectangle 86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1" name="Oval 87"/>
          <p:cNvSpPr>
            <a:spLocks noChangeArrowheads="1"/>
          </p:cNvSpPr>
          <p:nvPr/>
        </p:nvSpPr>
        <p:spPr bwMode="auto">
          <a:xfrm>
            <a:off x="77327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2" name="Rectangle 88"/>
          <p:cNvSpPr>
            <a:spLocks noChangeArrowheads="1"/>
          </p:cNvSpPr>
          <p:nvPr/>
        </p:nvSpPr>
        <p:spPr bwMode="auto">
          <a:xfrm>
            <a:off x="79248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3" name="Oval 89"/>
          <p:cNvSpPr>
            <a:spLocks noChangeArrowheads="1"/>
          </p:cNvSpPr>
          <p:nvPr/>
        </p:nvSpPr>
        <p:spPr bwMode="auto">
          <a:xfrm>
            <a:off x="80375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4" name="Rectangle 90"/>
          <p:cNvSpPr>
            <a:spLocks noChangeArrowheads="1"/>
          </p:cNvSpPr>
          <p:nvPr/>
        </p:nvSpPr>
        <p:spPr bwMode="auto">
          <a:xfrm>
            <a:off x="8229600" y="3962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5" name="Oval 91"/>
          <p:cNvSpPr>
            <a:spLocks noChangeArrowheads="1"/>
          </p:cNvSpPr>
          <p:nvPr/>
        </p:nvSpPr>
        <p:spPr bwMode="auto">
          <a:xfrm>
            <a:off x="8342313" y="40782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6" name="Rectangle 92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7" name="Oval 93"/>
          <p:cNvSpPr>
            <a:spLocks noChangeArrowheads="1"/>
          </p:cNvSpPr>
          <p:nvPr/>
        </p:nvSpPr>
        <p:spPr bwMode="auto">
          <a:xfrm>
            <a:off x="77327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8" name="Rectangle 94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19" name="Oval 95"/>
          <p:cNvSpPr>
            <a:spLocks noChangeArrowheads="1"/>
          </p:cNvSpPr>
          <p:nvPr/>
        </p:nvSpPr>
        <p:spPr bwMode="auto">
          <a:xfrm>
            <a:off x="80375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0" name="Rectangle 9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1" name="Oval 97"/>
          <p:cNvSpPr>
            <a:spLocks noChangeArrowheads="1"/>
          </p:cNvSpPr>
          <p:nvPr/>
        </p:nvSpPr>
        <p:spPr bwMode="auto">
          <a:xfrm>
            <a:off x="8342313" y="43830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2" name="Rectangle 98"/>
          <p:cNvSpPr>
            <a:spLocks noChangeArrowheads="1"/>
          </p:cNvSpPr>
          <p:nvPr/>
        </p:nvSpPr>
        <p:spPr bwMode="auto">
          <a:xfrm>
            <a:off x="76200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3" name="Oval 99"/>
          <p:cNvSpPr>
            <a:spLocks noChangeArrowheads="1"/>
          </p:cNvSpPr>
          <p:nvPr/>
        </p:nvSpPr>
        <p:spPr bwMode="auto">
          <a:xfrm>
            <a:off x="77327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4" name="Rectangle 100"/>
          <p:cNvSpPr>
            <a:spLocks noChangeArrowheads="1"/>
          </p:cNvSpPr>
          <p:nvPr/>
        </p:nvSpPr>
        <p:spPr bwMode="auto">
          <a:xfrm>
            <a:off x="79248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5" name="Oval 101"/>
          <p:cNvSpPr>
            <a:spLocks noChangeArrowheads="1"/>
          </p:cNvSpPr>
          <p:nvPr/>
        </p:nvSpPr>
        <p:spPr bwMode="auto">
          <a:xfrm>
            <a:off x="80375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6" name="Rectangle 102"/>
          <p:cNvSpPr>
            <a:spLocks noChangeArrowheads="1"/>
          </p:cNvSpPr>
          <p:nvPr/>
        </p:nvSpPr>
        <p:spPr bwMode="auto">
          <a:xfrm>
            <a:off x="8229600" y="4572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7" name="Oval 103"/>
          <p:cNvSpPr>
            <a:spLocks noChangeArrowheads="1"/>
          </p:cNvSpPr>
          <p:nvPr/>
        </p:nvSpPr>
        <p:spPr bwMode="auto">
          <a:xfrm>
            <a:off x="8342313" y="46878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8" name="Rectangle 104"/>
          <p:cNvSpPr>
            <a:spLocks noChangeArrowheads="1"/>
          </p:cNvSpPr>
          <p:nvPr/>
        </p:nvSpPr>
        <p:spPr bwMode="auto">
          <a:xfrm>
            <a:off x="76200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29" name="Oval 105"/>
          <p:cNvSpPr>
            <a:spLocks noChangeArrowheads="1"/>
          </p:cNvSpPr>
          <p:nvPr/>
        </p:nvSpPr>
        <p:spPr bwMode="auto">
          <a:xfrm>
            <a:off x="77327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0" name="Rectangle 106"/>
          <p:cNvSpPr>
            <a:spLocks noChangeArrowheads="1"/>
          </p:cNvSpPr>
          <p:nvPr/>
        </p:nvSpPr>
        <p:spPr bwMode="auto">
          <a:xfrm>
            <a:off x="79248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1" name="Oval 107"/>
          <p:cNvSpPr>
            <a:spLocks noChangeArrowheads="1"/>
          </p:cNvSpPr>
          <p:nvPr/>
        </p:nvSpPr>
        <p:spPr bwMode="auto">
          <a:xfrm>
            <a:off x="80375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2" name="Rectangle 108"/>
          <p:cNvSpPr>
            <a:spLocks noChangeArrowheads="1"/>
          </p:cNvSpPr>
          <p:nvPr/>
        </p:nvSpPr>
        <p:spPr bwMode="auto">
          <a:xfrm>
            <a:off x="8229600" y="4876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3" name="Oval 109"/>
          <p:cNvSpPr>
            <a:spLocks noChangeArrowheads="1"/>
          </p:cNvSpPr>
          <p:nvPr/>
        </p:nvSpPr>
        <p:spPr bwMode="auto">
          <a:xfrm>
            <a:off x="8342313" y="49926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4" name="Rectangle 110"/>
          <p:cNvSpPr>
            <a:spLocks noChangeArrowheads="1"/>
          </p:cNvSpPr>
          <p:nvPr/>
        </p:nvSpPr>
        <p:spPr bwMode="auto">
          <a:xfrm>
            <a:off x="76200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5" name="Oval 111"/>
          <p:cNvSpPr>
            <a:spLocks noChangeArrowheads="1"/>
          </p:cNvSpPr>
          <p:nvPr/>
        </p:nvSpPr>
        <p:spPr bwMode="auto">
          <a:xfrm>
            <a:off x="77327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6" name="Rectangle 112"/>
          <p:cNvSpPr>
            <a:spLocks noChangeArrowheads="1"/>
          </p:cNvSpPr>
          <p:nvPr/>
        </p:nvSpPr>
        <p:spPr bwMode="auto">
          <a:xfrm>
            <a:off x="79248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7" name="Oval 113"/>
          <p:cNvSpPr>
            <a:spLocks noChangeArrowheads="1"/>
          </p:cNvSpPr>
          <p:nvPr/>
        </p:nvSpPr>
        <p:spPr bwMode="auto">
          <a:xfrm>
            <a:off x="80375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8" name="Rectangle 114"/>
          <p:cNvSpPr>
            <a:spLocks noChangeArrowheads="1"/>
          </p:cNvSpPr>
          <p:nvPr/>
        </p:nvSpPr>
        <p:spPr bwMode="auto">
          <a:xfrm>
            <a:off x="8229600" y="5181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20339" name="Oval 115"/>
          <p:cNvSpPr>
            <a:spLocks noChangeArrowheads="1"/>
          </p:cNvSpPr>
          <p:nvPr/>
        </p:nvSpPr>
        <p:spPr bwMode="auto">
          <a:xfrm>
            <a:off x="8342313" y="5297488"/>
            <a:ext cx="92075" cy="920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820340" name="AutoShape 116"/>
          <p:cNvCxnSpPr>
            <a:cxnSpLocks noChangeShapeType="1"/>
            <a:stCxn id="820283" idx="4"/>
            <a:endCxn id="820291" idx="0"/>
          </p:cNvCxnSpPr>
          <p:nvPr/>
        </p:nvCxnSpPr>
        <p:spPr bwMode="auto">
          <a:xfrm>
            <a:off x="7169150" y="44751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1" name="AutoShape 117"/>
          <p:cNvCxnSpPr>
            <a:cxnSpLocks noChangeShapeType="1"/>
            <a:stCxn id="820285" idx="4"/>
            <a:endCxn id="820293" idx="4"/>
          </p:cNvCxnSpPr>
          <p:nvPr/>
        </p:nvCxnSpPr>
        <p:spPr bwMode="auto">
          <a:xfrm>
            <a:off x="7473950" y="4475163"/>
            <a:ext cx="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2" name="AutoShape 118"/>
          <p:cNvCxnSpPr>
            <a:cxnSpLocks noChangeShapeType="1"/>
            <a:stCxn id="820285" idx="2"/>
            <a:endCxn id="820283" idx="6"/>
          </p:cNvCxnSpPr>
          <p:nvPr/>
        </p:nvCxnSpPr>
        <p:spPr bwMode="auto">
          <a:xfrm flipH="1">
            <a:off x="72151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3" name="AutoShape 119"/>
          <p:cNvCxnSpPr>
            <a:cxnSpLocks noChangeShapeType="1"/>
            <a:stCxn id="820293" idx="2"/>
            <a:endCxn id="820291" idx="6"/>
          </p:cNvCxnSpPr>
          <p:nvPr/>
        </p:nvCxnSpPr>
        <p:spPr bwMode="auto">
          <a:xfrm flipH="1">
            <a:off x="7215188" y="47339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4" name="AutoShape 120"/>
          <p:cNvCxnSpPr>
            <a:cxnSpLocks noChangeShapeType="1"/>
            <a:stCxn id="820317" idx="2"/>
            <a:endCxn id="820285" idx="6"/>
          </p:cNvCxnSpPr>
          <p:nvPr/>
        </p:nvCxnSpPr>
        <p:spPr bwMode="auto">
          <a:xfrm flipH="1">
            <a:off x="7519988" y="44291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5" name="AutoShape 121"/>
          <p:cNvCxnSpPr>
            <a:cxnSpLocks noChangeShapeType="1"/>
            <a:stCxn id="820301" idx="0"/>
            <a:endCxn id="820293" idx="4"/>
          </p:cNvCxnSpPr>
          <p:nvPr/>
        </p:nvCxnSpPr>
        <p:spPr bwMode="auto">
          <a:xfrm flipV="1">
            <a:off x="74739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6" name="AutoShape 122"/>
          <p:cNvCxnSpPr>
            <a:cxnSpLocks noChangeShapeType="1"/>
            <a:stCxn id="820299" idx="6"/>
            <a:endCxn id="820301" idx="2"/>
          </p:cNvCxnSpPr>
          <p:nvPr/>
        </p:nvCxnSpPr>
        <p:spPr bwMode="auto">
          <a:xfrm>
            <a:off x="7215188" y="5038725"/>
            <a:ext cx="212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47" name="AutoShape 123"/>
          <p:cNvCxnSpPr>
            <a:cxnSpLocks noChangeShapeType="1"/>
            <a:stCxn id="820291" idx="4"/>
            <a:endCxn id="820299" idx="0"/>
          </p:cNvCxnSpPr>
          <p:nvPr/>
        </p:nvCxnSpPr>
        <p:spPr bwMode="auto">
          <a:xfrm>
            <a:off x="7169150" y="4779963"/>
            <a:ext cx="0" cy="212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s-t connectivity and shortest path in directed graphs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s-t connectivity (often called reachability for directed graphs).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Given two nodes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is there a path from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631825" lvl="1" indent="-285750"/>
                <a:r>
                  <a:rPr lang="en-US" altLang="en-US" dirty="0" smtClean="0"/>
                  <a:t>Undirected graph: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can reach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can reach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en-US" dirty="0" smtClean="0"/>
              </a:p>
              <a:p>
                <a:pPr marL="631825" lvl="1" indent="-285750"/>
                <a:r>
                  <a:rPr lang="en-US" altLang="en-US" dirty="0" smtClean="0"/>
                  <a:t>Directed graph: Not necessarily true</a:t>
                </a:r>
              </a:p>
              <a:p>
                <a:r>
                  <a:rPr lang="en-US" altLang="en-US" dirty="0" smtClean="0"/>
                  <a:t>s-t shortest path problem.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Given two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, what is the length of the shortest path between s and t?</a:t>
                </a:r>
              </a:p>
              <a:p>
                <a:pPr marL="631825" lvl="1" indent="-285750"/>
                <a:r>
                  <a:rPr lang="en-US" altLang="en-US" dirty="0"/>
                  <a:t>Undirected graph: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is the shortst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is the shortest path from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en-US" dirty="0"/>
              </a:p>
              <a:p>
                <a:pPr marL="631825" lvl="1" indent="-285750"/>
                <a:r>
                  <a:rPr lang="en-US" altLang="en-US" dirty="0"/>
                  <a:t>Directed graph: Not necessarily true</a:t>
                </a:r>
              </a:p>
              <a:p>
                <a:r>
                  <a:rPr lang="en-US" altLang="en-US" dirty="0" smtClean="0"/>
                  <a:t>BFS on a directed graph.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Same as in undirected case</a:t>
                </a:r>
              </a:p>
              <a:p>
                <a:pPr marL="631825" lvl="1" indent="-285750"/>
                <a:r>
                  <a:rPr lang="en-US" altLang="en-US" dirty="0" smtClean="0"/>
                  <a:t>Ex: Web crawler.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Start from web page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  Find all web pages linked from s, either directly or indirectly.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7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97B13-D025-4E7F-9AEF-7F00D4F9EE75}" type="slidenum">
              <a:rPr lang="en-US" altLang="en-US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Strong </a:t>
            </a:r>
            <a:r>
              <a:rPr lang="en-US" altLang="en-US" dirty="0" smtClean="0"/>
              <a:t>Connectivity in Directed Graphs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85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mutually reachable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there is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also a path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 smtClean="0"/>
                  <a:t>Def</a:t>
                </a:r>
                <a:r>
                  <a:rPr lang="en-US" altLang="en-US" dirty="0"/>
                  <a:t>.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A graph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strongly connected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if every pair of nodes is mutually reachable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indent="-231775"/>
                <a:r>
                  <a:rPr lang="en-US" altLang="en-US" dirty="0" smtClean="0"/>
                  <a:t>Algorithm for checking strong connectivity</a:t>
                </a:r>
              </a:p>
              <a:p>
                <a:pPr lvl="1"/>
                <a:r>
                  <a:rPr lang="en-US" altLang="en-US" dirty="0" smtClean="0"/>
                  <a:t>Pick </a:t>
                </a:r>
                <a:r>
                  <a:rPr lang="en-US" altLang="en-US" dirty="0"/>
                  <a:t>any node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Run BFS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Reverse all edges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/>
                  <a:t>, and run </a:t>
                </a:r>
                <a:r>
                  <a:rPr lang="en-US" altLang="en-US" dirty="0"/>
                  <a:t>BFS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Return true </a:t>
                </a:r>
                <a:r>
                  <a:rPr lang="en-US" altLang="en-US" dirty="0" err="1"/>
                  <a:t>iff</a:t>
                </a:r>
                <a:r>
                  <a:rPr lang="en-US" altLang="en-US" dirty="0"/>
                  <a:t> all nodes reached in both BFS executions.</a:t>
                </a: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85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1924A-F58C-4432-B36C-6B497B84158E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886450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115175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219700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500813" y="35321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781925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cxnSp>
        <p:nvCxnSpPr>
          <p:cNvPr id="20" name="AutoShape 16"/>
          <p:cNvCxnSpPr>
            <a:cxnSpLocks noChangeShapeType="1"/>
            <a:stCxn id="15" idx="3"/>
            <a:endCxn id="17" idx="7"/>
          </p:cNvCxnSpPr>
          <p:nvPr/>
        </p:nvCxnSpPr>
        <p:spPr bwMode="auto">
          <a:xfrm flipH="1">
            <a:off x="5448300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17"/>
          <p:cNvCxnSpPr>
            <a:cxnSpLocks noChangeShapeType="1"/>
            <a:stCxn id="15" idx="5"/>
            <a:endCxn id="18" idx="1"/>
          </p:cNvCxnSpPr>
          <p:nvPr/>
        </p:nvCxnSpPr>
        <p:spPr bwMode="auto">
          <a:xfrm>
            <a:off x="6113463" y="28956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18"/>
          <p:cNvCxnSpPr>
            <a:cxnSpLocks noChangeShapeType="1"/>
            <a:stCxn id="15" idx="6"/>
            <a:endCxn id="16" idx="2"/>
          </p:cNvCxnSpPr>
          <p:nvPr/>
        </p:nvCxnSpPr>
        <p:spPr bwMode="auto">
          <a:xfrm>
            <a:off x="6153150" y="28019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19"/>
          <p:cNvCxnSpPr>
            <a:cxnSpLocks noChangeShapeType="1"/>
            <a:stCxn id="16" idx="5"/>
            <a:endCxn id="19" idx="1"/>
          </p:cNvCxnSpPr>
          <p:nvPr/>
        </p:nvCxnSpPr>
        <p:spPr bwMode="auto">
          <a:xfrm>
            <a:off x="7343775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6765925" y="36655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18" idx="2"/>
            <a:endCxn id="17" idx="6"/>
          </p:cNvCxnSpPr>
          <p:nvPr/>
        </p:nvCxnSpPr>
        <p:spPr bwMode="auto">
          <a:xfrm flipH="1">
            <a:off x="5486400" y="36655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6" idx="3"/>
            <a:endCxn id="18" idx="7"/>
          </p:cNvCxnSpPr>
          <p:nvPr/>
        </p:nvCxnSpPr>
        <p:spPr bwMode="auto">
          <a:xfrm flipH="1">
            <a:off x="6727825" y="28956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1600200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828925" y="26670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933450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214563" y="35321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495675" y="35321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200" baseline="-25000"/>
          </a:p>
        </p:txBody>
      </p:sp>
      <p:cxnSp>
        <p:nvCxnSpPr>
          <p:cNvPr id="32" name="AutoShape 33"/>
          <p:cNvCxnSpPr>
            <a:cxnSpLocks noChangeShapeType="1"/>
            <a:stCxn id="27" idx="3"/>
            <a:endCxn id="29" idx="7"/>
          </p:cNvCxnSpPr>
          <p:nvPr/>
        </p:nvCxnSpPr>
        <p:spPr bwMode="auto">
          <a:xfrm flipH="1">
            <a:off x="1162050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34"/>
          <p:cNvCxnSpPr>
            <a:cxnSpLocks noChangeShapeType="1"/>
            <a:stCxn id="27" idx="5"/>
            <a:endCxn id="30" idx="1"/>
          </p:cNvCxnSpPr>
          <p:nvPr/>
        </p:nvCxnSpPr>
        <p:spPr bwMode="auto">
          <a:xfrm>
            <a:off x="1827213" y="28956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5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1866900" y="28019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6"/>
          <p:cNvCxnSpPr>
            <a:cxnSpLocks noChangeShapeType="1"/>
            <a:stCxn id="28" idx="5"/>
            <a:endCxn id="31" idx="1"/>
          </p:cNvCxnSpPr>
          <p:nvPr/>
        </p:nvCxnSpPr>
        <p:spPr bwMode="auto">
          <a:xfrm>
            <a:off x="3057525" y="28956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7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2479675" y="36655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8"/>
          <p:cNvCxnSpPr>
            <a:cxnSpLocks noChangeShapeType="1"/>
            <a:stCxn id="30" idx="2"/>
            <a:endCxn id="29" idx="6"/>
          </p:cNvCxnSpPr>
          <p:nvPr/>
        </p:nvCxnSpPr>
        <p:spPr bwMode="auto">
          <a:xfrm flipH="1">
            <a:off x="1200150" y="36655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9"/>
          <p:cNvCxnSpPr>
            <a:cxnSpLocks noChangeShapeType="1"/>
            <a:stCxn id="28" idx="3"/>
            <a:endCxn id="30" idx="7"/>
          </p:cNvCxnSpPr>
          <p:nvPr/>
        </p:nvCxnSpPr>
        <p:spPr bwMode="auto">
          <a:xfrm flipH="1">
            <a:off x="2441575" y="28956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1345242" y="3961341"/>
            <a:ext cx="200375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strongly connected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467350" y="3961341"/>
            <a:ext cx="237565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14435</TotalTime>
  <Words>1368</Words>
  <Application>Microsoft Office PowerPoint</Application>
  <PresentationFormat>On-screen Show (4:3)</PresentationFormat>
  <Paragraphs>233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17: Basic Graph Algorithms</vt:lpstr>
      <vt:lpstr>Breadth First Search</vt:lpstr>
      <vt:lpstr>BFS Algorithm</vt:lpstr>
      <vt:lpstr>BFS Tree</vt:lpstr>
      <vt:lpstr>Connected Component</vt:lpstr>
      <vt:lpstr>Flood Fill</vt:lpstr>
      <vt:lpstr>Flood Fill</vt:lpstr>
      <vt:lpstr>s-t connectivity and shortest path in directed graphs</vt:lpstr>
      <vt:lpstr>Strong Connectivity in Directed Graphs</vt:lpstr>
      <vt:lpstr>Strongly Connected Components</vt:lpstr>
      <vt:lpstr>Depth First Search and DFS Tree</vt:lpstr>
      <vt:lpstr>DFS Algorithm</vt:lpstr>
      <vt:lpstr>Application: Cycle Detection</vt:lpstr>
      <vt:lpstr>Tree edges, back edges, and cross edges</vt:lpstr>
      <vt:lpstr>DFS for cycle detection</vt:lpstr>
      <vt:lpstr>DFS for cycle detection</vt:lpstr>
      <vt:lpstr>Directed Acyclic Graphs and Topological Ordering</vt:lpstr>
      <vt:lpstr>Topological Sort Algorithm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807</cp:revision>
  <cp:lastPrinted>2005-06-09T20:50:40Z</cp:lastPrinted>
  <dcterms:created xsi:type="dcterms:W3CDTF">1999-12-31T01:41:01Z</dcterms:created>
  <dcterms:modified xsi:type="dcterms:W3CDTF">2015-05-05T03:26:10Z</dcterms:modified>
</cp:coreProperties>
</file>