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06" r:id="rId3"/>
    <p:sldId id="412" r:id="rId4"/>
    <p:sldId id="372" r:id="rId5"/>
    <p:sldId id="415" r:id="rId6"/>
    <p:sldId id="413" r:id="rId7"/>
    <p:sldId id="414" r:id="rId8"/>
    <p:sldId id="405" r:id="rId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7B0"/>
    <a:srgbClr val="F2F717"/>
    <a:srgbClr val="008000"/>
    <a:srgbClr val="D5FBD6"/>
    <a:srgbClr val="F9F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7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84E74674-F22B-43BF-819A-FD6750FBD891}" type="datetimeFigureOut">
              <a:rPr lang="en-US" altLang="en-US"/>
              <a:pPr>
                <a:defRPr/>
              </a:pPr>
              <a:t>5/6/2015</a:t>
            </a:fld>
            <a:endParaRPr lang="en-US" alt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576A6B87-5BAD-4E1C-80E3-F98178428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8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6D8B0FC-9229-4EFA-A47F-580C7A403B10}" type="datetimeFigureOut">
              <a:rPr lang="zh-CN" altLang="en-US"/>
              <a:pPr>
                <a:defRPr/>
              </a:pPr>
              <a:t>2015/5/6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F841E8-9015-45CD-951B-3A33EF774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725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36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16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56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46D93-DC25-4CC5-A303-0A09258AF0BB}" type="datetime1">
              <a:rPr lang="zh-CN" altLang="en-US"/>
              <a:pPr>
                <a:defRPr/>
              </a:pPr>
              <a:t>2015/5/6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E4C9F-DEC2-42A7-82D4-46637E7314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70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24EF3-90BE-45A1-8592-9F90891A231B}" type="datetime1">
              <a:rPr lang="zh-CN" altLang="en-US"/>
              <a:pPr>
                <a:defRPr/>
              </a:pPr>
              <a:t>2015/5/6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A0B2C-FA1A-4EFA-93D0-6CFED2CE53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83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6B65A-D7E5-4940-8A2A-02D8648A8EC2}" type="datetime1">
              <a:rPr lang="zh-CN" altLang="en-US"/>
              <a:pPr>
                <a:defRPr/>
              </a:pPr>
              <a:t>2015/5/6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5FD34-5063-4547-B1DD-8CA3DA0846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23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2BA00-B8F8-4BEB-B4E6-695C0683403A}" type="datetime1">
              <a:rPr lang="zh-CN" altLang="en-US"/>
              <a:pPr>
                <a:defRPr/>
              </a:pPr>
              <a:t>2015/5/6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4A9C4-D0A0-465D-863D-B5F7389B2F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01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A371E-7E8E-445B-A17F-A6AC466BD780}" type="datetime1">
              <a:rPr lang="zh-CN" altLang="en-US"/>
              <a:pPr>
                <a:defRPr/>
              </a:pPr>
              <a:t>2015/5/6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9BB6A-2A15-4DB8-8857-15B0EA29C3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85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1F3A3-A9D2-4085-BE6F-2BDEDA1061CD}" type="datetime1">
              <a:rPr lang="zh-CN" altLang="en-US"/>
              <a:pPr>
                <a:defRPr/>
              </a:pPr>
              <a:t>2015/5/6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7BF2D-F96F-4F39-ACEB-9641D097FD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08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0348-893D-4F50-80E7-AEF77CD4D78E}" type="datetime1">
              <a:rPr lang="zh-CN" altLang="en-US"/>
              <a:pPr>
                <a:defRPr/>
              </a:pPr>
              <a:t>2015/5/6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F0D0B-7E9A-4AE0-8CE7-D4E0018BBA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60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CD6BA-FBA8-4978-B5E0-A29143ED9CDC}" type="datetime1">
              <a:rPr lang="zh-CN" altLang="en-US"/>
              <a:pPr>
                <a:defRPr/>
              </a:pPr>
              <a:t>2015/5/6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9A72-3874-4A99-A251-21226BFB44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11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4FC36-C3D6-46D2-867D-8731034726AE}" type="datetime1">
              <a:rPr lang="zh-CN" altLang="en-US"/>
              <a:pPr>
                <a:defRPr/>
              </a:pPr>
              <a:t>2015/5/6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2D71F-AAC5-4AED-9C41-E489010C2D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78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633-ACC7-4711-A7DC-E0EB3253B72D}" type="datetime1">
              <a:rPr lang="zh-CN" altLang="en-US"/>
              <a:pPr>
                <a:defRPr/>
              </a:pPr>
              <a:t>2015/5/6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DE83-5772-4864-A02D-75EE5A7CB3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33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7AB9-A85E-4E29-B08A-9530D729470E}" type="datetime1">
              <a:rPr lang="zh-CN" altLang="en-US"/>
              <a:pPr>
                <a:defRPr/>
              </a:pPr>
              <a:t>2015/5/6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6630C-C8C4-43EC-9CD3-8A3D21E55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1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56F03DF-2084-419F-869D-1D4CE616F1DC}" type="datetime1">
              <a:rPr lang="zh-CN" altLang="en-US"/>
              <a:pPr>
                <a:defRPr/>
              </a:pPr>
              <a:t>2015/5/6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5D136B0-9C52-4757-8793-A14C2DD3D4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A71727-CED9-4028-B6AE-02445C928FD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Overview of Materials After Midterm</a:t>
            </a:r>
            <a:endParaRPr lang="zh-CN" altLang="en-US" sz="4000" smtClean="0"/>
          </a:p>
        </p:txBody>
      </p:sp>
      <p:sp>
        <p:nvSpPr>
          <p:cNvPr id="4100" name="Slide Number Placeholder 3"/>
          <p:cNvSpPr txBox="1">
            <a:spLocks noGrp="1"/>
          </p:cNvSpPr>
          <p:nvPr/>
        </p:nvSpPr>
        <p:spPr bwMode="auto"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BF43FB8-7C35-431E-A63F-A1D3B7080A4A}" type="slidenum">
              <a:rPr lang="zh-CN" altLang="en-US" sz="1200" b="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 b="0">
              <a:solidFill>
                <a:srgbClr val="898989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01FEF4-BBA8-4902-ADC6-EA494B0B60F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 lIns="92075" tIns="46038" rIns="92075" bIns="46038"/>
          <a:lstStyle/>
          <a:p>
            <a:r>
              <a:rPr lang="en-US" altLang="zh-CN" smtClean="0"/>
              <a:t>Greedy Algorithms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953000"/>
          </a:xfrm>
        </p:spPr>
        <p:txBody>
          <a:bodyPr lIns="92075" tIns="46038" rIns="92075" bIns="46038"/>
          <a:lstStyle/>
          <a:p>
            <a:pPr marL="533400" indent="-53340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CN" sz="2800" dirty="0" smtClean="0">
                <a:sym typeface="Symbol" panose="05050102010706020507" pitchFamily="18" charset="2"/>
              </a:rPr>
              <a:t>General idea: make the choice that looks best now without thinking too much about the future</a:t>
            </a:r>
          </a:p>
          <a:p>
            <a:pPr marL="914400" lvl="1" indent="-45720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CN" sz="2400" dirty="0" smtClean="0">
                <a:sym typeface="Symbol" panose="05050102010706020507" pitchFamily="18" charset="2"/>
              </a:rPr>
              <a:t>Sometimes it produces the optimal solution</a:t>
            </a:r>
          </a:p>
          <a:p>
            <a:pPr marL="533400" indent="-53340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CN" sz="2800" dirty="0" smtClean="0">
                <a:sym typeface="Symbol" panose="05050102010706020507" pitchFamily="18" charset="2"/>
              </a:rPr>
              <a:t>Examples</a:t>
            </a:r>
          </a:p>
          <a:p>
            <a:pPr marL="933450" lvl="1" indent="-53340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CN" sz="2400" dirty="0" smtClean="0">
                <a:sym typeface="Symbol" panose="05050102010706020507" pitchFamily="18" charset="2"/>
              </a:rPr>
              <a:t>Interval scheduling</a:t>
            </a:r>
          </a:p>
          <a:p>
            <a:pPr marL="933450" lvl="1" indent="-53340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CN" sz="2400" dirty="0" smtClean="0">
                <a:sym typeface="Symbol" panose="05050102010706020507" pitchFamily="18" charset="2"/>
              </a:rPr>
              <a:t>Interval partitioning</a:t>
            </a:r>
          </a:p>
          <a:p>
            <a:pPr marL="933450" lvl="1" indent="-53340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CN" sz="2400" dirty="0" smtClean="0">
                <a:sym typeface="Symbol" panose="05050102010706020507" pitchFamily="18" charset="2"/>
              </a:rPr>
              <a:t>Fractional Knapsack</a:t>
            </a:r>
          </a:p>
          <a:p>
            <a:pPr marL="933450" lvl="1" indent="-53340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CN" sz="2400" dirty="0" smtClean="0">
                <a:sym typeface="Symbol" panose="05050102010706020507" pitchFamily="18" charset="2"/>
              </a:rPr>
              <a:t>Huffman coding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(correctness proof not required)</a:t>
            </a:r>
          </a:p>
          <a:p>
            <a:pPr marL="914400" lvl="1" indent="-45720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CN" sz="2400" dirty="0" smtClean="0">
                <a:sym typeface="Symbol" panose="05050102010706020507" pitchFamily="18" charset="2"/>
              </a:rPr>
              <a:t>Many graph algorithms  </a:t>
            </a:r>
          </a:p>
          <a:p>
            <a:pPr marL="533400" indent="-53340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CN" sz="2800" dirty="0" smtClean="0">
                <a:sym typeface="Symbol" panose="05050102010706020507" pitchFamily="18" charset="2"/>
              </a:rPr>
              <a:t>The algorithms are usually very simple </a:t>
            </a:r>
          </a:p>
          <a:p>
            <a:pPr marL="914400" lvl="1" indent="-45720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CN" sz="2400" dirty="0" smtClean="0">
                <a:sym typeface="Symbol" panose="05050102010706020507" pitchFamily="18" charset="2"/>
              </a:rPr>
              <a:t>But need to prove correctness!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Solution format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 sz="2800" dirty="0" smtClean="0">
                <a:ea typeface="宋体" panose="02010600030101010101" pitchFamily="2" charset="-122"/>
              </a:rPr>
              <a:t>The algorithm (language and/or pseudo code)</a:t>
            </a:r>
          </a:p>
          <a:p>
            <a:r>
              <a:rPr lang="en-US" altLang="en-US" sz="2800" dirty="0" smtClean="0">
                <a:ea typeface="宋体" panose="02010600030101010101" pitchFamily="2" charset="-122"/>
              </a:rPr>
              <a:t>Correctness proof (no fixed technique, the following it the most common one)</a:t>
            </a:r>
          </a:p>
          <a:p>
            <a:pPr lvl="1"/>
            <a:r>
              <a:rPr lang="en-US" altLang="en-US" sz="2400" dirty="0" smtClean="0">
                <a:ea typeface="宋体" panose="02010600030101010101" pitchFamily="2" charset="-122"/>
              </a:rPr>
              <a:t>Let G be the greedy solution, O the optimal solution</a:t>
            </a:r>
          </a:p>
          <a:p>
            <a:pPr lvl="1"/>
            <a:r>
              <a:rPr lang="en-US" altLang="en-US" sz="2400" dirty="0" smtClean="0">
                <a:ea typeface="宋体" panose="02010600030101010101" pitchFamily="2" charset="-122"/>
              </a:rPr>
              <a:t>Find one (usually the first or the last) difference between G and O.</a:t>
            </a:r>
          </a:p>
          <a:p>
            <a:pPr lvl="1"/>
            <a:r>
              <a:rPr lang="en-US" altLang="en-US" sz="2400" dirty="0" smtClean="0">
                <a:ea typeface="宋体" panose="02010600030101010101" pitchFamily="2" charset="-122"/>
              </a:rPr>
              <a:t>Make O more similar to G by removing that difference, while making sure that the quality of O does not decrease (it can’t increase either since O is already optimal).</a:t>
            </a:r>
          </a:p>
          <a:p>
            <a:pPr lvl="1"/>
            <a:r>
              <a:rPr lang="en-US" altLang="en-US" sz="2400" dirty="0" smtClean="0">
                <a:ea typeface="宋体" panose="02010600030101010101" pitchFamily="2" charset="-122"/>
              </a:rPr>
              <a:t>Repeatedly applying the above transformations until G and O are the same</a:t>
            </a:r>
          </a:p>
          <a:p>
            <a:r>
              <a:rPr lang="en-US" altLang="en-US" sz="2800" dirty="0" smtClean="0">
                <a:ea typeface="宋体" panose="02010600030101010101" pitchFamily="2" charset="-122"/>
              </a:rPr>
              <a:t>Running time (usually easy)</a:t>
            </a:r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A6ECBB-5DB9-4204-88A8-49E2A280D95B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FB367-DA33-4AF9-BFAC-09EBF2001A4C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 lIns="92075" tIns="46038" rIns="92075" bIns="46038"/>
          <a:lstStyle/>
          <a:p>
            <a:r>
              <a:rPr lang="en-US" altLang="zh-CN" smtClean="0">
                <a:sym typeface="Symbol" panose="05050102010706020507" pitchFamily="18" charset="2"/>
              </a:rPr>
              <a:t>Dynamic Programming (DP)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991600" cy="5029200"/>
          </a:xfrm>
        </p:spPr>
        <p:txBody>
          <a:bodyPr lIns="92075" tIns="46038" rIns="92075" bIns="46038"/>
          <a:lstStyle/>
          <a:p>
            <a:r>
              <a:rPr lang="en-US" altLang="zh-CN" sz="2400" dirty="0" smtClean="0">
                <a:sym typeface="Symbol" panose="05050102010706020507" pitchFamily="18" charset="2"/>
              </a:rPr>
              <a:t>Often DP is used for optimization or counting problems</a:t>
            </a:r>
          </a:p>
          <a:p>
            <a:r>
              <a:rPr lang="en-US" altLang="zh-CN" sz="2400" dirty="0" smtClean="0">
                <a:sym typeface="Symbol" panose="05050102010706020507" pitchFamily="18" charset="2"/>
              </a:rPr>
              <a:t>DP is just a way to solve recurrences by memorization</a:t>
            </a:r>
          </a:p>
          <a:p>
            <a:r>
              <a:rPr lang="en-US" altLang="zh-CN" sz="2400" dirty="0" smtClean="0">
                <a:sym typeface="Symbol" panose="05050102010706020507" pitchFamily="18" charset="2"/>
              </a:rPr>
              <a:t>Main idea of DP</a:t>
            </a:r>
          </a:p>
          <a:p>
            <a:pPr lvl="1"/>
            <a:r>
              <a:rPr lang="en-US" altLang="zh-CN" sz="2000" dirty="0" smtClean="0">
                <a:sym typeface="Symbol" panose="05050102010706020507" pitchFamily="18" charset="2"/>
              </a:rPr>
              <a:t>Subproblem definition</a:t>
            </a:r>
          </a:p>
          <a:p>
            <a:pPr lvl="1"/>
            <a:r>
              <a:rPr lang="en-US" altLang="zh-CN" sz="2000" dirty="0" smtClean="0">
                <a:sym typeface="Symbol" panose="05050102010706020507" pitchFamily="18" charset="2"/>
              </a:rPr>
              <a:t>Analyze the structure of an optimal solution and write out the recurrence</a:t>
            </a:r>
          </a:p>
          <a:p>
            <a:pPr lvl="1"/>
            <a:r>
              <a:rPr lang="en-US" altLang="zh-CN" sz="2000" dirty="0" smtClean="0">
                <a:sym typeface="Symbol" panose="05050102010706020507" pitchFamily="18" charset="2"/>
              </a:rPr>
              <a:t>Compute the value of an optimal solution (usually bottom-up)</a:t>
            </a:r>
          </a:p>
          <a:p>
            <a:r>
              <a:rPr lang="en-US" altLang="zh-CN" sz="2400" dirty="0" smtClean="0">
                <a:sym typeface="Symbol" panose="05050102010706020507" pitchFamily="18" charset="2"/>
              </a:rPr>
              <a:t>Usual strategy</a:t>
            </a:r>
          </a:p>
          <a:p>
            <a:pPr lvl="1"/>
            <a:r>
              <a:rPr lang="en-US" altLang="zh-CN" sz="2000" dirty="0" smtClean="0">
                <a:sym typeface="Symbol" panose="05050102010706020507" pitchFamily="18" charset="2"/>
              </a:rPr>
              <a:t>Try 1D first; if not working, try 2D</a:t>
            </a:r>
          </a:p>
          <a:p>
            <a:pPr lvl="1"/>
            <a:r>
              <a:rPr lang="en-US" altLang="zh-CN" sz="2000" dirty="0" smtClean="0">
                <a:sym typeface="Symbol" panose="05050102010706020507" pitchFamily="18" charset="2"/>
              </a:rPr>
              <a:t>Some problems (two strings, intervals) naturally require 2D DP</a:t>
            </a:r>
          </a:p>
          <a:p>
            <a:pPr lvl="1"/>
            <a:r>
              <a:rPr lang="en-US" altLang="zh-CN" sz="2000" dirty="0" smtClean="0">
                <a:sym typeface="Symbol" panose="05050102010706020507" pitchFamily="18" charset="2"/>
              </a:rPr>
              <a:t>Start with the most natural definition; if not working, ask why and change the definition</a:t>
            </a:r>
          </a:p>
          <a:p>
            <a:pPr lvl="1"/>
            <a:r>
              <a:rPr lang="en-US" altLang="zh-CN" sz="2000" dirty="0" smtClean="0">
                <a:sym typeface="Symbol" panose="05050102010706020507" pitchFamily="18" charset="2"/>
              </a:rPr>
              <a:t>After changing the definition, need to make sure it still solves the original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Solution Format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en-US" altLang="en-US" sz="2400" dirty="0" smtClean="0">
                <a:ea typeface="宋体" panose="02010600030101010101" pitchFamily="2" charset="-122"/>
              </a:rPr>
              <a:t>Definition of subproblem</a:t>
            </a:r>
          </a:p>
          <a:p>
            <a:pPr lvl="1"/>
            <a:r>
              <a:rPr lang="en-US" altLang="en-US" sz="2000" dirty="0" smtClean="0">
                <a:ea typeface="宋体" panose="02010600030101010101" pitchFamily="2" charset="-122"/>
              </a:rPr>
              <a:t>If the last subproblem does not solve the original problem, say how all subproblems together can solve the original problem</a:t>
            </a:r>
          </a:p>
          <a:p>
            <a:r>
              <a:rPr lang="en-US" altLang="en-US" sz="2400" dirty="0" smtClean="0">
                <a:ea typeface="宋体" panose="02010600030101010101" pitchFamily="2" charset="-122"/>
              </a:rPr>
              <a:t>Recurrence relation</a:t>
            </a:r>
            <a:endParaRPr lang="en-US" altLang="en-US" sz="2000" dirty="0" smtClean="0">
              <a:ea typeface="宋体" panose="02010600030101010101" pitchFamily="2" charset="-122"/>
            </a:endParaRPr>
          </a:p>
          <a:p>
            <a:r>
              <a:rPr lang="en-US" altLang="en-US" sz="2400" dirty="0" smtClean="0">
                <a:ea typeface="宋体" panose="02010600030101010101" pitchFamily="2" charset="-122"/>
              </a:rPr>
              <a:t>Bottom-up computation</a:t>
            </a:r>
          </a:p>
          <a:p>
            <a:pPr lvl="1"/>
            <a:r>
              <a:rPr lang="en-US" altLang="en-US" sz="2000" dirty="0" smtClean="0">
                <a:ea typeface="宋体" panose="02010600030101010101" pitchFamily="2" charset="-122"/>
              </a:rPr>
              <a:t>Can just say how to do it, or use pseudo code</a:t>
            </a:r>
          </a:p>
          <a:p>
            <a:pPr lvl="1"/>
            <a:r>
              <a:rPr lang="en-US" altLang="en-US" sz="2000" dirty="0" smtClean="0">
                <a:ea typeface="宋体" panose="02010600030101010101" pitchFamily="2" charset="-122"/>
              </a:rPr>
              <a:t>Remember the base case</a:t>
            </a:r>
          </a:p>
          <a:p>
            <a:pPr lvl="1"/>
            <a:r>
              <a:rPr lang="en-US" altLang="en-US" sz="2000" dirty="0" smtClean="0">
                <a:ea typeface="宋体" panose="02010600030101010101" pitchFamily="2" charset="-122"/>
              </a:rPr>
              <a:t>Running time usually easy</a:t>
            </a:r>
          </a:p>
          <a:p>
            <a:r>
              <a:rPr lang="en-US" altLang="en-US" sz="2400" dirty="0" smtClean="0">
                <a:ea typeface="宋体" panose="02010600030101010101" pitchFamily="2" charset="-122"/>
              </a:rPr>
              <a:t>Construction of the optimal solution</a:t>
            </a:r>
          </a:p>
          <a:p>
            <a:pPr lvl="1"/>
            <a:r>
              <a:rPr lang="en-US" altLang="en-US" sz="2000" dirty="0" smtClean="0">
                <a:ea typeface="宋体" panose="02010600030101010101" pitchFamily="2" charset="-122"/>
              </a:rPr>
              <a:t>Not always required</a:t>
            </a:r>
          </a:p>
          <a:p>
            <a:pPr lvl="1"/>
            <a:r>
              <a:rPr lang="en-US" altLang="en-US" sz="2000" dirty="0" smtClean="0">
                <a:ea typeface="宋体" panose="02010600030101010101" pitchFamily="2" charset="-122"/>
              </a:rPr>
              <a:t>Use a “</a:t>
            </a:r>
            <a:r>
              <a:rPr lang="en-US" altLang="en-US" sz="2000" dirty="0" err="1" smtClean="0">
                <a:ea typeface="宋体" panose="02010600030101010101" pitchFamily="2" charset="-122"/>
              </a:rPr>
              <a:t>pred</a:t>
            </a:r>
            <a:r>
              <a:rPr lang="en-US" altLang="en-US" sz="2000" dirty="0" smtClean="0">
                <a:ea typeface="宋体" panose="02010600030101010101" pitchFamily="2" charset="-122"/>
              </a:rPr>
              <a:t>” array to remember the best choice made by DP for each subproblem</a:t>
            </a:r>
          </a:p>
          <a:p>
            <a:pPr lvl="1"/>
            <a:r>
              <a:rPr lang="en-US" altLang="en-US" sz="2000" dirty="0" smtClean="0">
                <a:ea typeface="宋体" panose="02010600030101010101" pitchFamily="2" charset="-122"/>
              </a:rPr>
              <a:t>Construct the solution by tracing back the </a:t>
            </a:r>
            <a:r>
              <a:rPr lang="en-US" altLang="en-US" sz="2000" dirty="0" err="1" smtClean="0">
                <a:ea typeface="宋体" panose="02010600030101010101" pitchFamily="2" charset="-122"/>
              </a:rPr>
              <a:t>pred</a:t>
            </a:r>
            <a:r>
              <a:rPr lang="en-US" altLang="en-US" sz="2000" dirty="0" smtClean="0">
                <a:ea typeface="宋体" panose="02010600030101010101" pitchFamily="2" charset="-122"/>
              </a:rPr>
              <a:t> array</a:t>
            </a:r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C4C1D2-2421-4BBD-9EDF-E0DC2987D85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Graph Algorithms</a:t>
            </a:r>
          </a:p>
        </p:txBody>
      </p:sp>
      <p:sp>
        <p:nvSpPr>
          <p:cNvPr id="8195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altLang="en-US" sz="2400" dirty="0" smtClean="0">
                <a:ea typeface="宋体" panose="02010600030101010101" pitchFamily="2" charset="-122"/>
              </a:rPr>
              <a:t>Basic graph theory</a:t>
            </a:r>
          </a:p>
          <a:p>
            <a:pPr lvl="1"/>
            <a:r>
              <a:rPr lang="en-US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Not required: Euler path</a:t>
            </a:r>
          </a:p>
          <a:p>
            <a:r>
              <a:rPr lang="en-US" altLang="en-US" sz="2400" dirty="0" smtClean="0">
                <a:ea typeface="宋体" panose="02010600030101010101" pitchFamily="2" charset="-122"/>
              </a:rPr>
              <a:t>Graph representation</a:t>
            </a:r>
          </a:p>
          <a:p>
            <a:pPr lvl="1"/>
            <a:r>
              <a:rPr lang="en-US" altLang="en-US" sz="2000" dirty="0" smtClean="0">
                <a:ea typeface="宋体" panose="02010600030101010101" pitchFamily="2" charset="-122"/>
              </a:rPr>
              <a:t>Adjacency list (default) vs adjacency matrix</a:t>
            </a:r>
          </a:p>
          <a:p>
            <a:r>
              <a:rPr lang="en-US" altLang="en-US" sz="2400" dirty="0" smtClean="0">
                <a:ea typeface="宋体" panose="02010600030101010101" pitchFamily="2" charset="-122"/>
              </a:rPr>
              <a:t>Algorithms learned:</a:t>
            </a:r>
          </a:p>
          <a:p>
            <a:pPr lvl="1"/>
            <a:r>
              <a:rPr lang="en-US" altLang="en-US" sz="2000" dirty="0" smtClean="0">
                <a:ea typeface="宋体" panose="02010600030101010101" pitchFamily="2" charset="-122"/>
              </a:rPr>
              <a:t>BFS / DFS</a:t>
            </a:r>
          </a:p>
          <a:p>
            <a:pPr lvl="1"/>
            <a:r>
              <a:rPr lang="en-US" altLang="en-US" sz="2000" dirty="0" smtClean="0">
                <a:ea typeface="宋体" panose="02010600030101010101" pitchFamily="2" charset="-122"/>
              </a:rPr>
              <a:t>Topological sorting for a DAG</a:t>
            </a:r>
          </a:p>
          <a:p>
            <a:pPr lvl="1"/>
            <a:r>
              <a:rPr lang="en-US" altLang="en-US" sz="2000" dirty="0" smtClean="0">
                <a:ea typeface="宋体" panose="02010600030101010101" pitchFamily="2" charset="-122"/>
              </a:rPr>
              <a:t>MST (Prim and </a:t>
            </a:r>
            <a:r>
              <a:rPr lang="en-US" altLang="en-US" sz="2000" dirty="0" err="1" smtClean="0">
                <a:ea typeface="宋体" panose="02010600030101010101" pitchFamily="2" charset="-122"/>
              </a:rPr>
              <a:t>Kruskal</a:t>
            </a:r>
            <a:r>
              <a:rPr lang="en-US" altLang="en-US" sz="2000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en-US" sz="2000" smtClean="0">
                <a:ea typeface="宋体" panose="02010600030101010101" pitchFamily="2" charset="-122"/>
              </a:rPr>
              <a:t>Shortest </a:t>
            </a:r>
            <a:r>
              <a:rPr lang="en-US" altLang="en-US" sz="2000" dirty="0" smtClean="0">
                <a:ea typeface="宋体" panose="02010600030101010101" pitchFamily="2" charset="-122"/>
              </a:rPr>
              <a:t>paths (</a:t>
            </a:r>
            <a:r>
              <a:rPr lang="en-US" altLang="en-US" sz="2000" dirty="0" err="1" smtClean="0">
                <a:ea typeface="宋体" panose="02010600030101010101" pitchFamily="2" charset="-122"/>
              </a:rPr>
              <a:t>Dijkstra</a:t>
            </a:r>
            <a:r>
              <a:rPr lang="en-US" altLang="en-US" sz="2000" dirty="0" smtClean="0">
                <a:ea typeface="宋体" panose="02010600030101010101" pitchFamily="2" charset="-122"/>
              </a:rPr>
              <a:t> and various DPs) </a:t>
            </a:r>
          </a:p>
          <a:p>
            <a:pPr lvl="2"/>
            <a:r>
              <a:rPr lang="en-US" altLang="en-US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Not required: The improved versions of Bellman-Ford and Floyd-</a:t>
            </a:r>
            <a:r>
              <a:rPr lang="en-US" altLang="en-US" sz="18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Warshall</a:t>
            </a:r>
            <a:endParaRPr lang="en-US" altLang="en-US" sz="1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en-US" sz="2000" dirty="0" smtClean="0">
                <a:ea typeface="宋体" panose="02010600030101010101" pitchFamily="2" charset="-122"/>
              </a:rPr>
              <a:t>Need to know algorithms and correctness proof</a:t>
            </a: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0C40BA-1209-4300-8EBF-74F8D59FBB1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Types of Possible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Show steps of a learned algorithm on an example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Variants of learned algorithms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Proving certain graph properties, MST, shortest path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Design a new algorithm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CA2C73-291F-4001-AEC4-27684363C59C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724101-C29A-4E38-83FB-C37E5711BDC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 lIns="92075" tIns="46038" rIns="92075" bIns="46038"/>
          <a:lstStyle/>
          <a:p>
            <a:r>
              <a:rPr lang="en-US" altLang="zh-CN" dirty="0" smtClean="0"/>
              <a:t>About the Final Exam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839200" cy="5562600"/>
          </a:xfrm>
        </p:spPr>
        <p:txBody>
          <a:bodyPr lIns="92075" tIns="46038" rIns="92075" bIns="46038"/>
          <a:lstStyle/>
          <a:p>
            <a:r>
              <a:rPr lang="en-US" altLang="en-US" sz="2400" dirty="0" smtClean="0">
                <a:ea typeface="宋体" panose="02010600030101010101" pitchFamily="2" charset="-122"/>
              </a:rPr>
              <a:t>The final is on: 23-May-2015 (Sat) 8:30-11:30AM, LG1 (table tennis room) </a:t>
            </a:r>
          </a:p>
          <a:p>
            <a:r>
              <a:rPr lang="en-US" altLang="en-US" sz="2400" dirty="0" smtClean="0">
                <a:ea typeface="宋体" panose="02010600030101010101" pitchFamily="2" charset="-122"/>
              </a:rPr>
              <a:t>It will be with closed books and notes, and will cover all materials for the entire semester, but with a focus on those after the midterm.  </a:t>
            </a:r>
          </a:p>
          <a:p>
            <a:r>
              <a:rPr lang="en-US" altLang="en-US" sz="2400" dirty="0" smtClean="0">
                <a:ea typeface="宋体" panose="02010600030101010101" pitchFamily="2" charset="-122"/>
              </a:rPr>
              <a:t>All necessary mathematical background will be provided.</a:t>
            </a:r>
          </a:p>
          <a:p>
            <a:r>
              <a:rPr lang="en-US" altLang="en-US" sz="2400" dirty="0" smtClean="0">
                <a:ea typeface="宋体" panose="02010600030101010101" pitchFamily="2" charset="-122"/>
              </a:rPr>
              <a:t>You can use pencils (so that you can easily correct possible mistakes), but calculators or other electronic means are not allowed (or needed). </a:t>
            </a:r>
          </a:p>
          <a:p>
            <a:r>
              <a:rPr lang="en-US" altLang="en-US" sz="2400" dirty="0" smtClean="0">
                <a:ea typeface="宋体" panose="02010600030101010101" pitchFamily="2" charset="-122"/>
              </a:rPr>
              <a:t>Office hours will be announced later.</a:t>
            </a:r>
          </a:p>
          <a:p>
            <a:r>
              <a:rPr lang="en-US" altLang="en-US" sz="2400" dirty="0" smtClean="0">
                <a:ea typeface="宋体" panose="02010600030101010101" pitchFamily="2" charset="-122"/>
              </a:rPr>
              <a:t>Please give me feedback through SFQ!</a:t>
            </a:r>
          </a:p>
          <a:p>
            <a:pPr lvl="1"/>
            <a:r>
              <a:rPr lang="en-US" altLang="en-US" sz="2000" dirty="0" smtClean="0">
                <a:ea typeface="宋体" panose="02010600030101010101" pitchFamily="2" charset="-122"/>
              </a:rPr>
              <a:t>Programming assignments</a:t>
            </a:r>
          </a:p>
          <a:p>
            <a:pPr lvl="1"/>
            <a:r>
              <a:rPr lang="en-US" altLang="en-US" sz="2000" smtClean="0">
                <a:ea typeface="宋体" panose="02010600030101010101" pitchFamily="2" charset="-122"/>
              </a:rPr>
              <a:t>Lecture notes</a:t>
            </a:r>
            <a:endParaRPr lang="en-US" altLang="en-US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4870</TotalTime>
  <Words>561</Words>
  <Application>Microsoft Office PowerPoint</Application>
  <PresentationFormat>On-screen Show (4:3)</PresentationFormat>
  <Paragraphs>79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Symbol</vt:lpstr>
      <vt:lpstr>Office Theme</vt:lpstr>
      <vt:lpstr>Overview of Materials After Midterm</vt:lpstr>
      <vt:lpstr>Greedy Algorithms</vt:lpstr>
      <vt:lpstr>Solution format</vt:lpstr>
      <vt:lpstr>Dynamic Programming (DP)</vt:lpstr>
      <vt:lpstr>Solution Format</vt:lpstr>
      <vt:lpstr>Graph Algorithms</vt:lpstr>
      <vt:lpstr>Types of Possible Questions</vt:lpstr>
      <vt:lpstr>About the Final Exam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– Asymptotic Notations and Recurrences</dc:title>
  <dc:creator>CSE</dc:creator>
  <cp:lastModifiedBy>yike</cp:lastModifiedBy>
  <cp:revision>237</cp:revision>
  <dcterms:created xsi:type="dcterms:W3CDTF">2010-02-03T06:46:05Z</dcterms:created>
  <dcterms:modified xsi:type="dcterms:W3CDTF">2015-05-06T08:45:30Z</dcterms:modified>
</cp:coreProperties>
</file>