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6" r:id="rId4"/>
    <p:sldId id="285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1402-A001-A948-8B18-613D3FAAC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875E4-3596-6143-8961-2948D47EA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69730-2A32-BB44-AAAF-CA1BF640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28397-17CA-3B44-AB61-1AFBA9C1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4FC35-7803-8E4F-A710-0A2DFDDC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4D98-DF0A-D149-930E-326E668E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0A1DC-B343-ED47-8676-D25EA8A01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13C2A-C275-9440-9B6B-ABBE2F7A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D6653-A9E3-084D-8E69-4C5A3CD3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E0255-FCEF-5B40-9F75-A67BDCAB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0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52C8B9-E29F-5246-80BC-75815FC8D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57661-4906-8E40-872A-C8004AAF4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1420E-CD11-7C41-A9AD-EF3AE94C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4C0B5-3C53-1B43-9ADB-503B1E56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C94F7-2973-6E41-A170-09AD6CD4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0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7869-0736-FA4E-9CC8-4C218C39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D907-8DCF-7449-8B47-4633E4A71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EEFAF-4D2F-034B-943F-75EAC9A4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C10A0-17E9-214B-91F7-D52A10C5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6D554-AD93-1C44-8FF1-CCB2F86F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3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DAD7-99AD-1F44-857A-63AC9D36D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7FBD8-0CC9-1B49-8992-AC05B9D33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90D72-1302-0441-9BF3-B6094D65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73B02-6457-C841-8AE7-1CD43239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91778-4E59-1F41-A7C3-FE94B47F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5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79DF-6C33-CB4F-8AF0-C8DBFE13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33E5C-9B1C-CB41-BB67-422E57A64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0C127-FC1C-F346-910B-7611A6C33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8EE0A-D44F-8F49-91B5-2EE5F379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1EADB-0353-F743-98D1-1DC3EF81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858EE-2814-E04D-9424-C8DD948A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41B6-49CB-164F-BD0D-FCA88091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8446E-A77B-D44B-A7A4-F03D62F1F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2FB65-5FCA-314C-8A82-C8D61A4ED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13582-C016-1D42-BF1A-EBD732CCB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5E57D-97ED-7943-B7F3-9C43F4F3A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C3D55-2922-104F-B2A3-72E35793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9/22/21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3B1456-F55C-3D4B-9471-E1E5490C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8E99D-183A-F141-ACC7-8709A269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7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720D-59E1-9547-AF4F-6831B0FF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32F4A5-FA3E-B340-BCDF-1134CC97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9/22/21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29B33-A3C6-1443-A5E1-23973F46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D2134-5E39-8647-ACCF-9FCD39A7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7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038E7-64FD-8B40-9B32-1378638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9/22/21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99E19-2426-E943-A225-9B4ACE40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1699A-BC39-A445-B4F8-78C14636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C265-7BC9-8D4C-BC9C-20FB9C01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914B2-FADD-2D44-9F81-E613ECB14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20210-3450-3C47-85E2-18F943A9F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675C4-CC57-7243-B7D8-99031D91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24B4-4857-824A-8BCB-6C2030B3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3319F-CE62-4C4B-83F8-50D52F04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0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EFCB-92F9-244D-88E3-6CED37150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3B388-B075-2043-A149-6EC879813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3AD8D-CA91-3641-B279-415F9C3C3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9B676-88B2-AE47-8549-1237E2BA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C073-15AA-E746-85DE-55B881BF0BE1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B685D-103D-694B-A633-63525FF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41216-2A33-664B-9464-E69E42F8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7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E0F2B-49B2-7449-82A3-E465DE7F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7848E-B1D8-E740-8E20-E06EE01BF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5B295-A8F0-AD48-A70E-D5C682619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8C073-15AA-E746-85DE-55B881BF0BE1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89EAC-2144-9A4C-9E55-1C100BBB7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7BB3D-5CB3-8E4B-AF4F-9B6864920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BA483-27D7-7447-A2BA-62272D42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7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hchak@connect.ust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DCDC5-AE9E-5943-B682-6D194A825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COMP2711H Tutorial 3</a:t>
            </a:r>
            <a:br>
              <a:rPr lang="en-US" dirty="0"/>
            </a:br>
            <a:r>
              <a:rPr lang="en-US" b="1" dirty="0"/>
              <a:t>Modular Arithmetic &amp;</a:t>
            </a:r>
            <a:br>
              <a:rPr lang="en-US" b="1" dirty="0"/>
            </a:br>
            <a:r>
              <a:rPr lang="en-US" b="1" dirty="0"/>
              <a:t>GCDs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32164-CAD7-704F-8FA5-DFB962C6C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13572"/>
          </a:xfrm>
        </p:spPr>
        <p:txBody>
          <a:bodyPr>
            <a:normAutofit/>
          </a:bodyPr>
          <a:lstStyle/>
          <a:p>
            <a:r>
              <a:rPr lang="en-US" dirty="0"/>
              <a:t>Henry, CHAK Hon Hing</a:t>
            </a:r>
          </a:p>
          <a:p>
            <a:r>
              <a:rPr lang="en-US" dirty="0">
                <a:hlinkClick r:id="rId2"/>
              </a:rPr>
              <a:t>hhchak@connect.ust.hk</a:t>
            </a:r>
            <a:endParaRPr lang="en-US" dirty="0"/>
          </a:p>
          <a:p>
            <a:endParaRPr lang="en-US" dirty="0"/>
          </a:p>
          <a:p>
            <a:r>
              <a:rPr lang="en-US" sz="4000" dirty="0"/>
              <a:t>Starting at 6:00 p.m.</a:t>
            </a:r>
          </a:p>
        </p:txBody>
      </p:sp>
    </p:spTree>
    <p:extLst>
      <p:ext uri="{BB962C8B-B14F-4D97-AF65-F5344CB8AC3E}">
        <p14:creationId xmlns:p14="http://schemas.microsoft.com/office/powerpoint/2010/main" val="83274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EP2-8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37AB6B-DB97-0142-B280-10CBC1A1C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13" y="2295939"/>
            <a:ext cx="10091774" cy="286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19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EP2-8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D3A38-8B17-7E48-987A-2E5D39371F38}"/>
              </a:ext>
            </a:extLst>
          </p:cNvPr>
          <p:cNvSpPr txBox="1"/>
          <p:nvPr/>
        </p:nvSpPr>
        <p:spPr>
          <a:xfrm>
            <a:off x="838200" y="1690688"/>
            <a:ext cx="3252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(a) (5 ⋅ 8) mod 9 =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E0CE4-6A2F-274C-91DC-34E4803B3F42}"/>
              </a:ext>
            </a:extLst>
          </p:cNvPr>
          <p:cNvSpPr txBox="1"/>
          <p:nvPr/>
        </p:nvSpPr>
        <p:spPr>
          <a:xfrm>
            <a:off x="5098771" y="2690336"/>
            <a:ext cx="19944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5 ⋅ 8</a:t>
            </a:r>
          </a:p>
          <a:p>
            <a:r>
              <a:rPr lang="en-US" sz="3000" b="1" dirty="0"/>
              <a:t>≡ (-4) ⋅ (-1)</a:t>
            </a:r>
          </a:p>
          <a:p>
            <a:r>
              <a:rPr lang="en-US" sz="3000" b="1" dirty="0"/>
              <a:t>≡ 4 (mod 9)</a:t>
            </a:r>
          </a:p>
        </p:txBody>
      </p:sp>
    </p:spTree>
    <p:extLst>
      <p:ext uri="{BB962C8B-B14F-4D97-AF65-F5344CB8AC3E}">
        <p14:creationId xmlns:p14="http://schemas.microsoft.com/office/powerpoint/2010/main" val="19180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EP2-8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D3A38-8B17-7E48-987A-2E5D39371F38}"/>
              </a:ext>
            </a:extLst>
          </p:cNvPr>
          <p:cNvSpPr txBox="1"/>
          <p:nvPr/>
        </p:nvSpPr>
        <p:spPr>
          <a:xfrm>
            <a:off x="838200" y="1690688"/>
            <a:ext cx="50914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(b) (451 ⋅ 25 + 7 ⋅ 8) mod 41 =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E0CE4-6A2F-274C-91DC-34E4803B3F42}"/>
              </a:ext>
            </a:extLst>
          </p:cNvPr>
          <p:cNvSpPr txBox="1"/>
          <p:nvPr/>
        </p:nvSpPr>
        <p:spPr>
          <a:xfrm>
            <a:off x="4173037" y="2766655"/>
            <a:ext cx="384592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451 ⋅ 25 + 7 ⋅ 8 </a:t>
            </a:r>
          </a:p>
          <a:p>
            <a:r>
              <a:rPr lang="en-US" sz="3000" b="1" dirty="0"/>
              <a:t>≡ (410 + 41) ⋅ 25 + 7 ⋅ 8 </a:t>
            </a:r>
          </a:p>
          <a:p>
            <a:r>
              <a:rPr lang="en-US" sz="3000" b="1" dirty="0"/>
              <a:t>≡ 0 ⋅ 25 + 7 ⋅ 8</a:t>
            </a:r>
          </a:p>
          <a:p>
            <a:r>
              <a:rPr lang="en-US" sz="3000" b="1" dirty="0"/>
              <a:t>≡ 56</a:t>
            </a:r>
          </a:p>
          <a:p>
            <a:r>
              <a:rPr lang="en-US" sz="3000" b="1" dirty="0"/>
              <a:t>≡ 15 (mod 41)</a:t>
            </a:r>
          </a:p>
        </p:txBody>
      </p:sp>
    </p:spTree>
    <p:extLst>
      <p:ext uri="{BB962C8B-B14F-4D97-AF65-F5344CB8AC3E}">
        <p14:creationId xmlns:p14="http://schemas.microsoft.com/office/powerpoint/2010/main" val="358788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EP2-8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D3A38-8B17-7E48-987A-2E5D39371F38}"/>
              </a:ext>
            </a:extLst>
          </p:cNvPr>
          <p:cNvSpPr txBox="1"/>
          <p:nvPr/>
        </p:nvSpPr>
        <p:spPr>
          <a:xfrm>
            <a:off x="838200" y="1690688"/>
            <a:ext cx="29610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(c) 2</a:t>
            </a:r>
            <a:r>
              <a:rPr lang="en-US" sz="3000" b="1" baseline="30000" dirty="0">
                <a:solidFill>
                  <a:srgbClr val="FF0000"/>
                </a:solidFill>
              </a:rPr>
              <a:t>30</a:t>
            </a:r>
            <a:r>
              <a:rPr lang="en-US" sz="3000" b="1" dirty="0">
                <a:solidFill>
                  <a:srgbClr val="FF0000"/>
                </a:solidFill>
              </a:rPr>
              <a:t> mod 15 =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E0CE4-6A2F-274C-91DC-34E4803B3F42}"/>
              </a:ext>
            </a:extLst>
          </p:cNvPr>
          <p:cNvSpPr txBox="1"/>
          <p:nvPr/>
        </p:nvSpPr>
        <p:spPr>
          <a:xfrm>
            <a:off x="4173037" y="2642742"/>
            <a:ext cx="163698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2</a:t>
            </a:r>
            <a:r>
              <a:rPr lang="en-US" sz="3000" b="1" baseline="30000" dirty="0"/>
              <a:t>30</a:t>
            </a:r>
          </a:p>
          <a:p>
            <a:r>
              <a:rPr lang="en-US" sz="3000" b="1" dirty="0"/>
              <a:t>≡ 2</a:t>
            </a:r>
            <a:r>
              <a:rPr lang="en-US" sz="3000" b="1" baseline="30000" dirty="0"/>
              <a:t>4⋅7+2</a:t>
            </a:r>
            <a:r>
              <a:rPr lang="en-US" sz="3000" b="1" dirty="0"/>
              <a:t> </a:t>
            </a:r>
          </a:p>
          <a:p>
            <a:r>
              <a:rPr lang="en-US" sz="3000" b="1" dirty="0"/>
              <a:t>≡ 4 ⋅ (2</a:t>
            </a:r>
            <a:r>
              <a:rPr lang="en-US" sz="3000" b="1" baseline="30000" dirty="0"/>
              <a:t>4</a:t>
            </a:r>
            <a:r>
              <a:rPr lang="en-US" sz="3000" b="1" dirty="0"/>
              <a:t>)</a:t>
            </a:r>
            <a:r>
              <a:rPr lang="en-US" sz="3000" b="1" baseline="30000" dirty="0"/>
              <a:t>7</a:t>
            </a:r>
          </a:p>
          <a:p>
            <a:r>
              <a:rPr lang="en-US" sz="3000" b="1" dirty="0"/>
              <a:t>≡ 4 ⋅ 1</a:t>
            </a:r>
            <a:r>
              <a:rPr lang="en-US" sz="3000" b="1" baseline="30000" dirty="0"/>
              <a:t>7</a:t>
            </a:r>
            <a:endParaRPr lang="en-US" sz="3000" b="1" dirty="0"/>
          </a:p>
          <a:p>
            <a:r>
              <a:rPr lang="en-US" sz="3000" b="1" dirty="0"/>
              <a:t>≡ 4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14F265E6-33B3-FE48-AC9E-1B6C0307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548985"/>
              </p:ext>
            </p:extLst>
          </p:nvPr>
        </p:nvGraphicFramePr>
        <p:xfrm>
          <a:off x="1628913" y="539074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0416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021165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45847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447445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2358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36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18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Remainders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78265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423AC1C-32F6-2745-8DFE-DBD3CB112085}"/>
              </a:ext>
            </a:extLst>
          </p:cNvPr>
          <p:cNvSpPr/>
          <p:nvPr/>
        </p:nvSpPr>
        <p:spPr>
          <a:xfrm>
            <a:off x="8088535" y="6102625"/>
            <a:ext cx="1668377" cy="400644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17DB1B-5B08-8E45-8281-F771D2634DB4}"/>
              </a:ext>
            </a:extLst>
          </p:cNvPr>
          <p:cNvSpPr/>
          <p:nvPr/>
        </p:nvSpPr>
        <p:spPr>
          <a:xfrm>
            <a:off x="7810239" y="3568148"/>
            <a:ext cx="4245925" cy="1410954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Just try a few steps to find r=1. If not found, try other methods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A4FC0C-CB90-EE44-8A30-8A68E81846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531628" y="4979102"/>
            <a:ext cx="401574" cy="1024133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766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EP2-16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3FE9A3-9206-6B48-9771-8FE9AF833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71" y="2981739"/>
            <a:ext cx="11674658" cy="89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15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EP2-16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FD1B8-BCD3-4E4B-86A7-042A9CB7C5DD}"/>
              </a:ext>
            </a:extLst>
          </p:cNvPr>
          <p:cNvSpPr txBox="1"/>
          <p:nvPr/>
        </p:nvSpPr>
        <p:spPr>
          <a:xfrm>
            <a:off x="838200" y="1690688"/>
            <a:ext cx="66219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Given k mod 4 = 3, (9k</a:t>
            </a:r>
            <a:r>
              <a:rPr lang="en-US" sz="3000" b="1" baseline="30000" dirty="0">
                <a:solidFill>
                  <a:srgbClr val="FF0000"/>
                </a:solidFill>
              </a:rPr>
              <a:t>333</a:t>
            </a:r>
            <a:r>
              <a:rPr lang="en-US" sz="3000" b="1" dirty="0">
                <a:solidFill>
                  <a:srgbClr val="FF0000"/>
                </a:solidFill>
              </a:rPr>
              <a:t> + 22) mod 4 =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5EEC66-EABB-F94C-89DB-353E25FA2CF7}"/>
              </a:ext>
            </a:extLst>
          </p:cNvPr>
          <p:cNvSpPr txBox="1"/>
          <p:nvPr/>
        </p:nvSpPr>
        <p:spPr>
          <a:xfrm>
            <a:off x="3833201" y="2647385"/>
            <a:ext cx="452559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9k</a:t>
            </a:r>
            <a:r>
              <a:rPr lang="en-US" sz="3000" b="1" baseline="30000" dirty="0"/>
              <a:t>333</a:t>
            </a:r>
            <a:r>
              <a:rPr lang="en-US" sz="3000" b="1" dirty="0"/>
              <a:t> + 22</a:t>
            </a:r>
          </a:p>
          <a:p>
            <a:r>
              <a:rPr lang="en-US" sz="3000" b="1" dirty="0"/>
              <a:t>≡ (4 ⋅ 2 + 1) k</a:t>
            </a:r>
            <a:r>
              <a:rPr lang="en-US" sz="3000" b="1" baseline="30000" dirty="0"/>
              <a:t>333</a:t>
            </a:r>
            <a:r>
              <a:rPr lang="en-US" sz="3000" b="1" dirty="0"/>
              <a:t> + (4 ⋅ 5 + 2) </a:t>
            </a:r>
          </a:p>
          <a:p>
            <a:r>
              <a:rPr lang="en-US" sz="3000" b="1" dirty="0"/>
              <a:t>≡ 1 ⋅ k</a:t>
            </a:r>
            <a:r>
              <a:rPr lang="en-US" sz="3000" b="1" baseline="30000" dirty="0"/>
              <a:t>333</a:t>
            </a:r>
            <a:r>
              <a:rPr lang="en-US" sz="3000" b="1" dirty="0"/>
              <a:t> + 2</a:t>
            </a:r>
          </a:p>
          <a:p>
            <a:r>
              <a:rPr lang="en-US" sz="3000" b="1" dirty="0"/>
              <a:t>≡ 3</a:t>
            </a:r>
            <a:r>
              <a:rPr lang="en-US" sz="3000" b="1" baseline="30000" dirty="0"/>
              <a:t>333</a:t>
            </a:r>
            <a:r>
              <a:rPr lang="en-US" sz="3000" b="1" dirty="0"/>
              <a:t> + 2</a:t>
            </a:r>
          </a:p>
          <a:p>
            <a:r>
              <a:rPr lang="en-US" sz="3000" b="1" dirty="0"/>
              <a:t>≡ (-1)</a:t>
            </a:r>
            <a:r>
              <a:rPr lang="en-US" sz="3000" b="1" baseline="30000" dirty="0"/>
              <a:t>333</a:t>
            </a:r>
            <a:r>
              <a:rPr lang="en-US" sz="3000" b="1" dirty="0"/>
              <a:t> + 2</a:t>
            </a:r>
          </a:p>
        </p:txBody>
      </p:sp>
    </p:spTree>
    <p:extLst>
      <p:ext uri="{BB962C8B-B14F-4D97-AF65-F5344CB8AC3E}">
        <p14:creationId xmlns:p14="http://schemas.microsoft.com/office/powerpoint/2010/main" val="273714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84A5E7-7F36-4B47-BDD7-EFE986267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00" y="3429000"/>
            <a:ext cx="11648399" cy="89095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CB7E-232F-5243-BD25-B3CEEC0661D8}"/>
              </a:ext>
            </a:extLst>
          </p:cNvPr>
          <p:cNvCxnSpPr>
            <a:cxnSpLocks/>
          </p:cNvCxnSpPr>
          <p:nvPr/>
        </p:nvCxnSpPr>
        <p:spPr>
          <a:xfrm>
            <a:off x="5188226" y="3899680"/>
            <a:ext cx="156375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92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84A5E7-7F36-4B47-BDD7-EFE986267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00" y="3429000"/>
            <a:ext cx="11648399" cy="89095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50CB7E-232F-5243-BD25-B3CEEC0661D8}"/>
              </a:ext>
            </a:extLst>
          </p:cNvPr>
          <p:cNvCxnSpPr>
            <a:cxnSpLocks/>
          </p:cNvCxnSpPr>
          <p:nvPr/>
        </p:nvCxnSpPr>
        <p:spPr>
          <a:xfrm>
            <a:off x="5188226" y="3899680"/>
            <a:ext cx="156375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AC68090-0649-5045-B04A-96ECC684D047}"/>
              </a:ext>
            </a:extLst>
          </p:cNvPr>
          <p:cNvSpPr txBox="1"/>
          <p:nvPr/>
        </p:nvSpPr>
        <p:spPr>
          <a:xfrm>
            <a:off x="5339418" y="2639662"/>
            <a:ext cx="14125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mod 10</a:t>
            </a:r>
          </a:p>
        </p:txBody>
      </p:sp>
    </p:spTree>
    <p:extLst>
      <p:ext uri="{BB962C8B-B14F-4D97-AF65-F5344CB8AC3E}">
        <p14:creationId xmlns:p14="http://schemas.microsoft.com/office/powerpoint/2010/main" val="193581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C393F-9C6F-AE48-9BEB-67F0D438D19A}"/>
              </a:ext>
            </a:extLst>
          </p:cNvPr>
          <p:cNvSpPr txBox="1"/>
          <p:nvPr/>
        </p:nvSpPr>
        <p:spPr>
          <a:xfrm>
            <a:off x="2622581" y="2244686"/>
            <a:ext cx="6581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/>
              <a:t>a+b</a:t>
            </a:r>
            <a:r>
              <a:rPr lang="en-US" sz="3000" b="1" dirty="0"/>
              <a:t> ≡ (</a:t>
            </a:r>
            <a:r>
              <a:rPr lang="en-US" sz="3000" b="1" dirty="0" err="1">
                <a:solidFill>
                  <a:srgbClr val="FF0000"/>
                </a:solidFill>
              </a:rPr>
              <a:t>q</a:t>
            </a:r>
            <a:r>
              <a:rPr lang="en-US" sz="3000" b="1" baseline="-25000" dirty="0" err="1">
                <a:solidFill>
                  <a:srgbClr val="FF0000"/>
                </a:solidFill>
              </a:rPr>
              <a:t>a</a:t>
            </a:r>
            <a:r>
              <a:rPr lang="en-US" sz="3000" b="1" dirty="0" err="1">
                <a:solidFill>
                  <a:srgbClr val="FF0000"/>
                </a:solidFill>
              </a:rPr>
              <a:t>c</a:t>
            </a:r>
            <a:r>
              <a:rPr lang="en-US" sz="3000" b="1" dirty="0" err="1"/>
              <a:t>+r</a:t>
            </a:r>
            <a:r>
              <a:rPr lang="en-US" sz="3000" b="1" baseline="-25000" dirty="0" err="1"/>
              <a:t>a</a:t>
            </a:r>
            <a:r>
              <a:rPr lang="en-US" sz="3000" b="1" dirty="0"/>
              <a:t>) + (</a:t>
            </a:r>
            <a:r>
              <a:rPr lang="en-US" sz="3000" b="1" dirty="0" err="1">
                <a:solidFill>
                  <a:srgbClr val="FF0000"/>
                </a:solidFill>
              </a:rPr>
              <a:t>q</a:t>
            </a:r>
            <a:r>
              <a:rPr lang="en-US" sz="3000" b="1" baseline="-25000" dirty="0" err="1">
                <a:solidFill>
                  <a:srgbClr val="FF0000"/>
                </a:solidFill>
              </a:rPr>
              <a:t>b</a:t>
            </a:r>
            <a:r>
              <a:rPr lang="en-US" sz="3000" b="1" dirty="0" err="1">
                <a:solidFill>
                  <a:srgbClr val="FF0000"/>
                </a:solidFill>
              </a:rPr>
              <a:t>c</a:t>
            </a:r>
            <a:r>
              <a:rPr lang="en-US" sz="3000" b="1" dirty="0" err="1"/>
              <a:t>+r</a:t>
            </a:r>
            <a:r>
              <a:rPr lang="en-US" sz="3000" b="1" baseline="-25000" dirty="0" err="1"/>
              <a:t>b</a:t>
            </a:r>
            <a:r>
              <a:rPr lang="en-US" sz="3000" b="1" dirty="0"/>
              <a:t>) ≡ (r</a:t>
            </a:r>
            <a:r>
              <a:rPr lang="en-US" sz="3000" b="1" baseline="-25000" dirty="0"/>
              <a:t>a</a:t>
            </a:r>
            <a:r>
              <a:rPr lang="en-US" sz="3000" b="1" dirty="0"/>
              <a:t> + </a:t>
            </a:r>
            <a:r>
              <a:rPr lang="en-US" sz="3000" b="1" dirty="0" err="1"/>
              <a:t>r</a:t>
            </a:r>
            <a:r>
              <a:rPr lang="en-US" sz="3000" b="1" baseline="-25000" dirty="0" err="1"/>
              <a:t>b</a:t>
            </a:r>
            <a:r>
              <a:rPr lang="en-US" sz="3000" b="1" dirty="0"/>
              <a:t>) mod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BEFE4F-7843-1E41-A48E-AC71AD8A5B7D}"/>
              </a:ext>
            </a:extLst>
          </p:cNvPr>
          <p:cNvSpPr txBox="1"/>
          <p:nvPr/>
        </p:nvSpPr>
        <p:spPr>
          <a:xfrm>
            <a:off x="472557" y="1690688"/>
            <a:ext cx="16722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Addition: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29CC87-44E0-3B43-8855-4C0E7BED39A1}"/>
              </a:ext>
            </a:extLst>
          </p:cNvPr>
          <p:cNvSpPr txBox="1"/>
          <p:nvPr/>
        </p:nvSpPr>
        <p:spPr>
          <a:xfrm>
            <a:off x="472557" y="3016251"/>
            <a:ext cx="25368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Multiplication: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3AA34-7BD9-CE4E-BA5C-3F2210D9B532}"/>
              </a:ext>
            </a:extLst>
          </p:cNvPr>
          <p:cNvSpPr txBox="1"/>
          <p:nvPr/>
        </p:nvSpPr>
        <p:spPr>
          <a:xfrm>
            <a:off x="665539" y="3847248"/>
            <a:ext cx="10860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 ⋅ b ≡ (</a:t>
            </a:r>
            <a:r>
              <a:rPr lang="en-US" sz="3000" b="1" dirty="0" err="1"/>
              <a:t>q</a:t>
            </a:r>
            <a:r>
              <a:rPr lang="en-US" sz="3000" b="1" baseline="-25000" dirty="0" err="1"/>
              <a:t>a</a:t>
            </a:r>
            <a:r>
              <a:rPr lang="en-US" sz="3000" b="1" dirty="0" err="1"/>
              <a:t>c+r</a:t>
            </a:r>
            <a:r>
              <a:rPr lang="en-US" sz="3000" b="1" baseline="-25000" dirty="0" err="1"/>
              <a:t>a</a:t>
            </a:r>
            <a:r>
              <a:rPr lang="en-US" sz="3000" b="1" dirty="0"/>
              <a:t>) ⋅ (</a:t>
            </a:r>
            <a:r>
              <a:rPr lang="en-US" sz="3000" b="1" dirty="0" err="1"/>
              <a:t>q</a:t>
            </a:r>
            <a:r>
              <a:rPr lang="en-US" sz="3000" b="1" baseline="-25000" dirty="0" err="1"/>
              <a:t>b</a:t>
            </a:r>
            <a:r>
              <a:rPr lang="en-US" sz="3000" b="1" dirty="0" err="1"/>
              <a:t>c+r</a:t>
            </a:r>
            <a:r>
              <a:rPr lang="en-US" sz="3000" b="1" baseline="-25000" dirty="0" err="1"/>
              <a:t>b</a:t>
            </a:r>
            <a:r>
              <a:rPr lang="en-US" sz="3000" b="1" dirty="0"/>
              <a:t>) ≡ </a:t>
            </a:r>
            <a:r>
              <a:rPr lang="en-US" sz="3000" b="1" dirty="0">
                <a:solidFill>
                  <a:srgbClr val="FF0000"/>
                </a:solidFill>
              </a:rPr>
              <a:t>q</a:t>
            </a:r>
            <a:r>
              <a:rPr lang="en-US" sz="3000" b="1" baseline="-25000" dirty="0">
                <a:solidFill>
                  <a:srgbClr val="FF0000"/>
                </a:solidFill>
              </a:rPr>
              <a:t>a</a:t>
            </a:r>
            <a:r>
              <a:rPr lang="en-US" sz="3000" b="1" dirty="0">
                <a:solidFill>
                  <a:srgbClr val="FF0000"/>
                </a:solidFill>
              </a:rPr>
              <a:t>q</a:t>
            </a:r>
            <a:r>
              <a:rPr lang="en-US" sz="3000" b="1" baseline="-25000" dirty="0">
                <a:solidFill>
                  <a:srgbClr val="FF0000"/>
                </a:solidFill>
              </a:rPr>
              <a:t>b</a:t>
            </a:r>
            <a:r>
              <a:rPr lang="en-US" sz="3000" b="1" dirty="0">
                <a:solidFill>
                  <a:srgbClr val="FF0000"/>
                </a:solidFill>
              </a:rPr>
              <a:t>c</a:t>
            </a:r>
            <a:r>
              <a:rPr lang="en-US" sz="3000" b="1" baseline="30000" dirty="0">
                <a:solidFill>
                  <a:srgbClr val="FF0000"/>
                </a:solidFill>
              </a:rPr>
              <a:t>2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/>
              <a:t>+ </a:t>
            </a:r>
            <a:r>
              <a:rPr lang="en-US" sz="3000" b="1" dirty="0">
                <a:solidFill>
                  <a:srgbClr val="FF0000"/>
                </a:solidFill>
              </a:rPr>
              <a:t>(</a:t>
            </a:r>
            <a:r>
              <a:rPr lang="en-US" sz="3000" b="1" dirty="0" err="1">
                <a:solidFill>
                  <a:srgbClr val="FF0000"/>
                </a:solidFill>
              </a:rPr>
              <a:t>q</a:t>
            </a:r>
            <a:r>
              <a:rPr lang="en-US" sz="3000" b="1" baseline="-25000" dirty="0" err="1">
                <a:solidFill>
                  <a:srgbClr val="FF0000"/>
                </a:solidFill>
              </a:rPr>
              <a:t>a</a:t>
            </a:r>
            <a:r>
              <a:rPr lang="en-US" sz="3000" b="1" dirty="0" err="1">
                <a:solidFill>
                  <a:srgbClr val="FF0000"/>
                </a:solidFill>
              </a:rPr>
              <a:t>+q</a:t>
            </a:r>
            <a:r>
              <a:rPr lang="en-US" sz="3000" b="1" baseline="-25000" dirty="0" err="1">
                <a:solidFill>
                  <a:srgbClr val="FF0000"/>
                </a:solidFill>
              </a:rPr>
              <a:t>b</a:t>
            </a:r>
            <a:r>
              <a:rPr lang="en-US" sz="3000" b="1" dirty="0">
                <a:solidFill>
                  <a:srgbClr val="FF0000"/>
                </a:solidFill>
              </a:rPr>
              <a:t>)c </a:t>
            </a:r>
            <a:r>
              <a:rPr lang="en-US" sz="3000" b="1" dirty="0"/>
              <a:t>+ r</a:t>
            </a:r>
            <a:r>
              <a:rPr lang="en-US" sz="3000" b="1" baseline="-25000" dirty="0"/>
              <a:t>a</a:t>
            </a:r>
            <a:r>
              <a:rPr lang="en-US" sz="3000" b="1" dirty="0"/>
              <a:t> ⋅ </a:t>
            </a:r>
            <a:r>
              <a:rPr lang="en-US" sz="3000" b="1" dirty="0" err="1"/>
              <a:t>r</a:t>
            </a:r>
            <a:r>
              <a:rPr lang="en-US" sz="3000" b="1" baseline="-25000" dirty="0" err="1"/>
              <a:t>b</a:t>
            </a:r>
            <a:r>
              <a:rPr lang="en-US" sz="3000" b="1" dirty="0"/>
              <a:t> ≡ (r</a:t>
            </a:r>
            <a:r>
              <a:rPr lang="en-US" sz="3000" b="1" baseline="-25000" dirty="0"/>
              <a:t>a</a:t>
            </a:r>
            <a:r>
              <a:rPr lang="en-US" sz="3000" b="1" dirty="0"/>
              <a:t> ⋅ </a:t>
            </a:r>
            <a:r>
              <a:rPr lang="en-US" sz="3000" b="1" dirty="0" err="1"/>
              <a:t>r</a:t>
            </a:r>
            <a:r>
              <a:rPr lang="en-US" sz="3000" b="1" baseline="-25000" dirty="0" err="1"/>
              <a:t>b</a:t>
            </a:r>
            <a:r>
              <a:rPr lang="en-US" sz="3000" b="1" dirty="0"/>
              <a:t>) mod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63153-38CF-1842-99C3-B3168EE45317}"/>
              </a:ext>
            </a:extLst>
          </p:cNvPr>
          <p:cNvSpPr txBox="1"/>
          <p:nvPr/>
        </p:nvSpPr>
        <p:spPr>
          <a:xfrm>
            <a:off x="472557" y="4678245"/>
            <a:ext cx="33053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Exponent (as base):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3870CE-F09B-E94B-A7ED-D69BE97A58BF}"/>
              </a:ext>
            </a:extLst>
          </p:cNvPr>
          <p:cNvSpPr txBox="1"/>
          <p:nvPr/>
        </p:nvSpPr>
        <p:spPr>
          <a:xfrm>
            <a:off x="2554100" y="5449810"/>
            <a:ext cx="70837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a</a:t>
            </a:r>
            <a:r>
              <a:rPr lang="en-US" sz="3000" b="1" baseline="30000" dirty="0"/>
              <a:t>b</a:t>
            </a:r>
            <a:r>
              <a:rPr lang="en-US" sz="3000" b="1" dirty="0"/>
              <a:t> ≡ a ⋅ a</a:t>
            </a:r>
            <a:r>
              <a:rPr lang="en-US" sz="3000" b="1" baseline="30000" dirty="0"/>
              <a:t>b-1</a:t>
            </a:r>
            <a:r>
              <a:rPr lang="en-US" sz="3000" b="1" dirty="0"/>
              <a:t> ≡ r</a:t>
            </a:r>
            <a:r>
              <a:rPr lang="en-US" sz="3000" b="1" baseline="-25000" dirty="0"/>
              <a:t>a</a:t>
            </a:r>
            <a:r>
              <a:rPr lang="en-US" sz="3000" b="1" dirty="0"/>
              <a:t> ⋅ a</a:t>
            </a:r>
            <a:r>
              <a:rPr lang="en-US" sz="3000" b="1" baseline="30000" dirty="0"/>
              <a:t>b-1</a:t>
            </a:r>
            <a:r>
              <a:rPr lang="en-US" sz="3000" b="1" dirty="0"/>
              <a:t> ≡ r</a:t>
            </a:r>
            <a:r>
              <a:rPr lang="en-US" sz="3000" b="1" baseline="-25000" dirty="0"/>
              <a:t>a</a:t>
            </a:r>
            <a:r>
              <a:rPr lang="en-US" sz="3000" b="1" dirty="0"/>
              <a:t> ⋅ r</a:t>
            </a:r>
            <a:r>
              <a:rPr lang="en-US" sz="3000" b="1" baseline="-25000" dirty="0"/>
              <a:t>a</a:t>
            </a:r>
            <a:r>
              <a:rPr lang="en-US" sz="3000" b="1" dirty="0"/>
              <a:t> ⋅ a</a:t>
            </a:r>
            <a:r>
              <a:rPr lang="en-US" sz="3000" b="1" baseline="30000" dirty="0"/>
              <a:t>b-2</a:t>
            </a:r>
            <a:r>
              <a:rPr lang="en-US" sz="3000" b="1" dirty="0"/>
              <a:t> ≡ </a:t>
            </a:r>
            <a:r>
              <a:rPr lang="en-US" sz="3000" b="1" dirty="0" err="1"/>
              <a:t>r</a:t>
            </a:r>
            <a:r>
              <a:rPr lang="en-US" sz="3000" b="1" baseline="-25000" dirty="0" err="1"/>
              <a:t>a</a:t>
            </a:r>
            <a:r>
              <a:rPr lang="en-US" sz="3000" b="1" baseline="30000" dirty="0" err="1"/>
              <a:t>b</a:t>
            </a:r>
            <a:r>
              <a:rPr lang="en-US" sz="3000" b="1" dirty="0"/>
              <a:t> mod 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1FC94E-5184-5248-B384-0F571BED95BF}"/>
              </a:ext>
            </a:extLst>
          </p:cNvPr>
          <p:cNvSpPr/>
          <p:nvPr/>
        </p:nvSpPr>
        <p:spPr>
          <a:xfrm>
            <a:off x="3531876" y="418234"/>
            <a:ext cx="4762761" cy="1410954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Only the </a:t>
            </a:r>
            <a:r>
              <a:rPr lang="en-US" sz="2400" b="1" dirty="0">
                <a:solidFill>
                  <a:srgbClr val="FF0000"/>
                </a:solidFill>
              </a:rPr>
              <a:t>remainders</a:t>
            </a:r>
            <a:r>
              <a:rPr lang="en-US" sz="2400" b="1" dirty="0">
                <a:solidFill>
                  <a:schemeClr val="tx1"/>
                </a:solidFill>
              </a:rPr>
              <a:t> of numbers matter for these operations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(not depends on </a:t>
            </a:r>
            <a:r>
              <a:rPr lang="en-US" sz="2400" b="1" dirty="0" err="1">
                <a:solidFill>
                  <a:schemeClr val="tx1"/>
                </a:solidFill>
              </a:rPr>
              <a:t>q</a:t>
            </a:r>
            <a:r>
              <a:rPr lang="en-US" sz="2400" b="1" baseline="-25000" dirty="0" err="1">
                <a:solidFill>
                  <a:schemeClr val="tx1"/>
                </a:solidFill>
              </a:rPr>
              <a:t>a</a:t>
            </a:r>
            <a:r>
              <a:rPr lang="en-US" sz="2400" b="1" dirty="0">
                <a:solidFill>
                  <a:schemeClr val="tx1"/>
                </a:solidFill>
              </a:rPr>
              <a:t>/</a:t>
            </a:r>
            <a:r>
              <a:rPr lang="en-US" sz="2400" b="1" dirty="0" err="1">
                <a:solidFill>
                  <a:schemeClr val="tx1"/>
                </a:solidFill>
              </a:rPr>
              <a:t>q</a:t>
            </a:r>
            <a:r>
              <a:rPr lang="en-US" sz="2400" b="1" baseline="-25000" dirty="0" err="1">
                <a:solidFill>
                  <a:schemeClr val="tx1"/>
                </a:solidFill>
              </a:rPr>
              <a:t>b</a:t>
            </a:r>
            <a:r>
              <a:rPr lang="en-US" sz="2400" b="1" dirty="0">
                <a:solidFill>
                  <a:schemeClr val="tx1"/>
                </a:solidFill>
              </a:rPr>
              <a:t>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710FD0-3D5D-B442-A910-E9CA65F13538}"/>
              </a:ext>
            </a:extLst>
          </p:cNvPr>
          <p:cNvCxnSpPr>
            <a:cxnSpLocks/>
          </p:cNvCxnSpPr>
          <p:nvPr/>
        </p:nvCxnSpPr>
        <p:spPr>
          <a:xfrm flipH="1">
            <a:off x="4204252" y="1774551"/>
            <a:ext cx="634234" cy="581023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3DB3DD-CCFB-C84D-B441-7011DF41AD24}"/>
              </a:ext>
            </a:extLst>
          </p:cNvPr>
          <p:cNvCxnSpPr>
            <a:cxnSpLocks/>
          </p:cNvCxnSpPr>
          <p:nvPr/>
        </p:nvCxnSpPr>
        <p:spPr>
          <a:xfrm flipH="1">
            <a:off x="5510863" y="1774551"/>
            <a:ext cx="1052211" cy="661681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32AE7-7BF1-6440-97AA-2534A932A7F1}"/>
              </a:ext>
            </a:extLst>
          </p:cNvPr>
          <p:cNvSpPr txBox="1"/>
          <p:nvPr/>
        </p:nvSpPr>
        <p:spPr>
          <a:xfrm>
            <a:off x="936383" y="1834593"/>
            <a:ext cx="29899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(a) 3</a:t>
            </a:r>
            <a:r>
              <a:rPr lang="en-US" sz="3000" b="1" baseline="30000" dirty="0">
                <a:solidFill>
                  <a:srgbClr val="FF0000"/>
                </a:solidFill>
              </a:rPr>
              <a:t>70</a:t>
            </a:r>
            <a:r>
              <a:rPr lang="en-US" sz="3000" b="1" dirty="0">
                <a:solidFill>
                  <a:srgbClr val="FF0000"/>
                </a:solidFill>
              </a:rPr>
              <a:t> mod 10 =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0EFCF2-E549-8146-ACD4-D3B13B3018C2}"/>
              </a:ext>
            </a:extLst>
          </p:cNvPr>
          <p:cNvSpPr txBox="1"/>
          <p:nvPr/>
        </p:nvSpPr>
        <p:spPr>
          <a:xfrm>
            <a:off x="5451432" y="2552374"/>
            <a:ext cx="21900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3</a:t>
            </a:r>
            <a:r>
              <a:rPr lang="en-US" sz="3000" b="1" baseline="30000" dirty="0"/>
              <a:t>70</a:t>
            </a:r>
            <a:endParaRPr lang="en-US" sz="3000" b="1" dirty="0"/>
          </a:p>
          <a:p>
            <a:r>
              <a:rPr lang="en-US" sz="3000" b="1" dirty="0"/>
              <a:t>≡ (3</a:t>
            </a:r>
            <a:r>
              <a:rPr lang="en-US" sz="3000" b="1" baseline="30000" dirty="0"/>
              <a:t>2</a:t>
            </a:r>
            <a:r>
              <a:rPr lang="en-US" sz="3000" b="1" dirty="0"/>
              <a:t>)</a:t>
            </a:r>
            <a:r>
              <a:rPr lang="en-US" sz="3000" b="1" baseline="30000" dirty="0"/>
              <a:t>35</a:t>
            </a:r>
            <a:endParaRPr lang="en-US" sz="3000" b="1" dirty="0"/>
          </a:p>
          <a:p>
            <a:r>
              <a:rPr lang="en-US" sz="3000" b="1" dirty="0"/>
              <a:t>≡ 9</a:t>
            </a:r>
            <a:r>
              <a:rPr lang="en-US" sz="3000" b="1" baseline="30000" dirty="0"/>
              <a:t>35</a:t>
            </a:r>
            <a:endParaRPr lang="en-US" sz="3000" b="1" dirty="0"/>
          </a:p>
          <a:p>
            <a:r>
              <a:rPr lang="en-US" sz="3000" b="1" dirty="0"/>
              <a:t>≡ (-1)</a:t>
            </a:r>
            <a:r>
              <a:rPr lang="en-US" sz="3000" b="1" baseline="30000" dirty="0"/>
              <a:t>35</a:t>
            </a:r>
            <a:endParaRPr lang="en-US" sz="3000" b="1" dirty="0"/>
          </a:p>
          <a:p>
            <a:r>
              <a:rPr lang="en-US" sz="3000" b="1" dirty="0"/>
              <a:t>≡ -1</a:t>
            </a:r>
          </a:p>
          <a:p>
            <a:r>
              <a:rPr lang="en-US" sz="3000" b="1" dirty="0"/>
              <a:t>≡ 9 (mod 10)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0095D7-A717-2740-A2DE-F6EF354A9B64}"/>
              </a:ext>
            </a:extLst>
          </p:cNvPr>
          <p:cNvCxnSpPr>
            <a:cxnSpLocks/>
          </p:cNvCxnSpPr>
          <p:nvPr/>
        </p:nvCxnSpPr>
        <p:spPr>
          <a:xfrm flipH="1">
            <a:off x="6740567" y="4234070"/>
            <a:ext cx="1518850" cy="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BEDED0F-A2F8-6844-9FD0-761E976FC023}"/>
              </a:ext>
            </a:extLst>
          </p:cNvPr>
          <p:cNvSpPr txBox="1"/>
          <p:nvPr/>
        </p:nvSpPr>
        <p:spPr>
          <a:xfrm>
            <a:off x="8420548" y="3726238"/>
            <a:ext cx="3494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Exponents of 1/0/-1:</a:t>
            </a:r>
          </a:p>
          <a:p>
            <a:r>
              <a:rPr lang="en-US" sz="3000" b="1" dirty="0">
                <a:solidFill>
                  <a:srgbClr val="FF0000"/>
                </a:solidFill>
              </a:rPr>
              <a:t>Easy to calculate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FDBF12-EAAA-7D4D-9395-CD854CEE801B}"/>
              </a:ext>
            </a:extLst>
          </p:cNvPr>
          <p:cNvSpPr txBox="1"/>
          <p:nvPr/>
        </p:nvSpPr>
        <p:spPr>
          <a:xfrm>
            <a:off x="1347201" y="5584958"/>
            <a:ext cx="54476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So, digit at unit’s place of 3</a:t>
            </a:r>
            <a:r>
              <a:rPr lang="en-US" sz="3000" b="1" baseline="30000" dirty="0">
                <a:solidFill>
                  <a:srgbClr val="FF0000"/>
                </a:solidFill>
              </a:rPr>
              <a:t>70</a:t>
            </a:r>
            <a:r>
              <a:rPr lang="en-US" sz="3000" b="1" dirty="0">
                <a:solidFill>
                  <a:srgbClr val="FF0000"/>
                </a:solidFill>
              </a:rPr>
              <a:t> is 9.</a:t>
            </a:r>
          </a:p>
        </p:txBody>
      </p:sp>
    </p:spTree>
    <p:extLst>
      <p:ext uri="{BB962C8B-B14F-4D97-AF65-F5344CB8AC3E}">
        <p14:creationId xmlns:p14="http://schemas.microsoft.com/office/powerpoint/2010/main" val="330992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QB2-1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32AE7-7BF1-6440-97AA-2534A932A7F1}"/>
              </a:ext>
            </a:extLst>
          </p:cNvPr>
          <p:cNvSpPr txBox="1"/>
          <p:nvPr/>
        </p:nvSpPr>
        <p:spPr>
          <a:xfrm>
            <a:off x="936383" y="1834593"/>
            <a:ext cx="32672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(b) 9</a:t>
            </a:r>
            <a:r>
              <a:rPr lang="en-US" sz="3000" b="1" baseline="30000" dirty="0">
                <a:solidFill>
                  <a:srgbClr val="FF0000"/>
                </a:solidFill>
              </a:rPr>
              <a:t>1573</a:t>
            </a:r>
            <a:r>
              <a:rPr lang="en-US" sz="3000" b="1" dirty="0">
                <a:solidFill>
                  <a:srgbClr val="FF0000"/>
                </a:solidFill>
              </a:rPr>
              <a:t> mod 10 =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0EFCF2-E549-8146-ACD4-D3B13B3018C2}"/>
              </a:ext>
            </a:extLst>
          </p:cNvPr>
          <p:cNvSpPr txBox="1"/>
          <p:nvPr/>
        </p:nvSpPr>
        <p:spPr>
          <a:xfrm>
            <a:off x="5451432" y="2552374"/>
            <a:ext cx="21900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9</a:t>
            </a:r>
            <a:r>
              <a:rPr lang="en-US" sz="3000" b="1" baseline="30000" dirty="0"/>
              <a:t>1573</a:t>
            </a:r>
            <a:endParaRPr lang="en-US" sz="3000" b="1" dirty="0"/>
          </a:p>
          <a:p>
            <a:r>
              <a:rPr lang="en-US" sz="3000" b="1" dirty="0"/>
              <a:t>≡ 9 ⋅ (9</a:t>
            </a:r>
            <a:r>
              <a:rPr lang="en-US" sz="3000" b="1" baseline="30000" dirty="0"/>
              <a:t>2</a:t>
            </a:r>
            <a:r>
              <a:rPr lang="en-US" sz="3000" b="1" dirty="0"/>
              <a:t>)</a:t>
            </a:r>
            <a:r>
              <a:rPr lang="en-US" sz="3000" b="1" baseline="30000" dirty="0"/>
              <a:t>786</a:t>
            </a:r>
            <a:endParaRPr lang="en-US" sz="3000" b="1" dirty="0"/>
          </a:p>
          <a:p>
            <a:r>
              <a:rPr lang="en-US" sz="3000" b="1" dirty="0"/>
              <a:t>≡ 9 ⋅ 81</a:t>
            </a:r>
            <a:r>
              <a:rPr lang="en-US" sz="3000" b="1" baseline="30000" dirty="0"/>
              <a:t>786</a:t>
            </a:r>
            <a:endParaRPr lang="en-US" sz="3000" b="1" dirty="0"/>
          </a:p>
          <a:p>
            <a:r>
              <a:rPr lang="en-US" sz="3000" b="1" dirty="0"/>
              <a:t>≡ 9 ⋅ 1</a:t>
            </a:r>
            <a:r>
              <a:rPr lang="en-US" sz="3000" b="1" baseline="30000" dirty="0"/>
              <a:t>786</a:t>
            </a:r>
            <a:endParaRPr lang="en-US" sz="3000" b="1" dirty="0"/>
          </a:p>
          <a:p>
            <a:r>
              <a:rPr lang="en-US" sz="3000" b="1" dirty="0"/>
              <a:t>≡ 9 ⋅ 1</a:t>
            </a:r>
          </a:p>
          <a:p>
            <a:r>
              <a:rPr lang="en-US" sz="3000" b="1" dirty="0"/>
              <a:t>≡ 9 (mod 10)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10ED53-34EC-0A42-9A82-0EB368F7BACF}"/>
              </a:ext>
            </a:extLst>
          </p:cNvPr>
          <p:cNvSpPr txBox="1"/>
          <p:nvPr/>
        </p:nvSpPr>
        <p:spPr>
          <a:xfrm>
            <a:off x="1347201" y="5584958"/>
            <a:ext cx="57073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So, digit at unit’s place of 9</a:t>
            </a:r>
            <a:r>
              <a:rPr lang="en-US" sz="3000" b="1" baseline="30000" dirty="0">
                <a:solidFill>
                  <a:srgbClr val="FF0000"/>
                </a:solidFill>
              </a:rPr>
              <a:t>1573</a:t>
            </a:r>
            <a:r>
              <a:rPr lang="en-US" sz="3000" b="1" dirty="0">
                <a:solidFill>
                  <a:srgbClr val="FF0000"/>
                </a:solidFill>
              </a:rPr>
              <a:t> is 9.</a:t>
            </a:r>
          </a:p>
        </p:txBody>
      </p:sp>
    </p:spTree>
    <p:extLst>
      <p:ext uri="{BB962C8B-B14F-4D97-AF65-F5344CB8AC3E}">
        <p14:creationId xmlns:p14="http://schemas.microsoft.com/office/powerpoint/2010/main" val="358780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EP2-7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B62F16-FAB7-BD4C-924C-F197598E0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91" y="2812683"/>
            <a:ext cx="10924218" cy="123263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8A9370-745E-D14A-86A1-F9431D72951A}"/>
              </a:ext>
            </a:extLst>
          </p:cNvPr>
          <p:cNvCxnSpPr>
            <a:cxnSpLocks/>
          </p:cNvCxnSpPr>
          <p:nvPr/>
        </p:nvCxnSpPr>
        <p:spPr>
          <a:xfrm>
            <a:off x="7123352" y="3314889"/>
            <a:ext cx="162724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65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EP2-7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6FB42-7CCE-754B-A7B0-F526AB794449}"/>
              </a:ext>
            </a:extLst>
          </p:cNvPr>
          <p:cNvSpPr txBox="1"/>
          <p:nvPr/>
        </p:nvSpPr>
        <p:spPr>
          <a:xfrm>
            <a:off x="838200" y="1690688"/>
            <a:ext cx="6056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(a) Prove </a:t>
            </a:r>
            <a:r>
              <a:rPr lang="en-US" sz="3000" b="1" dirty="0" err="1">
                <a:solidFill>
                  <a:srgbClr val="FF0000"/>
                </a:solidFill>
              </a:rPr>
              <a:t>gcd</a:t>
            </a:r>
            <a:r>
              <a:rPr lang="en-US" sz="3000" b="1" dirty="0">
                <a:solidFill>
                  <a:srgbClr val="FF0000"/>
                </a:solidFill>
              </a:rPr>
              <a:t>(a, a-1)=1 for all a</a:t>
            </a:r>
            <a:r>
              <a:rPr lang="en-US" sz="3200" b="1" dirty="0">
                <a:solidFill>
                  <a:srgbClr val="FF0000"/>
                </a:solidFill>
              </a:rPr>
              <a:t> ∈ </a:t>
            </a:r>
            <a:r>
              <a:rPr lang="en-US" sz="3200" b="1" dirty="0" err="1">
                <a:solidFill>
                  <a:srgbClr val="FF0000"/>
                </a:solidFill>
              </a:rPr>
              <a:t>ℤ</a:t>
            </a:r>
            <a:r>
              <a:rPr lang="en-US" sz="3200" b="1" baseline="30000" dirty="0">
                <a:solidFill>
                  <a:srgbClr val="FF0000"/>
                </a:solidFill>
              </a:rPr>
              <a:t>+</a:t>
            </a:r>
            <a:r>
              <a:rPr lang="en-US" sz="3000" b="1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0A493-846F-874B-933C-08EE33586DD8}"/>
              </a:ext>
            </a:extLst>
          </p:cNvPr>
          <p:cNvSpPr txBox="1"/>
          <p:nvPr/>
        </p:nvSpPr>
        <p:spPr>
          <a:xfrm>
            <a:off x="1352106" y="2462252"/>
            <a:ext cx="1016295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Let </a:t>
            </a:r>
            <a:r>
              <a:rPr lang="en-US" sz="3000" b="1" dirty="0" err="1"/>
              <a:t>gcd</a:t>
            </a:r>
            <a:r>
              <a:rPr lang="en-US" sz="3000" b="1" dirty="0"/>
              <a:t>(a, a-1)=x, x</a:t>
            </a:r>
            <a:r>
              <a:rPr lang="en-US" sz="3200" b="1" dirty="0"/>
              <a:t> ∈ </a:t>
            </a:r>
            <a:r>
              <a:rPr lang="en-US" sz="3200" b="1" dirty="0" err="1"/>
              <a:t>ℤ</a:t>
            </a:r>
            <a:r>
              <a:rPr lang="en-US" sz="3200" b="1" baseline="30000" dirty="0"/>
              <a:t>+</a:t>
            </a:r>
            <a:r>
              <a:rPr lang="en-US" sz="3000" b="1" dirty="0"/>
              <a:t>.</a:t>
            </a:r>
          </a:p>
          <a:p>
            <a:r>
              <a:rPr lang="en-US" sz="3000" b="1" dirty="0"/>
              <a:t>∴ a and (a-1) are both multiple of x.</a:t>
            </a:r>
          </a:p>
          <a:p>
            <a:r>
              <a:rPr lang="en-US" sz="3000" b="1" dirty="0"/>
              <a:t>∴ a-(a-1)=1 is a multiple of x, i.e. mx=1, for some m</a:t>
            </a:r>
            <a:r>
              <a:rPr lang="en-US" sz="2800" b="1" dirty="0"/>
              <a:t> ∈ </a:t>
            </a:r>
            <a:r>
              <a:rPr lang="en-US" sz="2800" b="1" dirty="0" err="1"/>
              <a:t>ℤ</a:t>
            </a:r>
            <a:r>
              <a:rPr lang="en-US" sz="2800" b="1" baseline="30000" dirty="0"/>
              <a:t>+</a:t>
            </a:r>
            <a:r>
              <a:rPr lang="en-US" sz="2800" b="1" dirty="0"/>
              <a:t>.</a:t>
            </a:r>
          </a:p>
          <a:p>
            <a:endParaRPr lang="en-US" sz="2800" b="1" dirty="0"/>
          </a:p>
          <a:p>
            <a:r>
              <a:rPr lang="en-US" sz="3000" b="1" dirty="0"/>
              <a:t>The only way for mx=1, </a:t>
            </a:r>
            <a:r>
              <a:rPr lang="en-US" sz="3000" b="1" dirty="0" err="1"/>
              <a:t>m,x</a:t>
            </a:r>
            <a:r>
              <a:rPr lang="en-US" sz="3000" b="1" dirty="0"/>
              <a:t> </a:t>
            </a:r>
            <a:r>
              <a:rPr lang="en-US" sz="3200" b="1" dirty="0"/>
              <a:t>∈ </a:t>
            </a:r>
            <a:r>
              <a:rPr lang="en-US" sz="3200" b="1" dirty="0" err="1"/>
              <a:t>ℤ</a:t>
            </a:r>
            <a:r>
              <a:rPr lang="en-US" sz="3200" b="1" baseline="30000" dirty="0"/>
              <a:t>+</a:t>
            </a:r>
            <a:r>
              <a:rPr lang="en-US" sz="3200" b="1" dirty="0"/>
              <a:t> is m=x=1.</a:t>
            </a:r>
          </a:p>
          <a:p>
            <a:r>
              <a:rPr lang="en-US" sz="3000" b="1" dirty="0"/>
              <a:t>∴ </a:t>
            </a:r>
            <a:r>
              <a:rPr lang="en-US" sz="3000" b="1" dirty="0" err="1"/>
              <a:t>gcd</a:t>
            </a:r>
            <a:r>
              <a:rPr lang="en-US" sz="3000" b="1" dirty="0"/>
              <a:t>(a, a-1)=1. □</a:t>
            </a:r>
          </a:p>
        </p:txBody>
      </p:sp>
    </p:spTree>
    <p:extLst>
      <p:ext uri="{BB962C8B-B14F-4D97-AF65-F5344CB8AC3E}">
        <p14:creationId xmlns:p14="http://schemas.microsoft.com/office/powerpoint/2010/main" val="138828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F318-5188-024D-8C4D-80998C3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EP2-7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6FB42-7CCE-754B-A7B0-F526AB794449}"/>
              </a:ext>
            </a:extLst>
          </p:cNvPr>
          <p:cNvSpPr txBox="1"/>
          <p:nvPr/>
        </p:nvSpPr>
        <p:spPr>
          <a:xfrm>
            <a:off x="838200" y="1690688"/>
            <a:ext cx="62939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(b) Solve </a:t>
            </a:r>
            <a:r>
              <a:rPr lang="en-US" sz="3000" b="1" dirty="0" err="1">
                <a:solidFill>
                  <a:srgbClr val="FF0000"/>
                </a:solidFill>
              </a:rPr>
              <a:t>a+b</a:t>
            </a:r>
            <a:r>
              <a:rPr lang="en-US" sz="3000" b="1" dirty="0">
                <a:solidFill>
                  <a:srgbClr val="FF0000"/>
                </a:solidFill>
              </a:rPr>
              <a:t>=ab for </a:t>
            </a:r>
            <a:r>
              <a:rPr lang="en-US" sz="3000" b="1" dirty="0" err="1">
                <a:solidFill>
                  <a:srgbClr val="FF0000"/>
                </a:solidFill>
              </a:rPr>
              <a:t>a,b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∈ </a:t>
            </a:r>
            <a:r>
              <a:rPr lang="en-US" sz="2800" b="1" dirty="0" err="1">
                <a:solidFill>
                  <a:srgbClr val="FF0000"/>
                </a:solidFill>
              </a:rPr>
              <a:t>ℤ</a:t>
            </a:r>
            <a:r>
              <a:rPr lang="en-US" sz="2800" b="1" baseline="30000" dirty="0">
                <a:solidFill>
                  <a:srgbClr val="FF0000"/>
                </a:solidFill>
              </a:rPr>
              <a:t>+</a:t>
            </a:r>
            <a:r>
              <a:rPr lang="en-US" sz="2800" b="1" dirty="0">
                <a:solidFill>
                  <a:srgbClr val="FF0000"/>
                </a:solidFill>
              </a:rPr>
              <a:t> using (a)</a:t>
            </a:r>
            <a:r>
              <a:rPr lang="en-US" sz="3000" b="1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0A493-846F-874B-933C-08EE33586DD8}"/>
              </a:ext>
            </a:extLst>
          </p:cNvPr>
          <p:cNvSpPr txBox="1"/>
          <p:nvPr/>
        </p:nvSpPr>
        <p:spPr>
          <a:xfrm>
            <a:off x="1352106" y="2462252"/>
            <a:ext cx="101629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/>
              <a:t>a+b</a:t>
            </a:r>
            <a:r>
              <a:rPr lang="en-US" sz="3000" b="1" dirty="0"/>
              <a:t>=ab</a:t>
            </a:r>
          </a:p>
          <a:p>
            <a:r>
              <a:rPr lang="en-US" sz="3000" b="1" dirty="0"/>
              <a:t>→ a=(a-1)b</a:t>
            </a:r>
          </a:p>
          <a:p>
            <a:r>
              <a:rPr lang="en-US" sz="3000" b="1" dirty="0"/>
              <a:t>→ (a-1)|a</a:t>
            </a:r>
          </a:p>
          <a:p>
            <a:r>
              <a:rPr lang="en-US" sz="3000" b="1" dirty="0"/>
              <a:t>→ </a:t>
            </a:r>
            <a:r>
              <a:rPr lang="en-US" sz="3000" b="1" dirty="0" err="1"/>
              <a:t>gcd</a:t>
            </a:r>
            <a:r>
              <a:rPr lang="en-US" sz="3000" b="1" dirty="0"/>
              <a:t>(a-1, a) = a-1</a:t>
            </a:r>
          </a:p>
          <a:p>
            <a:r>
              <a:rPr lang="en-US" sz="3000" b="1" dirty="0"/>
              <a:t>→ a-1 = 1</a:t>
            </a:r>
          </a:p>
          <a:p>
            <a:r>
              <a:rPr lang="en-US" sz="3000" b="1" dirty="0"/>
              <a:t>→ a=2, b=2</a:t>
            </a:r>
          </a:p>
        </p:txBody>
      </p:sp>
    </p:spTree>
    <p:extLst>
      <p:ext uri="{BB962C8B-B14F-4D97-AF65-F5344CB8AC3E}">
        <p14:creationId xmlns:p14="http://schemas.microsoft.com/office/powerpoint/2010/main" val="1761120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581</Words>
  <Application>Microsoft Macintosh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COMP2711H Tutorial 3 Modular Arithmetic &amp; GCDs</vt:lpstr>
      <vt:lpstr>QB2-1</vt:lpstr>
      <vt:lpstr>QB2-1</vt:lpstr>
      <vt:lpstr>QB2-1</vt:lpstr>
      <vt:lpstr>QB2-1</vt:lpstr>
      <vt:lpstr>QB2-1</vt:lpstr>
      <vt:lpstr>EP2-7</vt:lpstr>
      <vt:lpstr>EP2-7</vt:lpstr>
      <vt:lpstr>EP2-7</vt:lpstr>
      <vt:lpstr>EP2-8</vt:lpstr>
      <vt:lpstr>EP2-8</vt:lpstr>
      <vt:lpstr>EP2-8</vt:lpstr>
      <vt:lpstr>EP2-8</vt:lpstr>
      <vt:lpstr>EP2-16</vt:lpstr>
      <vt:lpstr>EP2-16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COMP2711H Tutorial 2 Predicate Logic &amp; Inferences and Proofs</dc:title>
  <dc:creator>Hon Hing CHAK</dc:creator>
  <cp:lastModifiedBy>Hon Hing CHAK</cp:lastModifiedBy>
  <cp:revision>42</cp:revision>
  <dcterms:created xsi:type="dcterms:W3CDTF">2021-09-11T10:00:05Z</dcterms:created>
  <dcterms:modified xsi:type="dcterms:W3CDTF">2021-09-22T14:57:20Z</dcterms:modified>
</cp:coreProperties>
</file>