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8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1402-A001-A948-8B18-613D3FAAC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75E4-3596-6143-8961-2948D47EA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69730-2A32-BB44-AAAF-CA1BF64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8397-17CA-3B44-AB61-1AFBA9C1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FC35-7803-8E4F-A710-0A2DFDDC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4D98-DF0A-D149-930E-326E668E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0A1DC-B343-ED47-8676-D25EA8A01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13C2A-C275-9440-9B6B-ABBE2F7A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D6653-A9E3-084D-8E69-4C5A3CD3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0255-FCEF-5B40-9F75-A67BDCAB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0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2C8B9-E29F-5246-80BC-75815FC8D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57661-4906-8E40-872A-C8004AAF4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1420E-CD11-7C41-A9AD-EF3AE94C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C0B5-3C53-1B43-9ADB-503B1E56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94F7-2973-6E41-A170-09AD6CD4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0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7869-0736-FA4E-9CC8-4C218C39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D907-8DCF-7449-8B47-4633E4A7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EEFAF-4D2F-034B-943F-75EAC9A4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C10A0-17E9-214B-91F7-D52A10C5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6D554-AD93-1C44-8FF1-CCB2F86F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3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DAD7-99AD-1F44-857A-63AC9D36D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7FBD8-0CC9-1B49-8992-AC05B9D33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0D72-1302-0441-9BF3-B6094D65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73B02-6457-C841-8AE7-1CD43239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91778-4E59-1F41-A7C3-FE94B47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9DF-6C33-CB4F-8AF0-C8DBFE13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3E5C-9B1C-CB41-BB67-422E57A64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0C127-FC1C-F346-910B-7611A6C33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8EE0A-D44F-8F49-91B5-2EE5F379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1EADB-0353-F743-98D1-1DC3EF81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858EE-2814-E04D-9424-C8DD948A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41B6-49CB-164F-BD0D-FCA88091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8446E-A77B-D44B-A7A4-F03D62F1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2FB65-5FCA-314C-8A82-C8D61A4ED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13582-C016-1D42-BF1A-EBD732CCB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5E57D-97ED-7943-B7F3-9C43F4F3A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C3D55-2922-104F-B2A3-72E35793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B1456-F55C-3D4B-9471-E1E5490C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8E99D-183A-F141-ACC7-8709A269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7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720D-59E1-9547-AF4F-6831B0FF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2F4A5-FA3E-B340-BCDF-1134CC97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29B33-A3C6-1443-A5E1-23973F46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D2134-5E39-8647-ACCF-9FCD39A7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7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038E7-64FD-8B40-9B32-1378638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99E19-2426-E943-A225-9B4ACE40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1699A-BC39-A445-B4F8-78C14636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C265-7BC9-8D4C-BC9C-20FB9C01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14B2-FADD-2D44-9F81-E613ECB14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20210-3450-3C47-85E2-18F943A9F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675C4-CC57-7243-B7D8-99031D91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24B4-4857-824A-8BCB-6C2030B3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3319F-CE62-4C4B-83F8-50D52F04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0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EFCB-92F9-244D-88E3-6CED3715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3B388-B075-2043-A149-6EC879813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3AD8D-CA91-3641-B279-415F9C3C3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9B676-88B2-AE47-8549-1237E2BA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B685D-103D-694B-A633-63525FF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216-2A33-664B-9464-E69E42F8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E0F2B-49B2-7449-82A3-E465DE7F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7848E-B1D8-E740-8E20-E06EE01BF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5B295-A8F0-AD48-A70E-D5C682619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8C073-15AA-E746-85DE-55B881BF0BE1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89EAC-2144-9A4C-9E55-1C100BBB7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BB3D-5CB3-8E4B-AF4F-9B6864920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hchak@connect.ust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CDC5-AE9E-5943-B682-6D194A825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COMP2711H Tutorial 5</a:t>
            </a:r>
            <a:br>
              <a:rPr lang="en-US" dirty="0"/>
            </a:br>
            <a:r>
              <a:rPr lang="en-US" b="1" dirty="0"/>
              <a:t>Fermat’s Little Theorem &amp;</a:t>
            </a:r>
            <a:br>
              <a:rPr lang="en-US" b="1" dirty="0"/>
            </a:br>
            <a:r>
              <a:rPr lang="en-US" b="1" dirty="0"/>
              <a:t>Chinese Remainder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32164-CAD7-704F-8FA5-DFB962C6C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13572"/>
          </a:xfrm>
        </p:spPr>
        <p:txBody>
          <a:bodyPr>
            <a:normAutofit/>
          </a:bodyPr>
          <a:lstStyle/>
          <a:p>
            <a:r>
              <a:rPr lang="en-US" dirty="0"/>
              <a:t>Henry, CHAK Hon Hing</a:t>
            </a:r>
          </a:p>
          <a:p>
            <a:r>
              <a:rPr lang="en-US" dirty="0">
                <a:hlinkClick r:id="rId2"/>
              </a:rPr>
              <a:t>hhchak@connect.ust.hk</a:t>
            </a:r>
            <a:endParaRPr lang="en-US" dirty="0"/>
          </a:p>
          <a:p>
            <a:endParaRPr lang="en-US" dirty="0"/>
          </a:p>
          <a:p>
            <a:r>
              <a:rPr lang="en-US" sz="4000" dirty="0"/>
              <a:t>Starting at 6:00 p.m.</a:t>
            </a:r>
          </a:p>
        </p:txBody>
      </p:sp>
    </p:spTree>
    <p:extLst>
      <p:ext uri="{BB962C8B-B14F-4D97-AF65-F5344CB8AC3E}">
        <p14:creationId xmlns:p14="http://schemas.microsoft.com/office/powerpoint/2010/main" val="83274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8BAC0-F8E6-0E4B-A7D4-0825D0520D2E}"/>
              </a:ext>
            </a:extLst>
          </p:cNvPr>
          <p:cNvSpPr txBox="1"/>
          <p:nvPr/>
        </p:nvSpPr>
        <p:spPr>
          <a:xfrm>
            <a:off x="936383" y="1834593"/>
            <a:ext cx="4203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Prove that 2730|(n</a:t>
            </a:r>
            <a:r>
              <a:rPr lang="en-US" sz="3000" b="1" baseline="30000" dirty="0">
                <a:solidFill>
                  <a:srgbClr val="FF0000"/>
                </a:solidFill>
              </a:rPr>
              <a:t>13</a:t>
            </a:r>
            <a:r>
              <a:rPr lang="en-US" sz="3000" b="1" dirty="0">
                <a:solidFill>
                  <a:srgbClr val="FF0000"/>
                </a:solidFill>
              </a:rPr>
              <a:t> - n).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77134-D27A-194D-8797-19077B126F5E}"/>
              </a:ext>
            </a:extLst>
          </p:cNvPr>
          <p:cNvSpPr txBox="1"/>
          <p:nvPr/>
        </p:nvSpPr>
        <p:spPr>
          <a:xfrm>
            <a:off x="936383" y="2532496"/>
            <a:ext cx="39677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2730 = 2 × 3 × 5 × 7 ×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795A5-F300-964F-9920-001095481216}"/>
              </a:ext>
            </a:extLst>
          </p:cNvPr>
          <p:cNvSpPr txBox="1"/>
          <p:nvPr/>
        </p:nvSpPr>
        <p:spPr>
          <a:xfrm>
            <a:off x="935449" y="4469410"/>
            <a:ext cx="664156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n</a:t>
            </a:r>
            <a:r>
              <a:rPr lang="en-US" sz="3000" b="1" baseline="30000" dirty="0"/>
              <a:t>13</a:t>
            </a:r>
            <a:r>
              <a:rPr lang="en-US" sz="3000" b="1" dirty="0"/>
              <a:t> – n </a:t>
            </a:r>
            <a:r>
              <a:rPr lang="en-US" sz="3200" b="1" dirty="0"/>
              <a:t>≡ n (n</a:t>
            </a:r>
            <a:r>
              <a:rPr lang="en-US" sz="3200" b="1" baseline="30000" dirty="0">
                <a:solidFill>
                  <a:srgbClr val="FF0000"/>
                </a:solidFill>
              </a:rPr>
              <a:t>13</a:t>
            </a:r>
            <a:r>
              <a:rPr lang="en-US" sz="3200" b="1" baseline="30000" dirty="0"/>
              <a:t>-1</a:t>
            </a:r>
            <a:r>
              <a:rPr lang="en-US" sz="3200" b="1" dirty="0"/>
              <a:t>)</a:t>
            </a:r>
            <a:r>
              <a:rPr lang="en-US" sz="3200" b="1" baseline="30000" dirty="0"/>
              <a:t>1</a:t>
            </a:r>
            <a:r>
              <a:rPr lang="en-US" sz="3000" b="1" dirty="0"/>
              <a:t> – n </a:t>
            </a:r>
            <a:r>
              <a:rPr lang="en-US" sz="2800" b="1" dirty="0"/>
              <a:t>≡ n – n ≡ 0 (mod </a:t>
            </a:r>
            <a:r>
              <a:rPr lang="en-US" sz="2800" b="1" dirty="0">
                <a:solidFill>
                  <a:srgbClr val="FF0000"/>
                </a:solidFill>
              </a:rPr>
              <a:t>13</a:t>
            </a:r>
            <a:r>
              <a:rPr lang="en-US" sz="2800" b="1" dirty="0"/>
              <a:t>)</a:t>
            </a:r>
          </a:p>
          <a:p>
            <a:r>
              <a:rPr lang="en-US" sz="3000" b="1" dirty="0"/>
              <a:t>∴ 13|(n</a:t>
            </a:r>
            <a:r>
              <a:rPr lang="en-US" sz="3000" b="1" baseline="30000" dirty="0"/>
              <a:t>13</a:t>
            </a:r>
            <a:r>
              <a:rPr lang="en-US" sz="3000" b="1" dirty="0"/>
              <a:t> – 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D8354-E262-ED43-B530-1F4F93F9E6A2}"/>
              </a:ext>
            </a:extLst>
          </p:cNvPr>
          <p:cNvSpPr txBox="1"/>
          <p:nvPr/>
        </p:nvSpPr>
        <p:spPr>
          <a:xfrm>
            <a:off x="9147793" y="2849252"/>
            <a:ext cx="1766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2|(n</a:t>
            </a:r>
            <a:r>
              <a:rPr lang="en-US" sz="3000" b="1" baseline="30000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– n)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DDF63C1-13BE-284F-8F29-1F0A2C87B894}"/>
              </a:ext>
            </a:extLst>
          </p:cNvPr>
          <p:cNvSpPr/>
          <p:nvPr/>
        </p:nvSpPr>
        <p:spPr>
          <a:xfrm>
            <a:off x="8730350" y="2849252"/>
            <a:ext cx="318052" cy="2777083"/>
          </a:xfrm>
          <a:prstGeom prst="leftBrac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3D2C3-0A9F-1C49-9E25-86EFA82D65FA}"/>
              </a:ext>
            </a:extLst>
          </p:cNvPr>
          <p:cNvSpPr txBox="1"/>
          <p:nvPr/>
        </p:nvSpPr>
        <p:spPr>
          <a:xfrm>
            <a:off x="9147793" y="3398222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3|(n</a:t>
            </a:r>
            <a:r>
              <a:rPr lang="en-US" sz="3000" b="1" baseline="30000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– 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A50666-4FA5-A34B-BA6E-B697574D66A2}"/>
              </a:ext>
            </a:extLst>
          </p:cNvPr>
          <p:cNvSpPr txBox="1"/>
          <p:nvPr/>
        </p:nvSpPr>
        <p:spPr>
          <a:xfrm>
            <a:off x="9147793" y="4501190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7|(n</a:t>
            </a:r>
            <a:r>
              <a:rPr lang="en-US" sz="3000" b="1" baseline="30000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– 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31AF36-12FE-0642-A1B0-FEF359AE64C6}"/>
              </a:ext>
            </a:extLst>
          </p:cNvPr>
          <p:cNvSpPr txBox="1"/>
          <p:nvPr/>
        </p:nvSpPr>
        <p:spPr>
          <a:xfrm>
            <a:off x="9136572" y="3921442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5|(n</a:t>
            </a:r>
            <a:r>
              <a:rPr lang="en-US" sz="3000" b="1" baseline="30000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– 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E9554B-E9D6-4D4E-B008-DCFD34702955}"/>
              </a:ext>
            </a:extLst>
          </p:cNvPr>
          <p:cNvSpPr txBox="1"/>
          <p:nvPr/>
        </p:nvSpPr>
        <p:spPr>
          <a:xfrm>
            <a:off x="9159014" y="5080938"/>
            <a:ext cx="19511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13|(n</a:t>
            </a:r>
            <a:r>
              <a:rPr lang="en-US" sz="3000" b="1" baseline="30000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– 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3C499D-5548-094C-888F-E6900ABCF0F7}"/>
              </a:ext>
            </a:extLst>
          </p:cNvPr>
          <p:cNvSpPr/>
          <p:nvPr/>
        </p:nvSpPr>
        <p:spPr>
          <a:xfrm>
            <a:off x="5821980" y="889679"/>
            <a:ext cx="6134793" cy="1221913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Fermat’s Little Theorem (prime p):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  <a:r>
              <a:rPr lang="en-US" sz="3200" b="1" baseline="30000" dirty="0">
                <a:solidFill>
                  <a:srgbClr val="FF0000"/>
                </a:solidFill>
              </a:rPr>
              <a:t>p-1</a:t>
            </a:r>
            <a:r>
              <a:rPr lang="en-US" sz="3200" b="1" dirty="0">
                <a:solidFill>
                  <a:srgbClr val="FF0000"/>
                </a:solidFill>
              </a:rPr>
              <a:t> ≡ 1 (mod p)  </a:t>
            </a:r>
            <a:r>
              <a:rPr lang="en-US" sz="3200" b="1" dirty="0">
                <a:solidFill>
                  <a:schemeClr val="tx1"/>
                </a:solidFill>
              </a:rPr>
              <a:t> if    </a:t>
            </a:r>
            <a:r>
              <a:rPr lang="en-US" sz="3200" b="1" dirty="0" err="1">
                <a:solidFill>
                  <a:srgbClr val="FF0000"/>
                </a:solidFill>
              </a:rPr>
              <a:t>p∤x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5D6E76-EEC3-864A-85D8-C4F2A6741069}"/>
              </a:ext>
            </a:extLst>
          </p:cNvPr>
          <p:cNvSpPr txBox="1"/>
          <p:nvPr/>
        </p:nvSpPr>
        <p:spPr>
          <a:xfrm>
            <a:off x="936383" y="3236226"/>
            <a:ext cx="5806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If </a:t>
            </a:r>
            <a:r>
              <a:rPr lang="en-US" sz="3000" b="1" dirty="0" err="1">
                <a:solidFill>
                  <a:srgbClr val="FF0000"/>
                </a:solidFill>
              </a:rPr>
              <a:t>p|n</a:t>
            </a:r>
            <a:r>
              <a:rPr lang="en-US" sz="3000" b="1" dirty="0">
                <a:solidFill>
                  <a:srgbClr val="FF0000"/>
                </a:solidFill>
              </a:rPr>
              <a:t>, it is obvious that (n</a:t>
            </a:r>
            <a:r>
              <a:rPr lang="en-US" sz="3000" b="1" baseline="30000" dirty="0">
                <a:solidFill>
                  <a:srgbClr val="FF0000"/>
                </a:solidFill>
              </a:rPr>
              <a:t>13</a:t>
            </a:r>
            <a:r>
              <a:rPr lang="en-US" sz="3000" b="1" dirty="0">
                <a:solidFill>
                  <a:srgbClr val="FF0000"/>
                </a:solidFill>
              </a:rPr>
              <a:t> - n).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For </a:t>
            </a:r>
            <a:r>
              <a:rPr lang="en-US" sz="3000" b="1" dirty="0" err="1">
                <a:solidFill>
                  <a:srgbClr val="FF0000"/>
                </a:solidFill>
              </a:rPr>
              <a:t>p∤n</a:t>
            </a:r>
            <a:r>
              <a:rPr lang="en-US" sz="3000" b="1" dirty="0">
                <a:solidFill>
                  <a:srgbClr val="FF0000"/>
                </a:solidFill>
              </a:rPr>
              <a:t>, we can apply the theorem: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810F4-323F-5F4C-B820-FA8A7D95CFF2}"/>
              </a:ext>
            </a:extLst>
          </p:cNvPr>
          <p:cNvSpPr txBox="1"/>
          <p:nvPr/>
        </p:nvSpPr>
        <p:spPr>
          <a:xfrm>
            <a:off x="838200" y="6055709"/>
            <a:ext cx="27638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∴ 2730|(n</a:t>
            </a:r>
            <a:r>
              <a:rPr lang="en-US" sz="3000" b="1" baseline="30000" dirty="0">
                <a:solidFill>
                  <a:srgbClr val="FF0000"/>
                </a:solidFill>
              </a:rPr>
              <a:t>13</a:t>
            </a:r>
            <a:r>
              <a:rPr lang="en-US" sz="3000" b="1" dirty="0">
                <a:solidFill>
                  <a:srgbClr val="FF0000"/>
                </a:solidFill>
              </a:rPr>
              <a:t> - n).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55245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EP2-14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3D7CF-5E30-CB42-B56F-3D5C650D6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8079"/>
            <a:ext cx="12192000" cy="190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EP2-14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F7412-AC6F-A945-8A55-65F7F9C13A46}"/>
              </a:ext>
            </a:extLst>
          </p:cNvPr>
          <p:cNvSpPr txBox="1"/>
          <p:nvPr/>
        </p:nvSpPr>
        <p:spPr>
          <a:xfrm>
            <a:off x="936383" y="1834593"/>
            <a:ext cx="44741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Prove that n</a:t>
            </a:r>
            <a:r>
              <a:rPr lang="en-US" sz="3000" b="1" baseline="30000" dirty="0">
                <a:solidFill>
                  <a:srgbClr val="FF0000"/>
                </a:solidFill>
              </a:rPr>
              <a:t>5</a:t>
            </a:r>
            <a:r>
              <a:rPr lang="en-US" sz="3000" b="1" dirty="0">
                <a:solidFill>
                  <a:srgbClr val="FF0000"/>
                </a:solidFill>
              </a:rPr>
              <a:t> ≡ n (mod 10).</a:t>
            </a:r>
          </a:p>
        </p:txBody>
      </p:sp>
    </p:spTree>
    <p:extLst>
      <p:ext uri="{BB962C8B-B14F-4D97-AF65-F5344CB8AC3E}">
        <p14:creationId xmlns:p14="http://schemas.microsoft.com/office/powerpoint/2010/main" val="170145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EP2-14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F7412-AC6F-A945-8A55-65F7F9C13A46}"/>
              </a:ext>
            </a:extLst>
          </p:cNvPr>
          <p:cNvSpPr txBox="1"/>
          <p:nvPr/>
        </p:nvSpPr>
        <p:spPr>
          <a:xfrm>
            <a:off x="936383" y="1834593"/>
            <a:ext cx="44741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Prove that n</a:t>
            </a:r>
            <a:r>
              <a:rPr lang="en-US" sz="3000" b="1" baseline="30000" dirty="0">
                <a:solidFill>
                  <a:srgbClr val="FF0000"/>
                </a:solidFill>
              </a:rPr>
              <a:t>5</a:t>
            </a:r>
            <a:r>
              <a:rPr lang="en-US" sz="3000" b="1" dirty="0">
                <a:solidFill>
                  <a:srgbClr val="FF0000"/>
                </a:solidFill>
              </a:rPr>
              <a:t> ≡ n (mod 10).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734C7-34FA-CB41-B66B-46597F8F1EBB}"/>
              </a:ext>
            </a:extLst>
          </p:cNvPr>
          <p:cNvSpPr txBox="1"/>
          <p:nvPr/>
        </p:nvSpPr>
        <p:spPr>
          <a:xfrm>
            <a:off x="936383" y="3429000"/>
            <a:ext cx="41985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n</a:t>
            </a:r>
            <a:r>
              <a:rPr lang="en-US" sz="3000" b="1" baseline="30000" dirty="0"/>
              <a:t>5</a:t>
            </a:r>
            <a:r>
              <a:rPr lang="en-US" sz="3000" b="1" dirty="0"/>
              <a:t> ≡ n ⋅ (n</a:t>
            </a:r>
            <a:r>
              <a:rPr lang="en-US" sz="3000" b="1" baseline="30000" dirty="0">
                <a:solidFill>
                  <a:srgbClr val="FF0000"/>
                </a:solidFill>
              </a:rPr>
              <a:t>2</a:t>
            </a:r>
            <a:r>
              <a:rPr lang="en-US" sz="3000" b="1" baseline="30000" dirty="0"/>
              <a:t>-1</a:t>
            </a:r>
            <a:r>
              <a:rPr lang="en-US" sz="3000" b="1" dirty="0"/>
              <a:t>)</a:t>
            </a:r>
            <a:r>
              <a:rPr lang="en-US" sz="3000" b="1" baseline="30000" dirty="0"/>
              <a:t>4</a:t>
            </a:r>
            <a:r>
              <a:rPr lang="en-US" sz="3000" b="1" dirty="0"/>
              <a:t> ≡ n (mod </a:t>
            </a:r>
            <a:r>
              <a:rPr lang="en-US" sz="3000" b="1" dirty="0">
                <a:solidFill>
                  <a:srgbClr val="FF0000"/>
                </a:solidFill>
              </a:rPr>
              <a:t>2</a:t>
            </a:r>
            <a:r>
              <a:rPr lang="en-US" sz="3000" b="1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8A123-C85A-AF41-95F3-8041C13AE0AA}"/>
              </a:ext>
            </a:extLst>
          </p:cNvPr>
          <p:cNvSpPr txBox="1"/>
          <p:nvPr/>
        </p:nvSpPr>
        <p:spPr>
          <a:xfrm>
            <a:off x="936383" y="2631796"/>
            <a:ext cx="16979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10 = 2 ×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32333-C7A6-C643-B74E-96C22D426D23}"/>
              </a:ext>
            </a:extLst>
          </p:cNvPr>
          <p:cNvSpPr txBox="1"/>
          <p:nvPr/>
        </p:nvSpPr>
        <p:spPr>
          <a:xfrm>
            <a:off x="936383" y="4192411"/>
            <a:ext cx="41985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n</a:t>
            </a:r>
            <a:r>
              <a:rPr lang="en-US" sz="3000" b="1" baseline="30000" dirty="0"/>
              <a:t>5</a:t>
            </a:r>
            <a:r>
              <a:rPr lang="en-US" sz="3000" b="1" dirty="0"/>
              <a:t> ≡ n ⋅ (n</a:t>
            </a:r>
            <a:r>
              <a:rPr lang="en-US" sz="3000" b="1" baseline="30000" dirty="0">
                <a:solidFill>
                  <a:srgbClr val="FF0000"/>
                </a:solidFill>
              </a:rPr>
              <a:t>5</a:t>
            </a:r>
            <a:r>
              <a:rPr lang="en-US" sz="3000" b="1" baseline="30000" dirty="0"/>
              <a:t>-1</a:t>
            </a:r>
            <a:r>
              <a:rPr lang="en-US" sz="3000" b="1" dirty="0"/>
              <a:t>)</a:t>
            </a:r>
            <a:r>
              <a:rPr lang="en-US" sz="3000" b="1" baseline="30000" dirty="0"/>
              <a:t>1</a:t>
            </a:r>
            <a:r>
              <a:rPr lang="en-US" sz="3000" b="1" dirty="0"/>
              <a:t> ≡ n (mod </a:t>
            </a:r>
            <a:r>
              <a:rPr lang="en-US" sz="3000" b="1" dirty="0">
                <a:solidFill>
                  <a:srgbClr val="FF0000"/>
                </a:solidFill>
              </a:rPr>
              <a:t>5</a:t>
            </a:r>
            <a:r>
              <a:rPr lang="en-US" sz="3000" b="1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732C8-1125-6E4E-8006-E3A1CD5559BE}"/>
              </a:ext>
            </a:extLst>
          </p:cNvPr>
          <p:cNvSpPr/>
          <p:nvPr/>
        </p:nvSpPr>
        <p:spPr>
          <a:xfrm>
            <a:off x="5821980" y="889679"/>
            <a:ext cx="6134793" cy="1221913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Same as proving </a:t>
            </a:r>
            <a:r>
              <a:rPr lang="en-US" sz="3200" b="1" dirty="0">
                <a:solidFill>
                  <a:srgbClr val="FF0000"/>
                </a:solidFill>
              </a:rPr>
              <a:t>10|(n</a:t>
            </a:r>
            <a:r>
              <a:rPr lang="en-US" sz="3200" b="1" baseline="30000" dirty="0">
                <a:solidFill>
                  <a:srgbClr val="FF0000"/>
                </a:solidFill>
              </a:rPr>
              <a:t>5</a:t>
            </a:r>
            <a:r>
              <a:rPr lang="en-US" sz="3200" b="1" dirty="0">
                <a:solidFill>
                  <a:srgbClr val="FF0000"/>
                </a:solidFill>
              </a:rPr>
              <a:t> – n)</a:t>
            </a:r>
            <a:r>
              <a:rPr lang="en-US" sz="3200" b="1" dirty="0">
                <a:solidFill>
                  <a:schemeClr val="tx1"/>
                </a:solidFill>
              </a:rPr>
              <a:t>, just like last question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EP2-14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F7412-AC6F-A945-8A55-65F7F9C13A46}"/>
              </a:ext>
            </a:extLst>
          </p:cNvPr>
          <p:cNvSpPr txBox="1"/>
          <p:nvPr/>
        </p:nvSpPr>
        <p:spPr>
          <a:xfrm>
            <a:off x="936383" y="1834593"/>
            <a:ext cx="44741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Prove that n</a:t>
            </a:r>
            <a:r>
              <a:rPr lang="en-US" sz="3000" b="1" baseline="30000" dirty="0">
                <a:solidFill>
                  <a:srgbClr val="FF0000"/>
                </a:solidFill>
              </a:rPr>
              <a:t>5</a:t>
            </a:r>
            <a:r>
              <a:rPr lang="en-US" sz="3000" b="1" dirty="0">
                <a:solidFill>
                  <a:srgbClr val="FF0000"/>
                </a:solidFill>
              </a:rPr>
              <a:t> ≡ n (mod 10).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734C7-34FA-CB41-B66B-46597F8F1EBB}"/>
              </a:ext>
            </a:extLst>
          </p:cNvPr>
          <p:cNvSpPr txBox="1"/>
          <p:nvPr/>
        </p:nvSpPr>
        <p:spPr>
          <a:xfrm>
            <a:off x="936383" y="3429000"/>
            <a:ext cx="41985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n</a:t>
            </a:r>
            <a:r>
              <a:rPr lang="en-US" sz="3000" b="1" baseline="30000" dirty="0"/>
              <a:t>5</a:t>
            </a:r>
            <a:r>
              <a:rPr lang="en-US" sz="3000" b="1" dirty="0"/>
              <a:t> ≡ n ⋅ (n</a:t>
            </a:r>
            <a:r>
              <a:rPr lang="en-US" sz="3000" b="1" baseline="30000" dirty="0">
                <a:solidFill>
                  <a:srgbClr val="FF0000"/>
                </a:solidFill>
              </a:rPr>
              <a:t>2</a:t>
            </a:r>
            <a:r>
              <a:rPr lang="en-US" sz="3000" b="1" baseline="30000" dirty="0"/>
              <a:t>-1</a:t>
            </a:r>
            <a:r>
              <a:rPr lang="en-US" sz="3000" b="1" dirty="0"/>
              <a:t>)</a:t>
            </a:r>
            <a:r>
              <a:rPr lang="en-US" sz="3000" b="1" baseline="30000" dirty="0"/>
              <a:t>4</a:t>
            </a:r>
            <a:r>
              <a:rPr lang="en-US" sz="3000" b="1" dirty="0"/>
              <a:t> ≡ n (mod </a:t>
            </a:r>
            <a:r>
              <a:rPr lang="en-US" sz="3000" b="1" dirty="0">
                <a:solidFill>
                  <a:srgbClr val="FF0000"/>
                </a:solidFill>
              </a:rPr>
              <a:t>2</a:t>
            </a:r>
            <a:r>
              <a:rPr lang="en-US" sz="3000" b="1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8A123-C85A-AF41-95F3-8041C13AE0AA}"/>
              </a:ext>
            </a:extLst>
          </p:cNvPr>
          <p:cNvSpPr txBox="1"/>
          <p:nvPr/>
        </p:nvSpPr>
        <p:spPr>
          <a:xfrm>
            <a:off x="936383" y="2631796"/>
            <a:ext cx="16979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10 = 2 ×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32333-C7A6-C643-B74E-96C22D426D23}"/>
              </a:ext>
            </a:extLst>
          </p:cNvPr>
          <p:cNvSpPr txBox="1"/>
          <p:nvPr/>
        </p:nvSpPr>
        <p:spPr>
          <a:xfrm>
            <a:off x="936383" y="4192411"/>
            <a:ext cx="41985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n</a:t>
            </a:r>
            <a:r>
              <a:rPr lang="en-US" sz="3000" b="1" baseline="30000" dirty="0"/>
              <a:t>5</a:t>
            </a:r>
            <a:r>
              <a:rPr lang="en-US" sz="3000" b="1" dirty="0"/>
              <a:t> ≡ n ⋅ (n</a:t>
            </a:r>
            <a:r>
              <a:rPr lang="en-US" sz="3000" b="1" baseline="30000" dirty="0">
                <a:solidFill>
                  <a:srgbClr val="FF0000"/>
                </a:solidFill>
              </a:rPr>
              <a:t>5</a:t>
            </a:r>
            <a:r>
              <a:rPr lang="en-US" sz="3000" b="1" baseline="30000" dirty="0"/>
              <a:t>-1</a:t>
            </a:r>
            <a:r>
              <a:rPr lang="en-US" sz="3000" b="1" dirty="0"/>
              <a:t>)</a:t>
            </a:r>
            <a:r>
              <a:rPr lang="en-US" sz="3000" b="1" baseline="30000" dirty="0"/>
              <a:t>1</a:t>
            </a:r>
            <a:r>
              <a:rPr lang="en-US" sz="3000" b="1" dirty="0"/>
              <a:t> ≡ n (mod </a:t>
            </a:r>
            <a:r>
              <a:rPr lang="en-US" sz="3000" b="1" dirty="0">
                <a:solidFill>
                  <a:srgbClr val="FF0000"/>
                </a:solidFill>
              </a:rPr>
              <a:t>5</a:t>
            </a:r>
            <a:r>
              <a:rPr lang="en-US" sz="3000" b="1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732C8-1125-6E4E-8006-E3A1CD5559BE}"/>
              </a:ext>
            </a:extLst>
          </p:cNvPr>
          <p:cNvSpPr/>
          <p:nvPr/>
        </p:nvSpPr>
        <p:spPr>
          <a:xfrm>
            <a:off x="5821980" y="889679"/>
            <a:ext cx="6134793" cy="1221913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Same as proving </a:t>
            </a:r>
            <a:r>
              <a:rPr lang="en-US" sz="3200" b="1" dirty="0">
                <a:solidFill>
                  <a:srgbClr val="FF0000"/>
                </a:solidFill>
              </a:rPr>
              <a:t>10|(n</a:t>
            </a:r>
            <a:r>
              <a:rPr lang="en-US" sz="3200" b="1" baseline="30000" dirty="0">
                <a:solidFill>
                  <a:srgbClr val="FF0000"/>
                </a:solidFill>
              </a:rPr>
              <a:t>5</a:t>
            </a:r>
            <a:r>
              <a:rPr lang="en-US" sz="3200" b="1" dirty="0">
                <a:solidFill>
                  <a:srgbClr val="FF0000"/>
                </a:solidFill>
              </a:rPr>
              <a:t> – n)</a:t>
            </a:r>
            <a:r>
              <a:rPr lang="en-US" sz="3200" b="1" dirty="0">
                <a:solidFill>
                  <a:schemeClr val="tx1"/>
                </a:solidFill>
              </a:rPr>
              <a:t>, just like last question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FDEE4F-A601-144E-9D74-44FDFF0B0D44}"/>
              </a:ext>
            </a:extLst>
          </p:cNvPr>
          <p:cNvSpPr txBox="1"/>
          <p:nvPr/>
        </p:nvSpPr>
        <p:spPr>
          <a:xfrm>
            <a:off x="936382" y="4955822"/>
            <a:ext cx="5772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(n</a:t>
            </a:r>
            <a:r>
              <a:rPr lang="en-US" sz="3000" b="1" baseline="30000" dirty="0"/>
              <a:t>5</a:t>
            </a:r>
            <a:r>
              <a:rPr lang="en-US" sz="3000" b="1" dirty="0"/>
              <a:t> – n) ≡ 0 (mod </a:t>
            </a:r>
            <a:r>
              <a:rPr lang="en-US" sz="3000" b="1" dirty="0">
                <a:solidFill>
                  <a:srgbClr val="FF0000"/>
                </a:solidFill>
              </a:rPr>
              <a:t>2×5=10</a:t>
            </a:r>
            <a:r>
              <a:rPr lang="en-US" sz="3000" b="1" dirty="0"/>
              <a:t>)</a:t>
            </a:r>
          </a:p>
          <a:p>
            <a:r>
              <a:rPr lang="en-US" sz="3000" b="1" dirty="0"/>
              <a:t>∴ n</a:t>
            </a:r>
            <a:r>
              <a:rPr lang="en-US" sz="3000" b="1" baseline="30000" dirty="0"/>
              <a:t>5</a:t>
            </a:r>
            <a:r>
              <a:rPr lang="en-US" sz="3000" b="1" dirty="0"/>
              <a:t> ≡ n (mod 10).</a:t>
            </a:r>
          </a:p>
          <a:p>
            <a:r>
              <a:rPr lang="en-US" sz="3000" b="1" dirty="0"/>
              <a:t>∴ n and n</a:t>
            </a:r>
            <a:r>
              <a:rPr lang="en-US" sz="3000" b="1" baseline="30000" dirty="0"/>
              <a:t>5</a:t>
            </a:r>
            <a:r>
              <a:rPr lang="en-US" sz="3000" b="1" dirty="0"/>
              <a:t> have the same last digit.</a:t>
            </a:r>
          </a:p>
        </p:txBody>
      </p:sp>
    </p:spTree>
    <p:extLst>
      <p:ext uri="{BB962C8B-B14F-4D97-AF65-F5344CB8AC3E}">
        <p14:creationId xmlns:p14="http://schemas.microsoft.com/office/powerpoint/2010/main" val="331455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84BFC-2864-D448-8BDB-4F8C0353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4610"/>
            <a:ext cx="12192000" cy="9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0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84BFC-2864-D448-8BDB-4F8C0353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314"/>
            <a:ext cx="12192000" cy="9687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049807-C459-5943-A30F-147F0BC66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8702"/>
            <a:ext cx="12192000" cy="311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8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QB2-7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EFF2B-F48D-C848-AB5D-4BFB1163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8629"/>
            <a:ext cx="12192000" cy="238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27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QB2-7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1FA4C-3532-3140-A21D-7C2F704E3F7B}"/>
              </a:ext>
            </a:extLst>
          </p:cNvPr>
          <p:cNvSpPr txBox="1"/>
          <p:nvPr/>
        </p:nvSpPr>
        <p:spPr>
          <a:xfrm>
            <a:off x="2156113" y="1581357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x ≡ 4 (mod 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78E7A-1DDE-FF47-AF3C-9C5ACA8BDC28}"/>
              </a:ext>
            </a:extLst>
          </p:cNvPr>
          <p:cNvSpPr txBox="1"/>
          <p:nvPr/>
        </p:nvSpPr>
        <p:spPr>
          <a:xfrm>
            <a:off x="2156113" y="2135355"/>
            <a:ext cx="26484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x ≡ 13 (mod 15)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33CA0EB-12EB-8D44-A295-92F0D36B0194}"/>
              </a:ext>
            </a:extLst>
          </p:cNvPr>
          <p:cNvSpPr/>
          <p:nvPr/>
        </p:nvSpPr>
        <p:spPr>
          <a:xfrm>
            <a:off x="1635093" y="1581357"/>
            <a:ext cx="477079" cy="1107996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2FA00-06C6-CC45-BAE6-288D1627B9FC}"/>
              </a:ext>
            </a:extLst>
          </p:cNvPr>
          <p:cNvSpPr txBox="1"/>
          <p:nvPr/>
        </p:nvSpPr>
        <p:spPr>
          <a:xfrm>
            <a:off x="437724" y="1858356"/>
            <a:ext cx="10402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Solve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49862-F9B8-A446-8F53-9A2E85A53170}"/>
              </a:ext>
            </a:extLst>
          </p:cNvPr>
          <p:cNvSpPr/>
          <p:nvPr/>
        </p:nvSpPr>
        <p:spPr>
          <a:xfrm>
            <a:off x="5178287" y="1299434"/>
            <a:ext cx="6828182" cy="1212574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6, 15 are NOT </a:t>
            </a:r>
            <a:r>
              <a:rPr lang="en-US" sz="3200" b="1" dirty="0">
                <a:solidFill>
                  <a:srgbClr val="FF0000"/>
                </a:solidFill>
              </a:rPr>
              <a:t>coprime</a:t>
            </a:r>
            <a:r>
              <a:rPr lang="en-US" sz="3200" b="1" dirty="0">
                <a:solidFill>
                  <a:schemeClr val="tx1"/>
                </a:solidFill>
              </a:rPr>
              <a:t>, can’t directly use Chinese Remainder Theorem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88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QB2-7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1FA4C-3532-3140-A21D-7C2F704E3F7B}"/>
              </a:ext>
            </a:extLst>
          </p:cNvPr>
          <p:cNvSpPr txBox="1"/>
          <p:nvPr/>
        </p:nvSpPr>
        <p:spPr>
          <a:xfrm>
            <a:off x="2156113" y="1581357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x ≡ 4 (mod 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78E7A-1DDE-FF47-AF3C-9C5ACA8BDC28}"/>
              </a:ext>
            </a:extLst>
          </p:cNvPr>
          <p:cNvSpPr txBox="1"/>
          <p:nvPr/>
        </p:nvSpPr>
        <p:spPr>
          <a:xfrm>
            <a:off x="2156113" y="2135355"/>
            <a:ext cx="26484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x ≡ 13 (mod 15)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33CA0EB-12EB-8D44-A295-92F0D36B0194}"/>
              </a:ext>
            </a:extLst>
          </p:cNvPr>
          <p:cNvSpPr/>
          <p:nvPr/>
        </p:nvSpPr>
        <p:spPr>
          <a:xfrm>
            <a:off x="1635093" y="1581357"/>
            <a:ext cx="477079" cy="1107996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2FA00-06C6-CC45-BAE6-288D1627B9FC}"/>
              </a:ext>
            </a:extLst>
          </p:cNvPr>
          <p:cNvSpPr txBox="1"/>
          <p:nvPr/>
        </p:nvSpPr>
        <p:spPr>
          <a:xfrm>
            <a:off x="437724" y="1858356"/>
            <a:ext cx="10402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Solve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49862-F9B8-A446-8F53-9A2E85A53170}"/>
              </a:ext>
            </a:extLst>
          </p:cNvPr>
          <p:cNvSpPr/>
          <p:nvPr/>
        </p:nvSpPr>
        <p:spPr>
          <a:xfrm>
            <a:off x="5178287" y="1299434"/>
            <a:ext cx="6828182" cy="1212574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6, 15 are NOT </a:t>
            </a:r>
            <a:r>
              <a:rPr lang="en-US" sz="3200" b="1" dirty="0">
                <a:solidFill>
                  <a:srgbClr val="FF0000"/>
                </a:solidFill>
              </a:rPr>
              <a:t>coprime</a:t>
            </a:r>
            <a:r>
              <a:rPr lang="en-US" sz="3200" b="1" dirty="0">
                <a:solidFill>
                  <a:schemeClr val="tx1"/>
                </a:solidFill>
              </a:rPr>
              <a:t>, can’t directly use Chinese Remainder Theorem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BA147-CE88-B243-89AB-9CA59F393C73}"/>
              </a:ext>
            </a:extLst>
          </p:cNvPr>
          <p:cNvSpPr txBox="1"/>
          <p:nvPr/>
        </p:nvSpPr>
        <p:spPr>
          <a:xfrm>
            <a:off x="882141" y="3995038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x ≡ 4 (mod 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EBD28-F85B-EE4D-ADA7-38A52B305530}"/>
              </a:ext>
            </a:extLst>
          </p:cNvPr>
          <p:cNvSpPr txBox="1"/>
          <p:nvPr/>
        </p:nvSpPr>
        <p:spPr>
          <a:xfrm>
            <a:off x="882141" y="4549036"/>
            <a:ext cx="26484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x ≡ 13 (mod 15)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0843E89-5B10-B24E-AB27-F761131F59E0}"/>
              </a:ext>
            </a:extLst>
          </p:cNvPr>
          <p:cNvSpPr/>
          <p:nvPr/>
        </p:nvSpPr>
        <p:spPr>
          <a:xfrm>
            <a:off x="361121" y="3995038"/>
            <a:ext cx="477079" cy="1107996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E78E6-3EBD-7E45-9093-6B7E1094663D}"/>
              </a:ext>
            </a:extLst>
          </p:cNvPr>
          <p:cNvSpPr txBox="1"/>
          <p:nvPr/>
        </p:nvSpPr>
        <p:spPr>
          <a:xfrm>
            <a:off x="4880984" y="3217083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x ≡ 0 (mod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6AAAE0-34C5-6248-A469-5091B138F5A5}"/>
              </a:ext>
            </a:extLst>
          </p:cNvPr>
          <p:cNvSpPr txBox="1"/>
          <p:nvPr/>
        </p:nvSpPr>
        <p:spPr>
          <a:xfrm>
            <a:off x="4880984" y="3771081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x ≡ 1 (mod 3)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2EFD4C5-D6EC-D447-BB4D-ED2515EF03BE}"/>
              </a:ext>
            </a:extLst>
          </p:cNvPr>
          <p:cNvSpPr/>
          <p:nvPr/>
        </p:nvSpPr>
        <p:spPr>
          <a:xfrm>
            <a:off x="4359964" y="3217083"/>
            <a:ext cx="477079" cy="1107996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B57570-9063-4346-8309-C2C73DE126E1}"/>
              </a:ext>
            </a:extLst>
          </p:cNvPr>
          <p:cNvSpPr txBox="1"/>
          <p:nvPr/>
        </p:nvSpPr>
        <p:spPr>
          <a:xfrm>
            <a:off x="4880984" y="5276643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x ≡ 1 (mod 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4E3E21-8DC9-2D4A-A63E-C074F892645A}"/>
              </a:ext>
            </a:extLst>
          </p:cNvPr>
          <p:cNvSpPr txBox="1"/>
          <p:nvPr/>
        </p:nvSpPr>
        <p:spPr>
          <a:xfrm>
            <a:off x="4880984" y="5830641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x ≡ 3 (mod 5)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9F023E67-52AD-C84C-86BD-29D06604FB4A}"/>
              </a:ext>
            </a:extLst>
          </p:cNvPr>
          <p:cNvSpPr/>
          <p:nvPr/>
        </p:nvSpPr>
        <p:spPr>
          <a:xfrm>
            <a:off x="4359964" y="5276643"/>
            <a:ext cx="477079" cy="1107996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F7316-7382-D745-BDFF-AA22F0C2AFBC}"/>
              </a:ext>
            </a:extLst>
          </p:cNvPr>
          <p:cNvSpPr txBox="1"/>
          <p:nvPr/>
        </p:nvSpPr>
        <p:spPr>
          <a:xfrm>
            <a:off x="9321189" y="3817534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x ≡ 0 (mod 2)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E25380-D45E-4040-AE83-917CF7C944BC}"/>
              </a:ext>
            </a:extLst>
          </p:cNvPr>
          <p:cNvSpPr txBox="1"/>
          <p:nvPr/>
        </p:nvSpPr>
        <p:spPr>
          <a:xfrm>
            <a:off x="9321189" y="4371532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x ≡ 1 (mod 3)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BA9F74D-1F77-B344-BEDC-4A6728D923CD}"/>
              </a:ext>
            </a:extLst>
          </p:cNvPr>
          <p:cNvSpPr/>
          <p:nvPr/>
        </p:nvSpPr>
        <p:spPr>
          <a:xfrm>
            <a:off x="8661379" y="3969864"/>
            <a:ext cx="521020" cy="1505562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D73ABF-A490-3F4F-ACCD-4D86CA3949C7}"/>
              </a:ext>
            </a:extLst>
          </p:cNvPr>
          <p:cNvCxnSpPr>
            <a:cxnSpLocks/>
          </p:cNvCxnSpPr>
          <p:nvPr/>
        </p:nvCxnSpPr>
        <p:spPr>
          <a:xfrm flipV="1">
            <a:off x="3139490" y="3771081"/>
            <a:ext cx="1124397" cy="469763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A34D4E-4E3F-0245-B5F2-4DD314DFFE1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530623" y="4826035"/>
            <a:ext cx="733264" cy="928722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3006FA-9128-E54D-BB91-A478E64F3B1C}"/>
              </a:ext>
            </a:extLst>
          </p:cNvPr>
          <p:cNvCxnSpPr>
            <a:cxnSpLocks/>
          </p:cNvCxnSpPr>
          <p:nvPr/>
        </p:nvCxnSpPr>
        <p:spPr>
          <a:xfrm>
            <a:off x="7109631" y="3824695"/>
            <a:ext cx="1482747" cy="741284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27313C-7CF0-104C-B859-EEC6694E2CFF}"/>
              </a:ext>
            </a:extLst>
          </p:cNvPr>
          <p:cNvCxnSpPr>
            <a:cxnSpLocks/>
          </p:cNvCxnSpPr>
          <p:nvPr/>
        </p:nvCxnSpPr>
        <p:spPr>
          <a:xfrm flipV="1">
            <a:off x="7138333" y="4879077"/>
            <a:ext cx="1454045" cy="951564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4556C17-269A-6048-8F28-15C9F3153CEF}"/>
              </a:ext>
            </a:extLst>
          </p:cNvPr>
          <p:cNvSpPr txBox="1"/>
          <p:nvPr/>
        </p:nvSpPr>
        <p:spPr>
          <a:xfrm>
            <a:off x="9321189" y="4907860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x ≡ 3 (mod 5)</a:t>
            </a:r>
          </a:p>
        </p:txBody>
      </p:sp>
    </p:spTree>
    <p:extLst>
      <p:ext uri="{BB962C8B-B14F-4D97-AF65-F5344CB8AC3E}">
        <p14:creationId xmlns:p14="http://schemas.microsoft.com/office/powerpoint/2010/main" val="387673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5DC26-F8BA-294F-9ADD-6201A7E5D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3079750"/>
            <a:ext cx="96647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26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QB2-7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1FA4C-3532-3140-A21D-7C2F704E3F7B}"/>
              </a:ext>
            </a:extLst>
          </p:cNvPr>
          <p:cNvSpPr txBox="1"/>
          <p:nvPr/>
        </p:nvSpPr>
        <p:spPr>
          <a:xfrm>
            <a:off x="2156113" y="1581357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x ≡ 4 (mod 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78E7A-1DDE-FF47-AF3C-9C5ACA8BDC28}"/>
              </a:ext>
            </a:extLst>
          </p:cNvPr>
          <p:cNvSpPr txBox="1"/>
          <p:nvPr/>
        </p:nvSpPr>
        <p:spPr>
          <a:xfrm>
            <a:off x="2156113" y="2135355"/>
            <a:ext cx="26484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x ≡ 13 (mod 15)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33CA0EB-12EB-8D44-A295-92F0D36B0194}"/>
              </a:ext>
            </a:extLst>
          </p:cNvPr>
          <p:cNvSpPr/>
          <p:nvPr/>
        </p:nvSpPr>
        <p:spPr>
          <a:xfrm>
            <a:off x="1635093" y="1581357"/>
            <a:ext cx="477079" cy="1107996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2FA00-06C6-CC45-BAE6-288D1627B9FC}"/>
              </a:ext>
            </a:extLst>
          </p:cNvPr>
          <p:cNvSpPr txBox="1"/>
          <p:nvPr/>
        </p:nvSpPr>
        <p:spPr>
          <a:xfrm>
            <a:off x="437724" y="1858356"/>
            <a:ext cx="10402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Solve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49862-F9B8-A446-8F53-9A2E85A53170}"/>
              </a:ext>
            </a:extLst>
          </p:cNvPr>
          <p:cNvSpPr/>
          <p:nvPr/>
        </p:nvSpPr>
        <p:spPr>
          <a:xfrm>
            <a:off x="2498035" y="5283976"/>
            <a:ext cx="7195930" cy="1262578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FF0000"/>
                </a:solidFill>
              </a:rPr>
              <a:t>Forward</a:t>
            </a:r>
            <a:r>
              <a:rPr lang="en-US" sz="3200" b="1" dirty="0">
                <a:solidFill>
                  <a:schemeClr val="tx1"/>
                </a:solidFill>
              </a:rPr>
              <a:t>: Left can deduce the right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Backward</a:t>
            </a:r>
            <a:r>
              <a:rPr lang="en-US" sz="3200" b="1" dirty="0">
                <a:solidFill>
                  <a:schemeClr val="tx1"/>
                </a:solidFill>
              </a:rPr>
              <a:t>: Chinese Remainder Theorem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BA147-CE88-B243-89AB-9CA59F393C73}"/>
              </a:ext>
            </a:extLst>
          </p:cNvPr>
          <p:cNvSpPr txBox="1"/>
          <p:nvPr/>
        </p:nvSpPr>
        <p:spPr>
          <a:xfrm>
            <a:off x="1836298" y="3614650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x ≡ 4 (mod 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EBD28-F85B-EE4D-ADA7-38A52B305530}"/>
              </a:ext>
            </a:extLst>
          </p:cNvPr>
          <p:cNvSpPr txBox="1"/>
          <p:nvPr/>
        </p:nvSpPr>
        <p:spPr>
          <a:xfrm>
            <a:off x="1836298" y="4168648"/>
            <a:ext cx="26484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x ≡ 13 (mod 15)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0843E89-5B10-B24E-AB27-F761131F59E0}"/>
              </a:ext>
            </a:extLst>
          </p:cNvPr>
          <p:cNvSpPr/>
          <p:nvPr/>
        </p:nvSpPr>
        <p:spPr>
          <a:xfrm>
            <a:off x="1315278" y="3614650"/>
            <a:ext cx="477079" cy="1107996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F7316-7382-D745-BDFF-AA22F0C2AFBC}"/>
              </a:ext>
            </a:extLst>
          </p:cNvPr>
          <p:cNvSpPr txBox="1"/>
          <p:nvPr/>
        </p:nvSpPr>
        <p:spPr>
          <a:xfrm>
            <a:off x="7740867" y="3276670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x ≡ 0 (mod 2)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E25380-D45E-4040-AE83-917CF7C944BC}"/>
              </a:ext>
            </a:extLst>
          </p:cNvPr>
          <p:cNvSpPr txBox="1"/>
          <p:nvPr/>
        </p:nvSpPr>
        <p:spPr>
          <a:xfrm>
            <a:off x="7740867" y="3830668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x ≡ 1 (mod 3)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BA9F74D-1F77-B344-BEDC-4A6728D923CD}"/>
              </a:ext>
            </a:extLst>
          </p:cNvPr>
          <p:cNvSpPr/>
          <p:nvPr/>
        </p:nvSpPr>
        <p:spPr>
          <a:xfrm>
            <a:off x="7081057" y="3429000"/>
            <a:ext cx="521020" cy="1505562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556C17-269A-6048-8F28-15C9F3153CEF}"/>
              </a:ext>
            </a:extLst>
          </p:cNvPr>
          <p:cNvSpPr txBox="1"/>
          <p:nvPr/>
        </p:nvSpPr>
        <p:spPr>
          <a:xfrm>
            <a:off x="7740867" y="4366996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x ≡ 3 (mod 5)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10C95C-5E59-854A-A5B5-7F3E1993CF13}"/>
              </a:ext>
            </a:extLst>
          </p:cNvPr>
          <p:cNvCxnSpPr/>
          <p:nvPr/>
        </p:nvCxnSpPr>
        <p:spPr>
          <a:xfrm>
            <a:off x="4484780" y="4168648"/>
            <a:ext cx="246267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7B929F-4321-DD40-A73B-15A706A2DDB4}"/>
              </a:ext>
            </a:extLst>
          </p:cNvPr>
          <p:cNvSpPr txBox="1"/>
          <p:nvPr/>
        </p:nvSpPr>
        <p:spPr>
          <a:xfrm>
            <a:off x="4954662" y="3437305"/>
            <a:ext cx="18657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155911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2FA00-06C6-CC45-BAE6-288D1627B9FC}"/>
              </a:ext>
            </a:extLst>
          </p:cNvPr>
          <p:cNvSpPr txBox="1"/>
          <p:nvPr/>
        </p:nvSpPr>
        <p:spPr>
          <a:xfrm>
            <a:off x="445400" y="1999062"/>
            <a:ext cx="10402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Solve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F7316-7382-D745-BDFF-AA22F0C2AFBC}"/>
              </a:ext>
            </a:extLst>
          </p:cNvPr>
          <p:cNvSpPr txBox="1"/>
          <p:nvPr/>
        </p:nvSpPr>
        <p:spPr>
          <a:xfrm>
            <a:off x="2284285" y="1370950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x ≡ 0 (mod 2)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E25380-D45E-4040-AE83-917CF7C944BC}"/>
              </a:ext>
            </a:extLst>
          </p:cNvPr>
          <p:cNvSpPr txBox="1"/>
          <p:nvPr/>
        </p:nvSpPr>
        <p:spPr>
          <a:xfrm>
            <a:off x="2284285" y="1924948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x ≡ 1 (mod 3)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BA9F74D-1F77-B344-BEDC-4A6728D923CD}"/>
              </a:ext>
            </a:extLst>
          </p:cNvPr>
          <p:cNvSpPr/>
          <p:nvPr/>
        </p:nvSpPr>
        <p:spPr>
          <a:xfrm>
            <a:off x="1624475" y="1523280"/>
            <a:ext cx="521020" cy="1505562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556C17-269A-6048-8F28-15C9F3153CEF}"/>
              </a:ext>
            </a:extLst>
          </p:cNvPr>
          <p:cNvSpPr txBox="1"/>
          <p:nvPr/>
        </p:nvSpPr>
        <p:spPr>
          <a:xfrm>
            <a:off x="2284285" y="2461276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x ≡ 3 (mod 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9D4B7-2C12-CF4D-842C-56B9FC5BF765}"/>
              </a:ext>
            </a:extLst>
          </p:cNvPr>
          <p:cNvSpPr txBox="1"/>
          <p:nvPr/>
        </p:nvSpPr>
        <p:spPr>
          <a:xfrm>
            <a:off x="1571466" y="4780722"/>
            <a:ext cx="26805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15</a:t>
            </a:r>
            <a:r>
              <a:rPr lang="en-US" sz="3000" b="1" baseline="30000" dirty="0"/>
              <a:t>-1</a:t>
            </a:r>
            <a:r>
              <a:rPr lang="en-US" sz="3000" b="1" dirty="0"/>
              <a:t> ≡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/>
              <a:t>1 (mod 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DE3EA5-5694-1241-A034-557FC045281B}"/>
              </a:ext>
            </a:extLst>
          </p:cNvPr>
          <p:cNvSpPr txBox="1"/>
          <p:nvPr/>
        </p:nvSpPr>
        <p:spPr>
          <a:xfrm>
            <a:off x="1571466" y="5408834"/>
            <a:ext cx="26805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10</a:t>
            </a:r>
            <a:r>
              <a:rPr lang="en-US" sz="3000" b="1" baseline="30000" dirty="0"/>
              <a:t>-1</a:t>
            </a:r>
            <a:r>
              <a:rPr lang="en-US" sz="3000" b="1" dirty="0"/>
              <a:t> ≡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/>
              <a:t>1 (mod 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A4143E-7FD5-0E4D-98F1-2310CC165C01}"/>
              </a:ext>
            </a:extLst>
          </p:cNvPr>
          <p:cNvSpPr txBox="1"/>
          <p:nvPr/>
        </p:nvSpPr>
        <p:spPr>
          <a:xfrm>
            <a:off x="1571466" y="6036946"/>
            <a:ext cx="24849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6</a:t>
            </a:r>
            <a:r>
              <a:rPr lang="en-US" sz="3000" b="1" baseline="30000" dirty="0"/>
              <a:t>-1</a:t>
            </a:r>
            <a:r>
              <a:rPr lang="en-US" sz="3000" b="1" dirty="0"/>
              <a:t> ≡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/>
              <a:t>1 (mod 5)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A8B96B-E86E-2D4B-AF54-B398C8244CE3}"/>
              </a:ext>
            </a:extLst>
          </p:cNvPr>
          <p:cNvSpPr/>
          <p:nvPr/>
        </p:nvSpPr>
        <p:spPr>
          <a:xfrm>
            <a:off x="236406" y="3429000"/>
            <a:ext cx="5155095" cy="1262578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1. Calculate </a:t>
            </a:r>
            <a:r>
              <a:rPr lang="en-US" sz="3200" b="1" dirty="0">
                <a:solidFill>
                  <a:srgbClr val="FF0000"/>
                </a:solidFill>
              </a:rPr>
              <a:t>M</a:t>
            </a:r>
            <a:r>
              <a:rPr lang="en-US" sz="3200" b="1" baseline="-25000" dirty="0">
                <a:solidFill>
                  <a:srgbClr val="FF0000"/>
                </a:solidFill>
              </a:rPr>
              <a:t>i</a:t>
            </a:r>
            <a:r>
              <a:rPr lang="en-US" sz="3200" b="1" baseline="30000" dirty="0">
                <a:solidFill>
                  <a:srgbClr val="FF0000"/>
                </a:solidFill>
              </a:rPr>
              <a:t>-1</a:t>
            </a:r>
            <a:r>
              <a:rPr lang="en-US" sz="3200" b="1" dirty="0">
                <a:solidFill>
                  <a:srgbClr val="FF0000"/>
                </a:solidFill>
              </a:rPr>
              <a:t> (mod m</a:t>
            </a:r>
            <a:r>
              <a:rPr lang="en-US" sz="3200" b="1" baseline="-25000" dirty="0">
                <a:solidFill>
                  <a:srgbClr val="FF0000"/>
                </a:solidFill>
              </a:rPr>
              <a:t>i</a:t>
            </a:r>
            <a:r>
              <a:rPr lang="en-US" sz="3200" b="1" dirty="0">
                <a:solidFill>
                  <a:srgbClr val="FF0000"/>
                </a:solidFill>
              </a:rPr>
              <a:t>) </a:t>
            </a:r>
            <a:r>
              <a:rPr lang="en-US" sz="3200" b="1" dirty="0">
                <a:solidFill>
                  <a:schemeClr val="tx1"/>
                </a:solidFill>
              </a:rPr>
              <a:t>with Ext. GCD algorithm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D204FD-CBC4-B049-94EF-B0003749F4B9}"/>
              </a:ext>
            </a:extLst>
          </p:cNvPr>
          <p:cNvSpPr/>
          <p:nvPr/>
        </p:nvSpPr>
        <p:spPr>
          <a:xfrm>
            <a:off x="5791199" y="1082559"/>
            <a:ext cx="5155095" cy="1833005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a</a:t>
            </a:r>
            <a:r>
              <a:rPr lang="en-US" sz="3200" b="1" baseline="-25000" dirty="0">
                <a:solidFill>
                  <a:schemeClr val="tx1"/>
                </a:solidFill>
              </a:rPr>
              <a:t>1</a:t>
            </a:r>
            <a:r>
              <a:rPr lang="en-US" sz="3200" b="1" dirty="0">
                <a:solidFill>
                  <a:schemeClr val="tx1"/>
                </a:solidFill>
              </a:rPr>
              <a:t> = 0, a</a:t>
            </a:r>
            <a:r>
              <a:rPr lang="en-US" sz="3200" b="1" baseline="-25000" dirty="0">
                <a:solidFill>
                  <a:schemeClr val="tx1"/>
                </a:solidFill>
              </a:rPr>
              <a:t>2</a:t>
            </a:r>
            <a:r>
              <a:rPr lang="en-US" sz="3200" b="1" dirty="0">
                <a:solidFill>
                  <a:schemeClr val="tx1"/>
                </a:solidFill>
              </a:rPr>
              <a:t> = 1, a</a:t>
            </a:r>
            <a:r>
              <a:rPr lang="en-US" sz="3200" b="1" baseline="-25000" dirty="0">
                <a:solidFill>
                  <a:schemeClr val="tx1"/>
                </a:solidFill>
              </a:rPr>
              <a:t>3</a:t>
            </a:r>
            <a:r>
              <a:rPr lang="en-US" sz="3200" b="1" dirty="0">
                <a:solidFill>
                  <a:schemeClr val="tx1"/>
                </a:solidFill>
              </a:rPr>
              <a:t> = 3</a:t>
            </a:r>
            <a:endParaRPr lang="en-US" sz="3200" b="1" baseline="-25000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tx1"/>
                </a:solidFill>
              </a:rPr>
              <a:t>m</a:t>
            </a:r>
            <a:r>
              <a:rPr lang="en-US" sz="3200" b="1" baseline="-25000" dirty="0">
                <a:solidFill>
                  <a:schemeClr val="tx1"/>
                </a:solidFill>
              </a:rPr>
              <a:t>1</a:t>
            </a:r>
            <a:r>
              <a:rPr lang="en-US" sz="3200" b="1" dirty="0">
                <a:solidFill>
                  <a:schemeClr val="tx1"/>
                </a:solidFill>
              </a:rPr>
              <a:t> = 2, m</a:t>
            </a:r>
            <a:r>
              <a:rPr lang="en-US" sz="3200" b="1" baseline="-25000" dirty="0">
                <a:solidFill>
                  <a:schemeClr val="tx1"/>
                </a:solidFill>
              </a:rPr>
              <a:t>2</a:t>
            </a:r>
            <a:r>
              <a:rPr lang="en-US" sz="3200" b="1" dirty="0">
                <a:solidFill>
                  <a:schemeClr val="tx1"/>
                </a:solidFill>
              </a:rPr>
              <a:t> = 3, m</a:t>
            </a:r>
            <a:r>
              <a:rPr lang="en-US" sz="3200" b="1" baseline="-25000" dirty="0">
                <a:solidFill>
                  <a:schemeClr val="tx1"/>
                </a:solidFill>
              </a:rPr>
              <a:t>3</a:t>
            </a:r>
            <a:r>
              <a:rPr lang="en-US" sz="3200" b="1" dirty="0">
                <a:solidFill>
                  <a:schemeClr val="tx1"/>
                </a:solidFill>
              </a:rPr>
              <a:t> = 5, M=30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M</a:t>
            </a:r>
            <a:r>
              <a:rPr lang="en-US" sz="3200" b="1" baseline="-25000" dirty="0">
                <a:solidFill>
                  <a:schemeClr val="tx1"/>
                </a:solidFill>
              </a:rPr>
              <a:t>1</a:t>
            </a:r>
            <a:r>
              <a:rPr lang="en-US" sz="3200" b="1" dirty="0">
                <a:solidFill>
                  <a:schemeClr val="tx1"/>
                </a:solidFill>
              </a:rPr>
              <a:t> = 15, M</a:t>
            </a:r>
            <a:r>
              <a:rPr lang="en-US" sz="3200" b="1" baseline="-25000" dirty="0">
                <a:solidFill>
                  <a:schemeClr val="tx1"/>
                </a:solidFill>
              </a:rPr>
              <a:t>2</a:t>
            </a:r>
            <a:r>
              <a:rPr lang="en-US" sz="3200" b="1" dirty="0">
                <a:solidFill>
                  <a:schemeClr val="tx1"/>
                </a:solidFill>
              </a:rPr>
              <a:t> = 10, M</a:t>
            </a:r>
            <a:r>
              <a:rPr lang="en-US" sz="3200" b="1" baseline="-25000" dirty="0">
                <a:solidFill>
                  <a:schemeClr val="tx1"/>
                </a:solidFill>
              </a:rPr>
              <a:t>3</a:t>
            </a:r>
            <a:r>
              <a:rPr lang="en-US" sz="3200" b="1" dirty="0">
                <a:solidFill>
                  <a:schemeClr val="tx1"/>
                </a:solidFill>
              </a:rPr>
              <a:t> =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8514913-2A28-444E-8072-55F49606D642}"/>
                  </a:ext>
                </a:extLst>
              </p:cNvPr>
              <p:cNvSpPr/>
              <p:nvPr/>
            </p:nvSpPr>
            <p:spPr>
              <a:xfrm>
                <a:off x="5655366" y="3419369"/>
                <a:ext cx="6460434" cy="1262578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b="1" dirty="0">
                    <a:solidFill>
                      <a:schemeClr val="tx1"/>
                    </a:solidFill>
                  </a:rPr>
                  <a:t>2. Answer ≡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  <m:e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(mod M)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8514913-2A28-444E-8072-55F49606D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366" y="3419369"/>
                <a:ext cx="6460434" cy="1262578"/>
              </a:xfrm>
              <a:prstGeom prst="rect">
                <a:avLst/>
              </a:prstGeom>
              <a:blipFill>
                <a:blip r:embed="rId2"/>
                <a:stretch>
                  <a:fillRect l="-1744" t="-28302" r="-1550" b="-64151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47CF3F3A-D3E2-7D48-81A2-6ED7FBB1537E}"/>
              </a:ext>
            </a:extLst>
          </p:cNvPr>
          <p:cNvSpPr txBox="1"/>
          <p:nvPr/>
        </p:nvSpPr>
        <p:spPr>
          <a:xfrm>
            <a:off x="5655366" y="4927866"/>
            <a:ext cx="67040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x ≡ 0×15×1+1×10×1+3×6×1 ≡ 28 (mod 30)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81235C-401B-414B-880A-A86601D5AE2D}"/>
              </a:ext>
            </a:extLst>
          </p:cNvPr>
          <p:cNvSpPr txBox="1"/>
          <p:nvPr/>
        </p:nvSpPr>
        <p:spPr>
          <a:xfrm>
            <a:off x="6096000" y="5856630"/>
            <a:ext cx="55472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i.e. solutions are x=28+30k (k ∈ </a:t>
            </a:r>
            <a:r>
              <a:rPr lang="en-US" sz="3000" b="1" dirty="0" err="1">
                <a:solidFill>
                  <a:srgbClr val="FF0000"/>
                </a:solidFill>
              </a:rPr>
              <a:t>ℤ</a:t>
            </a:r>
            <a:r>
              <a:rPr lang="en-US" sz="30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7032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QB2-7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2FA00-06C6-CC45-BAE6-288D1627B9FC}"/>
              </a:ext>
            </a:extLst>
          </p:cNvPr>
          <p:cNvSpPr txBox="1"/>
          <p:nvPr/>
        </p:nvSpPr>
        <p:spPr>
          <a:xfrm>
            <a:off x="445400" y="1999062"/>
            <a:ext cx="10402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Solve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F7316-7382-D745-BDFF-AA22F0C2AFBC}"/>
              </a:ext>
            </a:extLst>
          </p:cNvPr>
          <p:cNvSpPr txBox="1"/>
          <p:nvPr/>
        </p:nvSpPr>
        <p:spPr>
          <a:xfrm>
            <a:off x="2284285" y="1370950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x ≡ 0 (mod 2)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E25380-D45E-4040-AE83-917CF7C944BC}"/>
              </a:ext>
            </a:extLst>
          </p:cNvPr>
          <p:cNvSpPr txBox="1"/>
          <p:nvPr/>
        </p:nvSpPr>
        <p:spPr>
          <a:xfrm>
            <a:off x="2284285" y="1924948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x ≡ 1 (mod 3)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BA9F74D-1F77-B344-BEDC-4A6728D923CD}"/>
              </a:ext>
            </a:extLst>
          </p:cNvPr>
          <p:cNvSpPr/>
          <p:nvPr/>
        </p:nvSpPr>
        <p:spPr>
          <a:xfrm>
            <a:off x="1624475" y="1523280"/>
            <a:ext cx="521020" cy="1505562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556C17-269A-6048-8F28-15C9F3153CEF}"/>
              </a:ext>
            </a:extLst>
          </p:cNvPr>
          <p:cNvSpPr txBox="1"/>
          <p:nvPr/>
        </p:nvSpPr>
        <p:spPr>
          <a:xfrm>
            <a:off x="2284285" y="2461276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x ≡ 3 (mod 5)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D94405-1D36-8E48-9C8F-BF041DCF7BE3}"/>
              </a:ext>
            </a:extLst>
          </p:cNvPr>
          <p:cNvSpPr txBox="1"/>
          <p:nvPr/>
        </p:nvSpPr>
        <p:spPr>
          <a:xfrm>
            <a:off x="10403788" y="3482236"/>
            <a:ext cx="1128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x = 2</a:t>
            </a:r>
            <a:r>
              <a:rPr lang="en-US" sz="3000" b="1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67CFCD-F11F-9248-8E6A-923EE66E113D}"/>
              </a:ext>
            </a:extLst>
          </p:cNvPr>
          <p:cNvSpPr txBox="1"/>
          <p:nvPr/>
        </p:nvSpPr>
        <p:spPr>
          <a:xfrm>
            <a:off x="582391" y="4623756"/>
            <a:ext cx="24833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2u ≡ 1 (mod 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C1841C-A786-154F-A39E-E4CE24521FA3}"/>
              </a:ext>
            </a:extLst>
          </p:cNvPr>
          <p:cNvSpPr txBox="1"/>
          <p:nvPr/>
        </p:nvSpPr>
        <p:spPr>
          <a:xfrm>
            <a:off x="4733207" y="4623756"/>
            <a:ext cx="22878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u ≡ 2 (mod 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95E8CD-E6DB-8141-9741-46CB9A1A6D98}"/>
              </a:ext>
            </a:extLst>
          </p:cNvPr>
          <p:cNvSpPr txBox="1"/>
          <p:nvPr/>
        </p:nvSpPr>
        <p:spPr>
          <a:xfrm>
            <a:off x="7646373" y="4623756"/>
            <a:ext cx="16674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u = 3</a:t>
            </a:r>
            <a:r>
              <a:rPr lang="en-US" sz="3000" b="1" dirty="0">
                <a:solidFill>
                  <a:srgbClr val="FF0000"/>
                </a:solidFill>
              </a:rPr>
              <a:t>s</a:t>
            </a:r>
            <a:r>
              <a:rPr lang="en-US" sz="3000" b="1" dirty="0"/>
              <a:t> + 2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D8D12B-EF2B-474B-A8B2-A0B248FC28B2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3065763" y="4900755"/>
            <a:ext cx="1667444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332478-D565-CB46-A079-1921E640A13A}"/>
              </a:ext>
            </a:extLst>
          </p:cNvPr>
          <p:cNvCxnSpPr>
            <a:cxnSpLocks/>
          </p:cNvCxnSpPr>
          <p:nvPr/>
        </p:nvCxnSpPr>
        <p:spPr>
          <a:xfrm>
            <a:off x="7021013" y="4900755"/>
            <a:ext cx="625360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F92CAF-83E9-C140-BE00-929979C22DCA}"/>
              </a:ext>
            </a:extLst>
          </p:cNvPr>
          <p:cNvSpPr txBox="1"/>
          <p:nvPr/>
        </p:nvSpPr>
        <p:spPr>
          <a:xfrm>
            <a:off x="75001" y="5762683"/>
            <a:ext cx="29915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6s + 4 ≡ 3 (mod 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420420-4F3B-3849-A5A8-10AC41D26012}"/>
              </a:ext>
            </a:extLst>
          </p:cNvPr>
          <p:cNvSpPr txBox="1"/>
          <p:nvPr/>
        </p:nvSpPr>
        <p:spPr>
          <a:xfrm>
            <a:off x="4733207" y="5762683"/>
            <a:ext cx="22349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 ≡ 4 (mod 5)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16A7B4-0CC7-944A-A610-B8CD05610146}"/>
              </a:ext>
            </a:extLst>
          </p:cNvPr>
          <p:cNvSpPr txBox="1"/>
          <p:nvPr/>
        </p:nvSpPr>
        <p:spPr>
          <a:xfrm>
            <a:off x="7646373" y="5762683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 = 5</a:t>
            </a:r>
            <a:r>
              <a:rPr lang="en-US" sz="3000" b="1" dirty="0">
                <a:solidFill>
                  <a:srgbClr val="FF0000"/>
                </a:solidFill>
              </a:rPr>
              <a:t>t</a:t>
            </a:r>
            <a:r>
              <a:rPr lang="en-US" sz="3000" b="1" dirty="0"/>
              <a:t> + 4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5BC8E6-79CB-0849-B671-DC59E60C150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3066526" y="6039682"/>
            <a:ext cx="1666681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90276B-3D8A-C048-AB06-61213D1F5D67}"/>
              </a:ext>
            </a:extLst>
          </p:cNvPr>
          <p:cNvCxnSpPr>
            <a:cxnSpLocks/>
          </p:cNvCxnSpPr>
          <p:nvPr/>
        </p:nvCxnSpPr>
        <p:spPr>
          <a:xfrm>
            <a:off x="7021013" y="6039682"/>
            <a:ext cx="625360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592707-40A3-1647-854F-23FEE35FB323}"/>
              </a:ext>
            </a:extLst>
          </p:cNvPr>
          <p:cNvSpPr txBox="1"/>
          <p:nvPr/>
        </p:nvSpPr>
        <p:spPr>
          <a:xfrm>
            <a:off x="899805" y="3484829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x ≡ 0 (mod 2)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B327CF-F8BC-2744-9CA4-15EEFE8F55C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320433" y="3759235"/>
            <a:ext cx="7083355" cy="2594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01AC6C-AB0E-F744-992B-20F039B86F5A}"/>
              </a:ext>
            </a:extLst>
          </p:cNvPr>
          <p:cNvCxnSpPr>
            <a:cxnSpLocks/>
          </p:cNvCxnSpPr>
          <p:nvPr/>
        </p:nvCxnSpPr>
        <p:spPr>
          <a:xfrm>
            <a:off x="9313817" y="4900755"/>
            <a:ext cx="625360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C2460C9-A07C-9144-8557-337CB0621ADD}"/>
              </a:ext>
            </a:extLst>
          </p:cNvPr>
          <p:cNvCxnSpPr>
            <a:cxnSpLocks/>
          </p:cNvCxnSpPr>
          <p:nvPr/>
        </p:nvCxnSpPr>
        <p:spPr>
          <a:xfrm>
            <a:off x="9342427" y="6039682"/>
            <a:ext cx="625360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F9AD4F4-7DE6-4E47-AFC2-F432C3E017B5}"/>
              </a:ext>
            </a:extLst>
          </p:cNvPr>
          <p:cNvSpPr txBox="1"/>
          <p:nvPr/>
        </p:nvSpPr>
        <p:spPr>
          <a:xfrm>
            <a:off x="10054955" y="4621162"/>
            <a:ext cx="1636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x = 6</a:t>
            </a:r>
            <a:r>
              <a:rPr lang="en-US" sz="3000" b="1" dirty="0">
                <a:solidFill>
                  <a:srgbClr val="FF0000"/>
                </a:solidFill>
              </a:rPr>
              <a:t>s</a:t>
            </a:r>
            <a:r>
              <a:rPr lang="en-US" sz="3000" b="1" dirty="0"/>
              <a:t> + 4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69C811-7B33-8341-B8D9-95564B789B2C}"/>
              </a:ext>
            </a:extLst>
          </p:cNvPr>
          <p:cNvSpPr txBox="1"/>
          <p:nvPr/>
        </p:nvSpPr>
        <p:spPr>
          <a:xfrm>
            <a:off x="10070135" y="5757494"/>
            <a:ext cx="20072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x = 30</a:t>
            </a:r>
            <a:r>
              <a:rPr lang="en-US" sz="3000" b="1" dirty="0">
                <a:solidFill>
                  <a:srgbClr val="FF0000"/>
                </a:solidFill>
              </a:rPr>
              <a:t>t</a:t>
            </a:r>
            <a:r>
              <a:rPr lang="en-US" sz="3000" b="1" dirty="0"/>
              <a:t> + 28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162CE7-637E-0842-BFB9-D4C57FF18348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0873449" y="4036234"/>
            <a:ext cx="0" cy="584928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CA05C8F-3AC2-FC4E-A75D-4A28815589F2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10972029" y="5175160"/>
            <a:ext cx="101747" cy="582334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D6045D4-DB4F-AF4D-85BD-EB61CC8F8590}"/>
              </a:ext>
            </a:extLst>
          </p:cNvPr>
          <p:cNvSpPr/>
          <p:nvPr/>
        </p:nvSpPr>
        <p:spPr>
          <a:xfrm>
            <a:off x="9967787" y="5790370"/>
            <a:ext cx="2149212" cy="582334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2E4E32-34C6-6640-B868-BF2FB17FB4F4}"/>
              </a:ext>
            </a:extLst>
          </p:cNvPr>
          <p:cNvSpPr/>
          <p:nvPr/>
        </p:nvSpPr>
        <p:spPr>
          <a:xfrm>
            <a:off x="8310176" y="1971013"/>
            <a:ext cx="2257349" cy="767953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FF0000"/>
                </a:solidFill>
              </a:rPr>
              <a:t>Let </a:t>
            </a:r>
            <a:r>
              <a:rPr lang="en-US" sz="3200" b="1" dirty="0" err="1">
                <a:solidFill>
                  <a:srgbClr val="FF0000"/>
                </a:solidFill>
              </a:rPr>
              <a:t>u,s,t</a:t>
            </a:r>
            <a:r>
              <a:rPr lang="en-US" sz="3200" b="1" dirty="0">
                <a:solidFill>
                  <a:srgbClr val="FF0000"/>
                </a:solidFill>
              </a:rPr>
              <a:t> ∈ </a:t>
            </a:r>
            <a:r>
              <a:rPr lang="en-US" sz="3200" b="1" dirty="0" err="1">
                <a:solidFill>
                  <a:srgbClr val="FF0000"/>
                </a:solidFill>
              </a:rPr>
              <a:t>ℤ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629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73DBF-D87F-6840-AEC0-E4CDF2501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5" y="2977662"/>
            <a:ext cx="11973230" cy="90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07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0D10B-C856-9348-8382-59BEF70DC835}"/>
              </a:ext>
            </a:extLst>
          </p:cNvPr>
          <p:cNvSpPr txBox="1"/>
          <p:nvPr/>
        </p:nvSpPr>
        <p:spPr>
          <a:xfrm>
            <a:off x="723696" y="1512045"/>
            <a:ext cx="7334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Prove: (n-1)! ≡ -1 (mod n)      →      n is prime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4274F-F31D-A14E-894A-D6761F0B5063}"/>
              </a:ext>
            </a:extLst>
          </p:cNvPr>
          <p:cNvSpPr txBox="1"/>
          <p:nvPr/>
        </p:nvSpPr>
        <p:spPr>
          <a:xfrm>
            <a:off x="418895" y="2544389"/>
            <a:ext cx="30941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(n-1)! ≡ -1 (mod 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5B08B-A07E-B94C-80EC-61489B3BD461}"/>
              </a:ext>
            </a:extLst>
          </p:cNvPr>
          <p:cNvSpPr txBox="1"/>
          <p:nvPr/>
        </p:nvSpPr>
        <p:spPr>
          <a:xfrm>
            <a:off x="418895" y="3212963"/>
            <a:ext cx="67361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↔ (n-1)! (n-1) ≡ -1(n-1) ≡ 1-n ≡ 1 (mod 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0A979-4FDA-8D44-B47D-6FFBBB3366A9}"/>
              </a:ext>
            </a:extLst>
          </p:cNvPr>
          <p:cNvSpPr txBox="1"/>
          <p:nvPr/>
        </p:nvSpPr>
        <p:spPr>
          <a:xfrm>
            <a:off x="418894" y="3881537"/>
            <a:ext cx="63289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↔ 1 × 2 × … × (n-1) × (n-1) ≡ 1 (mod n)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45FA255-D8CE-7C49-AC11-76F713ACEBE6}"/>
              </a:ext>
            </a:extLst>
          </p:cNvPr>
          <p:cNvSpPr/>
          <p:nvPr/>
        </p:nvSpPr>
        <p:spPr>
          <a:xfrm rot="16200000">
            <a:off x="2353108" y="3696875"/>
            <a:ext cx="477079" cy="1983470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ECF2D-313B-5E4F-860E-9B3B5FB78909}"/>
              </a:ext>
            </a:extLst>
          </p:cNvPr>
          <p:cNvSpPr txBox="1"/>
          <p:nvPr/>
        </p:nvSpPr>
        <p:spPr>
          <a:xfrm>
            <a:off x="195201" y="4941686"/>
            <a:ext cx="6319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Pick one of these, the rest is </a:t>
            </a:r>
            <a:r>
              <a:rPr lang="en-US" sz="3000" b="1" dirty="0" err="1">
                <a:solidFill>
                  <a:srgbClr val="FF0000"/>
                </a:solidFill>
              </a:rPr>
              <a:t>mul</a:t>
            </a:r>
            <a:r>
              <a:rPr lang="en-US" sz="3000" b="1" dirty="0">
                <a:solidFill>
                  <a:srgbClr val="FF0000"/>
                </a:solidFill>
              </a:rPr>
              <a:t>. inv. 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4156D-9F7B-A945-B706-43B53A7F3BAD}"/>
              </a:ext>
            </a:extLst>
          </p:cNvPr>
          <p:cNvSpPr txBox="1"/>
          <p:nvPr/>
        </p:nvSpPr>
        <p:spPr>
          <a:xfrm>
            <a:off x="418894" y="5495684"/>
            <a:ext cx="100367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∴ Inverses of {2, …, (n-1)} exists, i.e. {2, …, (n-1)} not divides 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B5E15-9F08-7D47-B077-3ED69CB91B02}"/>
              </a:ext>
            </a:extLst>
          </p:cNvPr>
          <p:cNvSpPr txBox="1"/>
          <p:nvPr/>
        </p:nvSpPr>
        <p:spPr>
          <a:xfrm>
            <a:off x="418893" y="6116411"/>
            <a:ext cx="21675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∴ n is prime.</a:t>
            </a:r>
          </a:p>
        </p:txBody>
      </p:sp>
    </p:spTree>
    <p:extLst>
      <p:ext uri="{BB962C8B-B14F-4D97-AF65-F5344CB8AC3E}">
        <p14:creationId xmlns:p14="http://schemas.microsoft.com/office/powerpoint/2010/main" val="678061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0D10B-C856-9348-8382-59BEF70DC835}"/>
              </a:ext>
            </a:extLst>
          </p:cNvPr>
          <p:cNvSpPr txBox="1"/>
          <p:nvPr/>
        </p:nvSpPr>
        <p:spPr>
          <a:xfrm>
            <a:off x="723696" y="1512045"/>
            <a:ext cx="698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Prove: n is prime    →      (n-1)! ≡ -1 (mod 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4274F-F31D-A14E-894A-D6761F0B5063}"/>
              </a:ext>
            </a:extLst>
          </p:cNvPr>
          <p:cNvSpPr txBox="1"/>
          <p:nvPr/>
        </p:nvSpPr>
        <p:spPr>
          <a:xfrm>
            <a:off x="723696" y="2194158"/>
            <a:ext cx="27331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n = 2 is obvious.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BB3E3D-E365-4241-B84A-CADFC0CDE02A}"/>
              </a:ext>
            </a:extLst>
          </p:cNvPr>
          <p:cNvSpPr txBox="1"/>
          <p:nvPr/>
        </p:nvSpPr>
        <p:spPr>
          <a:xfrm>
            <a:off x="723696" y="2810559"/>
            <a:ext cx="39486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For prime n&gt;2, n is odd.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6F5A6-2A7D-5E45-B4FE-7EE18392376D}"/>
              </a:ext>
            </a:extLst>
          </p:cNvPr>
          <p:cNvSpPr txBox="1"/>
          <p:nvPr/>
        </p:nvSpPr>
        <p:spPr>
          <a:xfrm>
            <a:off x="7964377" y="253356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9C113-ABAB-E949-AEEA-818830ED0412}"/>
              </a:ext>
            </a:extLst>
          </p:cNvPr>
          <p:cNvSpPr txBox="1"/>
          <p:nvPr/>
        </p:nvSpPr>
        <p:spPr>
          <a:xfrm>
            <a:off x="7964377" y="314996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D663-65B1-124F-8904-314EE261DB3A}"/>
              </a:ext>
            </a:extLst>
          </p:cNvPr>
          <p:cNvSpPr txBox="1"/>
          <p:nvPr/>
        </p:nvSpPr>
        <p:spPr>
          <a:xfrm>
            <a:off x="7964377" y="376636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F560EE-3378-6A47-8A36-38F8EF8E87F5}"/>
              </a:ext>
            </a:extLst>
          </p:cNvPr>
          <p:cNvSpPr txBox="1"/>
          <p:nvPr/>
        </p:nvSpPr>
        <p:spPr>
          <a:xfrm>
            <a:off x="7964377" y="4382763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BF8E0E-2E34-714F-8D0A-05209DCAE03B}"/>
              </a:ext>
            </a:extLst>
          </p:cNvPr>
          <p:cNvSpPr txBox="1"/>
          <p:nvPr/>
        </p:nvSpPr>
        <p:spPr>
          <a:xfrm>
            <a:off x="7964377" y="4999164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CD3054-046A-914D-B6CB-8D0E158BBB50}"/>
              </a:ext>
            </a:extLst>
          </p:cNvPr>
          <p:cNvSpPr txBox="1"/>
          <p:nvPr/>
        </p:nvSpPr>
        <p:spPr>
          <a:xfrm>
            <a:off x="7964377" y="5615565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F45D0-D948-9848-B1D9-E8E43D1C24F4}"/>
              </a:ext>
            </a:extLst>
          </p:cNvPr>
          <p:cNvSpPr txBox="1"/>
          <p:nvPr/>
        </p:nvSpPr>
        <p:spPr>
          <a:xfrm>
            <a:off x="10621581" y="253356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139BD5-FFA3-3744-9A30-B83DB930269F}"/>
              </a:ext>
            </a:extLst>
          </p:cNvPr>
          <p:cNvSpPr txBox="1"/>
          <p:nvPr/>
        </p:nvSpPr>
        <p:spPr>
          <a:xfrm>
            <a:off x="10621581" y="314996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5241E-7063-E942-93A3-200DB8D0EF0F}"/>
              </a:ext>
            </a:extLst>
          </p:cNvPr>
          <p:cNvSpPr txBox="1"/>
          <p:nvPr/>
        </p:nvSpPr>
        <p:spPr>
          <a:xfrm>
            <a:off x="10621581" y="376636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816A32-D24B-CE49-AD2C-9EBC673461E4}"/>
              </a:ext>
            </a:extLst>
          </p:cNvPr>
          <p:cNvSpPr txBox="1"/>
          <p:nvPr/>
        </p:nvSpPr>
        <p:spPr>
          <a:xfrm>
            <a:off x="10621581" y="4382763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D24263-B719-4D4B-A1BB-03B429D20E09}"/>
              </a:ext>
            </a:extLst>
          </p:cNvPr>
          <p:cNvSpPr txBox="1"/>
          <p:nvPr/>
        </p:nvSpPr>
        <p:spPr>
          <a:xfrm>
            <a:off x="10621581" y="4999164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117FCE-059A-054A-AA34-2DAD75403628}"/>
              </a:ext>
            </a:extLst>
          </p:cNvPr>
          <p:cNvSpPr txBox="1"/>
          <p:nvPr/>
        </p:nvSpPr>
        <p:spPr>
          <a:xfrm>
            <a:off x="10621581" y="5615565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2921AF-DE50-8847-BDED-FF8F5CD494C2}"/>
              </a:ext>
            </a:extLst>
          </p:cNvPr>
          <p:cNvSpPr txBox="1"/>
          <p:nvPr/>
        </p:nvSpPr>
        <p:spPr>
          <a:xfrm>
            <a:off x="7964377" y="1866326"/>
            <a:ext cx="373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FB54C3-154A-3640-B25D-727932FCE035}"/>
              </a:ext>
            </a:extLst>
          </p:cNvPr>
          <p:cNvSpPr txBox="1"/>
          <p:nvPr/>
        </p:nvSpPr>
        <p:spPr>
          <a:xfrm>
            <a:off x="10621581" y="1866326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</a:t>
            </a:r>
            <a:r>
              <a:rPr lang="en-US" sz="3000" b="1" baseline="30000" dirty="0"/>
              <a:t>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589945-EA9B-6245-8BFE-83BCA0A1B74A}"/>
              </a:ext>
            </a:extLst>
          </p:cNvPr>
          <p:cNvSpPr/>
          <p:nvPr/>
        </p:nvSpPr>
        <p:spPr>
          <a:xfrm>
            <a:off x="8018671" y="213591"/>
            <a:ext cx="2916024" cy="1665677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Example: n=</a:t>
            </a:r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{2=4</a:t>
            </a:r>
            <a:r>
              <a:rPr lang="en-US" sz="3200" b="1" baseline="30000" dirty="0">
                <a:solidFill>
                  <a:srgbClr val="0070C0"/>
                </a:solidFill>
              </a:rPr>
              <a:t>-1</a:t>
            </a:r>
            <a:r>
              <a:rPr lang="en-US" sz="3200" b="1" dirty="0">
                <a:solidFill>
                  <a:srgbClr val="0070C0"/>
                </a:solidFill>
              </a:rPr>
              <a:t>, 4=2</a:t>
            </a:r>
            <a:r>
              <a:rPr lang="en-US" sz="3200" b="1" baseline="30000" dirty="0">
                <a:solidFill>
                  <a:srgbClr val="0070C0"/>
                </a:solidFill>
              </a:rPr>
              <a:t>-1</a:t>
            </a:r>
            <a:r>
              <a:rPr lang="en-US" sz="3200" b="1" dirty="0">
                <a:solidFill>
                  <a:srgbClr val="0070C0"/>
                </a:solidFill>
              </a:rPr>
              <a:t>}</a:t>
            </a:r>
          </a:p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{3=5</a:t>
            </a:r>
            <a:r>
              <a:rPr lang="en-US" sz="3200" b="1" baseline="30000" dirty="0">
                <a:solidFill>
                  <a:schemeClr val="accent2">
                    <a:lumMod val="50000"/>
                  </a:schemeClr>
                </a:solidFill>
              </a:rPr>
              <a:t>-1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, 5=3</a:t>
            </a:r>
            <a:r>
              <a:rPr lang="en-US" sz="3200" b="1" baseline="30000" dirty="0">
                <a:solidFill>
                  <a:schemeClr val="accent2">
                    <a:lumMod val="50000"/>
                  </a:schemeClr>
                </a:solidFill>
              </a:rPr>
              <a:t>-1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}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C791AF-8DEA-E04A-9879-8714518A3B32}"/>
              </a:ext>
            </a:extLst>
          </p:cNvPr>
          <p:cNvSpPr txBox="1"/>
          <p:nvPr/>
        </p:nvSpPr>
        <p:spPr>
          <a:xfrm>
            <a:off x="723696" y="3426960"/>
            <a:ext cx="6548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Want to prove that {2, …, (n-2)} (</a:t>
            </a:r>
            <a:r>
              <a:rPr lang="en-US" sz="3000" b="1" dirty="0">
                <a:solidFill>
                  <a:srgbClr val="FF0000"/>
                </a:solidFill>
              </a:rPr>
              <a:t>even #</a:t>
            </a:r>
            <a:r>
              <a:rPr lang="en-US" sz="3000" b="1" dirty="0"/>
              <a:t>)</a:t>
            </a:r>
          </a:p>
          <a:p>
            <a:r>
              <a:rPr lang="en-US" sz="3000" b="1" dirty="0"/>
              <a:t>form </a:t>
            </a:r>
            <a:r>
              <a:rPr lang="en-US" sz="3000" b="1" dirty="0">
                <a:solidFill>
                  <a:srgbClr val="FF0000"/>
                </a:solidFill>
              </a:rPr>
              <a:t>pairs</a:t>
            </a:r>
            <a:r>
              <a:rPr lang="en-US" sz="3000" b="1" dirty="0"/>
              <a:t> that are inv. of each other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D858CE-7206-D94C-B3C8-A74C542139F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344609" y="2810559"/>
            <a:ext cx="2276972" cy="41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B5AEBE-FFB2-7B4C-9DB7-6AB54F063E49}"/>
              </a:ext>
            </a:extLst>
          </p:cNvPr>
          <p:cNvCxnSpPr>
            <a:cxnSpLocks/>
          </p:cNvCxnSpPr>
          <p:nvPr/>
        </p:nvCxnSpPr>
        <p:spPr>
          <a:xfrm>
            <a:off x="8338197" y="5888412"/>
            <a:ext cx="2276972" cy="41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E96E54-03E1-3443-8422-84B1239C0F6E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8344609" y="3426960"/>
            <a:ext cx="2276972" cy="1232802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957FC0-46C1-E942-ABBE-FDC3A1125738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8344609" y="3426960"/>
            <a:ext cx="2276972" cy="1232802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567155-E54C-B24E-A4EC-43A90D7899AF}"/>
              </a:ext>
            </a:extLst>
          </p:cNvPr>
          <p:cNvCxnSpPr>
            <a:cxnSpLocks/>
          </p:cNvCxnSpPr>
          <p:nvPr/>
        </p:nvCxnSpPr>
        <p:spPr>
          <a:xfrm flipV="1">
            <a:off x="8338197" y="4039209"/>
            <a:ext cx="2276972" cy="1232802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FA2A94-7A5D-234D-BA92-1A257CD00821}"/>
              </a:ext>
            </a:extLst>
          </p:cNvPr>
          <p:cNvCxnSpPr>
            <a:cxnSpLocks/>
          </p:cNvCxnSpPr>
          <p:nvPr/>
        </p:nvCxnSpPr>
        <p:spPr>
          <a:xfrm>
            <a:off x="8331785" y="4039209"/>
            <a:ext cx="2276972" cy="1232802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F017365-180B-0348-94D8-594E35A0756D}"/>
              </a:ext>
            </a:extLst>
          </p:cNvPr>
          <p:cNvSpPr txBox="1"/>
          <p:nvPr/>
        </p:nvSpPr>
        <p:spPr>
          <a:xfrm>
            <a:off x="723696" y="4699463"/>
            <a:ext cx="6514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This let us show 1 × [2 × … (n-2)] × (n-1) </a:t>
            </a:r>
          </a:p>
          <a:p>
            <a:r>
              <a:rPr lang="en-US" sz="3000" b="1" dirty="0"/>
              <a:t>≡ 1 × (n-1) ≡ -1</a:t>
            </a:r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D5D2252D-C31C-1843-8B83-F1BACAC39BF4}"/>
              </a:ext>
            </a:extLst>
          </p:cNvPr>
          <p:cNvSpPr/>
          <p:nvPr/>
        </p:nvSpPr>
        <p:spPr>
          <a:xfrm rot="16200000">
            <a:off x="4699974" y="4485485"/>
            <a:ext cx="477079" cy="1945600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641588-C839-2F4E-99F9-84166560EC91}"/>
              </a:ext>
            </a:extLst>
          </p:cNvPr>
          <p:cNvSpPr txBox="1"/>
          <p:nvPr/>
        </p:nvSpPr>
        <p:spPr>
          <a:xfrm>
            <a:off x="3258854" y="5715126"/>
            <a:ext cx="3359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Each pair cancel out</a:t>
            </a:r>
          </a:p>
        </p:txBody>
      </p:sp>
    </p:spTree>
    <p:extLst>
      <p:ext uri="{BB962C8B-B14F-4D97-AF65-F5344CB8AC3E}">
        <p14:creationId xmlns:p14="http://schemas.microsoft.com/office/powerpoint/2010/main" val="378491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0D10B-C856-9348-8382-59BEF70DC835}"/>
              </a:ext>
            </a:extLst>
          </p:cNvPr>
          <p:cNvSpPr txBox="1"/>
          <p:nvPr/>
        </p:nvSpPr>
        <p:spPr>
          <a:xfrm>
            <a:off x="723696" y="1512045"/>
            <a:ext cx="698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Prove: n is prime    →      (n-1)! ≡ -1 (mod 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BB3E3D-E365-4241-B84A-CADFC0CDE02A}"/>
              </a:ext>
            </a:extLst>
          </p:cNvPr>
          <p:cNvSpPr txBox="1"/>
          <p:nvPr/>
        </p:nvSpPr>
        <p:spPr>
          <a:xfrm>
            <a:off x="723696" y="2283610"/>
            <a:ext cx="82221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1. In </a:t>
            </a:r>
            <a:r>
              <a:rPr lang="en-US" sz="3000" b="1" dirty="0" err="1"/>
              <a:t>a,b</a:t>
            </a:r>
            <a:r>
              <a:rPr lang="en-US" sz="3000" b="1" dirty="0"/>
              <a:t> ∈ {2, …, n-2}, </a:t>
            </a:r>
            <a:r>
              <a:rPr lang="en-US" sz="3000" b="1" dirty="0">
                <a:solidFill>
                  <a:srgbClr val="FF0000"/>
                </a:solidFill>
              </a:rPr>
              <a:t>b = a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r>
              <a:rPr lang="en-US" sz="3000" b="1" dirty="0"/>
              <a:t> is unique (</a:t>
            </a:r>
            <a:r>
              <a:rPr lang="en-US" sz="3000" b="1" dirty="0">
                <a:solidFill>
                  <a:srgbClr val="FF0000"/>
                </a:solidFill>
              </a:rPr>
              <a:t>a = b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r>
              <a:rPr lang="en-US" sz="3000" b="1" dirty="0"/>
              <a:t> also)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486600-2D17-AC4F-9640-0204D80EABC1}"/>
              </a:ext>
            </a:extLst>
          </p:cNvPr>
          <p:cNvSpPr txBox="1"/>
          <p:nvPr/>
        </p:nvSpPr>
        <p:spPr>
          <a:xfrm>
            <a:off x="1114635" y="3055175"/>
            <a:ext cx="7460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Assume not true, i.e. ab ≡ ac ≡ 1 (mod n), </a:t>
            </a:r>
            <a:r>
              <a:rPr lang="en-US" sz="3000" b="1" dirty="0">
                <a:solidFill>
                  <a:srgbClr val="FF0000"/>
                </a:solidFill>
              </a:rPr>
              <a:t>b&lt;c</a:t>
            </a:r>
            <a:r>
              <a:rPr lang="en-US" sz="3000" b="1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2E06DC-99E0-C74F-B0F9-9739006EAA17}"/>
              </a:ext>
            </a:extLst>
          </p:cNvPr>
          <p:cNvSpPr txBox="1"/>
          <p:nvPr/>
        </p:nvSpPr>
        <p:spPr>
          <a:xfrm>
            <a:off x="1114635" y="3826740"/>
            <a:ext cx="7654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Then, ac-ab ≡ a(c-b) ≡ 0, i.e. </a:t>
            </a:r>
            <a:r>
              <a:rPr lang="en-US" sz="3000" b="1" dirty="0" err="1">
                <a:solidFill>
                  <a:srgbClr val="FF0000"/>
                </a:solidFill>
              </a:rPr>
              <a:t>a|n</a:t>
            </a:r>
            <a:r>
              <a:rPr lang="en-US" sz="3000" b="1" dirty="0"/>
              <a:t> (since (c-b)&gt;0).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1804DE-B6FE-CB40-A2B1-8890B2518B07}"/>
              </a:ext>
            </a:extLst>
          </p:cNvPr>
          <p:cNvSpPr txBox="1"/>
          <p:nvPr/>
        </p:nvSpPr>
        <p:spPr>
          <a:xfrm>
            <a:off x="1114635" y="4598305"/>
            <a:ext cx="83892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∴ Contradiction, since </a:t>
            </a:r>
            <a:r>
              <a:rPr lang="en-US" sz="3000" b="1" dirty="0">
                <a:solidFill>
                  <a:srgbClr val="FF0000"/>
                </a:solidFill>
              </a:rPr>
              <a:t>n has a factor a ∈ {2, …, n-2}</a:t>
            </a:r>
            <a:r>
              <a:rPr lang="en-US" sz="30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96138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0D10B-C856-9348-8382-59BEF70DC835}"/>
              </a:ext>
            </a:extLst>
          </p:cNvPr>
          <p:cNvSpPr txBox="1"/>
          <p:nvPr/>
        </p:nvSpPr>
        <p:spPr>
          <a:xfrm>
            <a:off x="723696" y="1512045"/>
            <a:ext cx="698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Prove: n is prime    →      (n-1)! ≡ -1 (mod 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BB3E3D-E365-4241-B84A-CADFC0CDE02A}"/>
              </a:ext>
            </a:extLst>
          </p:cNvPr>
          <p:cNvSpPr txBox="1"/>
          <p:nvPr/>
        </p:nvSpPr>
        <p:spPr>
          <a:xfrm>
            <a:off x="723696" y="2283610"/>
            <a:ext cx="82221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1. In </a:t>
            </a:r>
            <a:r>
              <a:rPr lang="en-US" sz="3000" b="1" dirty="0" err="1"/>
              <a:t>a,b</a:t>
            </a:r>
            <a:r>
              <a:rPr lang="en-US" sz="3000" b="1" dirty="0"/>
              <a:t> ∈ {2, …, n-2}, </a:t>
            </a:r>
            <a:r>
              <a:rPr lang="en-US" sz="3000" b="1" dirty="0">
                <a:solidFill>
                  <a:srgbClr val="FF0000"/>
                </a:solidFill>
              </a:rPr>
              <a:t>b = a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r>
              <a:rPr lang="en-US" sz="3000" b="1" dirty="0"/>
              <a:t> is unique (</a:t>
            </a:r>
            <a:r>
              <a:rPr lang="en-US" sz="3000" b="1" dirty="0">
                <a:solidFill>
                  <a:srgbClr val="FF0000"/>
                </a:solidFill>
              </a:rPr>
              <a:t>a = b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r>
              <a:rPr lang="en-US" sz="3000" b="1" dirty="0"/>
              <a:t> also)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24B01-3CC2-A946-9203-E447036E6CA6}"/>
              </a:ext>
            </a:extLst>
          </p:cNvPr>
          <p:cNvSpPr txBox="1"/>
          <p:nvPr/>
        </p:nvSpPr>
        <p:spPr>
          <a:xfrm>
            <a:off x="723696" y="3055175"/>
            <a:ext cx="43332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2. In a ∈ {2, …, n-2}, </a:t>
            </a:r>
            <a:r>
              <a:rPr lang="en-US" sz="3000" b="1" dirty="0">
                <a:solidFill>
                  <a:srgbClr val="FF0000"/>
                </a:solidFill>
              </a:rPr>
              <a:t>a ≠ a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endParaRPr lang="en-US" sz="3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A6CE3-17EB-A84F-8B6A-461573A97821}"/>
              </a:ext>
            </a:extLst>
          </p:cNvPr>
          <p:cNvSpPr txBox="1"/>
          <p:nvPr/>
        </p:nvSpPr>
        <p:spPr>
          <a:xfrm>
            <a:off x="1104408" y="3743394"/>
            <a:ext cx="5569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Assume a ≠ a</a:t>
            </a:r>
            <a:r>
              <a:rPr lang="en-US" sz="3000" b="1" baseline="30000" dirty="0"/>
              <a:t>-1</a:t>
            </a:r>
            <a:r>
              <a:rPr lang="en-US" sz="3000" b="1" dirty="0"/>
              <a:t>, i.e. </a:t>
            </a:r>
            <a:r>
              <a:rPr lang="en-US" sz="3000" b="1" dirty="0">
                <a:solidFill>
                  <a:srgbClr val="FF0000"/>
                </a:solidFill>
              </a:rPr>
              <a:t>a</a:t>
            </a:r>
            <a:r>
              <a:rPr lang="en-US" sz="3000" b="1" baseline="30000" dirty="0">
                <a:solidFill>
                  <a:srgbClr val="FF0000"/>
                </a:solidFill>
              </a:rPr>
              <a:t>2</a:t>
            </a:r>
            <a:r>
              <a:rPr lang="en-US" sz="3000" b="1" dirty="0">
                <a:solidFill>
                  <a:srgbClr val="FF0000"/>
                </a:solidFill>
              </a:rPr>
              <a:t> ≡ 1 </a:t>
            </a:r>
            <a:r>
              <a:rPr lang="en-US" sz="3000" b="1" dirty="0"/>
              <a:t>(mod n).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9A38B-2890-7E40-8826-BF16195D245F}"/>
              </a:ext>
            </a:extLst>
          </p:cNvPr>
          <p:cNvSpPr txBox="1"/>
          <p:nvPr/>
        </p:nvSpPr>
        <p:spPr>
          <a:xfrm>
            <a:off x="1104407" y="4514959"/>
            <a:ext cx="5396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-&gt; a</a:t>
            </a:r>
            <a:r>
              <a:rPr lang="en-US" sz="3000" b="1" baseline="30000" dirty="0"/>
              <a:t>2</a:t>
            </a:r>
            <a:r>
              <a:rPr lang="en-US" sz="3000" b="1" dirty="0"/>
              <a:t> – 1 ≡ </a:t>
            </a:r>
            <a:r>
              <a:rPr lang="en-US" sz="3000" b="1" dirty="0">
                <a:solidFill>
                  <a:srgbClr val="FF0000"/>
                </a:solidFill>
              </a:rPr>
              <a:t>(a-1)(a+1) ≡ 0 </a:t>
            </a:r>
            <a:r>
              <a:rPr lang="en-US" sz="3000" b="1" dirty="0"/>
              <a:t>(mod n).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3A923-4682-0C41-92B6-D15D7E1BD77C}"/>
              </a:ext>
            </a:extLst>
          </p:cNvPr>
          <p:cNvSpPr txBox="1"/>
          <p:nvPr/>
        </p:nvSpPr>
        <p:spPr>
          <a:xfrm>
            <a:off x="1104406" y="5203178"/>
            <a:ext cx="100539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Either (a-1) or (a+1) is in {2, …, n-2}, which is also a factor of 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088D5-B219-964D-A4B3-C18C441C4FEE}"/>
              </a:ext>
            </a:extLst>
          </p:cNvPr>
          <p:cNvSpPr txBox="1"/>
          <p:nvPr/>
        </p:nvSpPr>
        <p:spPr>
          <a:xfrm>
            <a:off x="1104406" y="5891397"/>
            <a:ext cx="37038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∴ Contradiction again.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A3737-3D95-5D40-BCD5-64C0598B910D}"/>
              </a:ext>
            </a:extLst>
          </p:cNvPr>
          <p:cNvSpPr txBox="1"/>
          <p:nvPr/>
        </p:nvSpPr>
        <p:spPr>
          <a:xfrm>
            <a:off x="135073" y="2207728"/>
            <a:ext cx="5886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rgbClr val="FF000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485737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0D10B-C856-9348-8382-59BEF70DC835}"/>
              </a:ext>
            </a:extLst>
          </p:cNvPr>
          <p:cNvSpPr txBox="1"/>
          <p:nvPr/>
        </p:nvSpPr>
        <p:spPr>
          <a:xfrm>
            <a:off x="723696" y="1512045"/>
            <a:ext cx="698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Prove: n is prime    →      (n-1)! ≡ -1 (mod 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BB3E3D-E365-4241-B84A-CADFC0CDE02A}"/>
              </a:ext>
            </a:extLst>
          </p:cNvPr>
          <p:cNvSpPr txBox="1"/>
          <p:nvPr/>
        </p:nvSpPr>
        <p:spPr>
          <a:xfrm>
            <a:off x="723696" y="2283610"/>
            <a:ext cx="82221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1. In </a:t>
            </a:r>
            <a:r>
              <a:rPr lang="en-US" sz="3000" b="1" dirty="0" err="1"/>
              <a:t>a,b</a:t>
            </a:r>
            <a:r>
              <a:rPr lang="en-US" sz="3000" b="1" dirty="0"/>
              <a:t> ∈ {2, …, n-2}, </a:t>
            </a:r>
            <a:r>
              <a:rPr lang="en-US" sz="3000" b="1" dirty="0">
                <a:solidFill>
                  <a:srgbClr val="FF0000"/>
                </a:solidFill>
              </a:rPr>
              <a:t>b = a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r>
              <a:rPr lang="en-US" sz="3000" b="1" dirty="0"/>
              <a:t> is unique (</a:t>
            </a:r>
            <a:r>
              <a:rPr lang="en-US" sz="3000" b="1" dirty="0">
                <a:solidFill>
                  <a:srgbClr val="FF0000"/>
                </a:solidFill>
              </a:rPr>
              <a:t>a = b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r>
              <a:rPr lang="en-US" sz="3000" b="1" dirty="0"/>
              <a:t> also)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24B01-3CC2-A946-9203-E447036E6CA6}"/>
              </a:ext>
            </a:extLst>
          </p:cNvPr>
          <p:cNvSpPr txBox="1"/>
          <p:nvPr/>
        </p:nvSpPr>
        <p:spPr>
          <a:xfrm>
            <a:off x="723696" y="3055175"/>
            <a:ext cx="43332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2. In a ∈ {2, …, n-2}, </a:t>
            </a:r>
            <a:r>
              <a:rPr lang="en-US" sz="3000" b="1" dirty="0">
                <a:solidFill>
                  <a:srgbClr val="FF0000"/>
                </a:solidFill>
              </a:rPr>
              <a:t>a ≠ a</a:t>
            </a:r>
            <a:r>
              <a:rPr lang="en-US" sz="3000" b="1" baseline="30000" dirty="0">
                <a:solidFill>
                  <a:srgbClr val="FF0000"/>
                </a:solidFill>
              </a:rPr>
              <a:t>-1</a:t>
            </a:r>
            <a:endParaRPr lang="en-US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088D5-B219-964D-A4B3-C18C441C4FEE}"/>
              </a:ext>
            </a:extLst>
          </p:cNvPr>
          <p:cNvSpPr txBox="1"/>
          <p:nvPr/>
        </p:nvSpPr>
        <p:spPr>
          <a:xfrm>
            <a:off x="723696" y="3826740"/>
            <a:ext cx="87196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Each </a:t>
            </a:r>
            <a:r>
              <a:rPr lang="en-US" sz="3000" b="1" i="1" dirty="0">
                <a:solidFill>
                  <a:srgbClr val="FF0000"/>
                </a:solidFill>
              </a:rPr>
              <a:t>a</a:t>
            </a:r>
            <a:r>
              <a:rPr lang="en-US" sz="3000" b="1" dirty="0"/>
              <a:t> pairs with exactly one another </a:t>
            </a:r>
            <a:r>
              <a:rPr lang="en-US" sz="3000" b="1" i="1" dirty="0">
                <a:solidFill>
                  <a:srgbClr val="FF0000"/>
                </a:solidFill>
              </a:rPr>
              <a:t>b</a:t>
            </a:r>
            <a:r>
              <a:rPr lang="en-US" sz="3000" b="1" dirty="0"/>
              <a:t> in {2, …, n-2}, </a:t>
            </a:r>
          </a:p>
          <a:p>
            <a:r>
              <a:rPr lang="en-US" sz="3000" b="1" dirty="0"/>
              <a:t>forming (n-3)/2 pairs.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D66A5-AB8D-AD4C-85B1-26EE54B226CE}"/>
              </a:ext>
            </a:extLst>
          </p:cNvPr>
          <p:cNvSpPr txBox="1"/>
          <p:nvPr/>
        </p:nvSpPr>
        <p:spPr>
          <a:xfrm>
            <a:off x="723696" y="5031998"/>
            <a:ext cx="93321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So, (n-1)! ≡ 1 × </a:t>
            </a:r>
            <a:r>
              <a:rPr lang="en-US" sz="3000" b="1" dirty="0">
                <a:solidFill>
                  <a:srgbClr val="FF0000"/>
                </a:solidFill>
              </a:rPr>
              <a:t>[2 × … (n-2)]</a:t>
            </a:r>
            <a:r>
              <a:rPr lang="en-US" sz="3000" b="1" dirty="0"/>
              <a:t> × (n-1) ≡ 1 × (n-1) ≡ -1 (mod 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8E841B-DDFF-5A43-B0F9-1A1D14519A5E}"/>
              </a:ext>
            </a:extLst>
          </p:cNvPr>
          <p:cNvSpPr txBox="1"/>
          <p:nvPr/>
        </p:nvSpPr>
        <p:spPr>
          <a:xfrm>
            <a:off x="135073" y="2207728"/>
            <a:ext cx="5886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rgbClr val="FF0000"/>
                </a:solidFill>
              </a:rPr>
              <a:t>✓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3F1387-A87A-C744-8BBF-C64F1323CE59}"/>
              </a:ext>
            </a:extLst>
          </p:cNvPr>
          <p:cNvSpPr txBox="1"/>
          <p:nvPr/>
        </p:nvSpPr>
        <p:spPr>
          <a:xfrm>
            <a:off x="135073" y="3007627"/>
            <a:ext cx="5886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rgbClr val="FF000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726848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1: Numerical Example of RSA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3721F-1A89-C84A-9A4F-982B5BB0A8DB}"/>
              </a:ext>
            </a:extLst>
          </p:cNvPr>
          <p:cNvSpPr txBox="1"/>
          <p:nvPr/>
        </p:nvSpPr>
        <p:spPr>
          <a:xfrm>
            <a:off x="723696" y="1512044"/>
            <a:ext cx="10944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Given 2 primes: </a:t>
            </a:r>
            <a:r>
              <a:rPr lang="en-US" sz="3000" b="1" i="1" dirty="0">
                <a:solidFill>
                  <a:srgbClr val="FF0000"/>
                </a:solidFill>
              </a:rPr>
              <a:t>p</a:t>
            </a:r>
            <a:r>
              <a:rPr lang="en-US" sz="3000" b="1" dirty="0">
                <a:solidFill>
                  <a:srgbClr val="FF0000"/>
                </a:solidFill>
              </a:rPr>
              <a:t>=11 and </a:t>
            </a:r>
            <a:r>
              <a:rPr lang="en-US" sz="3000" b="1" i="1" dirty="0">
                <a:solidFill>
                  <a:srgbClr val="FF0000"/>
                </a:solidFill>
              </a:rPr>
              <a:t>q</a:t>
            </a:r>
            <a:r>
              <a:rPr lang="en-US" sz="3000" b="1" dirty="0">
                <a:solidFill>
                  <a:srgbClr val="FF0000"/>
                </a:solidFill>
              </a:rPr>
              <a:t>=17. Let </a:t>
            </a:r>
            <a:r>
              <a:rPr lang="en-US" sz="3000" b="1" i="1" dirty="0">
                <a:solidFill>
                  <a:srgbClr val="FF0000"/>
                </a:solidFill>
              </a:rPr>
              <a:t>n</a:t>
            </a:r>
            <a:r>
              <a:rPr lang="en-US" sz="3000" b="1" dirty="0">
                <a:solidFill>
                  <a:srgbClr val="FF0000"/>
                </a:solidFill>
              </a:rPr>
              <a:t>=</a:t>
            </a:r>
            <a:r>
              <a:rPr lang="en-US" sz="3000" b="1" i="1" dirty="0" err="1">
                <a:solidFill>
                  <a:srgbClr val="FF0000"/>
                </a:solidFill>
              </a:rPr>
              <a:t>pq</a:t>
            </a:r>
            <a:r>
              <a:rPr lang="en-US" sz="3000" b="1" dirty="0">
                <a:solidFill>
                  <a:srgbClr val="FF0000"/>
                </a:solidFill>
              </a:rPr>
              <a:t>, </a:t>
            </a:r>
            <a:r>
              <a:rPr lang="el-GR" sz="3000" b="1" dirty="0">
                <a:solidFill>
                  <a:srgbClr val="FF0000"/>
                </a:solidFill>
              </a:rPr>
              <a:t>Φ</a:t>
            </a:r>
            <a:r>
              <a:rPr lang="en-US" sz="3000" b="1" dirty="0">
                <a:solidFill>
                  <a:srgbClr val="FF0000"/>
                </a:solidFill>
              </a:rPr>
              <a:t>(</a:t>
            </a:r>
            <a:r>
              <a:rPr lang="en-US" sz="3000" b="1" i="1" dirty="0">
                <a:solidFill>
                  <a:srgbClr val="FF0000"/>
                </a:solidFill>
              </a:rPr>
              <a:t>n</a:t>
            </a:r>
            <a:r>
              <a:rPr lang="en-US" sz="3000" b="1" dirty="0">
                <a:solidFill>
                  <a:srgbClr val="FF0000"/>
                </a:solidFill>
              </a:rPr>
              <a:t>)=(</a:t>
            </a:r>
            <a:r>
              <a:rPr lang="en-US" sz="3000" b="1" i="1" dirty="0">
                <a:solidFill>
                  <a:srgbClr val="FF0000"/>
                </a:solidFill>
              </a:rPr>
              <a:t>p</a:t>
            </a:r>
            <a:r>
              <a:rPr lang="en-US" sz="3000" b="1" dirty="0">
                <a:solidFill>
                  <a:srgbClr val="FF0000"/>
                </a:solidFill>
              </a:rPr>
              <a:t>-1)(</a:t>
            </a:r>
            <a:r>
              <a:rPr lang="en-US" sz="3000" b="1" i="1" dirty="0">
                <a:solidFill>
                  <a:srgbClr val="FF0000"/>
                </a:solidFill>
              </a:rPr>
              <a:t>q</a:t>
            </a:r>
            <a:r>
              <a:rPr lang="en-US" sz="3000" b="1" dirty="0">
                <a:solidFill>
                  <a:srgbClr val="FF0000"/>
                </a:solidFill>
              </a:rPr>
              <a:t>-1). We choose public key </a:t>
            </a:r>
            <a:r>
              <a:rPr lang="en-US" sz="3000" b="1" i="1" dirty="0">
                <a:solidFill>
                  <a:srgbClr val="FF0000"/>
                </a:solidFill>
              </a:rPr>
              <a:t>e</a:t>
            </a:r>
            <a:r>
              <a:rPr lang="en-US" sz="3000" b="1" dirty="0">
                <a:solidFill>
                  <a:srgbClr val="FF0000"/>
                </a:solidFill>
              </a:rPr>
              <a:t>=7 relatively prime to </a:t>
            </a:r>
            <a:r>
              <a:rPr lang="el-GR" sz="3000" b="1" dirty="0">
                <a:solidFill>
                  <a:srgbClr val="FF0000"/>
                </a:solidFill>
              </a:rPr>
              <a:t>Φ</a:t>
            </a:r>
            <a:r>
              <a:rPr lang="en-US" sz="3000" b="1" dirty="0">
                <a:solidFill>
                  <a:srgbClr val="FF0000"/>
                </a:solidFill>
              </a:rPr>
              <a:t>(</a:t>
            </a:r>
            <a:r>
              <a:rPr lang="en-US" sz="3000" b="1" i="1" dirty="0">
                <a:solidFill>
                  <a:srgbClr val="FF0000"/>
                </a:solidFill>
              </a:rPr>
              <a:t>n</a:t>
            </a:r>
            <a:r>
              <a:rPr lang="en-US" sz="3000" b="1" dirty="0">
                <a:solidFill>
                  <a:srgbClr val="FF0000"/>
                </a:solidFill>
              </a:rPr>
              <a:t>). Find secret key </a:t>
            </a:r>
            <a:r>
              <a:rPr lang="en-US" sz="3000" b="1" i="1" dirty="0">
                <a:solidFill>
                  <a:srgbClr val="FF0000"/>
                </a:solidFill>
              </a:rPr>
              <a:t>d</a:t>
            </a:r>
            <a:r>
              <a:rPr lang="en-US" sz="3000" b="1" dirty="0">
                <a:solidFill>
                  <a:srgbClr val="FF0000"/>
                </a:solidFill>
              </a:rPr>
              <a:t>. Then encrypt and decrypt message </a:t>
            </a:r>
            <a:r>
              <a:rPr lang="en-US" sz="3000" b="1" i="1" dirty="0">
                <a:solidFill>
                  <a:srgbClr val="FF0000"/>
                </a:solidFill>
              </a:rPr>
              <a:t>M</a:t>
            </a:r>
            <a:r>
              <a:rPr lang="en-US" sz="3000" b="1" dirty="0">
                <a:solidFill>
                  <a:srgbClr val="FF0000"/>
                </a:solidFill>
              </a:rPr>
              <a:t>=4.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F633B-352B-3A44-B2C8-6F79C4DA942A}"/>
              </a:ext>
            </a:extLst>
          </p:cNvPr>
          <p:cNvSpPr txBox="1"/>
          <p:nvPr/>
        </p:nvSpPr>
        <p:spPr>
          <a:xfrm>
            <a:off x="723696" y="3152001"/>
            <a:ext cx="1094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" b="1" dirty="0"/>
              <a:t>Φ</a:t>
            </a:r>
            <a:r>
              <a:rPr lang="en-US" sz="3000" b="1" dirty="0"/>
              <a:t>(n)=(11-1)(17-1) = 160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68A0-75A6-CB40-9DA5-08B5C5FE58E5}"/>
              </a:ext>
            </a:extLst>
          </p:cNvPr>
          <p:cNvSpPr txBox="1"/>
          <p:nvPr/>
        </p:nvSpPr>
        <p:spPr>
          <a:xfrm>
            <a:off x="723695" y="5222656"/>
            <a:ext cx="1094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 = e</a:t>
            </a:r>
            <a:r>
              <a:rPr lang="en-US" sz="3000" b="1" baseline="30000" dirty="0"/>
              <a:t>-1</a:t>
            </a:r>
            <a:r>
              <a:rPr lang="en-US" sz="3000" b="1" dirty="0"/>
              <a:t> mod </a:t>
            </a:r>
            <a:r>
              <a:rPr lang="el-GR" sz="3000" b="1" dirty="0"/>
              <a:t>Φ</a:t>
            </a:r>
            <a:r>
              <a:rPr lang="en-US" sz="3000" b="1" dirty="0"/>
              <a:t>(n) = 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3A7DFC-AD04-BB42-9011-F3EBFEA4499F}"/>
              </a:ext>
            </a:extLst>
          </p:cNvPr>
          <p:cNvSpPr txBox="1"/>
          <p:nvPr/>
        </p:nvSpPr>
        <p:spPr>
          <a:xfrm>
            <a:off x="723694" y="3956496"/>
            <a:ext cx="10944843" cy="10156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Extended GCD Algorithm to find inverse e</a:t>
            </a:r>
            <a:r>
              <a:rPr lang="en-US" sz="3000" b="1" baseline="30000" dirty="0"/>
              <a:t>-1</a:t>
            </a:r>
            <a:r>
              <a:rPr lang="en-US" sz="3000" b="1" dirty="0"/>
              <a:t> mod </a:t>
            </a:r>
            <a:r>
              <a:rPr lang="el-GR" sz="3000" b="1" dirty="0"/>
              <a:t>Φ</a:t>
            </a:r>
            <a:r>
              <a:rPr lang="en-US" sz="3000" b="1" dirty="0"/>
              <a:t>(n)</a:t>
            </a:r>
          </a:p>
          <a:p>
            <a:r>
              <a:rPr lang="en-US" sz="3000" b="1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08790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8BAC0-F8E6-0E4B-A7D4-0825D0520D2E}"/>
              </a:ext>
            </a:extLst>
          </p:cNvPr>
          <p:cNvSpPr txBox="1"/>
          <p:nvPr/>
        </p:nvSpPr>
        <p:spPr>
          <a:xfrm>
            <a:off x="936383" y="1834593"/>
            <a:ext cx="4203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Prove that 2730|(n</a:t>
            </a:r>
            <a:r>
              <a:rPr lang="en-US" sz="3000" b="1" baseline="30000" dirty="0">
                <a:solidFill>
                  <a:srgbClr val="FF0000"/>
                </a:solidFill>
              </a:rPr>
              <a:t>13</a:t>
            </a:r>
            <a:r>
              <a:rPr lang="en-US" sz="3000" b="1" dirty="0">
                <a:solidFill>
                  <a:srgbClr val="FF0000"/>
                </a:solidFill>
              </a:rPr>
              <a:t> - n).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79FB4-AC78-A54D-AA02-1C40B609DE5D}"/>
              </a:ext>
            </a:extLst>
          </p:cNvPr>
          <p:cNvSpPr/>
          <p:nvPr/>
        </p:nvSpPr>
        <p:spPr>
          <a:xfrm>
            <a:off x="5543686" y="1446026"/>
            <a:ext cx="5399296" cy="1530029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If </a:t>
            </a:r>
            <a:r>
              <a:rPr lang="en-US" sz="3200" b="1" dirty="0" err="1">
                <a:solidFill>
                  <a:srgbClr val="FF0000"/>
                </a:solidFill>
              </a:rPr>
              <a:t>a|x</a:t>
            </a:r>
            <a:r>
              <a:rPr lang="en-US" sz="3200" b="1" dirty="0">
                <a:solidFill>
                  <a:srgbClr val="FF0000"/>
                </a:solidFill>
              </a:rPr>
              <a:t>, </a:t>
            </a:r>
            <a:r>
              <a:rPr lang="en-US" sz="3200" b="1" dirty="0" err="1">
                <a:solidFill>
                  <a:srgbClr val="FF0000"/>
                </a:solidFill>
              </a:rPr>
              <a:t>b|x</a:t>
            </a:r>
            <a:r>
              <a:rPr lang="en-US" sz="3200" b="1" dirty="0">
                <a:solidFill>
                  <a:srgbClr val="FF0000"/>
                </a:solidFill>
              </a:rPr>
              <a:t>, </a:t>
            </a:r>
            <a:r>
              <a:rPr lang="en-US" sz="3200" b="1" dirty="0" err="1">
                <a:solidFill>
                  <a:srgbClr val="FF0000"/>
                </a:solidFill>
              </a:rPr>
              <a:t>c|x</a:t>
            </a:r>
            <a:r>
              <a:rPr lang="en-US" sz="3200" b="1" dirty="0">
                <a:solidFill>
                  <a:srgbClr val="FF0000"/>
                </a:solidFill>
              </a:rPr>
              <a:t>, then </a:t>
            </a:r>
            <a:r>
              <a:rPr lang="en-US" sz="3200" b="1" dirty="0" err="1">
                <a:solidFill>
                  <a:srgbClr val="FF0000"/>
                </a:solidFill>
              </a:rPr>
              <a:t>abc|x</a:t>
            </a:r>
            <a:r>
              <a:rPr lang="en-US" sz="3200" b="1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(a, b, c) are co-primes</a:t>
            </a:r>
          </a:p>
        </p:txBody>
      </p:sp>
    </p:spTree>
    <p:extLst>
      <p:ext uri="{BB962C8B-B14F-4D97-AF65-F5344CB8AC3E}">
        <p14:creationId xmlns:p14="http://schemas.microsoft.com/office/powerpoint/2010/main" val="3819373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1: Numerical Example of RSA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3721F-1A89-C84A-9A4F-982B5BB0A8DB}"/>
              </a:ext>
            </a:extLst>
          </p:cNvPr>
          <p:cNvSpPr txBox="1"/>
          <p:nvPr/>
        </p:nvSpPr>
        <p:spPr>
          <a:xfrm>
            <a:off x="723696" y="1512044"/>
            <a:ext cx="10944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Given 2 primes: </a:t>
            </a:r>
            <a:r>
              <a:rPr lang="en-US" sz="3000" b="1" i="1" dirty="0">
                <a:solidFill>
                  <a:srgbClr val="FF0000"/>
                </a:solidFill>
              </a:rPr>
              <a:t>p</a:t>
            </a:r>
            <a:r>
              <a:rPr lang="en-US" sz="3000" b="1" dirty="0">
                <a:solidFill>
                  <a:srgbClr val="FF0000"/>
                </a:solidFill>
              </a:rPr>
              <a:t>=11 and </a:t>
            </a:r>
            <a:r>
              <a:rPr lang="en-US" sz="3000" b="1" i="1" dirty="0">
                <a:solidFill>
                  <a:srgbClr val="FF0000"/>
                </a:solidFill>
              </a:rPr>
              <a:t>q</a:t>
            </a:r>
            <a:r>
              <a:rPr lang="en-US" sz="3000" b="1" dirty="0">
                <a:solidFill>
                  <a:srgbClr val="FF0000"/>
                </a:solidFill>
              </a:rPr>
              <a:t>=17. Let </a:t>
            </a:r>
            <a:r>
              <a:rPr lang="en-US" sz="3000" b="1" i="1" dirty="0">
                <a:solidFill>
                  <a:srgbClr val="FF0000"/>
                </a:solidFill>
              </a:rPr>
              <a:t>n</a:t>
            </a:r>
            <a:r>
              <a:rPr lang="en-US" sz="3000" b="1" dirty="0">
                <a:solidFill>
                  <a:srgbClr val="FF0000"/>
                </a:solidFill>
              </a:rPr>
              <a:t>=</a:t>
            </a:r>
            <a:r>
              <a:rPr lang="en-US" sz="3000" b="1" i="1" dirty="0" err="1">
                <a:solidFill>
                  <a:srgbClr val="FF0000"/>
                </a:solidFill>
              </a:rPr>
              <a:t>pq</a:t>
            </a:r>
            <a:r>
              <a:rPr lang="en-US" sz="3000" b="1" dirty="0">
                <a:solidFill>
                  <a:srgbClr val="FF0000"/>
                </a:solidFill>
              </a:rPr>
              <a:t>, </a:t>
            </a:r>
            <a:r>
              <a:rPr lang="el-GR" sz="3000" b="1" dirty="0">
                <a:solidFill>
                  <a:srgbClr val="FF0000"/>
                </a:solidFill>
              </a:rPr>
              <a:t>Φ</a:t>
            </a:r>
            <a:r>
              <a:rPr lang="en-US" sz="3000" b="1" dirty="0">
                <a:solidFill>
                  <a:srgbClr val="FF0000"/>
                </a:solidFill>
              </a:rPr>
              <a:t>(</a:t>
            </a:r>
            <a:r>
              <a:rPr lang="en-US" sz="3000" b="1" i="1" dirty="0">
                <a:solidFill>
                  <a:srgbClr val="FF0000"/>
                </a:solidFill>
              </a:rPr>
              <a:t>n</a:t>
            </a:r>
            <a:r>
              <a:rPr lang="en-US" sz="3000" b="1" dirty="0">
                <a:solidFill>
                  <a:srgbClr val="FF0000"/>
                </a:solidFill>
              </a:rPr>
              <a:t>)=(</a:t>
            </a:r>
            <a:r>
              <a:rPr lang="en-US" sz="3000" b="1" i="1" dirty="0">
                <a:solidFill>
                  <a:srgbClr val="FF0000"/>
                </a:solidFill>
              </a:rPr>
              <a:t>p</a:t>
            </a:r>
            <a:r>
              <a:rPr lang="en-US" sz="3000" b="1" dirty="0">
                <a:solidFill>
                  <a:srgbClr val="FF0000"/>
                </a:solidFill>
              </a:rPr>
              <a:t>-1)(</a:t>
            </a:r>
            <a:r>
              <a:rPr lang="en-US" sz="3000" b="1" i="1" dirty="0">
                <a:solidFill>
                  <a:srgbClr val="FF0000"/>
                </a:solidFill>
              </a:rPr>
              <a:t>q</a:t>
            </a:r>
            <a:r>
              <a:rPr lang="en-US" sz="3000" b="1" dirty="0">
                <a:solidFill>
                  <a:srgbClr val="FF0000"/>
                </a:solidFill>
              </a:rPr>
              <a:t>-1). We choose public key </a:t>
            </a:r>
            <a:r>
              <a:rPr lang="en-US" sz="3000" b="1" i="1" dirty="0">
                <a:solidFill>
                  <a:srgbClr val="FF0000"/>
                </a:solidFill>
              </a:rPr>
              <a:t>e</a:t>
            </a:r>
            <a:r>
              <a:rPr lang="en-US" sz="3000" b="1" dirty="0">
                <a:solidFill>
                  <a:srgbClr val="FF0000"/>
                </a:solidFill>
              </a:rPr>
              <a:t>=7 relatively prime to </a:t>
            </a:r>
            <a:r>
              <a:rPr lang="el-GR" sz="3000" b="1" dirty="0">
                <a:solidFill>
                  <a:srgbClr val="FF0000"/>
                </a:solidFill>
              </a:rPr>
              <a:t>Φ</a:t>
            </a:r>
            <a:r>
              <a:rPr lang="en-US" sz="3000" b="1" dirty="0">
                <a:solidFill>
                  <a:srgbClr val="FF0000"/>
                </a:solidFill>
              </a:rPr>
              <a:t>(</a:t>
            </a:r>
            <a:r>
              <a:rPr lang="en-US" sz="3000" b="1" i="1" dirty="0">
                <a:solidFill>
                  <a:srgbClr val="FF0000"/>
                </a:solidFill>
              </a:rPr>
              <a:t>n</a:t>
            </a:r>
            <a:r>
              <a:rPr lang="en-US" sz="3000" b="1" dirty="0">
                <a:solidFill>
                  <a:srgbClr val="FF0000"/>
                </a:solidFill>
              </a:rPr>
              <a:t>). Find secret key </a:t>
            </a:r>
            <a:r>
              <a:rPr lang="en-US" sz="3000" b="1" i="1" dirty="0">
                <a:solidFill>
                  <a:srgbClr val="FF0000"/>
                </a:solidFill>
              </a:rPr>
              <a:t>d</a:t>
            </a:r>
            <a:r>
              <a:rPr lang="en-US" sz="3000" b="1" dirty="0">
                <a:solidFill>
                  <a:srgbClr val="FF0000"/>
                </a:solidFill>
              </a:rPr>
              <a:t>. Then encrypt and decrypt message </a:t>
            </a:r>
            <a:r>
              <a:rPr lang="en-US" sz="3000" b="1" i="1" dirty="0">
                <a:solidFill>
                  <a:srgbClr val="FF0000"/>
                </a:solidFill>
              </a:rPr>
              <a:t>M</a:t>
            </a:r>
            <a:r>
              <a:rPr lang="en-US" sz="3000" b="1" dirty="0">
                <a:solidFill>
                  <a:srgbClr val="FF0000"/>
                </a:solidFill>
              </a:rPr>
              <a:t>=4.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F633B-352B-3A44-B2C8-6F79C4DA942A}"/>
              </a:ext>
            </a:extLst>
          </p:cNvPr>
          <p:cNvSpPr txBox="1"/>
          <p:nvPr/>
        </p:nvSpPr>
        <p:spPr>
          <a:xfrm>
            <a:off x="723693" y="5662284"/>
            <a:ext cx="1094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X = 115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68A0-75A6-CB40-9DA5-08B5C5FE58E5}"/>
              </a:ext>
            </a:extLst>
          </p:cNvPr>
          <p:cNvSpPr txBox="1"/>
          <p:nvPr/>
        </p:nvSpPr>
        <p:spPr>
          <a:xfrm>
            <a:off x="723693" y="3103318"/>
            <a:ext cx="1094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 = 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3A7DFC-AD04-BB42-9011-F3EBFEA4499F}"/>
              </a:ext>
            </a:extLst>
          </p:cNvPr>
          <p:cNvSpPr txBox="1"/>
          <p:nvPr/>
        </p:nvSpPr>
        <p:spPr>
          <a:xfrm>
            <a:off x="723692" y="4486508"/>
            <a:ext cx="10944843" cy="10156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Repeated squaring to find 4</a:t>
            </a:r>
            <a:r>
              <a:rPr lang="en-US" sz="3000" b="1" baseline="30000" dirty="0"/>
              <a:t>7</a:t>
            </a:r>
            <a:r>
              <a:rPr lang="en-US" sz="3000" b="1" dirty="0"/>
              <a:t> mod 187</a:t>
            </a:r>
          </a:p>
          <a:p>
            <a:r>
              <a:rPr lang="en-US" sz="3000" b="1" dirty="0"/>
              <a:t>…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164D5-321A-934B-9829-CBE8B70FD4BF}"/>
              </a:ext>
            </a:extLst>
          </p:cNvPr>
          <p:cNvSpPr txBox="1"/>
          <p:nvPr/>
        </p:nvSpPr>
        <p:spPr>
          <a:xfrm>
            <a:off x="723692" y="3714857"/>
            <a:ext cx="1094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Let encrypted message be X, i.e. X=M</a:t>
            </a:r>
            <a:r>
              <a:rPr lang="en-US" sz="3000" b="1" baseline="30000" dirty="0"/>
              <a:t>e</a:t>
            </a:r>
            <a:r>
              <a:rPr lang="en-US" sz="3000" b="1" dirty="0"/>
              <a:t> mod n.</a:t>
            </a:r>
          </a:p>
        </p:txBody>
      </p:sp>
    </p:spTree>
    <p:extLst>
      <p:ext uri="{BB962C8B-B14F-4D97-AF65-F5344CB8AC3E}">
        <p14:creationId xmlns:p14="http://schemas.microsoft.com/office/powerpoint/2010/main" val="551755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1: Numerical Example of RSA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3721F-1A89-C84A-9A4F-982B5BB0A8DB}"/>
              </a:ext>
            </a:extLst>
          </p:cNvPr>
          <p:cNvSpPr txBox="1"/>
          <p:nvPr/>
        </p:nvSpPr>
        <p:spPr>
          <a:xfrm>
            <a:off x="723696" y="1512044"/>
            <a:ext cx="10944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Given 2 primes: </a:t>
            </a:r>
            <a:r>
              <a:rPr lang="en-US" sz="3000" b="1" i="1" dirty="0">
                <a:solidFill>
                  <a:srgbClr val="FF0000"/>
                </a:solidFill>
              </a:rPr>
              <a:t>p</a:t>
            </a:r>
            <a:r>
              <a:rPr lang="en-US" sz="3000" b="1" dirty="0">
                <a:solidFill>
                  <a:srgbClr val="FF0000"/>
                </a:solidFill>
              </a:rPr>
              <a:t>=11 and </a:t>
            </a:r>
            <a:r>
              <a:rPr lang="en-US" sz="3000" b="1" i="1" dirty="0">
                <a:solidFill>
                  <a:srgbClr val="FF0000"/>
                </a:solidFill>
              </a:rPr>
              <a:t>q</a:t>
            </a:r>
            <a:r>
              <a:rPr lang="en-US" sz="3000" b="1" dirty="0">
                <a:solidFill>
                  <a:srgbClr val="FF0000"/>
                </a:solidFill>
              </a:rPr>
              <a:t>=17. Let </a:t>
            </a:r>
            <a:r>
              <a:rPr lang="en-US" sz="3000" b="1" i="1" dirty="0">
                <a:solidFill>
                  <a:srgbClr val="FF0000"/>
                </a:solidFill>
              </a:rPr>
              <a:t>n</a:t>
            </a:r>
            <a:r>
              <a:rPr lang="en-US" sz="3000" b="1" dirty="0">
                <a:solidFill>
                  <a:srgbClr val="FF0000"/>
                </a:solidFill>
              </a:rPr>
              <a:t>=</a:t>
            </a:r>
            <a:r>
              <a:rPr lang="en-US" sz="3000" b="1" i="1" dirty="0" err="1">
                <a:solidFill>
                  <a:srgbClr val="FF0000"/>
                </a:solidFill>
              </a:rPr>
              <a:t>pq</a:t>
            </a:r>
            <a:r>
              <a:rPr lang="en-US" sz="3000" b="1" dirty="0">
                <a:solidFill>
                  <a:srgbClr val="FF0000"/>
                </a:solidFill>
              </a:rPr>
              <a:t>, </a:t>
            </a:r>
            <a:r>
              <a:rPr lang="el-GR" sz="3000" b="1" dirty="0">
                <a:solidFill>
                  <a:srgbClr val="FF0000"/>
                </a:solidFill>
              </a:rPr>
              <a:t>Φ</a:t>
            </a:r>
            <a:r>
              <a:rPr lang="en-US" sz="3000" b="1" dirty="0">
                <a:solidFill>
                  <a:srgbClr val="FF0000"/>
                </a:solidFill>
              </a:rPr>
              <a:t>(</a:t>
            </a:r>
            <a:r>
              <a:rPr lang="en-US" sz="3000" b="1" i="1" dirty="0">
                <a:solidFill>
                  <a:srgbClr val="FF0000"/>
                </a:solidFill>
              </a:rPr>
              <a:t>n</a:t>
            </a:r>
            <a:r>
              <a:rPr lang="en-US" sz="3000" b="1" dirty="0">
                <a:solidFill>
                  <a:srgbClr val="FF0000"/>
                </a:solidFill>
              </a:rPr>
              <a:t>)=(</a:t>
            </a:r>
            <a:r>
              <a:rPr lang="en-US" sz="3000" b="1" i="1" dirty="0">
                <a:solidFill>
                  <a:srgbClr val="FF0000"/>
                </a:solidFill>
              </a:rPr>
              <a:t>p</a:t>
            </a:r>
            <a:r>
              <a:rPr lang="en-US" sz="3000" b="1" dirty="0">
                <a:solidFill>
                  <a:srgbClr val="FF0000"/>
                </a:solidFill>
              </a:rPr>
              <a:t>-1)(</a:t>
            </a:r>
            <a:r>
              <a:rPr lang="en-US" sz="3000" b="1" i="1" dirty="0">
                <a:solidFill>
                  <a:srgbClr val="FF0000"/>
                </a:solidFill>
              </a:rPr>
              <a:t>q</a:t>
            </a:r>
            <a:r>
              <a:rPr lang="en-US" sz="3000" b="1" dirty="0">
                <a:solidFill>
                  <a:srgbClr val="FF0000"/>
                </a:solidFill>
              </a:rPr>
              <a:t>-1). We choose public key </a:t>
            </a:r>
            <a:r>
              <a:rPr lang="en-US" sz="3000" b="1" i="1" dirty="0">
                <a:solidFill>
                  <a:srgbClr val="FF0000"/>
                </a:solidFill>
              </a:rPr>
              <a:t>e</a:t>
            </a:r>
            <a:r>
              <a:rPr lang="en-US" sz="3000" b="1" dirty="0">
                <a:solidFill>
                  <a:srgbClr val="FF0000"/>
                </a:solidFill>
              </a:rPr>
              <a:t>=7 relatively prime to </a:t>
            </a:r>
            <a:r>
              <a:rPr lang="el-GR" sz="3000" b="1" dirty="0">
                <a:solidFill>
                  <a:srgbClr val="FF0000"/>
                </a:solidFill>
              </a:rPr>
              <a:t>Φ</a:t>
            </a:r>
            <a:r>
              <a:rPr lang="en-US" sz="3000" b="1" dirty="0">
                <a:solidFill>
                  <a:srgbClr val="FF0000"/>
                </a:solidFill>
              </a:rPr>
              <a:t>(</a:t>
            </a:r>
            <a:r>
              <a:rPr lang="en-US" sz="3000" b="1" i="1" dirty="0">
                <a:solidFill>
                  <a:srgbClr val="FF0000"/>
                </a:solidFill>
              </a:rPr>
              <a:t>n</a:t>
            </a:r>
            <a:r>
              <a:rPr lang="en-US" sz="3000" b="1" dirty="0">
                <a:solidFill>
                  <a:srgbClr val="FF0000"/>
                </a:solidFill>
              </a:rPr>
              <a:t>). Find secret key </a:t>
            </a:r>
            <a:r>
              <a:rPr lang="en-US" sz="3000" b="1" i="1" dirty="0">
                <a:solidFill>
                  <a:srgbClr val="FF0000"/>
                </a:solidFill>
              </a:rPr>
              <a:t>d</a:t>
            </a:r>
            <a:r>
              <a:rPr lang="en-US" sz="3000" b="1" dirty="0">
                <a:solidFill>
                  <a:srgbClr val="FF0000"/>
                </a:solidFill>
              </a:rPr>
              <a:t>. Then encrypt and decrypt message </a:t>
            </a:r>
            <a:r>
              <a:rPr lang="en-US" sz="3000" b="1" i="1" dirty="0">
                <a:solidFill>
                  <a:srgbClr val="FF0000"/>
                </a:solidFill>
              </a:rPr>
              <a:t>M</a:t>
            </a:r>
            <a:r>
              <a:rPr lang="en-US" sz="3000" b="1" dirty="0">
                <a:solidFill>
                  <a:srgbClr val="FF0000"/>
                </a:solidFill>
              </a:rPr>
              <a:t>=4.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68A0-75A6-CB40-9DA5-08B5C5FE58E5}"/>
              </a:ext>
            </a:extLst>
          </p:cNvPr>
          <p:cNvSpPr txBox="1"/>
          <p:nvPr/>
        </p:nvSpPr>
        <p:spPr>
          <a:xfrm>
            <a:off x="723693" y="3103318"/>
            <a:ext cx="1094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 = 23, X = 115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3A7DFC-AD04-BB42-9011-F3EBFEA4499F}"/>
              </a:ext>
            </a:extLst>
          </p:cNvPr>
          <p:cNvSpPr txBox="1"/>
          <p:nvPr/>
        </p:nvSpPr>
        <p:spPr>
          <a:xfrm>
            <a:off x="723692" y="4486508"/>
            <a:ext cx="10944843" cy="10156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Repeated squaring to find 115</a:t>
            </a:r>
            <a:r>
              <a:rPr lang="en-US" sz="3000" b="1" baseline="30000" dirty="0"/>
              <a:t>23</a:t>
            </a:r>
            <a:r>
              <a:rPr lang="en-US" sz="3000" b="1" dirty="0"/>
              <a:t> mod 187</a:t>
            </a:r>
          </a:p>
          <a:p>
            <a:r>
              <a:rPr lang="en-US" sz="3000" b="1" dirty="0"/>
              <a:t>…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164D5-321A-934B-9829-CBE8B70FD4BF}"/>
              </a:ext>
            </a:extLst>
          </p:cNvPr>
          <p:cNvSpPr txBox="1"/>
          <p:nvPr/>
        </p:nvSpPr>
        <p:spPr>
          <a:xfrm>
            <a:off x="723692" y="3714857"/>
            <a:ext cx="1094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Find decrypted message by computing </a:t>
            </a:r>
            <a:r>
              <a:rPr lang="en-US" sz="3000" b="1" dirty="0" err="1"/>
              <a:t>X</a:t>
            </a:r>
            <a:r>
              <a:rPr lang="en-US" sz="3000" b="1" baseline="30000" dirty="0" err="1"/>
              <a:t>d</a:t>
            </a:r>
            <a:r>
              <a:rPr lang="en-US" sz="3000" b="1" dirty="0"/>
              <a:t> mod 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B9870-EDB0-7D41-872F-686F5F2A78F5}"/>
              </a:ext>
            </a:extLst>
          </p:cNvPr>
          <p:cNvSpPr txBox="1"/>
          <p:nvPr/>
        </p:nvSpPr>
        <p:spPr>
          <a:xfrm>
            <a:off x="723692" y="5719824"/>
            <a:ext cx="1094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115</a:t>
            </a:r>
            <a:r>
              <a:rPr lang="en-US" sz="3000" b="1" baseline="30000" dirty="0"/>
              <a:t>23</a:t>
            </a:r>
            <a:r>
              <a:rPr lang="en-US" sz="3000" b="1" dirty="0"/>
              <a:t> mod 187 = 4 = M.</a:t>
            </a:r>
          </a:p>
        </p:txBody>
      </p:sp>
    </p:spTree>
    <p:extLst>
      <p:ext uri="{BB962C8B-B14F-4D97-AF65-F5344CB8AC3E}">
        <p14:creationId xmlns:p14="http://schemas.microsoft.com/office/powerpoint/2010/main" val="629155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2: Repeated Squaring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3721F-1A89-C84A-9A4F-982B5BB0A8DB}"/>
              </a:ext>
            </a:extLst>
          </p:cNvPr>
          <p:cNvSpPr txBox="1"/>
          <p:nvPr/>
        </p:nvSpPr>
        <p:spPr>
          <a:xfrm>
            <a:off x="723696" y="1512044"/>
            <a:ext cx="1094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Calculate 5</a:t>
            </a:r>
            <a:r>
              <a:rPr lang="en-US" sz="3000" b="1" baseline="30000" dirty="0">
                <a:solidFill>
                  <a:srgbClr val="FF0000"/>
                </a:solidFill>
              </a:rPr>
              <a:t>23</a:t>
            </a:r>
            <a:r>
              <a:rPr lang="en-US" sz="3000" b="1" dirty="0">
                <a:solidFill>
                  <a:srgbClr val="FF0000"/>
                </a:solidFill>
              </a:rPr>
              <a:t> mod 11.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F633B-352B-3A44-B2C8-6F79C4DA942A}"/>
              </a:ext>
            </a:extLst>
          </p:cNvPr>
          <p:cNvSpPr txBox="1"/>
          <p:nvPr/>
        </p:nvSpPr>
        <p:spPr>
          <a:xfrm>
            <a:off x="723694" y="2283609"/>
            <a:ext cx="1094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First, calculate </a:t>
            </a:r>
            <a:r>
              <a:rPr lang="en-US" sz="3000" b="1" dirty="0">
                <a:solidFill>
                  <a:srgbClr val="FF0000"/>
                </a:solidFill>
              </a:rPr>
              <a:t>exponents with powers of 2</a:t>
            </a:r>
            <a:r>
              <a:rPr lang="en-US" sz="3000" b="1" dirty="0"/>
              <a:t> that are at most 23.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68A0-75A6-CB40-9DA5-08B5C5FE58E5}"/>
              </a:ext>
            </a:extLst>
          </p:cNvPr>
          <p:cNvSpPr txBox="1"/>
          <p:nvPr/>
        </p:nvSpPr>
        <p:spPr>
          <a:xfrm>
            <a:off x="723694" y="3055174"/>
            <a:ext cx="109448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  <a:r>
              <a:rPr lang="en-US" sz="3000" b="1" baseline="30000" dirty="0"/>
              <a:t>1</a:t>
            </a:r>
            <a:r>
              <a:rPr lang="en-US" sz="3000" b="1" dirty="0"/>
              <a:t> ≡ 5 (mod 11)</a:t>
            </a:r>
          </a:p>
          <a:p>
            <a:r>
              <a:rPr lang="en-US" sz="3000" b="1" dirty="0"/>
              <a:t>5</a:t>
            </a:r>
            <a:r>
              <a:rPr lang="en-US" sz="3000" b="1" baseline="30000" dirty="0"/>
              <a:t>2</a:t>
            </a:r>
            <a:r>
              <a:rPr lang="en-US" sz="3000" b="1" dirty="0"/>
              <a:t> ≡ 5</a:t>
            </a:r>
            <a:r>
              <a:rPr lang="en-US" sz="3000" b="1" baseline="30000" dirty="0"/>
              <a:t>1</a:t>
            </a:r>
            <a:r>
              <a:rPr lang="en-US" sz="3000" b="1" dirty="0"/>
              <a:t> × 5</a:t>
            </a:r>
            <a:r>
              <a:rPr lang="en-US" sz="3000" b="1" baseline="30000" dirty="0"/>
              <a:t>1</a:t>
            </a:r>
            <a:r>
              <a:rPr lang="en-US" sz="3000" b="1" dirty="0"/>
              <a:t> ≡ 25 ≡ 3 (mod 11)</a:t>
            </a:r>
          </a:p>
          <a:p>
            <a:r>
              <a:rPr lang="en-US" sz="3000" b="1" dirty="0"/>
              <a:t>5</a:t>
            </a:r>
            <a:r>
              <a:rPr lang="en-US" sz="3000" b="1" baseline="30000" dirty="0"/>
              <a:t>4</a:t>
            </a:r>
            <a:r>
              <a:rPr lang="en-US" sz="3000" b="1" dirty="0"/>
              <a:t> ≡ 5</a:t>
            </a:r>
            <a:r>
              <a:rPr lang="en-US" sz="3000" b="1" baseline="30000" dirty="0"/>
              <a:t>2</a:t>
            </a:r>
            <a:r>
              <a:rPr lang="en-US" sz="3000" b="1" dirty="0"/>
              <a:t> × 5</a:t>
            </a:r>
            <a:r>
              <a:rPr lang="en-US" sz="3000" b="1" baseline="30000" dirty="0"/>
              <a:t>2</a:t>
            </a:r>
            <a:r>
              <a:rPr lang="en-US" sz="3000" b="1" dirty="0"/>
              <a:t> ≡ 3 × 3 ≡ -2 ≡ 9 (mod 11)</a:t>
            </a:r>
          </a:p>
          <a:p>
            <a:r>
              <a:rPr lang="en-US" sz="3000" b="1" dirty="0"/>
              <a:t>5</a:t>
            </a:r>
            <a:r>
              <a:rPr lang="en-US" sz="3000" b="1" baseline="30000" dirty="0"/>
              <a:t>8</a:t>
            </a:r>
            <a:r>
              <a:rPr lang="en-US" sz="3000" b="1" dirty="0"/>
              <a:t> ≡ 5</a:t>
            </a:r>
            <a:r>
              <a:rPr lang="en-US" sz="3000" b="1" baseline="30000" dirty="0"/>
              <a:t>4</a:t>
            </a:r>
            <a:r>
              <a:rPr lang="en-US" sz="3000" b="1" dirty="0"/>
              <a:t> × 5</a:t>
            </a:r>
            <a:r>
              <a:rPr lang="en-US" sz="3000" b="1" baseline="30000" dirty="0"/>
              <a:t>4</a:t>
            </a:r>
            <a:r>
              <a:rPr lang="en-US" sz="3000" b="1" dirty="0"/>
              <a:t> ≡ -2 × -2 ≡ 4 (mod 11)</a:t>
            </a:r>
          </a:p>
          <a:p>
            <a:r>
              <a:rPr lang="en-US" sz="3000" b="1" dirty="0"/>
              <a:t>5</a:t>
            </a:r>
            <a:r>
              <a:rPr lang="en-US" sz="3000" b="1" baseline="30000" dirty="0"/>
              <a:t>16</a:t>
            </a:r>
            <a:r>
              <a:rPr lang="en-US" sz="3000" b="1" dirty="0"/>
              <a:t> ≡ 5</a:t>
            </a:r>
            <a:r>
              <a:rPr lang="en-US" sz="3000" b="1" baseline="30000" dirty="0"/>
              <a:t>8</a:t>
            </a:r>
            <a:r>
              <a:rPr lang="en-US" sz="3000" b="1" dirty="0"/>
              <a:t> × 5</a:t>
            </a:r>
            <a:r>
              <a:rPr lang="en-US" sz="3000" b="1" baseline="30000" dirty="0"/>
              <a:t>8</a:t>
            </a:r>
            <a:r>
              <a:rPr lang="en-US" sz="3000" b="1" dirty="0"/>
              <a:t> ≡ 4 × 4 ≡ 16 ≡ 5 (mod 11)</a:t>
            </a:r>
          </a:p>
        </p:txBody>
      </p:sp>
    </p:spTree>
    <p:extLst>
      <p:ext uri="{BB962C8B-B14F-4D97-AF65-F5344CB8AC3E}">
        <p14:creationId xmlns:p14="http://schemas.microsoft.com/office/powerpoint/2010/main" val="670991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2: Repeated Squaring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3721F-1A89-C84A-9A4F-982B5BB0A8DB}"/>
              </a:ext>
            </a:extLst>
          </p:cNvPr>
          <p:cNvSpPr txBox="1"/>
          <p:nvPr/>
        </p:nvSpPr>
        <p:spPr>
          <a:xfrm>
            <a:off x="723696" y="1512044"/>
            <a:ext cx="1094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Calculate 5</a:t>
            </a:r>
            <a:r>
              <a:rPr lang="en-US" sz="3000" b="1" baseline="30000" dirty="0">
                <a:solidFill>
                  <a:srgbClr val="FF0000"/>
                </a:solidFill>
              </a:rPr>
              <a:t>23</a:t>
            </a:r>
            <a:r>
              <a:rPr lang="en-US" sz="3000" b="1" dirty="0">
                <a:solidFill>
                  <a:srgbClr val="FF0000"/>
                </a:solidFill>
              </a:rPr>
              <a:t> mod 11.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F633B-352B-3A44-B2C8-6F79C4DA942A}"/>
              </a:ext>
            </a:extLst>
          </p:cNvPr>
          <p:cNvSpPr txBox="1"/>
          <p:nvPr/>
        </p:nvSpPr>
        <p:spPr>
          <a:xfrm>
            <a:off x="723694" y="2283609"/>
            <a:ext cx="1094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First, calculate </a:t>
            </a:r>
            <a:r>
              <a:rPr lang="en-US" sz="3000" b="1" dirty="0">
                <a:solidFill>
                  <a:srgbClr val="FF0000"/>
                </a:solidFill>
              </a:rPr>
              <a:t>exponents with powers of 2</a:t>
            </a:r>
            <a:r>
              <a:rPr lang="en-US" sz="3000" b="1" dirty="0"/>
              <a:t> that are at most 23.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68A0-75A6-CB40-9DA5-08B5C5FE58E5}"/>
              </a:ext>
            </a:extLst>
          </p:cNvPr>
          <p:cNvSpPr txBox="1"/>
          <p:nvPr/>
        </p:nvSpPr>
        <p:spPr>
          <a:xfrm>
            <a:off x="723694" y="3055174"/>
            <a:ext cx="10944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  <a:r>
              <a:rPr lang="en-US" sz="3000" b="1" baseline="30000" dirty="0"/>
              <a:t>1</a:t>
            </a:r>
            <a:r>
              <a:rPr lang="en-US" sz="3000" b="1" dirty="0"/>
              <a:t> ≡ 5 (mod 11); 5</a:t>
            </a:r>
            <a:r>
              <a:rPr lang="en-US" sz="3000" b="1" baseline="30000" dirty="0"/>
              <a:t>2</a:t>
            </a:r>
            <a:r>
              <a:rPr lang="en-US" sz="3000" b="1" dirty="0"/>
              <a:t> ≡ 3 (mod 11); 5</a:t>
            </a:r>
            <a:r>
              <a:rPr lang="en-US" sz="3000" b="1" baseline="30000" dirty="0"/>
              <a:t>4</a:t>
            </a:r>
            <a:r>
              <a:rPr lang="en-US" sz="3000" b="1" dirty="0"/>
              <a:t> ≡ 9 (mod 11); 5</a:t>
            </a:r>
            <a:r>
              <a:rPr lang="en-US" sz="3000" b="1" baseline="30000" dirty="0"/>
              <a:t>8</a:t>
            </a:r>
            <a:r>
              <a:rPr lang="en-US" sz="3000" b="1" dirty="0"/>
              <a:t> ≡ 4 (mod 11); </a:t>
            </a:r>
          </a:p>
          <a:p>
            <a:r>
              <a:rPr lang="en-US" sz="3000" b="1" dirty="0"/>
              <a:t>5</a:t>
            </a:r>
            <a:r>
              <a:rPr lang="en-US" sz="3000" b="1" baseline="30000" dirty="0"/>
              <a:t>16</a:t>
            </a:r>
            <a:r>
              <a:rPr lang="en-US" sz="3000" b="1" dirty="0"/>
              <a:t> ≡ 5 (mod 11)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38EC2-2C3C-8344-B8D9-C376BCFE46D0}"/>
              </a:ext>
            </a:extLst>
          </p:cNvPr>
          <p:cNvSpPr txBox="1"/>
          <p:nvPr/>
        </p:nvSpPr>
        <p:spPr>
          <a:xfrm>
            <a:off x="723694" y="4288404"/>
            <a:ext cx="1094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Then, multiply the above exponents to get 5</a:t>
            </a:r>
            <a:r>
              <a:rPr lang="en-US" sz="3000" b="1" baseline="30000" dirty="0"/>
              <a:t>23</a:t>
            </a:r>
            <a:r>
              <a:rPr lang="en-US" sz="3000" b="1" dirty="0"/>
              <a:t> (23 = 16 + 4 + 2 + 1).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014C1-0A59-B343-87FB-48C104DA6430}"/>
              </a:ext>
            </a:extLst>
          </p:cNvPr>
          <p:cNvSpPr txBox="1"/>
          <p:nvPr/>
        </p:nvSpPr>
        <p:spPr>
          <a:xfrm>
            <a:off x="723694" y="5059969"/>
            <a:ext cx="1094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  <a:r>
              <a:rPr lang="en-US" sz="3000" b="1" baseline="30000" dirty="0"/>
              <a:t>23</a:t>
            </a:r>
            <a:r>
              <a:rPr lang="en-US" sz="3000" b="1" dirty="0"/>
              <a:t> ≡ 5</a:t>
            </a:r>
            <a:r>
              <a:rPr lang="en-US" sz="3000" b="1" baseline="30000" dirty="0"/>
              <a:t>16</a:t>
            </a:r>
            <a:r>
              <a:rPr lang="en-US" sz="3000" b="1" dirty="0"/>
              <a:t> × 5</a:t>
            </a:r>
            <a:r>
              <a:rPr lang="en-US" sz="3000" b="1" baseline="30000" dirty="0"/>
              <a:t>4</a:t>
            </a:r>
            <a:r>
              <a:rPr lang="en-US" sz="3000" b="1" dirty="0"/>
              <a:t> × 5</a:t>
            </a:r>
            <a:r>
              <a:rPr lang="en-US" sz="3000" b="1" baseline="30000" dirty="0"/>
              <a:t>2</a:t>
            </a:r>
            <a:r>
              <a:rPr lang="en-US" sz="3000" b="1" dirty="0"/>
              <a:t> × 5</a:t>
            </a:r>
            <a:r>
              <a:rPr lang="en-US" sz="3000" b="1" baseline="30000" dirty="0"/>
              <a:t>1</a:t>
            </a:r>
            <a:r>
              <a:rPr lang="en-US" sz="3000" b="1" dirty="0"/>
              <a:t> ≡ 5 × 9 × 3 × 5 ≡ 45 × 15 ≡ 1 × 4 ≡ 4 (mod 11)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74822-A1FC-2440-B853-253E1DF22929}"/>
              </a:ext>
            </a:extLst>
          </p:cNvPr>
          <p:cNvSpPr txBox="1"/>
          <p:nvPr/>
        </p:nvSpPr>
        <p:spPr>
          <a:xfrm>
            <a:off x="723693" y="5831534"/>
            <a:ext cx="1094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So, 5</a:t>
            </a:r>
            <a:r>
              <a:rPr lang="en-US" sz="3000" b="1" baseline="30000"/>
              <a:t>23</a:t>
            </a:r>
            <a:r>
              <a:rPr lang="en-US" sz="3000" b="1"/>
              <a:t> mod 11 = 4.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57817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8BAC0-F8E6-0E4B-A7D4-0825D0520D2E}"/>
              </a:ext>
            </a:extLst>
          </p:cNvPr>
          <p:cNvSpPr txBox="1"/>
          <p:nvPr/>
        </p:nvSpPr>
        <p:spPr>
          <a:xfrm>
            <a:off x="936383" y="1834593"/>
            <a:ext cx="4203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Prove that 2730|(n</a:t>
            </a:r>
            <a:r>
              <a:rPr lang="en-US" sz="3000" b="1" baseline="30000" dirty="0">
                <a:solidFill>
                  <a:srgbClr val="FF0000"/>
                </a:solidFill>
              </a:rPr>
              <a:t>13</a:t>
            </a:r>
            <a:r>
              <a:rPr lang="en-US" sz="3000" b="1" dirty="0">
                <a:solidFill>
                  <a:srgbClr val="FF0000"/>
                </a:solidFill>
              </a:rPr>
              <a:t> - n).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77134-D27A-194D-8797-19077B126F5E}"/>
              </a:ext>
            </a:extLst>
          </p:cNvPr>
          <p:cNvSpPr txBox="1"/>
          <p:nvPr/>
        </p:nvSpPr>
        <p:spPr>
          <a:xfrm>
            <a:off x="936383" y="2532496"/>
            <a:ext cx="39677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2730 = 2 × 3 × 5 × 7 ×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31D5A6-5384-1245-99F3-8AB74BC26410}"/>
              </a:ext>
            </a:extLst>
          </p:cNvPr>
          <p:cNvSpPr/>
          <p:nvPr/>
        </p:nvSpPr>
        <p:spPr>
          <a:xfrm>
            <a:off x="5543686" y="1446026"/>
            <a:ext cx="5399296" cy="1530029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If </a:t>
            </a:r>
            <a:r>
              <a:rPr lang="en-US" sz="3200" b="1" dirty="0" err="1">
                <a:solidFill>
                  <a:srgbClr val="FF0000"/>
                </a:solidFill>
              </a:rPr>
              <a:t>a|x</a:t>
            </a:r>
            <a:r>
              <a:rPr lang="en-US" sz="3200" b="1" dirty="0">
                <a:solidFill>
                  <a:srgbClr val="FF0000"/>
                </a:solidFill>
              </a:rPr>
              <a:t>, </a:t>
            </a:r>
            <a:r>
              <a:rPr lang="en-US" sz="3200" b="1" dirty="0" err="1">
                <a:solidFill>
                  <a:srgbClr val="FF0000"/>
                </a:solidFill>
              </a:rPr>
              <a:t>b|x</a:t>
            </a:r>
            <a:r>
              <a:rPr lang="en-US" sz="3200" b="1" dirty="0">
                <a:solidFill>
                  <a:srgbClr val="FF0000"/>
                </a:solidFill>
              </a:rPr>
              <a:t>, </a:t>
            </a:r>
            <a:r>
              <a:rPr lang="en-US" sz="3200" b="1" dirty="0" err="1">
                <a:solidFill>
                  <a:srgbClr val="FF0000"/>
                </a:solidFill>
              </a:rPr>
              <a:t>c|x</a:t>
            </a:r>
            <a:r>
              <a:rPr lang="en-US" sz="3200" b="1" dirty="0">
                <a:solidFill>
                  <a:srgbClr val="FF0000"/>
                </a:solidFill>
              </a:rPr>
              <a:t>, then </a:t>
            </a:r>
            <a:r>
              <a:rPr lang="en-US" sz="3200" b="1" dirty="0" err="1">
                <a:solidFill>
                  <a:srgbClr val="FF0000"/>
                </a:solidFill>
              </a:rPr>
              <a:t>abc|x</a:t>
            </a:r>
            <a:r>
              <a:rPr lang="en-US" sz="3200" b="1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(a, b, c) are co-primes</a:t>
            </a:r>
          </a:p>
        </p:txBody>
      </p:sp>
    </p:spTree>
    <p:extLst>
      <p:ext uri="{BB962C8B-B14F-4D97-AF65-F5344CB8AC3E}">
        <p14:creationId xmlns:p14="http://schemas.microsoft.com/office/powerpoint/2010/main" val="119392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8BAC0-F8E6-0E4B-A7D4-0825D0520D2E}"/>
              </a:ext>
            </a:extLst>
          </p:cNvPr>
          <p:cNvSpPr txBox="1"/>
          <p:nvPr/>
        </p:nvSpPr>
        <p:spPr>
          <a:xfrm>
            <a:off x="936383" y="1834593"/>
            <a:ext cx="4203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Prove that 2730|(n</a:t>
            </a:r>
            <a:r>
              <a:rPr lang="en-US" sz="3000" b="1" baseline="30000" dirty="0">
                <a:solidFill>
                  <a:srgbClr val="FF0000"/>
                </a:solidFill>
              </a:rPr>
              <a:t>13</a:t>
            </a:r>
            <a:r>
              <a:rPr lang="en-US" sz="3000" b="1" dirty="0">
                <a:solidFill>
                  <a:srgbClr val="FF0000"/>
                </a:solidFill>
              </a:rPr>
              <a:t> - n).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77134-D27A-194D-8797-19077B126F5E}"/>
              </a:ext>
            </a:extLst>
          </p:cNvPr>
          <p:cNvSpPr txBox="1"/>
          <p:nvPr/>
        </p:nvSpPr>
        <p:spPr>
          <a:xfrm>
            <a:off x="936383" y="2532496"/>
            <a:ext cx="39677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2730 = 2 × 3 × 5 × 7 ×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795A5-F300-964F-9920-001095481216}"/>
              </a:ext>
            </a:extLst>
          </p:cNvPr>
          <p:cNvSpPr txBox="1"/>
          <p:nvPr/>
        </p:nvSpPr>
        <p:spPr>
          <a:xfrm>
            <a:off x="2563618" y="3429000"/>
            <a:ext cx="1766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2|(n</a:t>
            </a:r>
            <a:r>
              <a:rPr lang="en-US" sz="3000" b="1" baseline="30000" dirty="0"/>
              <a:t>13</a:t>
            </a:r>
            <a:r>
              <a:rPr lang="en-US" sz="3000" b="1" dirty="0"/>
              <a:t>– 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7454C-22D8-D64B-AC7E-9CC5193303B3}"/>
              </a:ext>
            </a:extLst>
          </p:cNvPr>
          <p:cNvSpPr txBox="1"/>
          <p:nvPr/>
        </p:nvSpPr>
        <p:spPr>
          <a:xfrm>
            <a:off x="2563618" y="3982998"/>
            <a:ext cx="1766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3|(n</a:t>
            </a:r>
            <a:r>
              <a:rPr lang="en-US" sz="3000" b="1" baseline="30000" dirty="0"/>
              <a:t>13</a:t>
            </a:r>
            <a:r>
              <a:rPr lang="en-US" sz="3000" b="1" dirty="0"/>
              <a:t>– 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94047-5F99-A943-AAE5-FEB58A9DAA36}"/>
              </a:ext>
            </a:extLst>
          </p:cNvPr>
          <p:cNvSpPr txBox="1"/>
          <p:nvPr/>
        </p:nvSpPr>
        <p:spPr>
          <a:xfrm>
            <a:off x="2563618" y="4536996"/>
            <a:ext cx="1766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5|(n</a:t>
            </a:r>
            <a:r>
              <a:rPr lang="en-US" sz="3000" b="1" baseline="30000" dirty="0"/>
              <a:t>13</a:t>
            </a:r>
            <a:r>
              <a:rPr lang="en-US" sz="3000" b="1" dirty="0"/>
              <a:t>– 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0D579-3AFB-A24C-9F0C-C91BE3EA3006}"/>
              </a:ext>
            </a:extLst>
          </p:cNvPr>
          <p:cNvSpPr txBox="1"/>
          <p:nvPr/>
        </p:nvSpPr>
        <p:spPr>
          <a:xfrm>
            <a:off x="2563618" y="5090994"/>
            <a:ext cx="1766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7|(n</a:t>
            </a:r>
            <a:r>
              <a:rPr lang="en-US" sz="3000" b="1" baseline="30000" dirty="0"/>
              <a:t>13</a:t>
            </a:r>
            <a:r>
              <a:rPr lang="en-US" sz="3000" b="1" dirty="0"/>
              <a:t>– 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C5DFE2-AF85-6D4F-AFE4-A3468301B5C0}"/>
              </a:ext>
            </a:extLst>
          </p:cNvPr>
          <p:cNvSpPr txBox="1"/>
          <p:nvPr/>
        </p:nvSpPr>
        <p:spPr>
          <a:xfrm>
            <a:off x="2379273" y="5652085"/>
            <a:ext cx="19511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13|(n</a:t>
            </a:r>
            <a:r>
              <a:rPr lang="en-US" sz="3000" b="1" baseline="30000" dirty="0"/>
              <a:t>13</a:t>
            </a:r>
            <a:r>
              <a:rPr lang="en-US" sz="3000" b="1" dirty="0"/>
              <a:t>– n)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7C186A1-F813-9948-B873-8DCDE7FAC285}"/>
              </a:ext>
            </a:extLst>
          </p:cNvPr>
          <p:cNvSpPr/>
          <p:nvPr/>
        </p:nvSpPr>
        <p:spPr>
          <a:xfrm>
            <a:off x="1709531" y="3429000"/>
            <a:ext cx="318052" cy="2777083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EC2660-6C56-8F4E-9859-F84E4555584F}"/>
              </a:ext>
            </a:extLst>
          </p:cNvPr>
          <p:cNvCxnSpPr>
            <a:cxnSpLocks/>
          </p:cNvCxnSpPr>
          <p:nvPr/>
        </p:nvCxnSpPr>
        <p:spPr>
          <a:xfrm>
            <a:off x="4992757" y="4763467"/>
            <a:ext cx="2197028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1C2224-9DCF-494F-8906-E4F06F5C0A20}"/>
              </a:ext>
            </a:extLst>
          </p:cNvPr>
          <p:cNvSpPr txBox="1"/>
          <p:nvPr/>
        </p:nvSpPr>
        <p:spPr>
          <a:xfrm>
            <a:off x="7852094" y="4486468"/>
            <a:ext cx="23423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2730|(n</a:t>
            </a:r>
            <a:r>
              <a:rPr lang="en-US" sz="3000" b="1" baseline="30000" dirty="0"/>
              <a:t>13</a:t>
            </a:r>
            <a:r>
              <a:rPr lang="en-US" sz="3000" b="1" dirty="0"/>
              <a:t>– 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D676BD-9C4C-A04C-8AD7-1986289E3B4B}"/>
              </a:ext>
            </a:extLst>
          </p:cNvPr>
          <p:cNvSpPr/>
          <p:nvPr/>
        </p:nvSpPr>
        <p:spPr>
          <a:xfrm>
            <a:off x="1538444" y="3145417"/>
            <a:ext cx="8655958" cy="3265321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41FB3-A642-E844-8850-1CED9BF1F645}"/>
              </a:ext>
            </a:extLst>
          </p:cNvPr>
          <p:cNvSpPr txBox="1"/>
          <p:nvPr/>
        </p:nvSpPr>
        <p:spPr>
          <a:xfrm>
            <a:off x="8010502" y="5559752"/>
            <a:ext cx="2025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rgbClr val="FF0000"/>
                </a:solidFill>
              </a:rPr>
              <a:t>Strategy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041CA4-BC16-8843-B5C1-3DA119262FE5}"/>
              </a:ext>
            </a:extLst>
          </p:cNvPr>
          <p:cNvSpPr/>
          <p:nvPr/>
        </p:nvSpPr>
        <p:spPr>
          <a:xfrm>
            <a:off x="5543686" y="1446026"/>
            <a:ext cx="5399296" cy="1530029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If </a:t>
            </a:r>
            <a:r>
              <a:rPr lang="en-US" sz="3200" b="1" dirty="0" err="1">
                <a:solidFill>
                  <a:srgbClr val="FF0000"/>
                </a:solidFill>
              </a:rPr>
              <a:t>a|x</a:t>
            </a:r>
            <a:r>
              <a:rPr lang="en-US" sz="3200" b="1" dirty="0">
                <a:solidFill>
                  <a:srgbClr val="FF0000"/>
                </a:solidFill>
              </a:rPr>
              <a:t>, </a:t>
            </a:r>
            <a:r>
              <a:rPr lang="en-US" sz="3200" b="1" dirty="0" err="1">
                <a:solidFill>
                  <a:srgbClr val="FF0000"/>
                </a:solidFill>
              </a:rPr>
              <a:t>b|x</a:t>
            </a:r>
            <a:r>
              <a:rPr lang="en-US" sz="3200" b="1" dirty="0">
                <a:solidFill>
                  <a:srgbClr val="FF0000"/>
                </a:solidFill>
              </a:rPr>
              <a:t>, </a:t>
            </a:r>
            <a:r>
              <a:rPr lang="en-US" sz="3200" b="1" dirty="0" err="1">
                <a:solidFill>
                  <a:srgbClr val="FF0000"/>
                </a:solidFill>
              </a:rPr>
              <a:t>c|x</a:t>
            </a:r>
            <a:r>
              <a:rPr lang="en-US" sz="3200" b="1" dirty="0">
                <a:solidFill>
                  <a:srgbClr val="FF0000"/>
                </a:solidFill>
              </a:rPr>
              <a:t>, then </a:t>
            </a:r>
            <a:r>
              <a:rPr lang="en-US" sz="3200" b="1" dirty="0" err="1">
                <a:solidFill>
                  <a:srgbClr val="FF0000"/>
                </a:solidFill>
              </a:rPr>
              <a:t>abc|x</a:t>
            </a:r>
            <a:r>
              <a:rPr lang="en-US" sz="3200" b="1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(a, b, c) are co-primes</a:t>
            </a:r>
          </a:p>
        </p:txBody>
      </p:sp>
    </p:spTree>
    <p:extLst>
      <p:ext uri="{BB962C8B-B14F-4D97-AF65-F5344CB8AC3E}">
        <p14:creationId xmlns:p14="http://schemas.microsoft.com/office/powerpoint/2010/main" val="235361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8BAC0-F8E6-0E4B-A7D4-0825D0520D2E}"/>
              </a:ext>
            </a:extLst>
          </p:cNvPr>
          <p:cNvSpPr txBox="1"/>
          <p:nvPr/>
        </p:nvSpPr>
        <p:spPr>
          <a:xfrm>
            <a:off x="936383" y="1834593"/>
            <a:ext cx="4203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Prove that 2730|(n</a:t>
            </a:r>
            <a:r>
              <a:rPr lang="en-US" sz="3000" b="1" baseline="30000" dirty="0">
                <a:solidFill>
                  <a:srgbClr val="FF0000"/>
                </a:solidFill>
              </a:rPr>
              <a:t>13</a:t>
            </a:r>
            <a:r>
              <a:rPr lang="en-US" sz="3000" b="1" dirty="0">
                <a:solidFill>
                  <a:srgbClr val="FF0000"/>
                </a:solidFill>
              </a:rPr>
              <a:t> - n).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77134-D27A-194D-8797-19077B126F5E}"/>
              </a:ext>
            </a:extLst>
          </p:cNvPr>
          <p:cNvSpPr txBox="1"/>
          <p:nvPr/>
        </p:nvSpPr>
        <p:spPr>
          <a:xfrm>
            <a:off x="936383" y="2532496"/>
            <a:ext cx="39677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2730 = 2 × 3 × 5 × 7 × 13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4F43D3-847D-6045-97FC-1FFE156EE5A3}"/>
              </a:ext>
            </a:extLst>
          </p:cNvPr>
          <p:cNvSpPr/>
          <p:nvPr/>
        </p:nvSpPr>
        <p:spPr>
          <a:xfrm>
            <a:off x="5821980" y="889679"/>
            <a:ext cx="6134793" cy="1221913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Fermat’s Little Theorem (prime p):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  <a:r>
              <a:rPr lang="en-US" sz="3200" b="1" baseline="30000" dirty="0">
                <a:solidFill>
                  <a:srgbClr val="FF0000"/>
                </a:solidFill>
              </a:rPr>
              <a:t>p-1</a:t>
            </a:r>
            <a:r>
              <a:rPr lang="en-US" sz="3200" b="1" dirty="0">
                <a:solidFill>
                  <a:srgbClr val="FF0000"/>
                </a:solidFill>
              </a:rPr>
              <a:t> ≡ 1 (mod p)  </a:t>
            </a:r>
            <a:r>
              <a:rPr lang="en-US" sz="3200" b="1" dirty="0">
                <a:solidFill>
                  <a:schemeClr val="tx1"/>
                </a:solidFill>
              </a:rPr>
              <a:t> if    </a:t>
            </a:r>
            <a:r>
              <a:rPr lang="en-US" sz="3200" b="1" dirty="0" err="1">
                <a:solidFill>
                  <a:srgbClr val="FF0000"/>
                </a:solidFill>
              </a:rPr>
              <a:t>p∤x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795A5-F300-964F-9920-001095481216}"/>
              </a:ext>
            </a:extLst>
          </p:cNvPr>
          <p:cNvSpPr txBox="1"/>
          <p:nvPr/>
        </p:nvSpPr>
        <p:spPr>
          <a:xfrm>
            <a:off x="936383" y="4371257"/>
            <a:ext cx="645881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n</a:t>
            </a:r>
            <a:r>
              <a:rPr lang="en-US" sz="3000" b="1" baseline="30000" dirty="0"/>
              <a:t>13</a:t>
            </a:r>
            <a:r>
              <a:rPr lang="en-US" sz="3000" b="1" dirty="0"/>
              <a:t> – n </a:t>
            </a:r>
            <a:r>
              <a:rPr lang="en-US" sz="3200" b="1" dirty="0"/>
              <a:t>≡ n (n</a:t>
            </a:r>
            <a:r>
              <a:rPr lang="en-US" sz="3200" b="1" baseline="30000" dirty="0">
                <a:solidFill>
                  <a:srgbClr val="FF0000"/>
                </a:solidFill>
              </a:rPr>
              <a:t>2</a:t>
            </a:r>
            <a:r>
              <a:rPr lang="en-US" sz="3200" b="1" baseline="30000" dirty="0"/>
              <a:t>-1</a:t>
            </a:r>
            <a:r>
              <a:rPr lang="en-US" sz="3200" b="1" dirty="0"/>
              <a:t>)</a:t>
            </a:r>
            <a:r>
              <a:rPr lang="en-US" sz="3200" b="1" baseline="30000" dirty="0"/>
              <a:t>12</a:t>
            </a:r>
            <a:r>
              <a:rPr lang="en-US" sz="3000" b="1" dirty="0"/>
              <a:t> – n </a:t>
            </a:r>
            <a:r>
              <a:rPr lang="en-US" sz="2800" b="1" dirty="0"/>
              <a:t>≡ n – n ≡ 0 (mod </a:t>
            </a:r>
            <a:r>
              <a:rPr lang="en-US" sz="2800" b="1" dirty="0">
                <a:solidFill>
                  <a:srgbClr val="FF0000"/>
                </a:solidFill>
              </a:rPr>
              <a:t>2</a:t>
            </a:r>
            <a:r>
              <a:rPr lang="en-US" sz="2800" b="1" dirty="0"/>
              <a:t>)</a:t>
            </a:r>
          </a:p>
          <a:p>
            <a:r>
              <a:rPr lang="en-US" sz="3000" b="1" dirty="0"/>
              <a:t>∴ 2|(n</a:t>
            </a:r>
            <a:r>
              <a:rPr lang="en-US" sz="3000" b="1" baseline="30000" dirty="0"/>
              <a:t>13</a:t>
            </a:r>
            <a:r>
              <a:rPr lang="en-US" sz="3000" b="1" dirty="0"/>
              <a:t> – 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5A958E-8633-5F42-9027-D4F3C4D2ABE1}"/>
              </a:ext>
            </a:extLst>
          </p:cNvPr>
          <p:cNvSpPr txBox="1"/>
          <p:nvPr/>
        </p:nvSpPr>
        <p:spPr>
          <a:xfrm>
            <a:off x="9147793" y="2849252"/>
            <a:ext cx="1766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2|(n</a:t>
            </a:r>
            <a:r>
              <a:rPr lang="en-US" sz="3000" b="1" baseline="30000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– n)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C84375-F601-BE45-8DF3-224E0F8C7B2B}"/>
              </a:ext>
            </a:extLst>
          </p:cNvPr>
          <p:cNvSpPr/>
          <p:nvPr/>
        </p:nvSpPr>
        <p:spPr>
          <a:xfrm>
            <a:off x="8730350" y="2849252"/>
            <a:ext cx="318052" cy="2777083"/>
          </a:xfrm>
          <a:prstGeom prst="leftBrac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6C235E-F917-D841-9BE6-44532495CB21}"/>
              </a:ext>
            </a:extLst>
          </p:cNvPr>
          <p:cNvSpPr txBox="1"/>
          <p:nvPr/>
        </p:nvSpPr>
        <p:spPr>
          <a:xfrm>
            <a:off x="936383" y="3236226"/>
            <a:ext cx="5806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If </a:t>
            </a:r>
            <a:r>
              <a:rPr lang="en-US" sz="3000" b="1" dirty="0" err="1">
                <a:solidFill>
                  <a:srgbClr val="FF0000"/>
                </a:solidFill>
              </a:rPr>
              <a:t>p|n</a:t>
            </a:r>
            <a:r>
              <a:rPr lang="en-US" sz="3000" b="1" dirty="0">
                <a:solidFill>
                  <a:srgbClr val="FF0000"/>
                </a:solidFill>
              </a:rPr>
              <a:t>, it is obvious that (n</a:t>
            </a:r>
            <a:r>
              <a:rPr lang="en-US" sz="3000" b="1" baseline="30000" dirty="0">
                <a:solidFill>
                  <a:srgbClr val="FF0000"/>
                </a:solidFill>
              </a:rPr>
              <a:t>13</a:t>
            </a:r>
            <a:r>
              <a:rPr lang="en-US" sz="3000" b="1" dirty="0">
                <a:solidFill>
                  <a:srgbClr val="FF0000"/>
                </a:solidFill>
              </a:rPr>
              <a:t> - n).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For </a:t>
            </a:r>
            <a:r>
              <a:rPr lang="en-US" sz="3000" b="1" dirty="0" err="1">
                <a:solidFill>
                  <a:srgbClr val="FF0000"/>
                </a:solidFill>
              </a:rPr>
              <a:t>p∤n</a:t>
            </a:r>
            <a:r>
              <a:rPr lang="en-US" sz="3000" b="1" dirty="0">
                <a:solidFill>
                  <a:srgbClr val="FF0000"/>
                </a:solidFill>
              </a:rPr>
              <a:t>, we can apply the theorem:</a:t>
            </a:r>
          </a:p>
        </p:txBody>
      </p:sp>
    </p:spTree>
    <p:extLst>
      <p:ext uri="{BB962C8B-B14F-4D97-AF65-F5344CB8AC3E}">
        <p14:creationId xmlns:p14="http://schemas.microsoft.com/office/powerpoint/2010/main" val="37330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8BAC0-F8E6-0E4B-A7D4-0825D0520D2E}"/>
              </a:ext>
            </a:extLst>
          </p:cNvPr>
          <p:cNvSpPr txBox="1"/>
          <p:nvPr/>
        </p:nvSpPr>
        <p:spPr>
          <a:xfrm>
            <a:off x="936383" y="1834593"/>
            <a:ext cx="4203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Prove that 2730|(n</a:t>
            </a:r>
            <a:r>
              <a:rPr lang="en-US" sz="3000" b="1" baseline="30000" dirty="0">
                <a:solidFill>
                  <a:srgbClr val="FF0000"/>
                </a:solidFill>
              </a:rPr>
              <a:t>13</a:t>
            </a:r>
            <a:r>
              <a:rPr lang="en-US" sz="3000" b="1" dirty="0">
                <a:solidFill>
                  <a:srgbClr val="FF0000"/>
                </a:solidFill>
              </a:rPr>
              <a:t> - n).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77134-D27A-194D-8797-19077B126F5E}"/>
              </a:ext>
            </a:extLst>
          </p:cNvPr>
          <p:cNvSpPr txBox="1"/>
          <p:nvPr/>
        </p:nvSpPr>
        <p:spPr>
          <a:xfrm>
            <a:off x="936383" y="2532496"/>
            <a:ext cx="39677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2730 = 2 × 3 × 5 × 7 ×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795A5-F300-964F-9920-001095481216}"/>
              </a:ext>
            </a:extLst>
          </p:cNvPr>
          <p:cNvSpPr txBox="1"/>
          <p:nvPr/>
        </p:nvSpPr>
        <p:spPr>
          <a:xfrm>
            <a:off x="936383" y="4378358"/>
            <a:ext cx="631935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n</a:t>
            </a:r>
            <a:r>
              <a:rPr lang="en-US" sz="3000" b="1" baseline="30000" dirty="0"/>
              <a:t>13</a:t>
            </a:r>
            <a:r>
              <a:rPr lang="en-US" sz="3000" b="1" dirty="0"/>
              <a:t> – n </a:t>
            </a:r>
            <a:r>
              <a:rPr lang="en-US" sz="3200" b="1" dirty="0"/>
              <a:t>≡ n (n</a:t>
            </a:r>
            <a:r>
              <a:rPr lang="en-US" sz="3200" b="1" baseline="30000" dirty="0">
                <a:solidFill>
                  <a:srgbClr val="FF0000"/>
                </a:solidFill>
              </a:rPr>
              <a:t>3</a:t>
            </a:r>
            <a:r>
              <a:rPr lang="en-US" sz="3200" b="1" baseline="30000" dirty="0"/>
              <a:t>-1</a:t>
            </a:r>
            <a:r>
              <a:rPr lang="en-US" sz="3200" b="1" dirty="0"/>
              <a:t>)</a:t>
            </a:r>
            <a:r>
              <a:rPr lang="en-US" sz="3200" b="1" baseline="30000" dirty="0"/>
              <a:t>6</a:t>
            </a:r>
            <a:r>
              <a:rPr lang="en-US" sz="3000" b="1" dirty="0"/>
              <a:t> – n </a:t>
            </a:r>
            <a:r>
              <a:rPr lang="en-US" sz="2800" b="1" dirty="0"/>
              <a:t>≡ n – n ≡ 0 (mod </a:t>
            </a:r>
            <a:r>
              <a:rPr lang="en-US" sz="2800" b="1" dirty="0">
                <a:solidFill>
                  <a:srgbClr val="FF0000"/>
                </a:solidFill>
              </a:rPr>
              <a:t>3</a:t>
            </a:r>
            <a:r>
              <a:rPr lang="en-US" sz="2800" b="1" dirty="0"/>
              <a:t>)</a:t>
            </a:r>
          </a:p>
          <a:p>
            <a:r>
              <a:rPr lang="en-US" sz="3000" b="1" dirty="0"/>
              <a:t>∴ 3|(n</a:t>
            </a:r>
            <a:r>
              <a:rPr lang="en-US" sz="3000" b="1" baseline="30000" dirty="0"/>
              <a:t>13</a:t>
            </a:r>
            <a:r>
              <a:rPr lang="en-US" sz="3000" b="1" dirty="0"/>
              <a:t> – 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D8354-E262-ED43-B530-1F4F93F9E6A2}"/>
              </a:ext>
            </a:extLst>
          </p:cNvPr>
          <p:cNvSpPr txBox="1"/>
          <p:nvPr/>
        </p:nvSpPr>
        <p:spPr>
          <a:xfrm>
            <a:off x="9147793" y="2849252"/>
            <a:ext cx="1766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2|(n</a:t>
            </a:r>
            <a:r>
              <a:rPr lang="en-US" sz="3000" b="1" baseline="30000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– n)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DDF63C1-13BE-284F-8F29-1F0A2C87B894}"/>
              </a:ext>
            </a:extLst>
          </p:cNvPr>
          <p:cNvSpPr/>
          <p:nvPr/>
        </p:nvSpPr>
        <p:spPr>
          <a:xfrm>
            <a:off x="8730350" y="2849252"/>
            <a:ext cx="318052" cy="2777083"/>
          </a:xfrm>
          <a:prstGeom prst="leftBrac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3D2C3-0A9F-1C49-9E25-86EFA82D65FA}"/>
              </a:ext>
            </a:extLst>
          </p:cNvPr>
          <p:cNvSpPr txBox="1"/>
          <p:nvPr/>
        </p:nvSpPr>
        <p:spPr>
          <a:xfrm>
            <a:off x="9147793" y="3398222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3|(n</a:t>
            </a:r>
            <a:r>
              <a:rPr lang="en-US" sz="3000" b="1" baseline="30000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– 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D38514-550C-804A-9760-E028C0F554D0}"/>
              </a:ext>
            </a:extLst>
          </p:cNvPr>
          <p:cNvSpPr/>
          <p:nvPr/>
        </p:nvSpPr>
        <p:spPr>
          <a:xfrm>
            <a:off x="5821980" y="889679"/>
            <a:ext cx="6134793" cy="1221913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Fermat’s Little Theorem (prime p):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  <a:r>
              <a:rPr lang="en-US" sz="3200" b="1" baseline="30000" dirty="0">
                <a:solidFill>
                  <a:srgbClr val="FF0000"/>
                </a:solidFill>
              </a:rPr>
              <a:t>p-1</a:t>
            </a:r>
            <a:r>
              <a:rPr lang="en-US" sz="3200" b="1" dirty="0">
                <a:solidFill>
                  <a:srgbClr val="FF0000"/>
                </a:solidFill>
              </a:rPr>
              <a:t> ≡ 1 (mod p)  </a:t>
            </a:r>
            <a:r>
              <a:rPr lang="en-US" sz="3200" b="1" dirty="0">
                <a:solidFill>
                  <a:schemeClr val="tx1"/>
                </a:solidFill>
              </a:rPr>
              <a:t> if    </a:t>
            </a:r>
            <a:r>
              <a:rPr lang="en-US" sz="3200" b="1" dirty="0" err="1">
                <a:solidFill>
                  <a:srgbClr val="FF0000"/>
                </a:solidFill>
              </a:rPr>
              <a:t>p∤x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86603-9C15-B142-968F-B83A22AF8A8B}"/>
              </a:ext>
            </a:extLst>
          </p:cNvPr>
          <p:cNvSpPr txBox="1"/>
          <p:nvPr/>
        </p:nvSpPr>
        <p:spPr>
          <a:xfrm>
            <a:off x="936383" y="3236226"/>
            <a:ext cx="5806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If </a:t>
            </a:r>
            <a:r>
              <a:rPr lang="en-US" sz="3000" b="1" dirty="0" err="1">
                <a:solidFill>
                  <a:srgbClr val="FF0000"/>
                </a:solidFill>
              </a:rPr>
              <a:t>p|n</a:t>
            </a:r>
            <a:r>
              <a:rPr lang="en-US" sz="3000" b="1" dirty="0">
                <a:solidFill>
                  <a:srgbClr val="FF0000"/>
                </a:solidFill>
              </a:rPr>
              <a:t>, it is obvious that (n</a:t>
            </a:r>
            <a:r>
              <a:rPr lang="en-US" sz="3000" b="1" baseline="30000" dirty="0">
                <a:solidFill>
                  <a:srgbClr val="FF0000"/>
                </a:solidFill>
              </a:rPr>
              <a:t>13</a:t>
            </a:r>
            <a:r>
              <a:rPr lang="en-US" sz="3000" b="1" dirty="0">
                <a:solidFill>
                  <a:srgbClr val="FF0000"/>
                </a:solidFill>
              </a:rPr>
              <a:t> - n).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For </a:t>
            </a:r>
            <a:r>
              <a:rPr lang="en-US" sz="3000" b="1" dirty="0" err="1">
                <a:solidFill>
                  <a:srgbClr val="FF0000"/>
                </a:solidFill>
              </a:rPr>
              <a:t>p∤n</a:t>
            </a:r>
            <a:r>
              <a:rPr lang="en-US" sz="3000" b="1" dirty="0">
                <a:solidFill>
                  <a:srgbClr val="FF0000"/>
                </a:solidFill>
              </a:rPr>
              <a:t>, we can apply the theorem:</a:t>
            </a:r>
          </a:p>
        </p:txBody>
      </p:sp>
    </p:spTree>
    <p:extLst>
      <p:ext uri="{BB962C8B-B14F-4D97-AF65-F5344CB8AC3E}">
        <p14:creationId xmlns:p14="http://schemas.microsoft.com/office/powerpoint/2010/main" val="149447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8BAC0-F8E6-0E4B-A7D4-0825D0520D2E}"/>
              </a:ext>
            </a:extLst>
          </p:cNvPr>
          <p:cNvSpPr txBox="1"/>
          <p:nvPr/>
        </p:nvSpPr>
        <p:spPr>
          <a:xfrm>
            <a:off x="936383" y="1834593"/>
            <a:ext cx="4203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Prove that 2730|(n</a:t>
            </a:r>
            <a:r>
              <a:rPr lang="en-US" sz="3000" b="1" baseline="30000" dirty="0">
                <a:solidFill>
                  <a:srgbClr val="FF0000"/>
                </a:solidFill>
              </a:rPr>
              <a:t>13</a:t>
            </a:r>
            <a:r>
              <a:rPr lang="en-US" sz="3000" b="1" dirty="0">
                <a:solidFill>
                  <a:srgbClr val="FF0000"/>
                </a:solidFill>
              </a:rPr>
              <a:t> - n).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77134-D27A-194D-8797-19077B126F5E}"/>
              </a:ext>
            </a:extLst>
          </p:cNvPr>
          <p:cNvSpPr txBox="1"/>
          <p:nvPr/>
        </p:nvSpPr>
        <p:spPr>
          <a:xfrm>
            <a:off x="936383" y="2532496"/>
            <a:ext cx="39677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2730 = 2 × 3 × 5 × 7 ×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795A5-F300-964F-9920-001095481216}"/>
              </a:ext>
            </a:extLst>
          </p:cNvPr>
          <p:cNvSpPr txBox="1"/>
          <p:nvPr/>
        </p:nvSpPr>
        <p:spPr>
          <a:xfrm>
            <a:off x="936383" y="4376395"/>
            <a:ext cx="631935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n</a:t>
            </a:r>
            <a:r>
              <a:rPr lang="en-US" sz="3000" b="1" baseline="30000" dirty="0"/>
              <a:t>13</a:t>
            </a:r>
            <a:r>
              <a:rPr lang="en-US" sz="3000" b="1" dirty="0"/>
              <a:t> – n </a:t>
            </a:r>
            <a:r>
              <a:rPr lang="en-US" sz="3200" b="1" dirty="0"/>
              <a:t>≡ n (n</a:t>
            </a:r>
            <a:r>
              <a:rPr lang="en-US" sz="3200" b="1" baseline="30000" dirty="0">
                <a:solidFill>
                  <a:srgbClr val="FF0000"/>
                </a:solidFill>
              </a:rPr>
              <a:t>5</a:t>
            </a:r>
            <a:r>
              <a:rPr lang="en-US" sz="3200" b="1" baseline="30000" dirty="0"/>
              <a:t>-1</a:t>
            </a:r>
            <a:r>
              <a:rPr lang="en-US" sz="3200" b="1" dirty="0"/>
              <a:t>)</a:t>
            </a:r>
            <a:r>
              <a:rPr lang="en-US" sz="3200" b="1" baseline="30000" dirty="0"/>
              <a:t>3</a:t>
            </a:r>
            <a:r>
              <a:rPr lang="en-US" sz="3000" b="1" dirty="0"/>
              <a:t> – n </a:t>
            </a:r>
            <a:r>
              <a:rPr lang="en-US" sz="2800" b="1" dirty="0"/>
              <a:t>≡ n – n ≡ 0 (mod 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/>
              <a:t>)</a:t>
            </a:r>
          </a:p>
          <a:p>
            <a:r>
              <a:rPr lang="en-US" sz="3000" b="1" dirty="0"/>
              <a:t>∴ 5|(n</a:t>
            </a:r>
            <a:r>
              <a:rPr lang="en-US" sz="3000" b="1" baseline="30000" dirty="0"/>
              <a:t>13</a:t>
            </a:r>
            <a:r>
              <a:rPr lang="en-US" sz="3000" b="1" dirty="0"/>
              <a:t> – 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D8354-E262-ED43-B530-1F4F93F9E6A2}"/>
              </a:ext>
            </a:extLst>
          </p:cNvPr>
          <p:cNvSpPr txBox="1"/>
          <p:nvPr/>
        </p:nvSpPr>
        <p:spPr>
          <a:xfrm>
            <a:off x="9147793" y="2849252"/>
            <a:ext cx="1766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2|(n</a:t>
            </a:r>
            <a:r>
              <a:rPr lang="en-US" sz="3000" b="1" baseline="30000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– n)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DDF63C1-13BE-284F-8F29-1F0A2C87B894}"/>
              </a:ext>
            </a:extLst>
          </p:cNvPr>
          <p:cNvSpPr/>
          <p:nvPr/>
        </p:nvSpPr>
        <p:spPr>
          <a:xfrm>
            <a:off x="8730350" y="2849252"/>
            <a:ext cx="318052" cy="2777083"/>
          </a:xfrm>
          <a:prstGeom prst="leftBrac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3D2C3-0A9F-1C49-9E25-86EFA82D65FA}"/>
              </a:ext>
            </a:extLst>
          </p:cNvPr>
          <p:cNvSpPr txBox="1"/>
          <p:nvPr/>
        </p:nvSpPr>
        <p:spPr>
          <a:xfrm>
            <a:off x="9147793" y="3398222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3|(n</a:t>
            </a:r>
            <a:r>
              <a:rPr lang="en-US" sz="3000" b="1" baseline="30000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– 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B23F3-481A-9243-B2D0-E9560A1456F1}"/>
              </a:ext>
            </a:extLst>
          </p:cNvPr>
          <p:cNvSpPr txBox="1"/>
          <p:nvPr/>
        </p:nvSpPr>
        <p:spPr>
          <a:xfrm>
            <a:off x="9136572" y="3921442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5|(n</a:t>
            </a:r>
            <a:r>
              <a:rPr lang="en-US" sz="3000" b="1" baseline="30000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– 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20F9F7-711F-0C4A-A4AF-2BE822F3B25A}"/>
              </a:ext>
            </a:extLst>
          </p:cNvPr>
          <p:cNvSpPr/>
          <p:nvPr/>
        </p:nvSpPr>
        <p:spPr>
          <a:xfrm>
            <a:off x="5821980" y="889679"/>
            <a:ext cx="6134793" cy="1221913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Fermat’s Little Theorem (prime p):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  <a:r>
              <a:rPr lang="en-US" sz="3200" b="1" baseline="30000" dirty="0">
                <a:solidFill>
                  <a:srgbClr val="FF0000"/>
                </a:solidFill>
              </a:rPr>
              <a:t>p-1</a:t>
            </a:r>
            <a:r>
              <a:rPr lang="en-US" sz="3200" b="1" dirty="0">
                <a:solidFill>
                  <a:srgbClr val="FF0000"/>
                </a:solidFill>
              </a:rPr>
              <a:t> ≡ 1 (mod p)  </a:t>
            </a:r>
            <a:r>
              <a:rPr lang="en-US" sz="3200" b="1" dirty="0">
                <a:solidFill>
                  <a:schemeClr val="tx1"/>
                </a:solidFill>
              </a:rPr>
              <a:t> if    </a:t>
            </a:r>
            <a:r>
              <a:rPr lang="en-US" sz="3200" b="1" dirty="0" err="1">
                <a:solidFill>
                  <a:srgbClr val="FF0000"/>
                </a:solidFill>
              </a:rPr>
              <a:t>p∤x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AC2E6-A100-304F-83DD-24FAFDB016F4}"/>
              </a:ext>
            </a:extLst>
          </p:cNvPr>
          <p:cNvSpPr txBox="1"/>
          <p:nvPr/>
        </p:nvSpPr>
        <p:spPr>
          <a:xfrm>
            <a:off x="936383" y="3236226"/>
            <a:ext cx="5806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If </a:t>
            </a:r>
            <a:r>
              <a:rPr lang="en-US" sz="3000" b="1" dirty="0" err="1">
                <a:solidFill>
                  <a:srgbClr val="FF0000"/>
                </a:solidFill>
              </a:rPr>
              <a:t>p|n</a:t>
            </a:r>
            <a:r>
              <a:rPr lang="en-US" sz="3000" b="1" dirty="0">
                <a:solidFill>
                  <a:srgbClr val="FF0000"/>
                </a:solidFill>
              </a:rPr>
              <a:t>, it is obvious that (n</a:t>
            </a:r>
            <a:r>
              <a:rPr lang="en-US" sz="3000" b="1" baseline="30000" dirty="0">
                <a:solidFill>
                  <a:srgbClr val="FF0000"/>
                </a:solidFill>
              </a:rPr>
              <a:t>13</a:t>
            </a:r>
            <a:r>
              <a:rPr lang="en-US" sz="3000" b="1" dirty="0">
                <a:solidFill>
                  <a:srgbClr val="FF0000"/>
                </a:solidFill>
              </a:rPr>
              <a:t> - n).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For </a:t>
            </a:r>
            <a:r>
              <a:rPr lang="en-US" sz="3000" b="1" dirty="0" err="1">
                <a:solidFill>
                  <a:srgbClr val="FF0000"/>
                </a:solidFill>
              </a:rPr>
              <a:t>p∤n</a:t>
            </a:r>
            <a:r>
              <a:rPr lang="en-US" sz="3000" b="1" dirty="0">
                <a:solidFill>
                  <a:srgbClr val="FF0000"/>
                </a:solidFill>
              </a:rPr>
              <a:t>, we can apply the theorem:</a:t>
            </a:r>
          </a:p>
        </p:txBody>
      </p:sp>
    </p:spTree>
    <p:extLst>
      <p:ext uri="{BB962C8B-B14F-4D97-AF65-F5344CB8AC3E}">
        <p14:creationId xmlns:p14="http://schemas.microsoft.com/office/powerpoint/2010/main" val="429099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8BAC0-F8E6-0E4B-A7D4-0825D0520D2E}"/>
              </a:ext>
            </a:extLst>
          </p:cNvPr>
          <p:cNvSpPr txBox="1"/>
          <p:nvPr/>
        </p:nvSpPr>
        <p:spPr>
          <a:xfrm>
            <a:off x="936383" y="1834593"/>
            <a:ext cx="4203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Prove that 2730|(n</a:t>
            </a:r>
            <a:r>
              <a:rPr lang="en-US" sz="3000" b="1" baseline="30000" dirty="0">
                <a:solidFill>
                  <a:srgbClr val="FF0000"/>
                </a:solidFill>
              </a:rPr>
              <a:t>13</a:t>
            </a:r>
            <a:r>
              <a:rPr lang="en-US" sz="3000" b="1" dirty="0">
                <a:solidFill>
                  <a:srgbClr val="FF0000"/>
                </a:solidFill>
              </a:rPr>
              <a:t> - n).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77134-D27A-194D-8797-19077B126F5E}"/>
              </a:ext>
            </a:extLst>
          </p:cNvPr>
          <p:cNvSpPr txBox="1"/>
          <p:nvPr/>
        </p:nvSpPr>
        <p:spPr>
          <a:xfrm>
            <a:off x="936383" y="2532496"/>
            <a:ext cx="39677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2730 = 2 × 3 × 5 × 7 ×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795A5-F300-964F-9920-001095481216}"/>
              </a:ext>
            </a:extLst>
          </p:cNvPr>
          <p:cNvSpPr txBox="1"/>
          <p:nvPr/>
        </p:nvSpPr>
        <p:spPr>
          <a:xfrm>
            <a:off x="936383" y="4443721"/>
            <a:ext cx="631935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n</a:t>
            </a:r>
            <a:r>
              <a:rPr lang="en-US" sz="3000" b="1" baseline="30000" dirty="0"/>
              <a:t>13</a:t>
            </a:r>
            <a:r>
              <a:rPr lang="en-US" sz="3000" b="1" dirty="0"/>
              <a:t> – n </a:t>
            </a:r>
            <a:r>
              <a:rPr lang="en-US" sz="3200" b="1" dirty="0"/>
              <a:t>≡ n (n</a:t>
            </a:r>
            <a:r>
              <a:rPr lang="en-US" sz="3200" b="1" baseline="30000" dirty="0">
                <a:solidFill>
                  <a:srgbClr val="FF0000"/>
                </a:solidFill>
              </a:rPr>
              <a:t>7</a:t>
            </a:r>
            <a:r>
              <a:rPr lang="en-US" sz="3200" b="1" baseline="30000" dirty="0"/>
              <a:t>-1</a:t>
            </a:r>
            <a:r>
              <a:rPr lang="en-US" sz="3200" b="1" dirty="0"/>
              <a:t>)</a:t>
            </a:r>
            <a:r>
              <a:rPr lang="en-US" sz="3200" b="1" baseline="30000" dirty="0"/>
              <a:t>2</a:t>
            </a:r>
            <a:r>
              <a:rPr lang="en-US" sz="3000" b="1" dirty="0"/>
              <a:t> – n </a:t>
            </a:r>
            <a:r>
              <a:rPr lang="en-US" sz="2800" b="1" dirty="0"/>
              <a:t>≡ n – n ≡ 0 (mod </a:t>
            </a:r>
            <a:r>
              <a:rPr lang="en-US" sz="2800" b="1" dirty="0">
                <a:solidFill>
                  <a:srgbClr val="FF0000"/>
                </a:solidFill>
              </a:rPr>
              <a:t>7</a:t>
            </a:r>
            <a:r>
              <a:rPr lang="en-US" sz="2800" b="1" dirty="0"/>
              <a:t>)</a:t>
            </a:r>
          </a:p>
          <a:p>
            <a:r>
              <a:rPr lang="en-US" sz="3000" b="1" dirty="0"/>
              <a:t>∴ 7|(n</a:t>
            </a:r>
            <a:r>
              <a:rPr lang="en-US" sz="3000" b="1" baseline="30000" dirty="0"/>
              <a:t>13</a:t>
            </a:r>
            <a:r>
              <a:rPr lang="en-US" sz="3000" b="1" dirty="0"/>
              <a:t> – 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D8354-E262-ED43-B530-1F4F93F9E6A2}"/>
              </a:ext>
            </a:extLst>
          </p:cNvPr>
          <p:cNvSpPr txBox="1"/>
          <p:nvPr/>
        </p:nvSpPr>
        <p:spPr>
          <a:xfrm>
            <a:off x="9147793" y="2849252"/>
            <a:ext cx="1766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2|(n</a:t>
            </a:r>
            <a:r>
              <a:rPr lang="en-US" sz="3000" b="1" baseline="30000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– n)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DDF63C1-13BE-284F-8F29-1F0A2C87B894}"/>
              </a:ext>
            </a:extLst>
          </p:cNvPr>
          <p:cNvSpPr/>
          <p:nvPr/>
        </p:nvSpPr>
        <p:spPr>
          <a:xfrm>
            <a:off x="8730350" y="2849252"/>
            <a:ext cx="318052" cy="2777083"/>
          </a:xfrm>
          <a:prstGeom prst="leftBrac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3D2C3-0A9F-1C49-9E25-86EFA82D65FA}"/>
              </a:ext>
            </a:extLst>
          </p:cNvPr>
          <p:cNvSpPr txBox="1"/>
          <p:nvPr/>
        </p:nvSpPr>
        <p:spPr>
          <a:xfrm>
            <a:off x="9147793" y="3398222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3|(n</a:t>
            </a:r>
            <a:r>
              <a:rPr lang="en-US" sz="3000" b="1" baseline="30000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– 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A50666-4FA5-A34B-BA6E-B697574D66A2}"/>
              </a:ext>
            </a:extLst>
          </p:cNvPr>
          <p:cNvSpPr txBox="1"/>
          <p:nvPr/>
        </p:nvSpPr>
        <p:spPr>
          <a:xfrm>
            <a:off x="9147793" y="4501190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7|(n</a:t>
            </a:r>
            <a:r>
              <a:rPr lang="en-US" sz="3000" b="1" baseline="30000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– 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31AF36-12FE-0642-A1B0-FEF359AE64C6}"/>
              </a:ext>
            </a:extLst>
          </p:cNvPr>
          <p:cNvSpPr txBox="1"/>
          <p:nvPr/>
        </p:nvSpPr>
        <p:spPr>
          <a:xfrm>
            <a:off x="9136572" y="3921442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5|(n</a:t>
            </a:r>
            <a:r>
              <a:rPr lang="en-US" sz="3000" b="1" baseline="30000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– 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559B1F-CCB4-1E4D-9BC7-AD670B5420C9}"/>
              </a:ext>
            </a:extLst>
          </p:cNvPr>
          <p:cNvSpPr/>
          <p:nvPr/>
        </p:nvSpPr>
        <p:spPr>
          <a:xfrm>
            <a:off x="5821980" y="889679"/>
            <a:ext cx="6134793" cy="1221913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Fermat’s Little Theorem (prime p):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  <a:r>
              <a:rPr lang="en-US" sz="3200" b="1" baseline="30000" dirty="0">
                <a:solidFill>
                  <a:srgbClr val="FF0000"/>
                </a:solidFill>
              </a:rPr>
              <a:t>p-1</a:t>
            </a:r>
            <a:r>
              <a:rPr lang="en-US" sz="3200" b="1" dirty="0">
                <a:solidFill>
                  <a:srgbClr val="FF0000"/>
                </a:solidFill>
              </a:rPr>
              <a:t> ≡ 1 (mod p)  </a:t>
            </a:r>
            <a:r>
              <a:rPr lang="en-US" sz="3200" b="1" dirty="0">
                <a:solidFill>
                  <a:schemeClr val="tx1"/>
                </a:solidFill>
              </a:rPr>
              <a:t> if    </a:t>
            </a:r>
            <a:r>
              <a:rPr lang="en-US" sz="3200" b="1" dirty="0" err="1">
                <a:solidFill>
                  <a:srgbClr val="FF0000"/>
                </a:solidFill>
              </a:rPr>
              <a:t>p∤x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32092A-9307-A344-A29E-B442E00E3FEA}"/>
              </a:ext>
            </a:extLst>
          </p:cNvPr>
          <p:cNvSpPr txBox="1"/>
          <p:nvPr/>
        </p:nvSpPr>
        <p:spPr>
          <a:xfrm>
            <a:off x="936383" y="3236226"/>
            <a:ext cx="5806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If </a:t>
            </a:r>
            <a:r>
              <a:rPr lang="en-US" sz="3000" b="1" dirty="0" err="1">
                <a:solidFill>
                  <a:srgbClr val="FF0000"/>
                </a:solidFill>
              </a:rPr>
              <a:t>p|n</a:t>
            </a:r>
            <a:r>
              <a:rPr lang="en-US" sz="3000" b="1" dirty="0">
                <a:solidFill>
                  <a:srgbClr val="FF0000"/>
                </a:solidFill>
              </a:rPr>
              <a:t>, it is obvious that (n</a:t>
            </a:r>
            <a:r>
              <a:rPr lang="en-US" sz="3000" b="1" baseline="30000" dirty="0">
                <a:solidFill>
                  <a:srgbClr val="FF0000"/>
                </a:solidFill>
              </a:rPr>
              <a:t>13</a:t>
            </a:r>
            <a:r>
              <a:rPr lang="en-US" sz="3000" b="1" dirty="0">
                <a:solidFill>
                  <a:srgbClr val="FF0000"/>
                </a:solidFill>
              </a:rPr>
              <a:t> - n).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For </a:t>
            </a:r>
            <a:r>
              <a:rPr lang="en-US" sz="3000" b="1" dirty="0" err="1">
                <a:solidFill>
                  <a:srgbClr val="FF0000"/>
                </a:solidFill>
              </a:rPr>
              <a:t>p∤n</a:t>
            </a:r>
            <a:r>
              <a:rPr lang="en-US" sz="3000" b="1" dirty="0">
                <a:solidFill>
                  <a:srgbClr val="FF0000"/>
                </a:solidFill>
              </a:rPr>
              <a:t>, we can apply the theorem:</a:t>
            </a:r>
          </a:p>
        </p:txBody>
      </p:sp>
    </p:spTree>
    <p:extLst>
      <p:ext uri="{BB962C8B-B14F-4D97-AF65-F5344CB8AC3E}">
        <p14:creationId xmlns:p14="http://schemas.microsoft.com/office/powerpoint/2010/main" val="57189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</TotalTime>
  <Words>2342</Words>
  <Application>Microsoft Macintosh PowerPoint</Application>
  <PresentationFormat>Widescreen</PresentationFormat>
  <Paragraphs>266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COMP2711H Tutorial 5 Fermat’s Little Theorem &amp; Chinese Remainder Theorem</vt:lpstr>
      <vt:lpstr>QB2-5</vt:lpstr>
      <vt:lpstr>QB2-5</vt:lpstr>
      <vt:lpstr>QB2-5</vt:lpstr>
      <vt:lpstr>QB2-5</vt:lpstr>
      <vt:lpstr>QB2-5</vt:lpstr>
      <vt:lpstr>QB2-5</vt:lpstr>
      <vt:lpstr>QB2-5</vt:lpstr>
      <vt:lpstr>QB2-5</vt:lpstr>
      <vt:lpstr>QB2-5</vt:lpstr>
      <vt:lpstr>EP2-14</vt:lpstr>
      <vt:lpstr>EP2-14</vt:lpstr>
      <vt:lpstr>EP2-14</vt:lpstr>
      <vt:lpstr>EP2-14</vt:lpstr>
      <vt:lpstr>QB2-6</vt:lpstr>
      <vt:lpstr>QB2-6</vt:lpstr>
      <vt:lpstr>QB2-7</vt:lpstr>
      <vt:lpstr>QB2-7</vt:lpstr>
      <vt:lpstr>QB2-7</vt:lpstr>
      <vt:lpstr>QB2-7</vt:lpstr>
      <vt:lpstr>QB2-7</vt:lpstr>
      <vt:lpstr>QB2-7</vt:lpstr>
      <vt:lpstr>QB2-8</vt:lpstr>
      <vt:lpstr>QB2-8</vt:lpstr>
      <vt:lpstr>QB2-8</vt:lpstr>
      <vt:lpstr>QB2-8</vt:lpstr>
      <vt:lpstr>QB2-8</vt:lpstr>
      <vt:lpstr>QB2-8</vt:lpstr>
      <vt:lpstr>Appendix 1: Numerical Example of RSA</vt:lpstr>
      <vt:lpstr>Appendix 1: Numerical Example of RSA</vt:lpstr>
      <vt:lpstr>Appendix 1: Numerical Example of RSA</vt:lpstr>
      <vt:lpstr>Appendix 2: Repeated Squaring</vt:lpstr>
      <vt:lpstr>Appendix 2: Repeated Squaring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COMP2711H Tutorial 2 Predicate Logic &amp; Inferences and Proofs</dc:title>
  <dc:creator>Hon Hing CHAK</dc:creator>
  <cp:lastModifiedBy>Hon Hing CHAK</cp:lastModifiedBy>
  <cp:revision>135</cp:revision>
  <dcterms:created xsi:type="dcterms:W3CDTF">2021-09-11T10:00:05Z</dcterms:created>
  <dcterms:modified xsi:type="dcterms:W3CDTF">2021-10-30T15:13:28Z</dcterms:modified>
</cp:coreProperties>
</file>