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2"/>
  </p:notesMasterIdLst>
  <p:handoutMasterIdLst>
    <p:handoutMasterId r:id="rId43"/>
  </p:handoutMasterIdLst>
  <p:sldIdLst>
    <p:sldId id="331" r:id="rId2"/>
    <p:sldId id="332" r:id="rId3"/>
    <p:sldId id="679" r:id="rId4"/>
    <p:sldId id="680" r:id="rId5"/>
    <p:sldId id="681" r:id="rId6"/>
    <p:sldId id="685" r:id="rId7"/>
    <p:sldId id="686" r:id="rId8"/>
    <p:sldId id="687" r:id="rId9"/>
    <p:sldId id="682" r:id="rId10"/>
    <p:sldId id="683" r:id="rId11"/>
    <p:sldId id="684" r:id="rId12"/>
    <p:sldId id="689" r:id="rId13"/>
    <p:sldId id="690" r:id="rId14"/>
    <p:sldId id="691" r:id="rId15"/>
    <p:sldId id="692" r:id="rId16"/>
    <p:sldId id="693" r:id="rId17"/>
    <p:sldId id="694" r:id="rId18"/>
    <p:sldId id="695" r:id="rId19"/>
    <p:sldId id="696" r:id="rId20"/>
    <p:sldId id="697" r:id="rId21"/>
    <p:sldId id="698" r:id="rId22"/>
    <p:sldId id="699" r:id="rId23"/>
    <p:sldId id="700" r:id="rId24"/>
    <p:sldId id="701" r:id="rId25"/>
    <p:sldId id="702" r:id="rId26"/>
    <p:sldId id="703" r:id="rId27"/>
    <p:sldId id="704" r:id="rId28"/>
    <p:sldId id="705" r:id="rId29"/>
    <p:sldId id="706" r:id="rId30"/>
    <p:sldId id="707" r:id="rId31"/>
    <p:sldId id="708" r:id="rId32"/>
    <p:sldId id="709" r:id="rId33"/>
    <p:sldId id="671" r:id="rId34"/>
    <p:sldId id="415" r:id="rId35"/>
    <p:sldId id="710" r:id="rId36"/>
    <p:sldId id="296" r:id="rId37"/>
    <p:sldId id="596" r:id="rId38"/>
    <p:sldId id="597" r:id="rId39"/>
    <p:sldId id="600" r:id="rId40"/>
    <p:sldId id="601" r:id="rId41"/>
  </p:sldIdLst>
  <p:sldSz cx="9144000" cy="6858000" type="screen4x3"/>
  <p:notesSz cx="6794500" cy="9906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默认节" id="{BDC29787-774A-4563-87EA-84A70FF774C5}">
          <p14:sldIdLst>
            <p14:sldId id="331"/>
            <p14:sldId id="332"/>
            <p14:sldId id="679"/>
            <p14:sldId id="680"/>
            <p14:sldId id="681"/>
            <p14:sldId id="685"/>
            <p14:sldId id="686"/>
            <p14:sldId id="687"/>
            <p14:sldId id="682"/>
            <p14:sldId id="683"/>
            <p14:sldId id="684"/>
            <p14:sldId id="689"/>
            <p14:sldId id="690"/>
            <p14:sldId id="691"/>
            <p14:sldId id="692"/>
            <p14:sldId id="693"/>
            <p14:sldId id="694"/>
            <p14:sldId id="695"/>
            <p14:sldId id="696"/>
            <p14:sldId id="697"/>
            <p14:sldId id="698"/>
            <p14:sldId id="699"/>
            <p14:sldId id="700"/>
            <p14:sldId id="701"/>
            <p14:sldId id="702"/>
            <p14:sldId id="703"/>
            <p14:sldId id="704"/>
            <p14:sldId id="705"/>
            <p14:sldId id="706"/>
            <p14:sldId id="707"/>
            <p14:sldId id="708"/>
            <p14:sldId id="709"/>
            <p14:sldId id="671"/>
            <p14:sldId id="415"/>
            <p14:sldId id="710"/>
            <p14:sldId id="296"/>
            <p14:sldId id="596"/>
            <p14:sldId id="597"/>
            <p14:sldId id="600"/>
            <p14:sldId id="601"/>
          </p14:sldIdLst>
        </p14:section>
      </p14:sectionLst>
    </p:ex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15:guide id="1" orient="horz" pos="3120"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50" autoAdjust="0"/>
    <p:restoredTop sz="97417" autoAdjust="0"/>
  </p:normalViewPr>
  <p:slideViewPr>
    <p:cSldViewPr snapToGrid="0">
      <p:cViewPr varScale="1">
        <p:scale>
          <a:sx n="157" d="100"/>
          <a:sy n="157" d="100"/>
        </p:scale>
        <p:origin x="2128" y="80"/>
      </p:cViewPr>
      <p:guideLst>
        <p:guide orient="horz" pos="816"/>
        <p:guide pos="440"/>
      </p:guideLst>
    </p:cSldViewPr>
  </p:slideViewPr>
  <p:outlineViewPr>
    <p:cViewPr>
      <p:scale>
        <a:sx n="33" d="100"/>
        <a:sy n="33" d="100"/>
      </p:scale>
      <p:origin x="0" y="-62253"/>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73" d="100"/>
          <a:sy n="73" d="100"/>
        </p:scale>
        <p:origin x="-1626" y="-114"/>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1"/>
            <a:ext cx="2978748" cy="471956"/>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pPr>
              <a:defRPr/>
            </a:pPr>
            <a:endParaRPr lang="en-US" altLang="en-US"/>
          </a:p>
        </p:txBody>
      </p:sp>
      <p:sp>
        <p:nvSpPr>
          <p:cNvPr id="46083" name="Rectangle 3"/>
          <p:cNvSpPr>
            <a:spLocks noGrp="1" noChangeArrowheads="1"/>
          </p:cNvSpPr>
          <p:nvPr>
            <p:ph type="dt" sz="quarter" idx="1"/>
          </p:nvPr>
        </p:nvSpPr>
        <p:spPr bwMode="auto">
          <a:xfrm>
            <a:off x="3829600" y="1"/>
            <a:ext cx="2977209" cy="471956"/>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pPr>
              <a:defRPr/>
            </a:pPr>
            <a:endParaRPr lang="en-US" altLang="en-US"/>
          </a:p>
        </p:txBody>
      </p:sp>
      <p:sp>
        <p:nvSpPr>
          <p:cNvPr id="46084" name="Rectangle 4"/>
          <p:cNvSpPr>
            <a:spLocks noGrp="1" noChangeArrowheads="1"/>
          </p:cNvSpPr>
          <p:nvPr>
            <p:ph type="ftr" sz="quarter" idx="2"/>
          </p:nvPr>
        </p:nvSpPr>
        <p:spPr bwMode="auto">
          <a:xfrm>
            <a:off x="0" y="9447578"/>
            <a:ext cx="2978748" cy="471955"/>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pPr>
              <a:defRPr/>
            </a:pPr>
            <a:endParaRPr lang="en-US" altLang="en-US"/>
          </a:p>
        </p:txBody>
      </p:sp>
      <p:sp>
        <p:nvSpPr>
          <p:cNvPr id="46085" name="Rectangle 5"/>
          <p:cNvSpPr>
            <a:spLocks noGrp="1" noChangeArrowheads="1"/>
          </p:cNvSpPr>
          <p:nvPr>
            <p:ph type="sldNum" sz="quarter" idx="3"/>
          </p:nvPr>
        </p:nvSpPr>
        <p:spPr bwMode="auto">
          <a:xfrm>
            <a:off x="3829600" y="9447578"/>
            <a:ext cx="2977209" cy="471955"/>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smtClean="0">
                <a:latin typeface="Helvetica" panose="020B0604020202020204" pitchFamily="34" charset="0"/>
              </a:defRPr>
            </a:lvl1pPr>
          </a:lstStyle>
          <a:p>
            <a:pPr>
              <a:defRPr/>
            </a:pPr>
            <a:fld id="{2880409A-2B82-4B1F-9506-61CCD4BB9C1C}" type="slidenum">
              <a:rPr lang="en-US" altLang="en-US"/>
              <a:pPr>
                <a:defRPr/>
              </a:pPr>
              <a:t>‹#›</a:t>
            </a:fld>
            <a:endParaRPr lang="en-US" altLang="en-US"/>
          </a:p>
        </p:txBody>
      </p:sp>
    </p:spTree>
    <p:extLst>
      <p:ext uri="{BB962C8B-B14F-4D97-AF65-F5344CB8AC3E}">
        <p14:creationId xmlns:p14="http://schemas.microsoft.com/office/powerpoint/2010/main" val="2543059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3361" cy="493947"/>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pPr>
              <a:defRPr/>
            </a:pPr>
            <a:endParaRPr lang="en-US" altLang="en-US"/>
          </a:p>
        </p:txBody>
      </p:sp>
      <p:sp>
        <p:nvSpPr>
          <p:cNvPr id="6147" name="Rectangle 3"/>
          <p:cNvSpPr>
            <a:spLocks noGrp="1" noChangeArrowheads="1"/>
          </p:cNvSpPr>
          <p:nvPr>
            <p:ph type="dt" idx="1"/>
          </p:nvPr>
        </p:nvSpPr>
        <p:spPr bwMode="auto">
          <a:xfrm>
            <a:off x="3851141" y="0"/>
            <a:ext cx="2943360" cy="493947"/>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922338" y="744538"/>
            <a:ext cx="4951412"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06242" y="4706027"/>
            <a:ext cx="4982018" cy="445567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412053"/>
            <a:ext cx="2943361" cy="493947"/>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pPr>
              <a:defRPr/>
            </a:pPr>
            <a:endParaRPr lang="en-US" altLang="en-US"/>
          </a:p>
        </p:txBody>
      </p:sp>
      <p:sp>
        <p:nvSpPr>
          <p:cNvPr id="6151" name="Rectangle 7"/>
          <p:cNvSpPr>
            <a:spLocks noGrp="1" noChangeArrowheads="1"/>
          </p:cNvSpPr>
          <p:nvPr>
            <p:ph type="sldNum" sz="quarter" idx="5"/>
          </p:nvPr>
        </p:nvSpPr>
        <p:spPr bwMode="auto">
          <a:xfrm>
            <a:off x="3851141" y="9412053"/>
            <a:ext cx="2943360" cy="493947"/>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smtClean="0">
                <a:latin typeface="Times New Roman" panose="02020603050405020304" pitchFamily="18" charset="0"/>
              </a:defRPr>
            </a:lvl1pPr>
          </a:lstStyle>
          <a:p>
            <a:pPr>
              <a:defRPr/>
            </a:pPr>
            <a:fld id="{12F8B05C-3C0D-4305-A44B-80B6DBCCA633}" type="slidenum">
              <a:rPr lang="en-US" altLang="en-US"/>
              <a:pPr>
                <a:defRPr/>
              </a:pPr>
              <a:t>‹#›</a:t>
            </a:fld>
            <a:endParaRPr lang="en-US" altLang="en-US"/>
          </a:p>
        </p:txBody>
      </p:sp>
    </p:spTree>
    <p:extLst>
      <p:ext uri="{BB962C8B-B14F-4D97-AF65-F5344CB8AC3E}">
        <p14:creationId xmlns:p14="http://schemas.microsoft.com/office/powerpoint/2010/main" val="8463232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14D6DD7-81B8-4B4D-B9A7-515B6F6F9373}" type="slidenum">
              <a:rPr lang="en-US" altLang="en-US">
                <a:latin typeface="Helvetica" panose="020B0604020202020204" pitchFamily="34" charset="0"/>
              </a:rPr>
              <a:pPr/>
              <a:t>1</a:t>
            </a:fld>
            <a:endParaRPr lang="en-US" altLang="en-US">
              <a:latin typeface="Helvetica"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94425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11</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11385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12</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64516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13</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3709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14</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10512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15</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77279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16</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37011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17</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2201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18</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00828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19</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2306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20</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90096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0B17A1-3BB8-4188-997B-88FBC1D529CF}" type="slidenum">
              <a:rPr lang="en-US" altLang="en-US">
                <a:latin typeface="Helvetica" panose="020B0604020202020204" pitchFamily="34" charset="0"/>
              </a:rPr>
              <a:pPr/>
              <a:t>2</a:t>
            </a:fld>
            <a:endParaRPr lang="en-US" altLang="en-US">
              <a:latin typeface="Helvetica" panose="020B060402020202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4391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21</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13231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22</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12940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23</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28972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24</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22378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25</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76854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26</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93122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27</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68630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28</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4780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29</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61270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30</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00866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4</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368396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31</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01334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32</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71355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34</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B910C29B-6006-2D47-A175-D0B71644CC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A695634-BB38-4248-A18E-427548F1B6DE}" type="slidenum">
              <a:rPr lang="en-US" altLang="en-US" smtClean="0">
                <a:latin typeface="Helvetica" pitchFamily="2" charset="0"/>
              </a:rPr>
              <a:pPr/>
              <a:t>36</a:t>
            </a:fld>
            <a:endParaRPr lang="en-US" altLang="en-US">
              <a:latin typeface="Helvetica" pitchFamily="2" charset="0"/>
            </a:endParaRPr>
          </a:p>
        </p:txBody>
      </p:sp>
      <p:sp>
        <p:nvSpPr>
          <p:cNvPr id="34819" name="Rectangle 2">
            <a:extLst>
              <a:ext uri="{FF2B5EF4-FFF2-40B4-BE49-F238E27FC236}">
                <a16:creationId xmlns:a16="http://schemas.microsoft.com/office/drawing/2014/main" id="{4CA15F6C-EAE0-0B4E-8DCC-3EA8205247CE}"/>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1C6656AC-8B36-824D-BA09-CB1E7B0C5A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5</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5681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6</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91239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7</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66198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8</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5900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9</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64123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00DAA1D-4444-F949-A27E-359CFE179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E58E4-B02C-4043-BE3E-BA4EB61216EF}" type="slidenum">
              <a:rPr lang="en-US" altLang="en-US" smtClean="0">
                <a:latin typeface="Helvetica" pitchFamily="2" charset="0"/>
              </a:rPr>
              <a:pPr/>
              <a:t>10</a:t>
            </a:fld>
            <a:endParaRPr lang="en-US" altLang="en-US">
              <a:latin typeface="Helvetica" pitchFamily="2" charset="0"/>
            </a:endParaRPr>
          </a:p>
        </p:txBody>
      </p:sp>
      <p:sp>
        <p:nvSpPr>
          <p:cNvPr id="30723" name="Rectangle 2">
            <a:extLst>
              <a:ext uri="{FF2B5EF4-FFF2-40B4-BE49-F238E27FC236}">
                <a16:creationId xmlns:a16="http://schemas.microsoft.com/office/drawing/2014/main" id="{029270CA-FDF5-8843-B90B-C52C374299A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6D95E71-E890-FD4C-B588-4A10500EA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17689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pic>
        <p:nvPicPr>
          <p:cNvPr id="7"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39037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46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24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085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4822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353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165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065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74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023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248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pic>
        <p:nvPicPr>
          <p:cNvPr id="1033" name="Picture 12" descr="dino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51" r:id="rId1"/>
    <p:sldLayoutId id="2147484541" r:id="rId2"/>
    <p:sldLayoutId id="2147484542" r:id="rId3"/>
    <p:sldLayoutId id="2147484543" r:id="rId4"/>
    <p:sldLayoutId id="2147484544" r:id="rId5"/>
    <p:sldLayoutId id="2147484545" r:id="rId6"/>
    <p:sldLayoutId id="2147484546" r:id="rId7"/>
    <p:sldLayoutId id="2147484547" r:id="rId8"/>
    <p:sldLayoutId id="2147484548" r:id="rId9"/>
    <p:sldLayoutId id="2147484549" r:id="rId10"/>
    <p:sldLayoutId id="2147484550"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782638"/>
            <a:ext cx="7772400" cy="2127250"/>
          </a:xfrm>
        </p:spPr>
        <p:txBody>
          <a:bodyPr/>
          <a:lstStyle/>
          <a:p>
            <a:pPr eaLnBrk="1" hangingPunct="1"/>
            <a:r>
              <a:rPr lang="en-US" altLang="zh-CN" sz="4000" dirty="0"/>
              <a:t>Spring</a:t>
            </a:r>
            <a:r>
              <a:rPr lang="en-US" altLang="en-US" sz="4000" dirty="0"/>
              <a:t> 2022 COMP 3511</a:t>
            </a:r>
            <a:br>
              <a:rPr lang="en-US" altLang="en-US" sz="4000" dirty="0"/>
            </a:br>
            <a:r>
              <a:rPr lang="en-US" altLang="en-US" sz="4000" dirty="0"/>
              <a:t>Review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2800" dirty="0"/>
              <a:t>Resource Allocation Graph: Examples</a:t>
            </a:r>
            <a:endParaRPr lang="en-US" altLang="en-US" sz="800" dirty="0"/>
          </a:p>
        </p:txBody>
      </p:sp>
      <p:sp>
        <p:nvSpPr>
          <p:cNvPr id="5" name="Text Box 9">
            <a:extLst>
              <a:ext uri="{FF2B5EF4-FFF2-40B4-BE49-F238E27FC236}">
                <a16:creationId xmlns:a16="http://schemas.microsoft.com/office/drawing/2014/main" id="{1E569D10-628B-470E-86BF-382361D903C1}"/>
              </a:ext>
            </a:extLst>
          </p:cNvPr>
          <p:cNvSpPr txBox="1">
            <a:spLocks noChangeArrowheads="1"/>
          </p:cNvSpPr>
          <p:nvPr/>
        </p:nvSpPr>
        <p:spPr bwMode="auto">
          <a:xfrm>
            <a:off x="214622" y="5037026"/>
            <a:ext cx="2740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lgn="ctr">
              <a:spcBef>
                <a:spcPct val="50000"/>
              </a:spcBef>
              <a:buClrTx/>
              <a:buSzTx/>
              <a:buFontTx/>
              <a:buNone/>
            </a:pPr>
            <a:r>
              <a:rPr kumimoji="0" lang="en-US" altLang="zh-CN" sz="1600">
                <a:solidFill>
                  <a:srgbClr val="0000FF"/>
                </a:solidFill>
                <a:latin typeface="Helvetica" panose="020B0604020202020204" pitchFamily="34" charset="0"/>
                <a:ea typeface="宋体" panose="02010600030101010101" pitchFamily="2" charset="-122"/>
              </a:rPr>
              <a:t>A resource allocation graph with no cycle no deadlock</a:t>
            </a:r>
          </a:p>
        </p:txBody>
      </p:sp>
      <p:sp>
        <p:nvSpPr>
          <p:cNvPr id="6" name="Text Box 12">
            <a:extLst>
              <a:ext uri="{FF2B5EF4-FFF2-40B4-BE49-F238E27FC236}">
                <a16:creationId xmlns:a16="http://schemas.microsoft.com/office/drawing/2014/main" id="{CB065AA1-98F6-486A-AEAC-F2FFB1174208}"/>
              </a:ext>
            </a:extLst>
          </p:cNvPr>
          <p:cNvSpPr txBox="1">
            <a:spLocks noChangeArrowheads="1"/>
          </p:cNvSpPr>
          <p:nvPr/>
        </p:nvSpPr>
        <p:spPr bwMode="auto">
          <a:xfrm>
            <a:off x="3126097" y="5038613"/>
            <a:ext cx="2740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lgn="ctr">
              <a:spcBef>
                <a:spcPct val="50000"/>
              </a:spcBef>
              <a:buClrTx/>
              <a:buSzTx/>
              <a:buFontTx/>
              <a:buNone/>
            </a:pPr>
            <a:r>
              <a:rPr kumimoji="0" lang="en-US" altLang="zh-CN" sz="1600">
                <a:solidFill>
                  <a:srgbClr val="0000FF"/>
                </a:solidFill>
                <a:latin typeface="Helvetica" panose="020B0604020202020204" pitchFamily="34" charset="0"/>
                <a:ea typeface="宋体" panose="02010600030101010101" pitchFamily="2" charset="-122"/>
              </a:rPr>
              <a:t>A resource allocation graph with a deadlock - cycle</a:t>
            </a:r>
          </a:p>
        </p:txBody>
      </p:sp>
      <p:sp>
        <p:nvSpPr>
          <p:cNvPr id="7" name="Text Box 13">
            <a:extLst>
              <a:ext uri="{FF2B5EF4-FFF2-40B4-BE49-F238E27FC236}">
                <a16:creationId xmlns:a16="http://schemas.microsoft.com/office/drawing/2014/main" id="{71788530-94B6-4FCB-ACC1-328082932A45}"/>
              </a:ext>
            </a:extLst>
          </p:cNvPr>
          <p:cNvSpPr txBox="1">
            <a:spLocks noChangeArrowheads="1"/>
          </p:cNvSpPr>
          <p:nvPr/>
        </p:nvSpPr>
        <p:spPr bwMode="auto">
          <a:xfrm>
            <a:off x="6026459" y="5005276"/>
            <a:ext cx="28797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lgn="ctr">
              <a:spcBef>
                <a:spcPct val="50000"/>
              </a:spcBef>
              <a:buClrTx/>
              <a:buSzTx/>
              <a:buFontTx/>
              <a:buNone/>
            </a:pPr>
            <a:r>
              <a:rPr kumimoji="0" lang="en-US" altLang="zh-CN" sz="1600">
                <a:solidFill>
                  <a:srgbClr val="0000FF"/>
                </a:solidFill>
                <a:latin typeface="Helvetica" panose="020B0604020202020204" pitchFamily="34" charset="0"/>
                <a:ea typeface="宋体" panose="02010600030101010101" pitchFamily="2" charset="-122"/>
              </a:rPr>
              <a:t>A resource allocation graph with a cycle but no deadlock</a:t>
            </a:r>
            <a:r>
              <a:rPr kumimoji="0" lang="en-US" altLang="zh-CN" sz="1600">
                <a:solidFill>
                  <a:srgbClr val="000000"/>
                </a:solidFill>
                <a:latin typeface="Helvetica" panose="020B0604020202020204" pitchFamily="34" charset="0"/>
                <a:ea typeface="宋体" panose="02010600030101010101" pitchFamily="2" charset="-122"/>
              </a:rPr>
              <a:t> </a:t>
            </a:r>
          </a:p>
        </p:txBody>
      </p:sp>
      <p:pic>
        <p:nvPicPr>
          <p:cNvPr id="8" name="Picture 1032">
            <a:extLst>
              <a:ext uri="{FF2B5EF4-FFF2-40B4-BE49-F238E27FC236}">
                <a16:creationId xmlns:a16="http://schemas.microsoft.com/office/drawing/2014/main" id="{369CEEEA-8BA9-4A36-B5AF-1580818C2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287" t="926" r="25287" b="1532"/>
          <a:stretch>
            <a:fillRect/>
          </a:stretch>
        </p:blipFill>
        <p:spPr bwMode="auto">
          <a:xfrm>
            <a:off x="406709" y="1261951"/>
            <a:ext cx="232410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a:extLst>
              <a:ext uri="{FF2B5EF4-FFF2-40B4-BE49-F238E27FC236}">
                <a16:creationId xmlns:a16="http://schemas.microsoft.com/office/drawing/2014/main" id="{3B9E33EF-1166-457A-B873-68331D516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709" y="1258776"/>
            <a:ext cx="2328863" cy="343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a:extLst>
              <a:ext uri="{FF2B5EF4-FFF2-40B4-BE49-F238E27FC236}">
                <a16:creationId xmlns:a16="http://schemas.microsoft.com/office/drawing/2014/main" id="{843FD093-A0AB-470B-A6E2-74C8356B25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322" y="1309576"/>
            <a:ext cx="2579687"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207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t>Basic Facts &amp; Limitation</a:t>
            </a:r>
            <a:endParaRPr lang="en-US" altLang="en-US" sz="700" dirty="0"/>
          </a:p>
        </p:txBody>
      </p:sp>
      <p:sp>
        <p:nvSpPr>
          <p:cNvPr id="11" name="Rectangle 3">
            <a:extLst>
              <a:ext uri="{FF2B5EF4-FFF2-40B4-BE49-F238E27FC236}">
                <a16:creationId xmlns:a16="http://schemas.microsoft.com/office/drawing/2014/main" id="{C786BBE4-9FFF-445B-A273-685DADF2E263}"/>
              </a:ext>
            </a:extLst>
          </p:cNvPr>
          <p:cNvSpPr txBox="1">
            <a:spLocks noChangeArrowheads="1"/>
          </p:cNvSpPr>
          <p:nvPr/>
        </p:nvSpPr>
        <p:spPr bwMode="auto">
          <a:xfrm>
            <a:off x="557784" y="1069848"/>
            <a:ext cx="7772400" cy="473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80000"/>
              </a:lnSpc>
            </a:pPr>
            <a:r>
              <a:rPr kumimoji="0" lang="en-US" altLang="zh-CN" sz="1800" dirty="0">
                <a:ea typeface="宋体" panose="02010600030101010101" pitchFamily="2" charset="-122"/>
              </a:rPr>
              <a:t>If graph contains no cycles </a:t>
            </a:r>
            <a:r>
              <a:rPr kumimoji="0" lang="en-US" altLang="zh-CN" sz="1800" dirty="0">
                <a:ea typeface="宋体" panose="02010600030101010101" pitchFamily="2" charset="-122"/>
                <a:sym typeface="Symbol" panose="05050102010706020507" pitchFamily="18" charset="2"/>
              </a:rPr>
              <a:t> no deadlock.</a:t>
            </a:r>
            <a:br>
              <a:rPr kumimoji="0" lang="en-US" altLang="zh-CN" sz="1800" dirty="0">
                <a:ea typeface="宋体" panose="02010600030101010101" pitchFamily="2" charset="-122"/>
                <a:sym typeface="Symbol" panose="05050102010706020507" pitchFamily="18" charset="2"/>
              </a:rPr>
            </a:br>
            <a:endParaRPr kumimoji="0" lang="en-US" altLang="zh-CN" sz="1800" dirty="0">
              <a:ea typeface="宋体" panose="02010600030101010101" pitchFamily="2" charset="-122"/>
              <a:sym typeface="Symbol" panose="05050102010706020507" pitchFamily="18" charset="2"/>
            </a:endParaRPr>
          </a:p>
          <a:p>
            <a:pPr>
              <a:lnSpc>
                <a:spcPct val="80000"/>
              </a:lnSpc>
            </a:pPr>
            <a:r>
              <a:rPr kumimoji="0" lang="en-US" altLang="zh-CN" sz="1800" dirty="0">
                <a:ea typeface="宋体" panose="02010600030101010101" pitchFamily="2" charset="-122"/>
                <a:sym typeface="Symbol" panose="05050102010706020507" pitchFamily="18" charset="2"/>
              </a:rPr>
              <a:t>If graph contains a cycle </a:t>
            </a:r>
            <a:endParaRPr kumimoji="0" lang="en-US" altLang="zh-CN" sz="1400" dirty="0">
              <a:ea typeface="宋体" panose="02010600030101010101" pitchFamily="2" charset="-122"/>
              <a:sym typeface="Symbol" panose="05050102010706020507" pitchFamily="18" charset="2"/>
            </a:endParaRPr>
          </a:p>
          <a:p>
            <a:pPr lvl="1">
              <a:lnSpc>
                <a:spcPct val="80000"/>
              </a:lnSpc>
            </a:pPr>
            <a:r>
              <a:rPr kumimoji="0" lang="en-US" altLang="zh-CN" sz="1800" dirty="0">
                <a:ea typeface="宋体" panose="02010600030101010101" pitchFamily="2" charset="-122"/>
                <a:sym typeface="Symbol" panose="05050102010706020507" pitchFamily="18" charset="2"/>
              </a:rPr>
              <a:t>if each resource has only </a:t>
            </a:r>
            <a:r>
              <a:rPr kumimoji="0" lang="en-US" altLang="zh-CN" sz="1800" dirty="0">
                <a:solidFill>
                  <a:srgbClr val="FF0000"/>
                </a:solidFill>
                <a:ea typeface="宋体" panose="02010600030101010101" pitchFamily="2" charset="-122"/>
                <a:sym typeface="Symbol" panose="05050102010706020507" pitchFamily="18" charset="2"/>
              </a:rPr>
              <a:t>one instance</a:t>
            </a:r>
            <a:r>
              <a:rPr kumimoji="0" lang="en-US" altLang="zh-CN" sz="1800" dirty="0">
                <a:ea typeface="宋体" panose="02010600030101010101" pitchFamily="2" charset="-122"/>
                <a:sym typeface="Symbol" panose="05050102010706020507" pitchFamily="18" charset="2"/>
              </a:rPr>
              <a:t>, then deadlock.</a:t>
            </a:r>
          </a:p>
          <a:p>
            <a:pPr lvl="1">
              <a:lnSpc>
                <a:spcPct val="80000"/>
              </a:lnSpc>
            </a:pPr>
            <a:r>
              <a:rPr kumimoji="0" lang="en-US" altLang="zh-CN" sz="1800" dirty="0">
                <a:ea typeface="宋体" panose="02010600030101010101" pitchFamily="2" charset="-122"/>
                <a:sym typeface="Symbol" panose="05050102010706020507" pitchFamily="18" charset="2"/>
              </a:rPr>
              <a:t>if several instances per resource type, possibility of deadlock.</a:t>
            </a:r>
          </a:p>
          <a:p>
            <a:pPr lvl="1">
              <a:lnSpc>
                <a:spcPct val="80000"/>
              </a:lnSpc>
            </a:pPr>
            <a:endParaRPr kumimoji="0" lang="en-US" altLang="zh-CN" sz="1800" dirty="0">
              <a:ea typeface="宋体" panose="02010600030101010101" pitchFamily="2" charset="-122"/>
              <a:sym typeface="Symbol" panose="05050102010706020507" pitchFamily="18" charset="2"/>
            </a:endParaRPr>
          </a:p>
          <a:p>
            <a:r>
              <a:rPr lang="en-US" altLang="zh-CN" dirty="0"/>
              <a:t>Resource-Allocation-Graph is useful to detect deadlock if there is only one instance of each resource type </a:t>
            </a:r>
          </a:p>
          <a:p>
            <a:endParaRPr lang="en-US" altLang="zh-CN" dirty="0"/>
          </a:p>
          <a:p>
            <a:r>
              <a:rPr lang="en-US" altLang="zh-CN" dirty="0"/>
              <a:t>Resource-Allocation-Graph algorithm is not applicable to a resource-allocation system with multiple instances of each resource type</a:t>
            </a:r>
          </a:p>
          <a:p>
            <a:endParaRPr lang="en-US" altLang="zh-CN" dirty="0"/>
          </a:p>
          <a:p>
            <a:r>
              <a:rPr lang="en-US" altLang="zh-CN" dirty="0"/>
              <a:t>Thus, the banker’s algorithm is used to tackle a more general deadlock avoidance problem</a:t>
            </a:r>
          </a:p>
          <a:p>
            <a:endParaRPr lang="en-US" altLang="zh-CN" dirty="0"/>
          </a:p>
          <a:p>
            <a:pPr>
              <a:lnSpc>
                <a:spcPct val="80000"/>
              </a:lnSpc>
            </a:pPr>
            <a:endParaRPr kumimoji="0" lang="en-US" altLang="zh-CN" dirty="0">
              <a:ea typeface="宋体" panose="02010600030101010101" pitchFamily="2" charset="-122"/>
              <a:sym typeface="Symbol" panose="05050102010706020507" pitchFamily="18" charset="2"/>
            </a:endParaRPr>
          </a:p>
          <a:p>
            <a:pPr>
              <a:lnSpc>
                <a:spcPct val="80000"/>
              </a:lnSpc>
            </a:pPr>
            <a:endParaRPr kumimoji="0" lang="en-US" altLang="zh-CN" sz="1800" dirty="0"/>
          </a:p>
        </p:txBody>
      </p:sp>
    </p:spTree>
    <p:extLst>
      <p:ext uri="{BB962C8B-B14F-4D97-AF65-F5344CB8AC3E}">
        <p14:creationId xmlns:p14="http://schemas.microsoft.com/office/powerpoint/2010/main" val="197831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dirty="0"/>
              <a:t>Banker’s Algorithm Terminologies</a:t>
            </a:r>
            <a:endParaRPr lang="en-US" altLang="en-US" sz="300" dirty="0"/>
          </a:p>
        </p:txBody>
      </p:sp>
      <p:sp>
        <p:nvSpPr>
          <p:cNvPr id="11" name="Rectangle 3">
            <a:extLst>
              <a:ext uri="{FF2B5EF4-FFF2-40B4-BE49-F238E27FC236}">
                <a16:creationId xmlns:a16="http://schemas.microsoft.com/office/drawing/2014/main" id="{C786BBE4-9FFF-445B-A273-685DADF2E263}"/>
              </a:ext>
            </a:extLst>
          </p:cNvPr>
          <p:cNvSpPr txBox="1">
            <a:spLocks noChangeArrowheads="1"/>
          </p:cNvSpPr>
          <p:nvPr/>
        </p:nvSpPr>
        <p:spPr bwMode="auto">
          <a:xfrm>
            <a:off x="557784" y="1069848"/>
            <a:ext cx="7772400" cy="473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eaLnBrk="0" fontAlgn="base" hangingPunct="0">
              <a:spcAft>
                <a:spcPct val="0"/>
              </a:spcAft>
              <a:buClr>
                <a:srgbClr val="CCCC99"/>
              </a:buClr>
            </a:pPr>
            <a:r>
              <a:rPr kumimoji="0" lang="en-US" altLang="zh-CN" dirty="0">
                <a:solidFill>
                  <a:srgbClr val="000000"/>
                </a:solidFill>
                <a:ea typeface="宋体" panose="02010600030101010101" pitchFamily="2" charset="-122"/>
              </a:rPr>
              <a:t>We use capital letters (e.g. A, B, C) to represent resources</a:t>
            </a:r>
          </a:p>
          <a:p>
            <a:pPr lvl="1" eaLnBrk="0" fontAlgn="base" hangingPunct="0">
              <a:spcAft>
                <a:spcPct val="0"/>
              </a:spcAft>
              <a:buClr>
                <a:srgbClr val="CCCC99"/>
              </a:buClr>
            </a:pPr>
            <a:r>
              <a:rPr kumimoji="0" lang="en-US" altLang="zh-CN" sz="2000" dirty="0">
                <a:solidFill>
                  <a:srgbClr val="000000"/>
                </a:solidFill>
                <a:ea typeface="宋体" panose="02010600030101010101" pitchFamily="2" charset="-122"/>
              </a:rPr>
              <a:t>Each resource can have multiple instances</a:t>
            </a:r>
          </a:p>
          <a:p>
            <a:pPr eaLnBrk="0" fontAlgn="base" hangingPunct="0">
              <a:spcAft>
                <a:spcPct val="0"/>
              </a:spcAft>
              <a:buClr>
                <a:srgbClr val="CCCC99"/>
              </a:buClr>
            </a:pPr>
            <a:r>
              <a:rPr kumimoji="0" lang="en-US" altLang="zh-CN" dirty="0">
                <a:solidFill>
                  <a:srgbClr val="000000"/>
                </a:solidFill>
                <a:ea typeface="宋体" panose="02010600030101010101" pitchFamily="2" charset="-122"/>
              </a:rPr>
              <a:t>We use P0, P1, P2, to represent processes</a:t>
            </a:r>
          </a:p>
          <a:p>
            <a:pPr eaLnBrk="0" fontAlgn="base" hangingPunct="0">
              <a:spcAft>
                <a:spcPct val="0"/>
              </a:spcAft>
              <a:buClr>
                <a:srgbClr val="CCCC99"/>
              </a:buClr>
            </a:pPr>
            <a:r>
              <a:rPr kumimoji="0" lang="en-US" altLang="zh-CN" dirty="0">
                <a:solidFill>
                  <a:srgbClr val="000000"/>
                </a:solidFill>
                <a:ea typeface="宋体" panose="02010600030101010101" pitchFamily="2" charset="-122"/>
              </a:rPr>
              <a:t>The key idea of banker’s algorithm</a:t>
            </a:r>
          </a:p>
          <a:p>
            <a:pPr lvl="1" eaLnBrk="0" fontAlgn="base" hangingPunct="0">
              <a:spcAft>
                <a:spcPct val="0"/>
              </a:spcAft>
              <a:buClr>
                <a:srgbClr val="CCCC99"/>
              </a:buClr>
            </a:pPr>
            <a:r>
              <a:rPr kumimoji="0" lang="en-US" altLang="zh-CN" sz="2000" dirty="0">
                <a:solidFill>
                  <a:srgbClr val="000000"/>
                </a:solidFill>
                <a:ea typeface="宋体" panose="02010600030101010101" pitchFamily="2" charset="-122"/>
              </a:rPr>
              <a:t>Each process must declare a priori maximum usage</a:t>
            </a:r>
          </a:p>
          <a:p>
            <a:pPr lvl="1" eaLnBrk="0" fontAlgn="base" hangingPunct="0">
              <a:spcAft>
                <a:spcPct val="0"/>
              </a:spcAft>
              <a:buClr>
                <a:srgbClr val="CCCC99"/>
              </a:buClr>
            </a:pPr>
            <a:r>
              <a:rPr kumimoji="0" lang="en-US" altLang="zh-CN" sz="2000" dirty="0">
                <a:solidFill>
                  <a:srgbClr val="000000"/>
                </a:solidFill>
                <a:ea typeface="宋体" panose="02010600030101010101" pitchFamily="2" charset="-122"/>
              </a:rPr>
              <a:t>When a process requests a resource it may have to wait – check to see if this allocation results in a safe state or not </a:t>
            </a:r>
          </a:p>
          <a:p>
            <a:pPr lvl="1" eaLnBrk="0" fontAlgn="base" hangingPunct="0">
              <a:spcAft>
                <a:spcPct val="0"/>
              </a:spcAft>
              <a:buClr>
                <a:srgbClr val="CCCC99"/>
              </a:buClr>
            </a:pPr>
            <a:r>
              <a:rPr kumimoji="0" lang="en-US" altLang="zh-CN" sz="2000" dirty="0">
                <a:solidFill>
                  <a:srgbClr val="000000"/>
                </a:solidFill>
                <a:ea typeface="宋体" panose="02010600030101010101" pitchFamily="2" charset="-122"/>
              </a:rPr>
              <a:t>When a process gets all its resources it must return them in a finite amount of time after use</a:t>
            </a:r>
          </a:p>
          <a:p>
            <a:pPr lvl="1" eaLnBrk="0" fontAlgn="base" hangingPunct="0">
              <a:spcAft>
                <a:spcPct val="0"/>
              </a:spcAft>
              <a:buClr>
                <a:srgbClr val="CCCC99"/>
              </a:buClr>
            </a:pPr>
            <a:r>
              <a:rPr kumimoji="0" lang="en-US" altLang="zh-CN" sz="2000" dirty="0">
                <a:solidFill>
                  <a:srgbClr val="000000"/>
                </a:solidFill>
                <a:ea typeface="宋体" panose="02010600030101010101" pitchFamily="2" charset="-122"/>
              </a:rPr>
              <a:t>This is analogous to banking load system, which has a maximum amount, total, that can be loaned at one time to a set of businesses each with a credit line.</a:t>
            </a:r>
          </a:p>
          <a:p>
            <a:pPr lvl="1" eaLnBrk="0" fontAlgn="base" hangingPunct="0">
              <a:spcAft>
                <a:spcPct val="0"/>
              </a:spcAft>
              <a:buClr>
                <a:srgbClr val="CCCC99"/>
              </a:buClr>
            </a:pPr>
            <a:endParaRPr kumimoji="0" lang="en-US" altLang="zh-CN" sz="2000" dirty="0">
              <a:solidFill>
                <a:srgbClr val="000000"/>
              </a:solidFill>
              <a:ea typeface="宋体" panose="02010600030101010101" pitchFamily="2" charset="-122"/>
            </a:endParaRPr>
          </a:p>
          <a:p>
            <a:pPr lvl="1" eaLnBrk="0" fontAlgn="base" hangingPunct="0">
              <a:spcAft>
                <a:spcPct val="0"/>
              </a:spcAft>
              <a:buClr>
                <a:srgbClr val="CCCC99"/>
              </a:buClr>
            </a:pPr>
            <a:endParaRPr kumimoji="0" lang="en-US" altLang="zh-CN" sz="2000" dirty="0">
              <a:solidFill>
                <a:srgbClr val="000000"/>
              </a:solidFill>
              <a:ea typeface="宋体" panose="02010600030101010101" pitchFamily="2" charset="-122"/>
            </a:endParaRPr>
          </a:p>
          <a:p>
            <a:pPr eaLnBrk="0" fontAlgn="base" hangingPunct="0">
              <a:spcAft>
                <a:spcPct val="0"/>
              </a:spcAft>
              <a:buClr>
                <a:srgbClr val="CCCC99"/>
              </a:buClr>
            </a:pPr>
            <a:endParaRPr kumimoji="0" lang="en-US" altLang="zh-CN" dirty="0">
              <a:solidFill>
                <a:srgbClr val="000000"/>
              </a:solidFill>
              <a:ea typeface="宋体" panose="02010600030101010101" pitchFamily="2" charset="-122"/>
            </a:endParaRPr>
          </a:p>
        </p:txBody>
      </p:sp>
    </p:spTree>
    <p:extLst>
      <p:ext uri="{BB962C8B-B14F-4D97-AF65-F5344CB8AC3E}">
        <p14:creationId xmlns:p14="http://schemas.microsoft.com/office/powerpoint/2010/main" val="2908688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lang="en-US" altLang="en-US" sz="2800" dirty="0"/>
              <a:t>Data Structures for the Banker’</a:t>
            </a:r>
            <a:r>
              <a:rPr lang="en-US" altLang="ja-JP" sz="2800" dirty="0"/>
              <a:t>s Algorithm </a:t>
            </a:r>
            <a:endParaRPr lang="en-US" altLang="en-US" sz="200" dirty="0"/>
          </a:p>
        </p:txBody>
      </p:sp>
      <p:sp>
        <p:nvSpPr>
          <p:cNvPr id="11" name="Rectangle 3">
            <a:extLst>
              <a:ext uri="{FF2B5EF4-FFF2-40B4-BE49-F238E27FC236}">
                <a16:creationId xmlns:a16="http://schemas.microsoft.com/office/drawing/2014/main" id="{C786BBE4-9FFF-445B-A273-685DADF2E263}"/>
              </a:ext>
            </a:extLst>
          </p:cNvPr>
          <p:cNvSpPr txBox="1">
            <a:spLocks noChangeArrowheads="1"/>
          </p:cNvSpPr>
          <p:nvPr/>
        </p:nvSpPr>
        <p:spPr bwMode="auto">
          <a:xfrm>
            <a:off x="557784" y="1069848"/>
            <a:ext cx="7772400" cy="473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kumimoji="0" lang="en-US" altLang="en-US" sz="1800" dirty="0"/>
              <a:t>Let </a:t>
            </a:r>
            <a:r>
              <a:rPr kumimoji="0" lang="en-US" altLang="en-US" sz="1800" i="1" dirty="0"/>
              <a:t>n</a:t>
            </a:r>
            <a:r>
              <a:rPr kumimoji="0" lang="en-US" altLang="en-US" sz="1800" dirty="0"/>
              <a:t> = number of processes, and </a:t>
            </a:r>
            <a:r>
              <a:rPr kumimoji="0" lang="en-US" altLang="en-US" sz="1800" i="1" dirty="0"/>
              <a:t>m </a:t>
            </a:r>
            <a:r>
              <a:rPr kumimoji="0" lang="en-US" altLang="en-US" sz="1800" dirty="0"/>
              <a:t>= number of resources types </a:t>
            </a:r>
          </a:p>
          <a:p>
            <a:pPr marL="0" indent="0">
              <a:buNone/>
            </a:pPr>
            <a:endParaRPr lang="en-US" altLang="en-US" b="1" dirty="0"/>
          </a:p>
          <a:p>
            <a:r>
              <a:rPr lang="en-US" altLang="en-US" b="1" dirty="0"/>
              <a:t>Available</a:t>
            </a:r>
            <a:r>
              <a:rPr lang="en-US" altLang="en-US" i="1" dirty="0"/>
              <a:t>:</a:t>
            </a:r>
            <a:r>
              <a:rPr lang="en-US" altLang="en-US" dirty="0"/>
              <a:t>  Vector of length </a:t>
            </a:r>
            <a:r>
              <a:rPr lang="en-US" altLang="en-US" i="1" dirty="0"/>
              <a:t>m</a:t>
            </a:r>
            <a:r>
              <a:rPr lang="en-US" altLang="en-US" dirty="0"/>
              <a:t>. If available [</a:t>
            </a:r>
            <a:r>
              <a:rPr lang="en-US" altLang="en-US" i="1" dirty="0"/>
              <a:t>j</a:t>
            </a:r>
            <a:r>
              <a:rPr lang="en-US" altLang="en-US" dirty="0"/>
              <a:t>] = </a:t>
            </a:r>
            <a:r>
              <a:rPr lang="en-US" altLang="en-US" i="1" dirty="0"/>
              <a:t>k</a:t>
            </a:r>
            <a:r>
              <a:rPr lang="en-US" altLang="en-US" dirty="0"/>
              <a:t>, there are</a:t>
            </a:r>
            <a:r>
              <a:rPr lang="en-US" altLang="en-US" i="1" dirty="0"/>
              <a:t> k</a:t>
            </a:r>
            <a:r>
              <a:rPr lang="en-US" altLang="en-US" dirty="0"/>
              <a:t> instances of resource type </a:t>
            </a:r>
            <a:r>
              <a:rPr lang="en-US" altLang="en-US" i="1" dirty="0" err="1"/>
              <a:t>R</a:t>
            </a:r>
            <a:r>
              <a:rPr lang="en-US" altLang="en-US" i="1" baseline="-25000" dirty="0" err="1"/>
              <a:t>j</a:t>
            </a:r>
            <a:r>
              <a:rPr lang="en-US" altLang="en-US" baseline="-25000" dirty="0"/>
              <a:t>  </a:t>
            </a:r>
            <a:r>
              <a:rPr lang="en-US" altLang="en-US" dirty="0"/>
              <a:t>available</a:t>
            </a:r>
          </a:p>
          <a:p>
            <a:endParaRPr lang="en-US" altLang="en-US" sz="800" dirty="0"/>
          </a:p>
          <a:p>
            <a:r>
              <a:rPr lang="en-US" altLang="en-US" b="1" dirty="0">
                <a:solidFill>
                  <a:srgbClr val="000000"/>
                </a:solidFill>
              </a:rPr>
              <a:t>Max</a:t>
            </a:r>
            <a:r>
              <a:rPr lang="en-US" altLang="en-US" i="1" dirty="0"/>
              <a:t>: n x m</a:t>
            </a:r>
            <a:r>
              <a:rPr lang="en-US" altLang="en-US" dirty="0"/>
              <a:t> matrix.  If </a:t>
            </a:r>
            <a:r>
              <a:rPr lang="en-US" altLang="en-US" i="1" dirty="0"/>
              <a:t>Max </a:t>
            </a:r>
            <a:r>
              <a:rPr lang="en-US" altLang="en-US" dirty="0"/>
              <a:t>[</a:t>
            </a:r>
            <a:r>
              <a:rPr lang="en-US" altLang="en-US" i="1" dirty="0" err="1"/>
              <a:t>i,j</a:t>
            </a:r>
            <a:r>
              <a:rPr lang="en-US" altLang="en-US" dirty="0"/>
              <a:t>] = </a:t>
            </a:r>
            <a:r>
              <a:rPr lang="en-US" altLang="en-US" i="1" dirty="0"/>
              <a:t>k</a:t>
            </a:r>
            <a:r>
              <a:rPr lang="en-US" altLang="en-US" dirty="0"/>
              <a:t>, then process </a:t>
            </a:r>
            <a:r>
              <a:rPr lang="en-US" altLang="en-US" i="1" dirty="0"/>
              <a:t>P</a:t>
            </a:r>
            <a:r>
              <a:rPr lang="en-US" altLang="en-US" i="1" baseline="-25000" dirty="0"/>
              <a:t>i</a:t>
            </a:r>
            <a:r>
              <a:rPr lang="en-US" altLang="en-US" i="1" dirty="0"/>
              <a:t> </a:t>
            </a:r>
            <a:r>
              <a:rPr lang="en-US" altLang="en-US" dirty="0"/>
              <a:t>may request at most</a:t>
            </a:r>
            <a:r>
              <a:rPr lang="en-US" altLang="en-US" i="1" dirty="0"/>
              <a:t> k </a:t>
            </a:r>
            <a:r>
              <a:rPr lang="en-US" altLang="en-US" dirty="0"/>
              <a:t>instances of resource type </a:t>
            </a:r>
            <a:r>
              <a:rPr lang="en-US" altLang="en-US" i="1" dirty="0" err="1"/>
              <a:t>R</a:t>
            </a:r>
            <a:r>
              <a:rPr lang="en-US" altLang="en-US" i="1" baseline="-25000" dirty="0" err="1"/>
              <a:t>j</a:t>
            </a:r>
            <a:endParaRPr lang="en-US" altLang="en-US" i="1" baseline="-25000" dirty="0"/>
          </a:p>
          <a:p>
            <a:endParaRPr lang="en-US" altLang="en-US" sz="800" i="1" baseline="-25000" dirty="0"/>
          </a:p>
          <a:p>
            <a:r>
              <a:rPr lang="en-US" altLang="en-US" b="1" dirty="0">
                <a:solidFill>
                  <a:srgbClr val="000000"/>
                </a:solidFill>
              </a:rPr>
              <a:t>Allocation</a:t>
            </a:r>
            <a:r>
              <a:rPr lang="en-US" altLang="en-US" i="1" dirty="0"/>
              <a:t>:  n </a:t>
            </a:r>
            <a:r>
              <a:rPr lang="en-US" altLang="en-US" dirty="0"/>
              <a:t>x</a:t>
            </a:r>
            <a:r>
              <a:rPr lang="en-US" altLang="en-US" i="1" dirty="0"/>
              <a:t> m</a:t>
            </a:r>
            <a:r>
              <a:rPr lang="en-US" altLang="en-US" dirty="0"/>
              <a:t> matrix.  If Allocation[</a:t>
            </a:r>
            <a:r>
              <a:rPr lang="en-US" altLang="en-US" i="1" dirty="0" err="1"/>
              <a:t>i,j</a:t>
            </a:r>
            <a:r>
              <a:rPr lang="en-US" altLang="en-US" dirty="0"/>
              <a:t>] = </a:t>
            </a:r>
            <a:r>
              <a:rPr lang="en-US" altLang="en-US" i="1" dirty="0"/>
              <a:t>k</a:t>
            </a:r>
            <a:r>
              <a:rPr lang="en-US" altLang="en-US" dirty="0"/>
              <a:t> then</a:t>
            </a:r>
            <a:r>
              <a:rPr lang="en-US" altLang="en-US" i="1" dirty="0"/>
              <a:t> P</a:t>
            </a:r>
            <a:r>
              <a:rPr lang="en-US" altLang="en-US" i="1" baseline="-25000" dirty="0"/>
              <a:t>i</a:t>
            </a:r>
            <a:r>
              <a:rPr lang="en-US" altLang="en-US" dirty="0"/>
              <a:t> is currently allocated </a:t>
            </a:r>
            <a:r>
              <a:rPr lang="en-US" altLang="en-US" i="1" dirty="0"/>
              <a:t>k</a:t>
            </a:r>
            <a:r>
              <a:rPr lang="en-US" altLang="en-US" dirty="0"/>
              <a:t> instances of </a:t>
            </a:r>
            <a:r>
              <a:rPr lang="en-US" altLang="en-US" i="1" dirty="0" err="1"/>
              <a:t>R</a:t>
            </a:r>
            <a:r>
              <a:rPr lang="en-US" altLang="en-US" i="1" baseline="-25000" dirty="0" err="1"/>
              <a:t>j</a:t>
            </a:r>
            <a:endParaRPr lang="en-US" altLang="en-US" i="1" baseline="-25000" dirty="0"/>
          </a:p>
          <a:p>
            <a:endParaRPr lang="en-US" altLang="en-US" sz="800" i="1" baseline="-25000" dirty="0"/>
          </a:p>
          <a:p>
            <a:r>
              <a:rPr lang="en-US" altLang="en-US" b="1" dirty="0">
                <a:solidFill>
                  <a:srgbClr val="000000"/>
                </a:solidFill>
              </a:rPr>
              <a:t>Need</a:t>
            </a:r>
            <a:r>
              <a:rPr lang="en-US" altLang="en-US" i="1" dirty="0"/>
              <a:t>:  n </a:t>
            </a:r>
            <a:r>
              <a:rPr lang="en-US" altLang="en-US" dirty="0"/>
              <a:t>x</a:t>
            </a:r>
            <a:r>
              <a:rPr lang="en-US" altLang="en-US" i="1" dirty="0"/>
              <a:t> m</a:t>
            </a:r>
            <a:r>
              <a:rPr lang="en-US" altLang="en-US" dirty="0"/>
              <a:t> matrix. If </a:t>
            </a:r>
            <a:r>
              <a:rPr lang="en-US" altLang="en-US" i="1" dirty="0"/>
              <a:t>Need</a:t>
            </a:r>
            <a:r>
              <a:rPr lang="en-US" altLang="en-US" dirty="0"/>
              <a:t>[</a:t>
            </a:r>
            <a:r>
              <a:rPr lang="en-US" altLang="en-US" i="1" dirty="0" err="1"/>
              <a:t>i,j</a:t>
            </a:r>
            <a:r>
              <a:rPr lang="en-US" altLang="en-US" dirty="0"/>
              <a:t>] =</a:t>
            </a:r>
            <a:r>
              <a:rPr lang="en-US" altLang="en-US" i="1" dirty="0"/>
              <a:t> k</a:t>
            </a:r>
            <a:r>
              <a:rPr lang="en-US" altLang="en-US" dirty="0"/>
              <a:t>, then</a:t>
            </a:r>
            <a:r>
              <a:rPr lang="en-US" altLang="en-US" i="1" dirty="0"/>
              <a:t> P</a:t>
            </a:r>
            <a:r>
              <a:rPr lang="en-US" altLang="en-US" i="1" baseline="-25000" dirty="0"/>
              <a:t>i</a:t>
            </a:r>
            <a:r>
              <a:rPr lang="en-US" altLang="en-US" dirty="0"/>
              <a:t> may need </a:t>
            </a:r>
            <a:r>
              <a:rPr lang="en-US" altLang="en-US" i="1" dirty="0"/>
              <a:t>k</a:t>
            </a:r>
            <a:r>
              <a:rPr lang="en-US" altLang="en-US" dirty="0"/>
              <a:t> more instances of </a:t>
            </a:r>
            <a:r>
              <a:rPr lang="en-US" altLang="en-US" i="1" dirty="0" err="1"/>
              <a:t>R</a:t>
            </a:r>
            <a:r>
              <a:rPr lang="en-US" altLang="en-US" i="1" baseline="-25000" dirty="0" err="1"/>
              <a:t>j</a:t>
            </a:r>
            <a:r>
              <a:rPr lang="en-US" altLang="en-US" baseline="-25000" dirty="0"/>
              <a:t> </a:t>
            </a:r>
            <a:r>
              <a:rPr lang="en-US" altLang="en-US" dirty="0"/>
              <a:t>to complete its task</a:t>
            </a:r>
          </a:p>
          <a:p>
            <a:pPr lvl="2">
              <a:buFont typeface="Webdings" panose="05030102010509060703" pitchFamily="18" charset="2"/>
              <a:buNone/>
            </a:pPr>
            <a:br>
              <a:rPr lang="en-US" altLang="en-US" dirty="0"/>
            </a:br>
            <a:r>
              <a:rPr lang="en-US" altLang="en-US" i="1" dirty="0"/>
              <a:t>Need</a:t>
            </a:r>
            <a:r>
              <a:rPr lang="en-US" altLang="en-US" dirty="0"/>
              <a:t> [</a:t>
            </a:r>
            <a:r>
              <a:rPr lang="en-US" altLang="en-US" i="1" dirty="0" err="1"/>
              <a:t>i,j</a:t>
            </a:r>
            <a:r>
              <a:rPr lang="en-US" altLang="en-US" i="1" dirty="0"/>
              <a:t>]</a:t>
            </a:r>
            <a:r>
              <a:rPr lang="en-US" altLang="en-US" dirty="0"/>
              <a:t> = </a:t>
            </a:r>
            <a:r>
              <a:rPr lang="en-US" altLang="en-US" i="1" dirty="0"/>
              <a:t>Max</a:t>
            </a:r>
            <a:r>
              <a:rPr lang="en-US" altLang="en-US" dirty="0"/>
              <a:t>[</a:t>
            </a:r>
            <a:r>
              <a:rPr lang="en-US" altLang="en-US" i="1" dirty="0" err="1"/>
              <a:t>i,j</a:t>
            </a:r>
            <a:r>
              <a:rPr lang="en-US" altLang="en-US" dirty="0"/>
              <a:t>] – </a:t>
            </a:r>
            <a:r>
              <a:rPr lang="en-US" altLang="en-US" i="1" dirty="0"/>
              <a:t>Allocation</a:t>
            </a:r>
            <a:r>
              <a:rPr lang="en-US" altLang="en-US" dirty="0"/>
              <a:t> [</a:t>
            </a:r>
            <a:r>
              <a:rPr lang="en-US" altLang="en-US" i="1" dirty="0" err="1"/>
              <a:t>i,j</a:t>
            </a:r>
            <a:r>
              <a:rPr lang="en-US" altLang="en-US" dirty="0"/>
              <a:t>]</a:t>
            </a:r>
          </a:p>
        </p:txBody>
      </p:sp>
    </p:spTree>
    <p:extLst>
      <p:ext uri="{BB962C8B-B14F-4D97-AF65-F5344CB8AC3E}">
        <p14:creationId xmlns:p14="http://schemas.microsoft.com/office/powerpoint/2010/main" val="400432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lang="en-US" altLang="zh-CN" sz="3600" dirty="0"/>
              <a:t>Usage of Banker’s Algorithm</a:t>
            </a:r>
            <a:endParaRPr lang="en-US" altLang="en-US" sz="100" dirty="0"/>
          </a:p>
        </p:txBody>
      </p:sp>
      <p:sp>
        <p:nvSpPr>
          <p:cNvPr id="11" name="Rectangle 3">
            <a:extLst>
              <a:ext uri="{FF2B5EF4-FFF2-40B4-BE49-F238E27FC236}">
                <a16:creationId xmlns:a16="http://schemas.microsoft.com/office/drawing/2014/main" id="{C786BBE4-9FFF-445B-A273-685DADF2E263}"/>
              </a:ext>
            </a:extLst>
          </p:cNvPr>
          <p:cNvSpPr txBox="1">
            <a:spLocks noChangeArrowheads="1"/>
          </p:cNvSpPr>
          <p:nvPr/>
        </p:nvSpPr>
        <p:spPr bwMode="auto">
          <a:xfrm>
            <a:off x="557784" y="1069848"/>
            <a:ext cx="7772400" cy="473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altLang="zh-CN" dirty="0"/>
              <a:t>Safety algorithm </a:t>
            </a:r>
          </a:p>
          <a:p>
            <a:pPr lvl="1"/>
            <a:r>
              <a:rPr lang="en-US" altLang="zh-CN" dirty="0"/>
              <a:t>Finding out whether a system is in a safe state</a:t>
            </a:r>
          </a:p>
          <a:p>
            <a:r>
              <a:rPr lang="en-US" altLang="zh-CN" dirty="0"/>
              <a:t>Resource-Request algorithm </a:t>
            </a:r>
          </a:p>
          <a:p>
            <a:pPr lvl="1"/>
            <a:r>
              <a:rPr lang="en-US" altLang="zh-CN" dirty="0"/>
              <a:t>Determine whether a request can be safely granted</a:t>
            </a:r>
          </a:p>
          <a:p>
            <a:pPr lvl="1"/>
            <a:r>
              <a:rPr lang="en-US" altLang="zh-CN" dirty="0"/>
              <a:t>Please note that resource-request algorithm will invoke safety algorithm</a:t>
            </a:r>
          </a:p>
          <a:p>
            <a:pPr lvl="1"/>
            <a:r>
              <a:rPr lang="en-US" altLang="zh-CN" dirty="0"/>
              <a:t>Nearly the </a:t>
            </a:r>
            <a:r>
              <a:rPr lang="en-US" altLang="zh-CN" b="1" dirty="0"/>
              <a:t>SAME</a:t>
            </a:r>
            <a:r>
              <a:rPr lang="en-US" altLang="zh-CN" dirty="0"/>
              <a:t> as Safety, except extra initialization and error checking</a:t>
            </a:r>
          </a:p>
          <a:p>
            <a:r>
              <a:rPr lang="en-US" altLang="zh-CN" dirty="0"/>
              <a:t>Detection algorithm</a:t>
            </a:r>
          </a:p>
          <a:p>
            <a:pPr lvl="1"/>
            <a:r>
              <a:rPr lang="en-US" altLang="zh-CN" dirty="0"/>
              <a:t>Very similar to banker’s algorithm </a:t>
            </a:r>
          </a:p>
          <a:p>
            <a:pPr lvl="1"/>
            <a:r>
              <a:rPr lang="en-US" altLang="zh-CN" dirty="0"/>
              <a:t>Initialization conditions are different, no need to compute the Need matrix…</a:t>
            </a:r>
          </a:p>
        </p:txBody>
      </p:sp>
    </p:spTree>
    <p:extLst>
      <p:ext uri="{BB962C8B-B14F-4D97-AF65-F5344CB8AC3E}">
        <p14:creationId xmlns:p14="http://schemas.microsoft.com/office/powerpoint/2010/main" val="2121177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ea typeface="宋体" panose="02010600030101010101" pitchFamily="2" charset="-122"/>
              </a:rPr>
              <a:t>Safety Algorithm</a:t>
            </a:r>
            <a:endParaRPr lang="en-US" altLang="en-US" sz="100" dirty="0"/>
          </a:p>
        </p:txBody>
      </p:sp>
      <p:sp>
        <p:nvSpPr>
          <p:cNvPr id="11" name="Rectangle 3">
            <a:extLst>
              <a:ext uri="{FF2B5EF4-FFF2-40B4-BE49-F238E27FC236}">
                <a16:creationId xmlns:a16="http://schemas.microsoft.com/office/drawing/2014/main" id="{C786BBE4-9FFF-445B-A273-685DADF2E263}"/>
              </a:ext>
            </a:extLst>
          </p:cNvPr>
          <p:cNvSpPr txBox="1">
            <a:spLocks noChangeArrowheads="1"/>
          </p:cNvSpPr>
          <p:nvPr/>
        </p:nvSpPr>
        <p:spPr bwMode="auto">
          <a:xfrm>
            <a:off x="557784" y="1069848"/>
            <a:ext cx="8242304" cy="473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kumimoji="0" lang="en-US" altLang="zh-CN" sz="1600" dirty="0">
                <a:ea typeface="宋体" panose="02010600030101010101" pitchFamily="2" charset="-122"/>
              </a:rPr>
              <a:t>1. Let </a:t>
            </a:r>
            <a:r>
              <a:rPr kumimoji="0" lang="en-US" altLang="zh-CN" sz="1600" b="1" i="1" dirty="0">
                <a:ea typeface="宋体" panose="02010600030101010101" pitchFamily="2" charset="-122"/>
              </a:rPr>
              <a:t>Work</a:t>
            </a:r>
            <a:r>
              <a:rPr kumimoji="0" lang="en-US" altLang="zh-CN" sz="1600" dirty="0">
                <a:ea typeface="宋体" panose="02010600030101010101" pitchFamily="2" charset="-122"/>
              </a:rPr>
              <a:t> and </a:t>
            </a:r>
            <a:r>
              <a:rPr kumimoji="0" lang="en-US" altLang="zh-CN" sz="1600" b="1" i="1" dirty="0">
                <a:ea typeface="宋体" panose="02010600030101010101" pitchFamily="2" charset="-122"/>
              </a:rPr>
              <a:t>Finish</a:t>
            </a:r>
            <a:r>
              <a:rPr kumimoji="0" lang="en-US" altLang="zh-CN" sz="1600" dirty="0">
                <a:ea typeface="宋体" panose="02010600030101010101" pitchFamily="2" charset="-122"/>
              </a:rPr>
              <a:t> be vectors of length </a:t>
            </a:r>
            <a:r>
              <a:rPr kumimoji="0" lang="en-US" altLang="zh-CN" sz="1600" i="1" dirty="0">
                <a:ea typeface="宋体" panose="02010600030101010101" pitchFamily="2" charset="-122"/>
              </a:rPr>
              <a:t>m</a:t>
            </a:r>
            <a:r>
              <a:rPr kumimoji="0" lang="en-US" altLang="zh-CN" sz="1600" dirty="0">
                <a:ea typeface="宋体" panose="02010600030101010101" pitchFamily="2" charset="-122"/>
              </a:rPr>
              <a:t> and </a:t>
            </a:r>
            <a:r>
              <a:rPr kumimoji="0" lang="en-US" altLang="zh-CN" sz="1600" i="1" dirty="0">
                <a:ea typeface="宋体" panose="02010600030101010101" pitchFamily="2" charset="-122"/>
              </a:rPr>
              <a:t>n</a:t>
            </a:r>
            <a:r>
              <a:rPr kumimoji="0" lang="en-US" altLang="zh-CN" sz="1600" dirty="0">
                <a:ea typeface="宋体" panose="02010600030101010101" pitchFamily="2" charset="-122"/>
              </a:rPr>
              <a:t>, respectively </a:t>
            </a:r>
          </a:p>
          <a:p>
            <a:pPr marL="0" indent="0">
              <a:buNone/>
            </a:pPr>
            <a:r>
              <a:rPr kumimoji="0" lang="en-US" altLang="zh-CN" sz="1600" dirty="0">
                <a:ea typeface="宋体" panose="02010600030101010101" pitchFamily="2" charset="-122"/>
              </a:rPr>
              <a:t>      Initialize:</a:t>
            </a:r>
          </a:p>
          <a:p>
            <a:pPr marL="457200" lvl="1" indent="0">
              <a:buNone/>
            </a:pPr>
            <a:r>
              <a:rPr kumimoji="0" lang="en-US" altLang="zh-CN" sz="1600" b="1" dirty="0">
                <a:ea typeface="宋体" panose="02010600030101010101" pitchFamily="2" charset="-122"/>
              </a:rPr>
              <a:t>(a)</a:t>
            </a:r>
            <a:r>
              <a:rPr kumimoji="0" lang="en-US" altLang="zh-CN" sz="1600" b="1" i="1" dirty="0">
                <a:ea typeface="宋体" panose="02010600030101010101" pitchFamily="2" charset="-122"/>
              </a:rPr>
              <a:t> Work</a:t>
            </a:r>
            <a:r>
              <a:rPr kumimoji="0" lang="en-US" altLang="zh-CN" sz="1600" b="1" dirty="0">
                <a:ea typeface="宋体" panose="02010600030101010101" pitchFamily="2" charset="-122"/>
              </a:rPr>
              <a:t> = </a:t>
            </a:r>
            <a:r>
              <a:rPr kumimoji="0" lang="en-US" altLang="zh-CN" sz="1600" b="1" i="1" dirty="0">
                <a:ea typeface="宋体" panose="02010600030101010101" pitchFamily="2" charset="-122"/>
              </a:rPr>
              <a:t>Available</a:t>
            </a:r>
          </a:p>
          <a:p>
            <a:pPr marL="457200" lvl="1" indent="0">
              <a:buNone/>
            </a:pPr>
            <a:r>
              <a:rPr lang="en-US" altLang="en-US" sz="1600" b="1" dirty="0"/>
              <a:t>(b)</a:t>
            </a:r>
            <a:r>
              <a:rPr lang="en-US" altLang="en-US" sz="1600" b="1" i="1" dirty="0"/>
              <a:t> </a:t>
            </a:r>
            <a:r>
              <a:rPr lang="en-US" altLang="en-US" sz="1600" b="1" dirty="0"/>
              <a:t>for</a:t>
            </a:r>
            <a:r>
              <a:rPr lang="en-US" altLang="en-US" sz="1600" b="1" i="1" dirty="0"/>
              <a:t> </a:t>
            </a:r>
            <a:r>
              <a:rPr lang="en-US" altLang="en-US" sz="1600" b="1" i="1" dirty="0" err="1"/>
              <a:t>i</a:t>
            </a:r>
            <a:r>
              <a:rPr lang="en-US" altLang="en-US" sz="1600" b="1" dirty="0"/>
              <a:t> = 0, 1, …, </a:t>
            </a:r>
            <a:r>
              <a:rPr lang="en-US" altLang="en-US" sz="1600" b="1" i="1" dirty="0"/>
              <a:t>n- </a:t>
            </a:r>
            <a:r>
              <a:rPr lang="en-US" altLang="en-US" sz="1600" b="1" dirty="0"/>
              <a:t>1</a:t>
            </a:r>
          </a:p>
          <a:p>
            <a:pPr marL="457200" lvl="1" indent="0">
              <a:buNone/>
            </a:pPr>
            <a:r>
              <a:rPr kumimoji="0" lang="en-US" altLang="zh-CN" sz="1600" b="1" dirty="0">
                <a:ea typeface="宋体" panose="02010600030101010101" pitchFamily="2" charset="-122"/>
              </a:rPr>
              <a:t>	if </a:t>
            </a:r>
            <a:r>
              <a:rPr kumimoji="0" lang="en-US" altLang="zh-CN" sz="1600" b="1" i="1" dirty="0" err="1">
                <a:ea typeface="宋体" panose="02010600030101010101" pitchFamily="2" charset="-122"/>
              </a:rPr>
              <a:t>Allocation</a:t>
            </a:r>
            <a:r>
              <a:rPr kumimoji="0" lang="en-US" altLang="zh-CN" sz="1600" b="1" i="1" baseline="-25000" dirty="0" err="1">
                <a:ea typeface="宋体" panose="02010600030101010101" pitchFamily="2" charset="-122"/>
              </a:rPr>
              <a:t>i</a:t>
            </a:r>
            <a:r>
              <a:rPr kumimoji="0" lang="en-US" altLang="zh-CN" sz="1600" b="1" dirty="0">
                <a:ea typeface="宋体" panose="02010600030101010101" pitchFamily="2" charset="-122"/>
              </a:rPr>
              <a:t> = 0 or </a:t>
            </a:r>
            <a:r>
              <a:rPr kumimoji="0" lang="en-US" altLang="zh-CN" sz="1600" b="1" i="1" dirty="0" err="1">
                <a:ea typeface="宋体" panose="02010600030101010101" pitchFamily="2" charset="-122"/>
              </a:rPr>
              <a:t>Need</a:t>
            </a:r>
            <a:r>
              <a:rPr kumimoji="0" lang="en-US" altLang="zh-CN" sz="1600" b="1" i="1" baseline="-25000" dirty="0" err="1">
                <a:ea typeface="宋体" panose="02010600030101010101" pitchFamily="2" charset="-122"/>
              </a:rPr>
              <a:t>i</a:t>
            </a:r>
            <a:r>
              <a:rPr kumimoji="0" lang="en-US" altLang="zh-CN" sz="1600" b="1" i="1" baseline="-25000" dirty="0">
                <a:ea typeface="宋体" panose="02010600030101010101" pitchFamily="2" charset="-122"/>
              </a:rPr>
              <a:t>  </a:t>
            </a:r>
            <a:r>
              <a:rPr kumimoji="0" lang="en-US" altLang="zh-CN" sz="1600" b="1" i="1" dirty="0">
                <a:ea typeface="宋体" panose="02010600030101010101" pitchFamily="2" charset="-122"/>
              </a:rPr>
              <a:t>= 0</a:t>
            </a:r>
            <a:r>
              <a:rPr kumimoji="0" lang="en-US" altLang="zh-CN" sz="1600" b="1" dirty="0">
                <a:ea typeface="宋体" panose="02010600030101010101" pitchFamily="2" charset="-122"/>
              </a:rPr>
              <a:t>: </a:t>
            </a:r>
            <a:r>
              <a:rPr kumimoji="0" lang="en-US" altLang="zh-CN" sz="1600" b="1" i="1" dirty="0">
                <a:ea typeface="宋体" panose="02010600030101010101" pitchFamily="2" charset="-122"/>
              </a:rPr>
              <a:t>Finish</a:t>
            </a:r>
            <a:r>
              <a:rPr kumimoji="0" lang="en-US" altLang="zh-CN" sz="1600" b="1" dirty="0">
                <a:ea typeface="宋体" panose="02010600030101010101" pitchFamily="2" charset="-122"/>
              </a:rPr>
              <a:t>[</a:t>
            </a:r>
            <a:r>
              <a:rPr kumimoji="0" lang="en-US" altLang="zh-CN" sz="1600" b="1" i="1" dirty="0" err="1">
                <a:ea typeface="宋体" panose="02010600030101010101" pitchFamily="2" charset="-122"/>
              </a:rPr>
              <a:t>i</a:t>
            </a:r>
            <a:r>
              <a:rPr kumimoji="0" lang="en-US" altLang="zh-CN" sz="1600" b="1" dirty="0">
                <a:ea typeface="宋体" panose="02010600030101010101" pitchFamily="2" charset="-122"/>
              </a:rPr>
              <a:t>] = true; </a:t>
            </a:r>
            <a:r>
              <a:rPr kumimoji="0" lang="en-US" altLang="zh-CN" sz="1600" b="1" i="1" dirty="0">
                <a:ea typeface="宋体" panose="02010600030101010101" pitchFamily="2" charset="-122"/>
              </a:rPr>
              <a:t>Work</a:t>
            </a:r>
            <a:r>
              <a:rPr kumimoji="0" lang="en-US" altLang="zh-CN" sz="1600" b="1" dirty="0">
                <a:ea typeface="宋体" panose="02010600030101010101" pitchFamily="2" charset="-122"/>
              </a:rPr>
              <a:t> = </a:t>
            </a:r>
            <a:r>
              <a:rPr kumimoji="0" lang="en-US" altLang="zh-CN" sz="1600" b="1" i="1" dirty="0">
                <a:ea typeface="宋体" panose="02010600030101010101" pitchFamily="2" charset="-122"/>
              </a:rPr>
              <a:t>Work</a:t>
            </a:r>
            <a:r>
              <a:rPr kumimoji="0" lang="en-US" altLang="zh-CN" sz="1600" b="1" dirty="0">
                <a:ea typeface="宋体" panose="02010600030101010101" pitchFamily="2" charset="-122"/>
              </a:rPr>
              <a:t> + </a:t>
            </a:r>
            <a:r>
              <a:rPr kumimoji="0" lang="en-US" altLang="zh-CN" sz="1600" b="1" i="1" dirty="0" err="1">
                <a:ea typeface="宋体" panose="02010600030101010101" pitchFamily="2" charset="-122"/>
              </a:rPr>
              <a:t>Allocation</a:t>
            </a:r>
            <a:r>
              <a:rPr kumimoji="0" lang="en-US" altLang="zh-CN" sz="1600" b="1" i="1" baseline="-25000" dirty="0" err="1">
                <a:ea typeface="宋体" panose="02010600030101010101" pitchFamily="2" charset="-122"/>
              </a:rPr>
              <a:t>i</a:t>
            </a:r>
            <a:endParaRPr kumimoji="0" lang="en-US" altLang="zh-CN" sz="1600" b="1" dirty="0">
              <a:ea typeface="宋体" panose="02010600030101010101" pitchFamily="2" charset="-122"/>
            </a:endParaRPr>
          </a:p>
          <a:p>
            <a:pPr marL="457200" lvl="1" indent="0">
              <a:buNone/>
            </a:pPr>
            <a:r>
              <a:rPr kumimoji="0" lang="en-US" altLang="zh-CN" sz="1600" b="1" dirty="0">
                <a:ea typeface="宋体" panose="02010600030101010101" pitchFamily="2" charset="-122"/>
              </a:rPr>
              <a:t>	else: </a:t>
            </a:r>
            <a:r>
              <a:rPr kumimoji="0" lang="en-US" altLang="zh-CN" sz="1600" b="1" i="1" dirty="0">
                <a:ea typeface="宋体" panose="02010600030101010101" pitchFamily="2" charset="-122"/>
              </a:rPr>
              <a:t>Finish</a:t>
            </a:r>
            <a:r>
              <a:rPr kumimoji="0" lang="en-US" altLang="zh-CN" sz="1600" b="1" dirty="0">
                <a:ea typeface="宋体" panose="02010600030101010101" pitchFamily="2" charset="-122"/>
              </a:rPr>
              <a:t>[</a:t>
            </a:r>
            <a:r>
              <a:rPr kumimoji="0" lang="en-US" altLang="zh-CN" sz="1600" b="1" i="1" dirty="0" err="1">
                <a:ea typeface="宋体" panose="02010600030101010101" pitchFamily="2" charset="-122"/>
              </a:rPr>
              <a:t>i</a:t>
            </a:r>
            <a:r>
              <a:rPr kumimoji="0" lang="en-US" altLang="zh-CN" sz="1600" b="1" dirty="0">
                <a:ea typeface="宋体" panose="02010600030101010101" pitchFamily="2" charset="-122"/>
              </a:rPr>
              <a:t>] = false</a:t>
            </a:r>
            <a:endParaRPr kumimoji="0" lang="en-US" altLang="zh-CN" sz="1600" dirty="0">
              <a:ea typeface="宋体" panose="02010600030101010101" pitchFamily="2" charset="-122"/>
            </a:endParaRPr>
          </a:p>
          <a:p>
            <a:pPr marL="0" indent="0">
              <a:buNone/>
            </a:pPr>
            <a:r>
              <a:rPr kumimoji="0" lang="en-US" altLang="zh-CN" sz="1600" dirty="0">
                <a:ea typeface="宋体" panose="02010600030101010101" pitchFamily="2" charset="-122"/>
              </a:rPr>
              <a:t>2.  Find an index </a:t>
            </a:r>
            <a:r>
              <a:rPr kumimoji="0" lang="en-US" altLang="zh-CN" sz="1600" i="1" dirty="0" err="1">
                <a:ea typeface="宋体" panose="02010600030101010101" pitchFamily="2" charset="-122"/>
              </a:rPr>
              <a:t>i</a:t>
            </a:r>
            <a:r>
              <a:rPr kumimoji="0" lang="en-US" altLang="zh-CN" sz="1600" i="1" dirty="0">
                <a:ea typeface="宋体" panose="02010600030101010101" pitchFamily="2" charset="-122"/>
              </a:rPr>
              <a:t> </a:t>
            </a:r>
            <a:r>
              <a:rPr kumimoji="0" lang="en-US" altLang="zh-CN" sz="1600" dirty="0">
                <a:ea typeface="宋体" panose="02010600030101010101" pitchFamily="2" charset="-122"/>
              </a:rPr>
              <a:t>such that both:</a:t>
            </a:r>
          </a:p>
          <a:p>
            <a:pPr marL="876300" lvl="1" indent="-419100">
              <a:buNone/>
            </a:pPr>
            <a:r>
              <a:rPr kumimoji="0" lang="en-US" altLang="zh-CN" sz="1600" b="1" dirty="0">
                <a:ea typeface="宋体" panose="02010600030101010101" pitchFamily="2" charset="-122"/>
              </a:rPr>
              <a:t>(a)	</a:t>
            </a:r>
            <a:r>
              <a:rPr kumimoji="0" lang="en-US" altLang="zh-CN" sz="1600" b="1" i="1" dirty="0">
                <a:ea typeface="宋体" panose="02010600030101010101" pitchFamily="2" charset="-122"/>
              </a:rPr>
              <a:t>Finish</a:t>
            </a:r>
            <a:r>
              <a:rPr kumimoji="0" lang="en-US" altLang="zh-CN" sz="1600" b="1" dirty="0">
                <a:ea typeface="宋体" panose="02010600030101010101" pitchFamily="2" charset="-122"/>
              </a:rPr>
              <a:t>[</a:t>
            </a:r>
            <a:r>
              <a:rPr kumimoji="0" lang="en-US" altLang="zh-CN" sz="1600" b="1" i="1" dirty="0" err="1">
                <a:ea typeface="宋体" panose="02010600030101010101" pitchFamily="2" charset="-122"/>
              </a:rPr>
              <a:t>i</a:t>
            </a:r>
            <a:r>
              <a:rPr kumimoji="0" lang="en-US" altLang="zh-CN" sz="1600" b="1" dirty="0">
                <a:ea typeface="宋体" panose="02010600030101010101" pitchFamily="2" charset="-122"/>
              </a:rPr>
              <a:t>] == </a:t>
            </a:r>
            <a:r>
              <a:rPr kumimoji="0" lang="en-US" altLang="zh-CN" sz="1600" b="1" i="1" dirty="0">
                <a:ea typeface="宋体" panose="02010600030101010101" pitchFamily="2" charset="-122"/>
              </a:rPr>
              <a:t>false</a:t>
            </a:r>
            <a:endParaRPr kumimoji="0" lang="en-US" altLang="zh-CN" sz="1600" b="1" dirty="0">
              <a:ea typeface="宋体" panose="02010600030101010101" pitchFamily="2" charset="-122"/>
            </a:endParaRPr>
          </a:p>
          <a:p>
            <a:pPr marL="876300" lvl="1" indent="-419100">
              <a:buNone/>
            </a:pPr>
            <a:r>
              <a:rPr kumimoji="0" lang="en-US" altLang="zh-CN" sz="1600" b="1" dirty="0">
                <a:ea typeface="宋体" panose="02010600030101010101" pitchFamily="2" charset="-122"/>
              </a:rPr>
              <a:t>(b)	</a:t>
            </a:r>
            <a:r>
              <a:rPr kumimoji="0" lang="en-US" altLang="zh-CN" sz="1600" b="1" i="1" dirty="0" err="1">
                <a:ea typeface="宋体" panose="02010600030101010101" pitchFamily="2" charset="-122"/>
              </a:rPr>
              <a:t>Need</a:t>
            </a:r>
            <a:r>
              <a:rPr kumimoji="0" lang="en-US" altLang="zh-CN" sz="1600" b="1" i="1" baseline="-25000" dirty="0" err="1">
                <a:ea typeface="宋体" panose="02010600030101010101" pitchFamily="2" charset="-122"/>
              </a:rPr>
              <a:t>i</a:t>
            </a:r>
            <a:r>
              <a:rPr kumimoji="0" lang="en-US" altLang="zh-CN" sz="1600" b="1" dirty="0">
                <a:ea typeface="宋体" panose="02010600030101010101" pitchFamily="2" charset="-122"/>
              </a:rPr>
              <a:t> </a:t>
            </a:r>
            <a:r>
              <a:rPr kumimoji="0" lang="en-US" altLang="zh-CN" sz="1600" b="1" dirty="0">
                <a:ea typeface="宋体" panose="02010600030101010101" pitchFamily="2" charset="-122"/>
                <a:sym typeface="Symbol" pitchFamily="2" charset="2"/>
              </a:rPr>
              <a:t> </a:t>
            </a:r>
            <a:r>
              <a:rPr kumimoji="0" lang="en-US" altLang="zh-CN" sz="1600" b="1" i="1" dirty="0">
                <a:ea typeface="宋体" panose="02010600030101010101" pitchFamily="2" charset="-122"/>
                <a:sym typeface="Symbol" pitchFamily="2" charset="2"/>
              </a:rPr>
              <a:t>Work</a:t>
            </a:r>
            <a:endParaRPr kumimoji="0" lang="en-US" altLang="zh-CN" sz="1600" b="1" dirty="0">
              <a:ea typeface="宋体" panose="02010600030101010101" pitchFamily="2" charset="-122"/>
              <a:sym typeface="Symbol" pitchFamily="2" charset="2"/>
            </a:endParaRPr>
          </a:p>
          <a:p>
            <a:pPr marL="876300" lvl="1" indent="-419100">
              <a:buNone/>
            </a:pPr>
            <a:r>
              <a:rPr kumimoji="0" lang="en-US" altLang="zh-CN" sz="1600" dirty="0">
                <a:ea typeface="宋体" panose="02010600030101010101" pitchFamily="2" charset="-122"/>
                <a:sym typeface="Symbol" pitchFamily="2" charset="2"/>
              </a:rPr>
              <a:t>If no such </a:t>
            </a:r>
            <a:r>
              <a:rPr kumimoji="0" lang="en-US" altLang="zh-CN" sz="1600" i="1" dirty="0" err="1">
                <a:ea typeface="宋体" panose="02010600030101010101" pitchFamily="2" charset="-122"/>
                <a:sym typeface="Symbol" pitchFamily="2" charset="2"/>
              </a:rPr>
              <a:t>i</a:t>
            </a:r>
            <a:r>
              <a:rPr kumimoji="0" lang="en-US" altLang="zh-CN" sz="1600" dirty="0">
                <a:ea typeface="宋体" panose="02010600030101010101" pitchFamily="2" charset="-122"/>
                <a:sym typeface="Symbol" pitchFamily="2" charset="2"/>
              </a:rPr>
              <a:t> exists, go to step 4. </a:t>
            </a:r>
          </a:p>
          <a:p>
            <a:pPr marL="0" indent="0">
              <a:buNone/>
            </a:pPr>
            <a:r>
              <a:rPr kumimoji="0" lang="en-US" altLang="zh-CN" sz="1600" b="1" i="1" dirty="0">
                <a:ea typeface="宋体" panose="02010600030101010101" pitchFamily="2" charset="-122"/>
                <a:sym typeface="Symbol" pitchFamily="2" charset="2"/>
              </a:rPr>
              <a:t>3. </a:t>
            </a:r>
            <a:r>
              <a:rPr kumimoji="0" lang="en-US" altLang="zh-CN" sz="1600" b="1" i="1" dirty="0">
                <a:ea typeface="宋体" panose="02010600030101010101" pitchFamily="2" charset="-122"/>
              </a:rPr>
              <a:t>Work</a:t>
            </a:r>
            <a:r>
              <a:rPr kumimoji="0" lang="en-US" altLang="zh-CN" sz="1600" b="1" dirty="0">
                <a:ea typeface="宋体" panose="02010600030101010101" pitchFamily="2" charset="-122"/>
              </a:rPr>
              <a:t> = </a:t>
            </a:r>
            <a:r>
              <a:rPr kumimoji="0" lang="en-US" altLang="zh-CN" sz="1600" b="1" i="1" dirty="0">
                <a:ea typeface="宋体" panose="02010600030101010101" pitchFamily="2" charset="-122"/>
              </a:rPr>
              <a:t>Work</a:t>
            </a:r>
            <a:r>
              <a:rPr kumimoji="0" lang="en-US" altLang="zh-CN" sz="1600" b="1" dirty="0">
                <a:ea typeface="宋体" panose="02010600030101010101" pitchFamily="2" charset="-122"/>
              </a:rPr>
              <a:t> + </a:t>
            </a:r>
            <a:r>
              <a:rPr kumimoji="0" lang="en-US" altLang="zh-CN" sz="1600" b="1" i="1" dirty="0" err="1">
                <a:ea typeface="宋体" panose="02010600030101010101" pitchFamily="2" charset="-122"/>
              </a:rPr>
              <a:t>Allocation</a:t>
            </a:r>
            <a:r>
              <a:rPr kumimoji="0" lang="en-US" altLang="zh-CN" sz="1600" b="1" i="1" baseline="-25000" dirty="0" err="1">
                <a:ea typeface="宋体" panose="02010600030101010101" pitchFamily="2" charset="-122"/>
              </a:rPr>
              <a:t>i</a:t>
            </a:r>
            <a:br>
              <a:rPr kumimoji="0" lang="en-US" altLang="zh-CN" sz="1600" b="1" dirty="0">
                <a:ea typeface="宋体" panose="02010600030101010101" pitchFamily="2" charset="-122"/>
              </a:rPr>
            </a:br>
            <a:r>
              <a:rPr kumimoji="0" lang="en-US" altLang="zh-CN" sz="1600" b="1" dirty="0">
                <a:ea typeface="宋体" panose="02010600030101010101" pitchFamily="2" charset="-122"/>
              </a:rPr>
              <a:t>    </a:t>
            </a:r>
            <a:r>
              <a:rPr kumimoji="0" lang="en-US" altLang="zh-CN" sz="1600" b="1" i="1" dirty="0">
                <a:ea typeface="宋体" panose="02010600030101010101" pitchFamily="2" charset="-122"/>
              </a:rPr>
              <a:t>Finish</a:t>
            </a:r>
            <a:r>
              <a:rPr kumimoji="0" lang="en-US" altLang="zh-CN" sz="1600" b="1" dirty="0">
                <a:ea typeface="宋体" panose="02010600030101010101" pitchFamily="2" charset="-122"/>
              </a:rPr>
              <a:t>[</a:t>
            </a:r>
            <a:r>
              <a:rPr kumimoji="0" lang="en-US" altLang="zh-CN" sz="1600" b="1" i="1" dirty="0" err="1">
                <a:ea typeface="宋体" panose="02010600030101010101" pitchFamily="2" charset="-122"/>
              </a:rPr>
              <a:t>i</a:t>
            </a:r>
            <a:r>
              <a:rPr kumimoji="0" lang="en-US" altLang="zh-CN" sz="1600" b="1" dirty="0">
                <a:ea typeface="宋体" panose="02010600030101010101" pitchFamily="2" charset="-122"/>
              </a:rPr>
              <a:t>] = </a:t>
            </a:r>
            <a:r>
              <a:rPr kumimoji="0" lang="en-US" altLang="zh-CN" sz="1600" b="1" i="1" dirty="0">
                <a:ea typeface="宋体" panose="02010600030101010101" pitchFamily="2" charset="-122"/>
              </a:rPr>
              <a:t>true</a:t>
            </a:r>
            <a:br>
              <a:rPr kumimoji="0" lang="en-US" altLang="zh-CN" sz="1600" dirty="0">
                <a:ea typeface="宋体" panose="02010600030101010101" pitchFamily="2" charset="-122"/>
              </a:rPr>
            </a:br>
            <a:r>
              <a:rPr kumimoji="0" lang="en-US" altLang="zh-CN" sz="1600" dirty="0">
                <a:ea typeface="宋体" panose="02010600030101010101" pitchFamily="2" charset="-122"/>
              </a:rPr>
              <a:t>    go to step 2.</a:t>
            </a:r>
            <a:endParaRPr kumimoji="0" lang="en-US" altLang="en-US" sz="1600" dirty="0">
              <a:ea typeface="宋体" panose="02010600030101010101" pitchFamily="2" charset="-122"/>
            </a:endParaRPr>
          </a:p>
          <a:p>
            <a:pPr marL="0" indent="0">
              <a:buNone/>
            </a:pPr>
            <a:r>
              <a:rPr kumimoji="0" lang="en-US" altLang="en-US" sz="1600" dirty="0">
                <a:ea typeface="宋体" panose="02010600030101010101" pitchFamily="2" charset="-122"/>
              </a:rPr>
              <a:t>4. </a:t>
            </a:r>
            <a:r>
              <a:rPr lang="en-US" altLang="en-US" sz="1600" dirty="0"/>
              <a:t>If </a:t>
            </a:r>
            <a:r>
              <a:rPr lang="en-US" altLang="en-US" sz="1600" b="1" i="1" dirty="0"/>
              <a:t>Finish</a:t>
            </a:r>
            <a:r>
              <a:rPr lang="en-US" altLang="en-US" sz="1600" b="1" dirty="0"/>
              <a:t> [</a:t>
            </a:r>
            <a:r>
              <a:rPr lang="en-US" altLang="en-US" sz="1600" b="1" i="1" dirty="0" err="1"/>
              <a:t>i</a:t>
            </a:r>
            <a:r>
              <a:rPr lang="en-US" altLang="en-US" sz="1600" b="1" dirty="0"/>
              <a:t>] == </a:t>
            </a:r>
            <a:r>
              <a:rPr lang="en-US" altLang="en-US" sz="1600" b="1" i="1" dirty="0"/>
              <a:t>true</a:t>
            </a:r>
            <a:r>
              <a:rPr lang="en-US" altLang="en-US" sz="1600" b="1" dirty="0"/>
              <a:t> </a:t>
            </a:r>
            <a:r>
              <a:rPr lang="en-US" altLang="en-US" sz="1600" dirty="0"/>
              <a:t>for all </a:t>
            </a:r>
            <a:r>
              <a:rPr lang="en-US" altLang="en-US" sz="1600" b="1" i="1" dirty="0" err="1"/>
              <a:t>i</a:t>
            </a:r>
            <a:r>
              <a:rPr lang="en-US" altLang="en-US" sz="1600" dirty="0"/>
              <a:t>, then the system is in a safe state, otherwise, it is unsafe</a:t>
            </a:r>
            <a:endParaRPr kumimoji="0" lang="en-US" altLang="zh-CN" sz="1600" dirty="0">
              <a:ea typeface="宋体" panose="02010600030101010101" pitchFamily="2" charset="-122"/>
              <a:sym typeface="Symbol" pitchFamily="2" charset="2"/>
            </a:endParaRPr>
          </a:p>
        </p:txBody>
      </p:sp>
    </p:spTree>
    <p:extLst>
      <p:ext uri="{BB962C8B-B14F-4D97-AF65-F5344CB8AC3E}">
        <p14:creationId xmlns:p14="http://schemas.microsoft.com/office/powerpoint/2010/main" val="2915646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t>Safety Algorithm - Example</a:t>
            </a:r>
            <a:endParaRPr lang="en-US" altLang="en-US" sz="100" dirty="0"/>
          </a:p>
        </p:txBody>
      </p:sp>
      <p:sp>
        <p:nvSpPr>
          <p:cNvPr id="4" name="Rectangle 3">
            <a:extLst>
              <a:ext uri="{FF2B5EF4-FFF2-40B4-BE49-F238E27FC236}">
                <a16:creationId xmlns:a16="http://schemas.microsoft.com/office/drawing/2014/main" id="{F203FA25-1983-4A1C-9B0D-B33FB38FE50D}"/>
              </a:ext>
            </a:extLst>
          </p:cNvPr>
          <p:cNvSpPr txBox="1">
            <a:spLocks noChangeArrowheads="1"/>
          </p:cNvSpPr>
          <p:nvPr/>
        </p:nvSpPr>
        <p:spPr bwMode="auto">
          <a:xfrm>
            <a:off x="463859" y="1077324"/>
            <a:ext cx="86276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kumimoji="0" lang="en-US" altLang="zh-CN" sz="2000" kern="0"/>
              <a:t>Consider the following snapshot of a system, is this system safe?</a:t>
            </a:r>
            <a:endParaRPr kumimoji="0" lang="en-US" altLang="zh-CN" sz="2000" kern="0" dirty="0"/>
          </a:p>
        </p:txBody>
      </p:sp>
      <p:graphicFrame>
        <p:nvGraphicFramePr>
          <p:cNvPr id="5" name="Group 4">
            <a:extLst>
              <a:ext uri="{FF2B5EF4-FFF2-40B4-BE49-F238E27FC236}">
                <a16:creationId xmlns:a16="http://schemas.microsoft.com/office/drawing/2014/main" id="{0721E4E8-D18E-4634-8A22-4725B49CA724}"/>
              </a:ext>
            </a:extLst>
          </p:cNvPr>
          <p:cNvGraphicFramePr>
            <a:graphicFrameLocks/>
          </p:cNvGraphicFramePr>
          <p:nvPr>
            <p:extLst>
              <p:ext uri="{D42A27DB-BD31-4B8C-83A1-F6EECF244321}">
                <p14:modId xmlns:p14="http://schemas.microsoft.com/office/powerpoint/2010/main" val="228766265"/>
              </p:ext>
            </p:extLst>
          </p:nvPr>
        </p:nvGraphicFramePr>
        <p:xfrm>
          <a:off x="654360" y="1725024"/>
          <a:ext cx="7356475" cy="4032253"/>
        </p:xfrm>
        <a:graphic>
          <a:graphicData uri="http://schemas.openxmlformats.org/drawingml/2006/table">
            <a:tbl>
              <a:tblPr/>
              <a:tblGrid>
                <a:gridCol w="674688">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2762">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3524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11175">
                  <a:extLst>
                    <a:ext uri="{9D8B030D-6E8A-4147-A177-3AD203B41FA5}">
                      <a16:colId xmlns:a16="http://schemas.microsoft.com/office/drawing/2014/main" val="20008"/>
                    </a:ext>
                  </a:extLst>
                </a:gridCol>
                <a:gridCol w="512763">
                  <a:extLst>
                    <a:ext uri="{9D8B030D-6E8A-4147-A177-3AD203B41FA5}">
                      <a16:colId xmlns:a16="http://schemas.microsoft.com/office/drawing/2014/main" val="20009"/>
                    </a:ext>
                  </a:extLst>
                </a:gridCol>
                <a:gridCol w="352425">
                  <a:extLst>
                    <a:ext uri="{9D8B030D-6E8A-4147-A177-3AD203B41FA5}">
                      <a16:colId xmlns:a16="http://schemas.microsoft.com/office/drawing/2014/main" val="20010"/>
                    </a:ext>
                  </a:extLst>
                </a:gridCol>
                <a:gridCol w="428625">
                  <a:extLst>
                    <a:ext uri="{9D8B030D-6E8A-4147-A177-3AD203B41FA5}">
                      <a16:colId xmlns:a16="http://schemas.microsoft.com/office/drawing/2014/main" val="20011"/>
                    </a:ext>
                  </a:extLst>
                </a:gridCol>
                <a:gridCol w="511175">
                  <a:extLst>
                    <a:ext uri="{9D8B030D-6E8A-4147-A177-3AD203B41FA5}">
                      <a16:colId xmlns:a16="http://schemas.microsoft.com/office/drawing/2014/main" val="20012"/>
                    </a:ext>
                  </a:extLst>
                </a:gridCol>
                <a:gridCol w="512762">
                  <a:extLst>
                    <a:ext uri="{9D8B030D-6E8A-4147-A177-3AD203B41FA5}">
                      <a16:colId xmlns:a16="http://schemas.microsoft.com/office/drawing/2014/main" val="20013"/>
                    </a:ext>
                  </a:extLst>
                </a:gridCol>
                <a:gridCol w="511175">
                  <a:extLst>
                    <a:ext uri="{9D8B030D-6E8A-4147-A177-3AD203B41FA5}">
                      <a16:colId xmlns:a16="http://schemas.microsoft.com/office/drawing/2014/main" val="20014"/>
                    </a:ext>
                  </a:extLst>
                </a:gridCol>
              </a:tblGrid>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Allocation</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Available</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000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8232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t>Safety Algorithm - Example</a:t>
            </a:r>
            <a:endParaRPr lang="en-US" altLang="en-US" sz="100" dirty="0"/>
          </a:p>
        </p:txBody>
      </p:sp>
      <p:sp>
        <p:nvSpPr>
          <p:cNvPr id="6" name="Rectangle 3">
            <a:extLst>
              <a:ext uri="{FF2B5EF4-FFF2-40B4-BE49-F238E27FC236}">
                <a16:creationId xmlns:a16="http://schemas.microsoft.com/office/drawing/2014/main" id="{B2A488D1-FAFC-46D1-A768-4E5458C0643F}"/>
              </a:ext>
            </a:extLst>
          </p:cNvPr>
          <p:cNvSpPr>
            <a:spLocks noChangeArrowheads="1"/>
          </p:cNvSpPr>
          <p:nvPr/>
        </p:nvSpPr>
        <p:spPr bwMode="auto">
          <a:xfrm>
            <a:off x="463859" y="1185336"/>
            <a:ext cx="83189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90000"/>
              <a:buFont typeface="Wingdings"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eaLnBrk="1" hangingPunct="1">
              <a:spcBef>
                <a:spcPct val="50000"/>
              </a:spcBef>
              <a:buClrTx/>
              <a:buSzTx/>
              <a:buFontTx/>
              <a:buNone/>
            </a:pPr>
            <a:r>
              <a:rPr kumimoji="0" lang="en-US" altLang="zh-CN" dirty="0"/>
              <a:t>What is the content of the matrix </a:t>
            </a:r>
            <a:r>
              <a:rPr kumimoji="0" lang="en-US" altLang="zh-CN" dirty="0">
                <a:solidFill>
                  <a:srgbClr val="C00000"/>
                </a:solidFill>
              </a:rPr>
              <a:t>Need</a:t>
            </a:r>
            <a:r>
              <a:rPr kumimoji="0" lang="en-US" altLang="zh-CN" i="1" dirty="0"/>
              <a:t> </a:t>
            </a:r>
            <a:r>
              <a:rPr kumimoji="0" lang="en-US" altLang="zh-CN" dirty="0"/>
              <a:t>denoting the number of resources needed by each process?</a:t>
            </a:r>
          </a:p>
        </p:txBody>
      </p:sp>
      <p:sp>
        <p:nvSpPr>
          <p:cNvPr id="7" name="Rectangle 4">
            <a:extLst>
              <a:ext uri="{FF2B5EF4-FFF2-40B4-BE49-F238E27FC236}">
                <a16:creationId xmlns:a16="http://schemas.microsoft.com/office/drawing/2014/main" id="{FF36FF41-D1BB-42D7-BC01-99809640EA64}"/>
              </a:ext>
            </a:extLst>
          </p:cNvPr>
          <p:cNvSpPr>
            <a:spLocks noChangeArrowheads="1"/>
          </p:cNvSpPr>
          <p:nvPr/>
        </p:nvSpPr>
        <p:spPr bwMode="auto">
          <a:xfrm>
            <a:off x="2114713" y="2122993"/>
            <a:ext cx="40511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folHlink"/>
              </a:buClr>
              <a:buSzPct val="90000"/>
              <a:buFont typeface="Wingdings" pitchFamily="2" charset="2"/>
              <a:buChar char="n"/>
              <a:defRPr kumimoji="1" sz="2400">
                <a:solidFill>
                  <a:schemeClr val="tx1"/>
                </a:solidFill>
                <a:latin typeface="Arial" panose="020B0604020202020204" pitchFamily="34" charset="0"/>
                <a:ea typeface="PMingLiU" panose="02020500000000000000" pitchFamily="18" charset="-120"/>
              </a:defRPr>
            </a:lvl1pPr>
            <a:lvl2pPr>
              <a:spcBef>
                <a:spcPct val="20000"/>
              </a:spcBef>
              <a:buClr>
                <a:schemeClr val="accent1"/>
              </a:buClr>
              <a:buSzPct val="75000"/>
              <a:buFont typeface="Wingdings"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lvl="1" eaLnBrk="1" hangingPunct="1">
              <a:buFont typeface="Wingdings" pitchFamily="2" charset="2"/>
              <a:buNone/>
            </a:pPr>
            <a:r>
              <a:rPr kumimoji="0" lang="en-US" altLang="zh-CN" sz="1800" dirty="0">
                <a:ea typeface="宋体" panose="02010600030101010101" pitchFamily="2" charset="-122"/>
              </a:rPr>
              <a:t>Max – Allocation = Need (matrix) </a:t>
            </a:r>
          </a:p>
        </p:txBody>
      </p:sp>
      <p:graphicFrame>
        <p:nvGraphicFramePr>
          <p:cNvPr id="8" name="Group 5">
            <a:extLst>
              <a:ext uri="{FF2B5EF4-FFF2-40B4-BE49-F238E27FC236}">
                <a16:creationId xmlns:a16="http://schemas.microsoft.com/office/drawing/2014/main" id="{383FB23E-D11C-4326-9BCC-ABBA57B1713C}"/>
              </a:ext>
            </a:extLst>
          </p:cNvPr>
          <p:cNvGraphicFramePr>
            <a:graphicFrameLocks/>
          </p:cNvGraphicFramePr>
          <p:nvPr>
            <p:extLst>
              <p:ext uri="{D42A27DB-BD31-4B8C-83A1-F6EECF244321}">
                <p14:modId xmlns:p14="http://schemas.microsoft.com/office/powerpoint/2010/main" val="785536169"/>
              </p:ext>
            </p:extLst>
          </p:nvPr>
        </p:nvGraphicFramePr>
        <p:xfrm>
          <a:off x="2697326" y="2770693"/>
          <a:ext cx="3306762" cy="3024190"/>
        </p:xfrm>
        <a:graphic>
          <a:graphicData uri="http://schemas.openxmlformats.org/drawingml/2006/table">
            <a:tbl>
              <a:tblPr/>
              <a:tblGrid>
                <a:gridCol w="741362">
                  <a:extLst>
                    <a:ext uri="{9D8B030D-6E8A-4147-A177-3AD203B41FA5}">
                      <a16:colId xmlns:a16="http://schemas.microsoft.com/office/drawing/2014/main" val="20000"/>
                    </a:ext>
                  </a:extLst>
                </a:gridCol>
                <a:gridCol w="639763">
                  <a:extLst>
                    <a:ext uri="{9D8B030D-6E8A-4147-A177-3AD203B41FA5}">
                      <a16:colId xmlns:a16="http://schemas.microsoft.com/office/drawing/2014/main" val="20001"/>
                    </a:ext>
                  </a:extLst>
                </a:gridCol>
                <a:gridCol w="642937">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642937">
                  <a:extLst>
                    <a:ext uri="{9D8B030D-6E8A-4147-A177-3AD203B41FA5}">
                      <a16:colId xmlns:a16="http://schemas.microsoft.com/office/drawing/2014/main" val="20004"/>
                    </a:ext>
                  </a:extLst>
                </a:gridCol>
              </a:tblGrid>
              <a:tr h="500063">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Need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8475">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813">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P0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P1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P2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4813">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P3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P4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defRPr sz="2000">
                          <a:solidFill>
                            <a:schemeClr val="tx1"/>
                          </a:solidFill>
                          <a:latin typeface="Arial" panose="020B0604020202020204" pitchFamily="34" charset="0"/>
                          <a:ea typeface="PMingLiU"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3pPr>
                      <a:lvl4pPr marL="16002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088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t>Step 1</a:t>
            </a:r>
            <a:endParaRPr lang="en-US" altLang="en-US" sz="100" dirty="0"/>
          </a:p>
        </p:txBody>
      </p:sp>
      <p:sp>
        <p:nvSpPr>
          <p:cNvPr id="9" name="TextBox 1">
            <a:extLst>
              <a:ext uri="{FF2B5EF4-FFF2-40B4-BE49-F238E27FC236}">
                <a16:creationId xmlns:a16="http://schemas.microsoft.com/office/drawing/2014/main" id="{8F410EC9-4B05-4838-9075-1615B916D6A7}"/>
              </a:ext>
            </a:extLst>
          </p:cNvPr>
          <p:cNvSpPr txBox="1"/>
          <p:nvPr/>
        </p:nvSpPr>
        <p:spPr>
          <a:xfrm>
            <a:off x="816494" y="1162223"/>
            <a:ext cx="3057888" cy="369332"/>
          </a:xfrm>
          <a:prstGeom prst="rect">
            <a:avLst/>
          </a:prstGeom>
          <a:noFill/>
        </p:spPr>
        <p:txBody>
          <a:bodyPr wrap="none" rtlCol="0">
            <a:spAutoFit/>
          </a:bodyPr>
          <a:lstStyle/>
          <a:p>
            <a:r>
              <a:rPr lang="en-US" dirty="0"/>
              <a:t>Initialize “Finish” and “Work”</a:t>
            </a:r>
          </a:p>
        </p:txBody>
      </p:sp>
      <p:graphicFrame>
        <p:nvGraphicFramePr>
          <p:cNvPr id="10" name="Group 4">
            <a:extLst>
              <a:ext uri="{FF2B5EF4-FFF2-40B4-BE49-F238E27FC236}">
                <a16:creationId xmlns:a16="http://schemas.microsoft.com/office/drawing/2014/main" id="{48E6D385-8CCD-482B-B760-5CE566C988F4}"/>
              </a:ext>
            </a:extLst>
          </p:cNvPr>
          <p:cNvGraphicFramePr>
            <a:graphicFrameLocks/>
          </p:cNvGraphicFramePr>
          <p:nvPr>
            <p:extLst>
              <p:ext uri="{D42A27DB-BD31-4B8C-83A1-F6EECF244321}">
                <p14:modId xmlns:p14="http://schemas.microsoft.com/office/powerpoint/2010/main" val="2489714091"/>
              </p:ext>
            </p:extLst>
          </p:nvPr>
        </p:nvGraphicFramePr>
        <p:xfrm>
          <a:off x="463859" y="1783203"/>
          <a:ext cx="8075238" cy="4032253"/>
        </p:xfrm>
        <a:graphic>
          <a:graphicData uri="http://schemas.openxmlformats.org/drawingml/2006/table">
            <a:tbl>
              <a:tblPr/>
              <a:tblGrid>
                <a:gridCol w="740608">
                  <a:extLst>
                    <a:ext uri="{9D8B030D-6E8A-4147-A177-3AD203B41FA5}">
                      <a16:colId xmlns:a16="http://schemas.microsoft.com/office/drawing/2014/main" val="20000"/>
                    </a:ext>
                  </a:extLst>
                </a:gridCol>
                <a:gridCol w="561119">
                  <a:extLst>
                    <a:ext uri="{9D8B030D-6E8A-4147-A177-3AD203B41FA5}">
                      <a16:colId xmlns:a16="http://schemas.microsoft.com/office/drawing/2014/main" val="20001"/>
                    </a:ext>
                  </a:extLst>
                </a:gridCol>
                <a:gridCol w="562861">
                  <a:extLst>
                    <a:ext uri="{9D8B030D-6E8A-4147-A177-3AD203B41FA5}">
                      <a16:colId xmlns:a16="http://schemas.microsoft.com/office/drawing/2014/main" val="20002"/>
                    </a:ext>
                  </a:extLst>
                </a:gridCol>
                <a:gridCol w="561119">
                  <a:extLst>
                    <a:ext uri="{9D8B030D-6E8A-4147-A177-3AD203B41FA5}">
                      <a16:colId xmlns:a16="http://schemas.microsoft.com/office/drawing/2014/main" val="20003"/>
                    </a:ext>
                  </a:extLst>
                </a:gridCol>
                <a:gridCol w="561119">
                  <a:extLst>
                    <a:ext uri="{9D8B030D-6E8A-4147-A177-3AD203B41FA5}">
                      <a16:colId xmlns:a16="http://schemas.microsoft.com/office/drawing/2014/main" val="20004"/>
                    </a:ext>
                  </a:extLst>
                </a:gridCol>
                <a:gridCol w="386859">
                  <a:extLst>
                    <a:ext uri="{9D8B030D-6E8A-4147-A177-3AD203B41FA5}">
                      <a16:colId xmlns:a16="http://schemas.microsoft.com/office/drawing/2014/main" val="20005"/>
                    </a:ext>
                  </a:extLst>
                </a:gridCol>
                <a:gridCol w="470504">
                  <a:extLst>
                    <a:ext uri="{9D8B030D-6E8A-4147-A177-3AD203B41FA5}">
                      <a16:colId xmlns:a16="http://schemas.microsoft.com/office/drawing/2014/main" val="20006"/>
                    </a:ext>
                  </a:extLst>
                </a:gridCol>
                <a:gridCol w="564605">
                  <a:extLst>
                    <a:ext uri="{9D8B030D-6E8A-4147-A177-3AD203B41FA5}">
                      <a16:colId xmlns:a16="http://schemas.microsoft.com/office/drawing/2014/main" val="20007"/>
                    </a:ext>
                  </a:extLst>
                </a:gridCol>
                <a:gridCol w="561119">
                  <a:extLst>
                    <a:ext uri="{9D8B030D-6E8A-4147-A177-3AD203B41FA5}">
                      <a16:colId xmlns:a16="http://schemas.microsoft.com/office/drawing/2014/main" val="20008"/>
                    </a:ext>
                  </a:extLst>
                </a:gridCol>
                <a:gridCol w="562863">
                  <a:extLst>
                    <a:ext uri="{9D8B030D-6E8A-4147-A177-3AD203B41FA5}">
                      <a16:colId xmlns:a16="http://schemas.microsoft.com/office/drawing/2014/main" val="20009"/>
                    </a:ext>
                  </a:extLst>
                </a:gridCol>
                <a:gridCol w="1019952">
                  <a:extLst>
                    <a:ext uri="{9D8B030D-6E8A-4147-A177-3AD203B41FA5}">
                      <a16:colId xmlns:a16="http://schemas.microsoft.com/office/drawing/2014/main" val="20010"/>
                    </a:ext>
                  </a:extLst>
                </a:gridCol>
                <a:gridCol w="1522510">
                  <a:extLst>
                    <a:ext uri="{9D8B030D-6E8A-4147-A177-3AD203B41FA5}">
                      <a16:colId xmlns:a16="http://schemas.microsoft.com/office/drawing/2014/main" val="20011"/>
                    </a:ext>
                  </a:extLst>
                </a:gridCol>
              </a:tblGrid>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j-lt"/>
                          <a:ea typeface="宋体" panose="02010600030101010101" pitchFamily="2" charset="-122"/>
                        </a:rPr>
                        <a:t>Allocation</a:t>
                      </a:r>
                      <a:endParaRPr kumimoji="0" lang="en-US" altLang="zh-CN" sz="2000" b="1" i="0" u="none" strike="noStrike" cap="none" normalizeH="0" baseline="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mj-lt"/>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Need</a:t>
                      </a:r>
                      <a:endParaRPr kumimoji="0" lang="en-US" altLang="zh-CN" sz="2000" b="1" i="0" u="none" strike="noStrike" cap="none" normalizeH="0" baseline="0" dirty="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mj-lt"/>
                          <a:ea typeface="PMingLiU" panose="02020500000000000000" pitchFamily="18" charset="-120"/>
                        </a:rPr>
                        <a:t>Finish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Work</a:t>
                      </a:r>
                      <a:endParaRPr kumimoji="0" lang="en-US" altLang="zh-CN" sz="2000" b="1" i="0" u="none" strike="noStrike" cap="none" normalizeH="0" baseline="0" dirty="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6">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(2,1,2,0)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 name="TextBox 4">
            <a:extLst>
              <a:ext uri="{FF2B5EF4-FFF2-40B4-BE49-F238E27FC236}">
                <a16:creationId xmlns:a16="http://schemas.microsoft.com/office/drawing/2014/main" id="{C791A200-A2FE-4A6D-876F-61FAD92307CE}"/>
              </a:ext>
            </a:extLst>
          </p:cNvPr>
          <p:cNvSpPr txBox="1"/>
          <p:nvPr/>
        </p:nvSpPr>
        <p:spPr>
          <a:xfrm>
            <a:off x="6272784" y="356616"/>
            <a:ext cx="1425390" cy="276999"/>
          </a:xfrm>
          <a:prstGeom prst="rect">
            <a:avLst/>
          </a:prstGeom>
          <a:noFill/>
        </p:spPr>
        <p:txBody>
          <a:bodyPr wrap="none" rtlCol="0">
            <a:spAutoFit/>
          </a:bodyPr>
          <a:lstStyle/>
          <a:p>
            <a:r>
              <a:rPr lang="en-US" sz="1200" dirty="0"/>
              <a:t>Sequence = &lt;&gt;</a:t>
            </a:r>
          </a:p>
        </p:txBody>
      </p:sp>
    </p:spTree>
    <p:extLst>
      <p:ext uri="{BB962C8B-B14F-4D97-AF65-F5344CB8AC3E}">
        <p14:creationId xmlns:p14="http://schemas.microsoft.com/office/powerpoint/2010/main" val="81563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t>Step 2</a:t>
            </a:r>
            <a:endParaRPr lang="en-US" altLang="en-US" sz="100" dirty="0"/>
          </a:p>
        </p:txBody>
      </p:sp>
      <p:sp>
        <p:nvSpPr>
          <p:cNvPr id="11" name="TextBox 4">
            <a:extLst>
              <a:ext uri="{FF2B5EF4-FFF2-40B4-BE49-F238E27FC236}">
                <a16:creationId xmlns:a16="http://schemas.microsoft.com/office/drawing/2014/main" id="{E4BAE2C1-30A3-46B6-ACC1-A11BA0CDAD7B}"/>
              </a:ext>
            </a:extLst>
          </p:cNvPr>
          <p:cNvSpPr txBox="1"/>
          <p:nvPr/>
        </p:nvSpPr>
        <p:spPr>
          <a:xfrm>
            <a:off x="6268738" y="356616"/>
            <a:ext cx="1616148" cy="276999"/>
          </a:xfrm>
          <a:prstGeom prst="rect">
            <a:avLst/>
          </a:prstGeom>
          <a:noFill/>
        </p:spPr>
        <p:txBody>
          <a:bodyPr wrap="none" rtlCol="0">
            <a:spAutoFit/>
          </a:bodyPr>
          <a:lstStyle/>
          <a:p>
            <a:r>
              <a:rPr lang="en-US" altLang="zh-CN" sz="1200" dirty="0">
                <a:solidFill>
                  <a:srgbClr val="FF0000"/>
                </a:solidFill>
              </a:rPr>
              <a:t>Sequence = &lt;P0&gt;</a:t>
            </a:r>
          </a:p>
        </p:txBody>
      </p:sp>
      <p:graphicFrame>
        <p:nvGraphicFramePr>
          <p:cNvPr id="14" name="Group 4">
            <a:extLst>
              <a:ext uri="{FF2B5EF4-FFF2-40B4-BE49-F238E27FC236}">
                <a16:creationId xmlns:a16="http://schemas.microsoft.com/office/drawing/2014/main" id="{34DA169C-7333-4B68-A524-E680649D6AF8}"/>
              </a:ext>
            </a:extLst>
          </p:cNvPr>
          <p:cNvGraphicFramePr>
            <a:graphicFrameLocks/>
          </p:cNvGraphicFramePr>
          <p:nvPr>
            <p:extLst>
              <p:ext uri="{D42A27DB-BD31-4B8C-83A1-F6EECF244321}">
                <p14:modId xmlns:p14="http://schemas.microsoft.com/office/powerpoint/2010/main" val="4048414144"/>
              </p:ext>
            </p:extLst>
          </p:nvPr>
        </p:nvGraphicFramePr>
        <p:xfrm>
          <a:off x="463859" y="2112479"/>
          <a:ext cx="8075238" cy="4072766"/>
        </p:xfrm>
        <a:graphic>
          <a:graphicData uri="http://schemas.openxmlformats.org/drawingml/2006/table">
            <a:tbl>
              <a:tblPr/>
              <a:tblGrid>
                <a:gridCol w="740608">
                  <a:extLst>
                    <a:ext uri="{9D8B030D-6E8A-4147-A177-3AD203B41FA5}">
                      <a16:colId xmlns:a16="http://schemas.microsoft.com/office/drawing/2014/main" val="20000"/>
                    </a:ext>
                  </a:extLst>
                </a:gridCol>
                <a:gridCol w="561119">
                  <a:extLst>
                    <a:ext uri="{9D8B030D-6E8A-4147-A177-3AD203B41FA5}">
                      <a16:colId xmlns:a16="http://schemas.microsoft.com/office/drawing/2014/main" val="20001"/>
                    </a:ext>
                  </a:extLst>
                </a:gridCol>
                <a:gridCol w="562861">
                  <a:extLst>
                    <a:ext uri="{9D8B030D-6E8A-4147-A177-3AD203B41FA5}">
                      <a16:colId xmlns:a16="http://schemas.microsoft.com/office/drawing/2014/main" val="20002"/>
                    </a:ext>
                  </a:extLst>
                </a:gridCol>
                <a:gridCol w="561119">
                  <a:extLst>
                    <a:ext uri="{9D8B030D-6E8A-4147-A177-3AD203B41FA5}">
                      <a16:colId xmlns:a16="http://schemas.microsoft.com/office/drawing/2014/main" val="20003"/>
                    </a:ext>
                  </a:extLst>
                </a:gridCol>
                <a:gridCol w="561119">
                  <a:extLst>
                    <a:ext uri="{9D8B030D-6E8A-4147-A177-3AD203B41FA5}">
                      <a16:colId xmlns:a16="http://schemas.microsoft.com/office/drawing/2014/main" val="20004"/>
                    </a:ext>
                  </a:extLst>
                </a:gridCol>
                <a:gridCol w="386859">
                  <a:extLst>
                    <a:ext uri="{9D8B030D-6E8A-4147-A177-3AD203B41FA5}">
                      <a16:colId xmlns:a16="http://schemas.microsoft.com/office/drawing/2014/main" val="20005"/>
                    </a:ext>
                  </a:extLst>
                </a:gridCol>
                <a:gridCol w="470504">
                  <a:extLst>
                    <a:ext uri="{9D8B030D-6E8A-4147-A177-3AD203B41FA5}">
                      <a16:colId xmlns:a16="http://schemas.microsoft.com/office/drawing/2014/main" val="20006"/>
                    </a:ext>
                  </a:extLst>
                </a:gridCol>
                <a:gridCol w="564605">
                  <a:extLst>
                    <a:ext uri="{9D8B030D-6E8A-4147-A177-3AD203B41FA5}">
                      <a16:colId xmlns:a16="http://schemas.microsoft.com/office/drawing/2014/main" val="20007"/>
                    </a:ext>
                  </a:extLst>
                </a:gridCol>
                <a:gridCol w="561119">
                  <a:extLst>
                    <a:ext uri="{9D8B030D-6E8A-4147-A177-3AD203B41FA5}">
                      <a16:colId xmlns:a16="http://schemas.microsoft.com/office/drawing/2014/main" val="20008"/>
                    </a:ext>
                  </a:extLst>
                </a:gridCol>
                <a:gridCol w="562863">
                  <a:extLst>
                    <a:ext uri="{9D8B030D-6E8A-4147-A177-3AD203B41FA5}">
                      <a16:colId xmlns:a16="http://schemas.microsoft.com/office/drawing/2014/main" val="20009"/>
                    </a:ext>
                  </a:extLst>
                </a:gridCol>
                <a:gridCol w="1019952">
                  <a:extLst>
                    <a:ext uri="{9D8B030D-6E8A-4147-A177-3AD203B41FA5}">
                      <a16:colId xmlns:a16="http://schemas.microsoft.com/office/drawing/2014/main" val="20010"/>
                    </a:ext>
                  </a:extLst>
                </a:gridCol>
                <a:gridCol w="1522510">
                  <a:extLst>
                    <a:ext uri="{9D8B030D-6E8A-4147-A177-3AD203B41FA5}">
                      <a16:colId xmlns:a16="http://schemas.microsoft.com/office/drawing/2014/main" val="20011"/>
                    </a:ext>
                  </a:extLst>
                </a:gridCol>
              </a:tblGrid>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mj-lt"/>
                          <a:ea typeface="宋体" panose="02010600030101010101" pitchFamily="2" charset="-122"/>
                        </a:rPr>
                        <a:t>Allocation</a:t>
                      </a:r>
                      <a:endParaRPr kumimoji="0" lang="en-US" altLang="zh-CN" sz="1600" b="1" i="0" u="none" strike="noStrike" cap="none" normalizeH="0" baseline="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1600" b="1" i="0" u="none" strike="noStrike" cap="none" normalizeH="0" baseline="0">
                        <a:ln>
                          <a:noFill/>
                        </a:ln>
                        <a:solidFill>
                          <a:schemeClr val="tx1"/>
                        </a:solidFill>
                        <a:effectLst/>
                        <a:latin typeface="+mj-lt"/>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mj-lt"/>
                          <a:ea typeface="宋体" panose="02010600030101010101" pitchFamily="2" charset="-122"/>
                          <a:cs typeface="Times New Roman" panose="02020603050405020304" pitchFamily="18" charset="0"/>
                        </a:rPr>
                        <a:t>Need</a:t>
                      </a:r>
                      <a:endParaRPr kumimoji="0" lang="en-US" altLang="zh-CN" sz="1600" b="1" i="0" u="none" strike="noStrike" cap="none" normalizeH="0" baseline="0" dirty="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1" i="0" u="none" strike="noStrike" cap="none" normalizeH="0" baseline="0" dirty="0">
                          <a:ln>
                            <a:noFill/>
                          </a:ln>
                          <a:solidFill>
                            <a:schemeClr val="tx1"/>
                          </a:solidFill>
                          <a:effectLst/>
                          <a:latin typeface="+mj-lt"/>
                          <a:ea typeface="PMingLiU" panose="02020500000000000000" pitchFamily="18" charset="-120"/>
                        </a:rPr>
                        <a:t>Finish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mj-lt"/>
                          <a:ea typeface="宋体" panose="02010600030101010101" pitchFamily="2" charset="-122"/>
                        </a:rPr>
                        <a:t>Work</a:t>
                      </a:r>
                      <a:endParaRPr kumimoji="0" lang="en-US" altLang="zh-CN" sz="1600" b="1" i="0" u="none" strike="noStrike" cap="none" normalizeH="0" baseline="0" dirty="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6">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sngStrike" cap="none" normalizeH="0" baseline="0" dirty="0">
                          <a:ln>
                            <a:noFill/>
                          </a:ln>
                          <a:solidFill>
                            <a:schemeClr val="tx1"/>
                          </a:solidFill>
                          <a:effectLst/>
                          <a:latin typeface="Times New Roman" panose="02020603050405020304" pitchFamily="18" charset="0"/>
                          <a:ea typeface="宋体" panose="02010600030101010101" pitchFamily="2" charset="-122"/>
                        </a:rPr>
                        <a:t>(2,1,2,0)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(2,1,3,2)</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P0</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sngStrike" cap="none" normalizeH="0" baseline="0" dirty="0">
                          <a:ln>
                            <a:noFill/>
                          </a:ln>
                          <a:solidFill>
                            <a:schemeClr val="tx1"/>
                          </a:solidFill>
                          <a:effectLst/>
                          <a:latin typeface="Arial" panose="020B0604020202020204" pitchFamily="34" charset="0"/>
                          <a:ea typeface="PMingLiU" panose="02020500000000000000" pitchFamily="18" charset="-120"/>
                        </a:rPr>
                        <a:t>false</a:t>
                      </a:r>
                    </a:p>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endParaRPr kumimoji="0" lang="en-US" altLang="zh-CN"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P4</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16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 name="Rectangle 4">
            <a:extLst>
              <a:ext uri="{FF2B5EF4-FFF2-40B4-BE49-F238E27FC236}">
                <a16:creationId xmlns:a16="http://schemas.microsoft.com/office/drawing/2014/main" id="{049559EE-44FA-47B0-ABB1-522C8374FAD7}"/>
              </a:ext>
            </a:extLst>
          </p:cNvPr>
          <p:cNvSpPr/>
          <p:nvPr/>
        </p:nvSpPr>
        <p:spPr>
          <a:xfrm>
            <a:off x="678985" y="1072115"/>
            <a:ext cx="4572000" cy="830997"/>
          </a:xfrm>
          <a:prstGeom prst="rect">
            <a:avLst/>
          </a:prstGeom>
        </p:spPr>
        <p:txBody>
          <a:bodyPr>
            <a:spAutoFit/>
          </a:bodyPr>
          <a:lstStyle/>
          <a:p>
            <a:r>
              <a:rPr lang="en-US" altLang="zh-CN" sz="1600" dirty="0">
                <a:ea typeface="宋体" panose="02010600030101010101" pitchFamily="2" charset="-122"/>
              </a:rPr>
              <a:t>Find an index </a:t>
            </a:r>
            <a:r>
              <a:rPr lang="en-US" altLang="zh-CN" sz="1600" i="1" dirty="0" err="1">
                <a:ea typeface="宋体" panose="02010600030101010101" pitchFamily="2" charset="-122"/>
              </a:rPr>
              <a:t>i</a:t>
            </a:r>
            <a:r>
              <a:rPr lang="en-US" altLang="zh-CN" sz="1600" i="1" dirty="0">
                <a:ea typeface="宋体" panose="02010600030101010101" pitchFamily="2" charset="-122"/>
              </a:rPr>
              <a:t> </a:t>
            </a:r>
            <a:r>
              <a:rPr lang="en-US" altLang="zh-CN" sz="1600" dirty="0">
                <a:ea typeface="宋体" panose="02010600030101010101" pitchFamily="2" charset="-122"/>
              </a:rPr>
              <a:t>such that both:</a:t>
            </a:r>
          </a:p>
          <a:p>
            <a:pPr marL="876300" lvl="1" indent="-419100"/>
            <a:r>
              <a:rPr lang="en-US" altLang="zh-CN" sz="1600" b="1" dirty="0">
                <a:ea typeface="宋体" panose="02010600030101010101" pitchFamily="2" charset="-122"/>
              </a:rPr>
              <a:t>(a)	</a:t>
            </a:r>
            <a:r>
              <a:rPr lang="en-US" altLang="zh-CN" sz="1600" b="1" i="1" dirty="0">
                <a:ea typeface="宋体" panose="02010600030101010101" pitchFamily="2" charset="-122"/>
              </a:rPr>
              <a:t>Finish</a:t>
            </a:r>
            <a:r>
              <a:rPr lang="en-US" altLang="zh-CN" sz="1600" b="1" dirty="0">
                <a:ea typeface="宋体" panose="02010600030101010101" pitchFamily="2" charset="-122"/>
              </a:rPr>
              <a:t>[</a:t>
            </a:r>
            <a:r>
              <a:rPr lang="en-US" altLang="zh-CN" sz="1600" b="1" i="1" dirty="0" err="1">
                <a:ea typeface="宋体" panose="02010600030101010101" pitchFamily="2" charset="-122"/>
              </a:rPr>
              <a:t>i</a:t>
            </a:r>
            <a:r>
              <a:rPr lang="en-US" altLang="zh-CN" sz="1600" b="1" dirty="0">
                <a:ea typeface="宋体" panose="02010600030101010101" pitchFamily="2" charset="-122"/>
              </a:rPr>
              <a:t>] == </a:t>
            </a:r>
            <a:r>
              <a:rPr lang="en-US" altLang="zh-CN" sz="1600" b="1" i="1" dirty="0">
                <a:ea typeface="宋体" panose="02010600030101010101" pitchFamily="2" charset="-122"/>
              </a:rPr>
              <a:t>false</a:t>
            </a:r>
            <a:endParaRPr lang="en-US" altLang="zh-CN" sz="1600" b="1" dirty="0">
              <a:ea typeface="宋体" panose="02010600030101010101" pitchFamily="2" charset="-122"/>
            </a:endParaRPr>
          </a:p>
          <a:p>
            <a:pPr marL="876300" lvl="1" indent="-419100"/>
            <a:r>
              <a:rPr lang="en-US" altLang="zh-CN" sz="1600" b="1" dirty="0">
                <a:ea typeface="宋体" panose="02010600030101010101" pitchFamily="2" charset="-122"/>
              </a:rPr>
              <a:t>(b)	</a:t>
            </a:r>
            <a:r>
              <a:rPr lang="en-US" altLang="zh-CN" sz="1600" b="1" i="1" dirty="0" err="1">
                <a:ea typeface="宋体" panose="02010600030101010101" pitchFamily="2" charset="-122"/>
              </a:rPr>
              <a:t>Need</a:t>
            </a:r>
            <a:r>
              <a:rPr lang="en-US" altLang="zh-CN" sz="1600" b="1" i="1" baseline="-25000" dirty="0" err="1">
                <a:ea typeface="宋体" panose="02010600030101010101" pitchFamily="2" charset="-122"/>
              </a:rPr>
              <a:t>i</a:t>
            </a:r>
            <a:r>
              <a:rPr lang="en-US" altLang="zh-CN" sz="1600" b="1" dirty="0">
                <a:ea typeface="宋体" panose="02010600030101010101" pitchFamily="2" charset="-122"/>
              </a:rPr>
              <a:t> </a:t>
            </a:r>
            <a:r>
              <a:rPr lang="en-US" altLang="zh-CN" sz="1600" b="1" dirty="0">
                <a:ea typeface="宋体" panose="02010600030101010101" pitchFamily="2" charset="-122"/>
                <a:sym typeface="Symbol" pitchFamily="2" charset="2"/>
              </a:rPr>
              <a:t> </a:t>
            </a:r>
            <a:r>
              <a:rPr lang="en-US" altLang="zh-CN" sz="1600" b="1" i="1" dirty="0">
                <a:ea typeface="宋体" panose="02010600030101010101" pitchFamily="2" charset="-122"/>
                <a:sym typeface="Symbol" pitchFamily="2" charset="2"/>
              </a:rPr>
              <a:t>Work</a:t>
            </a:r>
            <a:endParaRPr lang="en-US" altLang="zh-CN" sz="1600" b="1" dirty="0">
              <a:ea typeface="宋体" panose="02010600030101010101" pitchFamily="2" charset="-122"/>
              <a:sym typeface="Symbol" pitchFamily="2" charset="2"/>
            </a:endParaRPr>
          </a:p>
        </p:txBody>
      </p:sp>
      <p:sp>
        <p:nvSpPr>
          <p:cNvPr id="16" name="Right Arrow 5">
            <a:extLst>
              <a:ext uri="{FF2B5EF4-FFF2-40B4-BE49-F238E27FC236}">
                <a16:creationId xmlns:a16="http://schemas.microsoft.com/office/drawing/2014/main" id="{0028ED54-3CAC-47CB-8BBD-915179A5D1C5}"/>
              </a:ext>
            </a:extLst>
          </p:cNvPr>
          <p:cNvSpPr/>
          <p:nvPr/>
        </p:nvSpPr>
        <p:spPr bwMode="auto">
          <a:xfrm>
            <a:off x="3967350" y="1341493"/>
            <a:ext cx="864096" cy="73366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en-US">
              <a:latin typeface="Arial" pitchFamily="34" charset="0"/>
              <a:ea typeface="PMingLiU" pitchFamily="18" charset="-120"/>
            </a:endParaRPr>
          </a:p>
        </p:txBody>
      </p:sp>
      <p:sp>
        <p:nvSpPr>
          <p:cNvPr id="17" name="TextBox 6">
            <a:extLst>
              <a:ext uri="{FF2B5EF4-FFF2-40B4-BE49-F238E27FC236}">
                <a16:creationId xmlns:a16="http://schemas.microsoft.com/office/drawing/2014/main" id="{14992968-43DB-42C1-8A25-8E8A847C1DAA}"/>
              </a:ext>
            </a:extLst>
          </p:cNvPr>
          <p:cNvSpPr txBox="1"/>
          <p:nvPr/>
        </p:nvSpPr>
        <p:spPr>
          <a:xfrm>
            <a:off x="5136975" y="972160"/>
            <a:ext cx="2884123" cy="369332"/>
          </a:xfrm>
          <a:prstGeom prst="rect">
            <a:avLst/>
          </a:prstGeom>
          <a:noFill/>
        </p:spPr>
        <p:txBody>
          <a:bodyPr wrap="none" rtlCol="0">
            <a:spAutoFit/>
          </a:bodyPr>
          <a:lstStyle/>
          <a:p>
            <a:r>
              <a:rPr lang="en-US" dirty="0" err="1"/>
              <a:t>i</a:t>
            </a:r>
            <a:r>
              <a:rPr lang="en-US" dirty="0"/>
              <a:t>=0 satisfies the conditions</a:t>
            </a:r>
          </a:p>
        </p:txBody>
      </p:sp>
      <p:sp>
        <p:nvSpPr>
          <p:cNvPr id="18" name="Rectangle 7">
            <a:extLst>
              <a:ext uri="{FF2B5EF4-FFF2-40B4-BE49-F238E27FC236}">
                <a16:creationId xmlns:a16="http://schemas.microsoft.com/office/drawing/2014/main" id="{A0DE0CBA-55DD-4993-B2CA-1E910CC66DD2}"/>
              </a:ext>
            </a:extLst>
          </p:cNvPr>
          <p:cNvSpPr/>
          <p:nvPr/>
        </p:nvSpPr>
        <p:spPr>
          <a:xfrm>
            <a:off x="5075242" y="1413380"/>
            <a:ext cx="3641511" cy="646331"/>
          </a:xfrm>
          <a:prstGeom prst="rect">
            <a:avLst/>
          </a:prstGeom>
        </p:spPr>
        <p:txBody>
          <a:bodyPr wrap="square">
            <a:spAutoFit/>
          </a:bodyPr>
          <a:lstStyle/>
          <a:p>
            <a:r>
              <a:rPr lang="en-US" altLang="zh-CN" b="1" i="1" dirty="0">
                <a:ea typeface="宋体" panose="02010600030101010101" pitchFamily="2" charset="-122"/>
              </a:rPr>
              <a:t>Work</a:t>
            </a:r>
            <a:r>
              <a:rPr lang="en-US" altLang="zh-CN" b="1" dirty="0">
                <a:ea typeface="宋体" panose="02010600030101010101" pitchFamily="2" charset="-122"/>
              </a:rPr>
              <a:t> = </a:t>
            </a:r>
            <a:r>
              <a:rPr lang="en-US" altLang="zh-CN" b="1" i="1" dirty="0">
                <a:ea typeface="宋体" panose="02010600030101010101" pitchFamily="2" charset="-122"/>
              </a:rPr>
              <a:t>Work</a:t>
            </a:r>
            <a:r>
              <a:rPr lang="en-US" altLang="zh-CN" b="1" dirty="0">
                <a:ea typeface="宋体" panose="02010600030101010101" pitchFamily="2" charset="-122"/>
              </a:rPr>
              <a:t> + </a:t>
            </a:r>
            <a:r>
              <a:rPr lang="en-US" altLang="zh-CN" b="1" i="1" dirty="0" err="1">
                <a:ea typeface="宋体" panose="02010600030101010101" pitchFamily="2" charset="-122"/>
              </a:rPr>
              <a:t>Allocation</a:t>
            </a:r>
            <a:r>
              <a:rPr lang="en-US" altLang="zh-CN" b="1" i="1" baseline="-25000" dirty="0" err="1">
                <a:ea typeface="宋体" panose="02010600030101010101" pitchFamily="2" charset="-122"/>
              </a:rPr>
              <a:t>i</a:t>
            </a:r>
            <a:br>
              <a:rPr lang="en-US" altLang="zh-CN" b="1" dirty="0">
                <a:ea typeface="宋体" panose="02010600030101010101" pitchFamily="2" charset="-122"/>
              </a:rPr>
            </a:br>
            <a:r>
              <a:rPr lang="en-US" altLang="zh-CN" b="1" i="1" dirty="0">
                <a:ea typeface="宋体" panose="02010600030101010101" pitchFamily="2" charset="-122"/>
              </a:rPr>
              <a:t>Finish</a:t>
            </a:r>
            <a:r>
              <a:rPr lang="en-US" altLang="zh-CN" b="1" dirty="0">
                <a:ea typeface="宋体" panose="02010600030101010101" pitchFamily="2" charset="-122"/>
              </a:rPr>
              <a:t>[</a:t>
            </a:r>
            <a:r>
              <a:rPr lang="en-US" altLang="zh-CN" b="1" i="1" dirty="0" err="1">
                <a:ea typeface="宋体" panose="02010600030101010101" pitchFamily="2" charset="-122"/>
              </a:rPr>
              <a:t>i</a:t>
            </a:r>
            <a:r>
              <a:rPr lang="en-US" altLang="zh-CN" b="1" dirty="0">
                <a:ea typeface="宋体" panose="02010600030101010101" pitchFamily="2" charset="-122"/>
              </a:rPr>
              <a:t>] = </a:t>
            </a:r>
            <a:r>
              <a:rPr lang="en-US" altLang="zh-CN" b="1" i="1" dirty="0">
                <a:ea typeface="宋体" panose="02010600030101010101" pitchFamily="2" charset="-122"/>
              </a:rPr>
              <a:t>true</a:t>
            </a:r>
            <a:endParaRPr lang="en-US" dirty="0"/>
          </a:p>
        </p:txBody>
      </p:sp>
    </p:spTree>
    <p:extLst>
      <p:ext uri="{BB962C8B-B14F-4D97-AF65-F5344CB8AC3E}">
        <p14:creationId xmlns:p14="http://schemas.microsoft.com/office/powerpoint/2010/main" val="68616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Coverages</a:t>
            </a:r>
          </a:p>
        </p:txBody>
      </p:sp>
      <p:sp>
        <p:nvSpPr>
          <p:cNvPr id="7171" name="Rectangle 3"/>
          <p:cNvSpPr>
            <a:spLocks noGrp="1" noChangeArrowheads="1"/>
          </p:cNvSpPr>
          <p:nvPr>
            <p:ph type="body" idx="1"/>
          </p:nvPr>
        </p:nvSpPr>
        <p:spPr>
          <a:xfrm>
            <a:off x="457200" y="1030288"/>
            <a:ext cx="7918450" cy="4530725"/>
          </a:xfrm>
        </p:spPr>
        <p:txBody>
          <a:bodyPr/>
          <a:lstStyle/>
          <a:p>
            <a:r>
              <a:rPr lang="en-US" altLang="zh-CN" sz="2400" dirty="0">
                <a:latin typeface="+mj-lt"/>
              </a:rPr>
              <a:t>Deadlock</a:t>
            </a:r>
          </a:p>
          <a:p>
            <a:r>
              <a:rPr lang="en-US" altLang="zh-CN" sz="2400" dirty="0">
                <a:latin typeface="+mj-lt"/>
              </a:rPr>
              <a:t>Memory Management – contiguous memory allocation</a:t>
            </a:r>
          </a:p>
          <a:p>
            <a:pPr>
              <a:buFont typeface="Monotype Sorts" pitchFamily="-84" charset="2"/>
              <a:buNone/>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t>Step 3</a:t>
            </a:r>
            <a:endParaRPr lang="en-US" altLang="en-US" sz="100" dirty="0"/>
          </a:p>
        </p:txBody>
      </p:sp>
      <p:sp>
        <p:nvSpPr>
          <p:cNvPr id="11" name="TextBox 4">
            <a:extLst>
              <a:ext uri="{FF2B5EF4-FFF2-40B4-BE49-F238E27FC236}">
                <a16:creationId xmlns:a16="http://schemas.microsoft.com/office/drawing/2014/main" id="{E4BAE2C1-30A3-46B6-ACC1-A11BA0CDAD7B}"/>
              </a:ext>
            </a:extLst>
          </p:cNvPr>
          <p:cNvSpPr txBox="1"/>
          <p:nvPr/>
        </p:nvSpPr>
        <p:spPr>
          <a:xfrm>
            <a:off x="6236208" y="356616"/>
            <a:ext cx="1863011" cy="276999"/>
          </a:xfrm>
          <a:prstGeom prst="rect">
            <a:avLst/>
          </a:prstGeom>
          <a:noFill/>
        </p:spPr>
        <p:txBody>
          <a:bodyPr wrap="none" rtlCol="0">
            <a:spAutoFit/>
          </a:bodyPr>
          <a:lstStyle/>
          <a:p>
            <a:r>
              <a:rPr lang="en-US" altLang="zh-CN" sz="1200" dirty="0">
                <a:solidFill>
                  <a:srgbClr val="FF0000"/>
                </a:solidFill>
              </a:rPr>
              <a:t>Sequence = &lt;P0,P3&gt;</a:t>
            </a:r>
          </a:p>
        </p:txBody>
      </p:sp>
      <p:sp>
        <p:nvSpPr>
          <p:cNvPr id="15" name="Rectangle 4">
            <a:extLst>
              <a:ext uri="{FF2B5EF4-FFF2-40B4-BE49-F238E27FC236}">
                <a16:creationId xmlns:a16="http://schemas.microsoft.com/office/drawing/2014/main" id="{049559EE-44FA-47B0-ABB1-522C8374FAD7}"/>
              </a:ext>
            </a:extLst>
          </p:cNvPr>
          <p:cNvSpPr/>
          <p:nvPr/>
        </p:nvSpPr>
        <p:spPr>
          <a:xfrm>
            <a:off x="678985" y="1072115"/>
            <a:ext cx="4572000" cy="830997"/>
          </a:xfrm>
          <a:prstGeom prst="rect">
            <a:avLst/>
          </a:prstGeom>
        </p:spPr>
        <p:txBody>
          <a:bodyPr>
            <a:spAutoFit/>
          </a:bodyPr>
          <a:lstStyle/>
          <a:p>
            <a:r>
              <a:rPr lang="en-US" altLang="zh-CN" sz="1600" dirty="0">
                <a:ea typeface="宋体" panose="02010600030101010101" pitchFamily="2" charset="-122"/>
              </a:rPr>
              <a:t>Find an index </a:t>
            </a:r>
            <a:r>
              <a:rPr lang="en-US" altLang="zh-CN" sz="1600" i="1" dirty="0" err="1">
                <a:ea typeface="宋体" panose="02010600030101010101" pitchFamily="2" charset="-122"/>
              </a:rPr>
              <a:t>i</a:t>
            </a:r>
            <a:r>
              <a:rPr lang="en-US" altLang="zh-CN" sz="1600" i="1" dirty="0">
                <a:ea typeface="宋体" panose="02010600030101010101" pitchFamily="2" charset="-122"/>
              </a:rPr>
              <a:t> </a:t>
            </a:r>
            <a:r>
              <a:rPr lang="en-US" altLang="zh-CN" sz="1600" dirty="0">
                <a:ea typeface="宋体" panose="02010600030101010101" pitchFamily="2" charset="-122"/>
              </a:rPr>
              <a:t>such that both:</a:t>
            </a:r>
          </a:p>
          <a:p>
            <a:pPr marL="876300" lvl="1" indent="-419100"/>
            <a:r>
              <a:rPr lang="en-US" altLang="zh-CN" sz="1600" b="1" dirty="0">
                <a:ea typeface="宋体" panose="02010600030101010101" pitchFamily="2" charset="-122"/>
              </a:rPr>
              <a:t>(a)	</a:t>
            </a:r>
            <a:r>
              <a:rPr lang="en-US" altLang="zh-CN" sz="1600" b="1" i="1" dirty="0">
                <a:ea typeface="宋体" panose="02010600030101010101" pitchFamily="2" charset="-122"/>
              </a:rPr>
              <a:t>Finish</a:t>
            </a:r>
            <a:r>
              <a:rPr lang="en-US" altLang="zh-CN" sz="1600" b="1" dirty="0">
                <a:ea typeface="宋体" panose="02010600030101010101" pitchFamily="2" charset="-122"/>
              </a:rPr>
              <a:t>[</a:t>
            </a:r>
            <a:r>
              <a:rPr lang="en-US" altLang="zh-CN" sz="1600" b="1" i="1" dirty="0" err="1">
                <a:ea typeface="宋体" panose="02010600030101010101" pitchFamily="2" charset="-122"/>
              </a:rPr>
              <a:t>i</a:t>
            </a:r>
            <a:r>
              <a:rPr lang="en-US" altLang="zh-CN" sz="1600" b="1" dirty="0">
                <a:ea typeface="宋体" panose="02010600030101010101" pitchFamily="2" charset="-122"/>
              </a:rPr>
              <a:t>] == </a:t>
            </a:r>
            <a:r>
              <a:rPr lang="en-US" altLang="zh-CN" sz="1600" b="1" i="1" dirty="0">
                <a:ea typeface="宋体" panose="02010600030101010101" pitchFamily="2" charset="-122"/>
              </a:rPr>
              <a:t>false</a:t>
            </a:r>
            <a:endParaRPr lang="en-US" altLang="zh-CN" sz="1600" b="1" dirty="0">
              <a:ea typeface="宋体" panose="02010600030101010101" pitchFamily="2" charset="-122"/>
            </a:endParaRPr>
          </a:p>
          <a:p>
            <a:pPr marL="876300" lvl="1" indent="-419100"/>
            <a:r>
              <a:rPr lang="en-US" altLang="zh-CN" sz="1600" b="1" dirty="0">
                <a:ea typeface="宋体" panose="02010600030101010101" pitchFamily="2" charset="-122"/>
              </a:rPr>
              <a:t>(b)	</a:t>
            </a:r>
            <a:r>
              <a:rPr lang="en-US" altLang="zh-CN" sz="1600" b="1" i="1" dirty="0" err="1">
                <a:ea typeface="宋体" panose="02010600030101010101" pitchFamily="2" charset="-122"/>
              </a:rPr>
              <a:t>Need</a:t>
            </a:r>
            <a:r>
              <a:rPr lang="en-US" altLang="zh-CN" sz="1600" b="1" i="1" baseline="-25000" dirty="0" err="1">
                <a:ea typeface="宋体" panose="02010600030101010101" pitchFamily="2" charset="-122"/>
              </a:rPr>
              <a:t>i</a:t>
            </a:r>
            <a:r>
              <a:rPr lang="en-US" altLang="zh-CN" sz="1600" b="1" dirty="0">
                <a:ea typeface="宋体" panose="02010600030101010101" pitchFamily="2" charset="-122"/>
              </a:rPr>
              <a:t> </a:t>
            </a:r>
            <a:r>
              <a:rPr lang="en-US" altLang="zh-CN" sz="1600" b="1" dirty="0">
                <a:ea typeface="宋体" panose="02010600030101010101" pitchFamily="2" charset="-122"/>
                <a:sym typeface="Symbol" pitchFamily="2" charset="2"/>
              </a:rPr>
              <a:t> </a:t>
            </a:r>
            <a:r>
              <a:rPr lang="en-US" altLang="zh-CN" sz="1600" b="1" i="1" dirty="0">
                <a:ea typeface="宋体" panose="02010600030101010101" pitchFamily="2" charset="-122"/>
                <a:sym typeface="Symbol" pitchFamily="2" charset="2"/>
              </a:rPr>
              <a:t>Work</a:t>
            </a:r>
            <a:endParaRPr lang="en-US" altLang="zh-CN" sz="1600" b="1" dirty="0">
              <a:ea typeface="宋体" panose="02010600030101010101" pitchFamily="2" charset="-122"/>
              <a:sym typeface="Symbol" pitchFamily="2" charset="2"/>
            </a:endParaRPr>
          </a:p>
        </p:txBody>
      </p:sp>
      <p:sp>
        <p:nvSpPr>
          <p:cNvPr id="16" name="Right Arrow 5">
            <a:extLst>
              <a:ext uri="{FF2B5EF4-FFF2-40B4-BE49-F238E27FC236}">
                <a16:creationId xmlns:a16="http://schemas.microsoft.com/office/drawing/2014/main" id="{0028ED54-3CAC-47CB-8BBD-915179A5D1C5}"/>
              </a:ext>
            </a:extLst>
          </p:cNvPr>
          <p:cNvSpPr/>
          <p:nvPr/>
        </p:nvSpPr>
        <p:spPr bwMode="auto">
          <a:xfrm>
            <a:off x="3967350" y="1341493"/>
            <a:ext cx="864096" cy="73366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en-US">
              <a:latin typeface="Arial" pitchFamily="34" charset="0"/>
              <a:ea typeface="PMingLiU" pitchFamily="18" charset="-120"/>
            </a:endParaRPr>
          </a:p>
        </p:txBody>
      </p:sp>
      <p:sp>
        <p:nvSpPr>
          <p:cNvPr id="17" name="TextBox 6">
            <a:extLst>
              <a:ext uri="{FF2B5EF4-FFF2-40B4-BE49-F238E27FC236}">
                <a16:creationId xmlns:a16="http://schemas.microsoft.com/office/drawing/2014/main" id="{14992968-43DB-42C1-8A25-8E8A847C1DAA}"/>
              </a:ext>
            </a:extLst>
          </p:cNvPr>
          <p:cNvSpPr txBox="1"/>
          <p:nvPr/>
        </p:nvSpPr>
        <p:spPr>
          <a:xfrm>
            <a:off x="5136975" y="972160"/>
            <a:ext cx="3318537" cy="369332"/>
          </a:xfrm>
          <a:prstGeom prst="rect">
            <a:avLst/>
          </a:prstGeom>
          <a:noFill/>
        </p:spPr>
        <p:txBody>
          <a:bodyPr wrap="none" rtlCol="0">
            <a:spAutoFit/>
          </a:bodyPr>
          <a:lstStyle/>
          <a:p>
            <a:r>
              <a:rPr lang="en-US" dirty="0" err="1"/>
              <a:t>i</a:t>
            </a:r>
            <a:r>
              <a:rPr lang="en-US" dirty="0"/>
              <a:t>=3 satisfies the conditions</a:t>
            </a:r>
          </a:p>
        </p:txBody>
      </p:sp>
      <p:sp>
        <p:nvSpPr>
          <p:cNvPr id="18" name="Rectangle 7">
            <a:extLst>
              <a:ext uri="{FF2B5EF4-FFF2-40B4-BE49-F238E27FC236}">
                <a16:creationId xmlns:a16="http://schemas.microsoft.com/office/drawing/2014/main" id="{A0DE0CBA-55DD-4993-B2CA-1E910CC66DD2}"/>
              </a:ext>
            </a:extLst>
          </p:cNvPr>
          <p:cNvSpPr/>
          <p:nvPr/>
        </p:nvSpPr>
        <p:spPr>
          <a:xfrm>
            <a:off x="5075242" y="1413380"/>
            <a:ext cx="3641511" cy="646331"/>
          </a:xfrm>
          <a:prstGeom prst="rect">
            <a:avLst/>
          </a:prstGeom>
        </p:spPr>
        <p:txBody>
          <a:bodyPr wrap="square">
            <a:spAutoFit/>
          </a:bodyPr>
          <a:lstStyle/>
          <a:p>
            <a:r>
              <a:rPr lang="en-US" altLang="zh-CN" b="1" i="1" dirty="0">
                <a:ea typeface="宋体" panose="02010600030101010101" pitchFamily="2" charset="-122"/>
              </a:rPr>
              <a:t>Work</a:t>
            </a:r>
            <a:r>
              <a:rPr lang="en-US" altLang="zh-CN" b="1" dirty="0">
                <a:ea typeface="宋体" panose="02010600030101010101" pitchFamily="2" charset="-122"/>
              </a:rPr>
              <a:t> = </a:t>
            </a:r>
            <a:r>
              <a:rPr lang="en-US" altLang="zh-CN" b="1" i="1" dirty="0">
                <a:ea typeface="宋体" panose="02010600030101010101" pitchFamily="2" charset="-122"/>
              </a:rPr>
              <a:t>Work</a:t>
            </a:r>
            <a:r>
              <a:rPr lang="en-US" altLang="zh-CN" b="1" dirty="0">
                <a:ea typeface="宋体" panose="02010600030101010101" pitchFamily="2" charset="-122"/>
              </a:rPr>
              <a:t> + </a:t>
            </a:r>
            <a:r>
              <a:rPr lang="en-US" altLang="zh-CN" b="1" i="1" dirty="0" err="1">
                <a:ea typeface="宋体" panose="02010600030101010101" pitchFamily="2" charset="-122"/>
              </a:rPr>
              <a:t>Allocation</a:t>
            </a:r>
            <a:r>
              <a:rPr lang="en-US" altLang="zh-CN" b="1" i="1" baseline="-25000" dirty="0" err="1">
                <a:ea typeface="宋体" panose="02010600030101010101" pitchFamily="2" charset="-122"/>
              </a:rPr>
              <a:t>i</a:t>
            </a:r>
            <a:br>
              <a:rPr lang="en-US" altLang="zh-CN" b="1" dirty="0">
                <a:ea typeface="宋体" panose="02010600030101010101" pitchFamily="2" charset="-122"/>
              </a:rPr>
            </a:br>
            <a:r>
              <a:rPr lang="en-US" altLang="zh-CN" b="1" i="1" dirty="0">
                <a:ea typeface="宋体" panose="02010600030101010101" pitchFamily="2" charset="-122"/>
              </a:rPr>
              <a:t>Finish</a:t>
            </a:r>
            <a:r>
              <a:rPr lang="en-US" altLang="zh-CN" b="1" dirty="0">
                <a:ea typeface="宋体" panose="02010600030101010101" pitchFamily="2" charset="-122"/>
              </a:rPr>
              <a:t>[</a:t>
            </a:r>
            <a:r>
              <a:rPr lang="en-US" altLang="zh-CN" b="1" i="1" dirty="0" err="1">
                <a:ea typeface="宋体" panose="02010600030101010101" pitchFamily="2" charset="-122"/>
              </a:rPr>
              <a:t>i</a:t>
            </a:r>
            <a:r>
              <a:rPr lang="en-US" altLang="zh-CN" b="1" dirty="0">
                <a:ea typeface="宋体" panose="02010600030101010101" pitchFamily="2" charset="-122"/>
              </a:rPr>
              <a:t>] = </a:t>
            </a:r>
            <a:r>
              <a:rPr lang="en-US" altLang="zh-CN" b="1" i="1" dirty="0">
                <a:ea typeface="宋体" panose="02010600030101010101" pitchFamily="2" charset="-122"/>
              </a:rPr>
              <a:t>true</a:t>
            </a:r>
            <a:endParaRPr lang="en-US" dirty="0"/>
          </a:p>
        </p:txBody>
      </p:sp>
      <p:graphicFrame>
        <p:nvGraphicFramePr>
          <p:cNvPr id="9" name="Group 4">
            <a:extLst>
              <a:ext uri="{FF2B5EF4-FFF2-40B4-BE49-F238E27FC236}">
                <a16:creationId xmlns:a16="http://schemas.microsoft.com/office/drawing/2014/main" id="{54BED5EE-1341-42DE-85E6-5A4DEF5043AB}"/>
              </a:ext>
            </a:extLst>
          </p:cNvPr>
          <p:cNvGraphicFramePr>
            <a:graphicFrameLocks/>
          </p:cNvGraphicFramePr>
          <p:nvPr>
            <p:extLst>
              <p:ext uri="{D42A27DB-BD31-4B8C-83A1-F6EECF244321}">
                <p14:modId xmlns:p14="http://schemas.microsoft.com/office/powerpoint/2010/main" val="1671025927"/>
              </p:ext>
            </p:extLst>
          </p:nvPr>
        </p:nvGraphicFramePr>
        <p:xfrm>
          <a:off x="466344" y="2112264"/>
          <a:ext cx="8075238" cy="4205290"/>
        </p:xfrm>
        <a:graphic>
          <a:graphicData uri="http://schemas.openxmlformats.org/drawingml/2006/table">
            <a:tbl>
              <a:tblPr/>
              <a:tblGrid>
                <a:gridCol w="740608">
                  <a:extLst>
                    <a:ext uri="{9D8B030D-6E8A-4147-A177-3AD203B41FA5}">
                      <a16:colId xmlns:a16="http://schemas.microsoft.com/office/drawing/2014/main" val="20000"/>
                    </a:ext>
                  </a:extLst>
                </a:gridCol>
                <a:gridCol w="561119">
                  <a:extLst>
                    <a:ext uri="{9D8B030D-6E8A-4147-A177-3AD203B41FA5}">
                      <a16:colId xmlns:a16="http://schemas.microsoft.com/office/drawing/2014/main" val="20001"/>
                    </a:ext>
                  </a:extLst>
                </a:gridCol>
                <a:gridCol w="562861">
                  <a:extLst>
                    <a:ext uri="{9D8B030D-6E8A-4147-A177-3AD203B41FA5}">
                      <a16:colId xmlns:a16="http://schemas.microsoft.com/office/drawing/2014/main" val="20002"/>
                    </a:ext>
                  </a:extLst>
                </a:gridCol>
                <a:gridCol w="561119">
                  <a:extLst>
                    <a:ext uri="{9D8B030D-6E8A-4147-A177-3AD203B41FA5}">
                      <a16:colId xmlns:a16="http://schemas.microsoft.com/office/drawing/2014/main" val="20003"/>
                    </a:ext>
                  </a:extLst>
                </a:gridCol>
                <a:gridCol w="561119">
                  <a:extLst>
                    <a:ext uri="{9D8B030D-6E8A-4147-A177-3AD203B41FA5}">
                      <a16:colId xmlns:a16="http://schemas.microsoft.com/office/drawing/2014/main" val="20004"/>
                    </a:ext>
                  </a:extLst>
                </a:gridCol>
                <a:gridCol w="386859">
                  <a:extLst>
                    <a:ext uri="{9D8B030D-6E8A-4147-A177-3AD203B41FA5}">
                      <a16:colId xmlns:a16="http://schemas.microsoft.com/office/drawing/2014/main" val="20005"/>
                    </a:ext>
                  </a:extLst>
                </a:gridCol>
                <a:gridCol w="470504">
                  <a:extLst>
                    <a:ext uri="{9D8B030D-6E8A-4147-A177-3AD203B41FA5}">
                      <a16:colId xmlns:a16="http://schemas.microsoft.com/office/drawing/2014/main" val="20006"/>
                    </a:ext>
                  </a:extLst>
                </a:gridCol>
                <a:gridCol w="564605">
                  <a:extLst>
                    <a:ext uri="{9D8B030D-6E8A-4147-A177-3AD203B41FA5}">
                      <a16:colId xmlns:a16="http://schemas.microsoft.com/office/drawing/2014/main" val="20007"/>
                    </a:ext>
                  </a:extLst>
                </a:gridCol>
                <a:gridCol w="561119">
                  <a:extLst>
                    <a:ext uri="{9D8B030D-6E8A-4147-A177-3AD203B41FA5}">
                      <a16:colId xmlns:a16="http://schemas.microsoft.com/office/drawing/2014/main" val="20008"/>
                    </a:ext>
                  </a:extLst>
                </a:gridCol>
                <a:gridCol w="562863">
                  <a:extLst>
                    <a:ext uri="{9D8B030D-6E8A-4147-A177-3AD203B41FA5}">
                      <a16:colId xmlns:a16="http://schemas.microsoft.com/office/drawing/2014/main" val="20009"/>
                    </a:ext>
                  </a:extLst>
                </a:gridCol>
                <a:gridCol w="1019952">
                  <a:extLst>
                    <a:ext uri="{9D8B030D-6E8A-4147-A177-3AD203B41FA5}">
                      <a16:colId xmlns:a16="http://schemas.microsoft.com/office/drawing/2014/main" val="20010"/>
                    </a:ext>
                  </a:extLst>
                </a:gridCol>
                <a:gridCol w="1522510">
                  <a:extLst>
                    <a:ext uri="{9D8B030D-6E8A-4147-A177-3AD203B41FA5}">
                      <a16:colId xmlns:a16="http://schemas.microsoft.com/office/drawing/2014/main" val="20011"/>
                    </a:ext>
                  </a:extLst>
                </a:gridCol>
              </a:tblGrid>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j-lt"/>
                          <a:ea typeface="宋体" panose="02010600030101010101" pitchFamily="2" charset="-122"/>
                        </a:rPr>
                        <a:t>Allocation</a:t>
                      </a:r>
                      <a:endParaRPr kumimoji="0" lang="en-US" altLang="zh-CN" sz="2000" b="1" i="0" u="none" strike="noStrike" cap="none" normalizeH="0" baseline="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mj-lt"/>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Need</a:t>
                      </a:r>
                      <a:endParaRPr kumimoji="0" lang="en-US" altLang="zh-CN" sz="2000" b="1" i="0" u="none" strike="noStrike" cap="none" normalizeH="0" baseline="0" dirty="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mj-lt"/>
                          <a:ea typeface="PMingLiU" panose="02020500000000000000" pitchFamily="18" charset="-120"/>
                        </a:rPr>
                        <a:t>Finish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Work</a:t>
                      </a:r>
                      <a:endParaRPr kumimoji="0" lang="en-US" altLang="zh-CN" sz="2000" b="1" i="0" u="none" strike="noStrike" cap="none" normalizeH="0" baseline="0" dirty="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6">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sngStrike" cap="none" normalizeH="0" baseline="0" dirty="0">
                          <a:ln>
                            <a:noFill/>
                          </a:ln>
                          <a:solidFill>
                            <a:schemeClr val="tx1"/>
                          </a:solidFill>
                          <a:effectLst/>
                          <a:latin typeface="Times New Roman" panose="02020603050405020304" pitchFamily="18" charset="0"/>
                          <a:ea typeface="宋体" panose="02010600030101010101" pitchFamily="2" charset="-122"/>
                        </a:rPr>
                        <a:t>(2,1,2,0)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sngStrike" cap="none" normalizeH="0" baseline="0" dirty="0">
                          <a:ln>
                            <a:noFill/>
                          </a:ln>
                          <a:solidFill>
                            <a:schemeClr val="tx1"/>
                          </a:solidFill>
                          <a:effectLst/>
                          <a:latin typeface="Times New Roman" panose="02020603050405020304" pitchFamily="18" charset="0"/>
                          <a:ea typeface="宋体" panose="02010600030101010101" pitchFamily="2" charset="-122"/>
                        </a:rPr>
                        <a:t>(2,1,3,2)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(4,4,8,6)</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sngStrike" cap="none" normalizeH="0" baseline="0" dirty="0">
                          <a:ln>
                            <a:noFill/>
                          </a:ln>
                          <a:solidFill>
                            <a:schemeClr val="tx1"/>
                          </a:solidFill>
                          <a:effectLst/>
                          <a:latin typeface="Arial" panose="020B0604020202020204" pitchFamily="34" charset="0"/>
                          <a:ea typeface="PMingLiU" panose="02020500000000000000" pitchFamily="18" charset="-120"/>
                        </a:rPr>
                        <a:t>false</a:t>
                      </a:r>
                    </a:p>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30504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t>Step 4</a:t>
            </a:r>
            <a:endParaRPr lang="en-US" altLang="en-US" sz="100" dirty="0"/>
          </a:p>
        </p:txBody>
      </p:sp>
      <p:sp>
        <p:nvSpPr>
          <p:cNvPr id="11" name="TextBox 4">
            <a:extLst>
              <a:ext uri="{FF2B5EF4-FFF2-40B4-BE49-F238E27FC236}">
                <a16:creationId xmlns:a16="http://schemas.microsoft.com/office/drawing/2014/main" id="{E4BAE2C1-30A3-46B6-ACC1-A11BA0CDAD7B}"/>
              </a:ext>
            </a:extLst>
          </p:cNvPr>
          <p:cNvSpPr txBox="1"/>
          <p:nvPr/>
        </p:nvSpPr>
        <p:spPr>
          <a:xfrm>
            <a:off x="6236208" y="356616"/>
            <a:ext cx="2109873" cy="276999"/>
          </a:xfrm>
          <a:prstGeom prst="rect">
            <a:avLst/>
          </a:prstGeom>
          <a:noFill/>
        </p:spPr>
        <p:txBody>
          <a:bodyPr wrap="none" rtlCol="0">
            <a:spAutoFit/>
          </a:bodyPr>
          <a:lstStyle/>
          <a:p>
            <a:r>
              <a:rPr lang="en-US" altLang="zh-CN" sz="1200" dirty="0">
                <a:solidFill>
                  <a:srgbClr val="FF0000"/>
                </a:solidFill>
              </a:rPr>
              <a:t>Sequence = &lt;P0,P3,P4&gt;</a:t>
            </a:r>
          </a:p>
        </p:txBody>
      </p:sp>
      <p:sp>
        <p:nvSpPr>
          <p:cNvPr id="15" name="Rectangle 4">
            <a:extLst>
              <a:ext uri="{FF2B5EF4-FFF2-40B4-BE49-F238E27FC236}">
                <a16:creationId xmlns:a16="http://schemas.microsoft.com/office/drawing/2014/main" id="{049559EE-44FA-47B0-ABB1-522C8374FAD7}"/>
              </a:ext>
            </a:extLst>
          </p:cNvPr>
          <p:cNvSpPr/>
          <p:nvPr/>
        </p:nvSpPr>
        <p:spPr>
          <a:xfrm>
            <a:off x="678985" y="1072115"/>
            <a:ext cx="4572000" cy="830997"/>
          </a:xfrm>
          <a:prstGeom prst="rect">
            <a:avLst/>
          </a:prstGeom>
        </p:spPr>
        <p:txBody>
          <a:bodyPr>
            <a:spAutoFit/>
          </a:bodyPr>
          <a:lstStyle/>
          <a:p>
            <a:r>
              <a:rPr lang="en-US" altLang="zh-CN" sz="1600" dirty="0">
                <a:ea typeface="宋体" panose="02010600030101010101" pitchFamily="2" charset="-122"/>
              </a:rPr>
              <a:t>Find an index </a:t>
            </a:r>
            <a:r>
              <a:rPr lang="en-US" altLang="zh-CN" sz="1600" i="1" dirty="0" err="1">
                <a:ea typeface="宋体" panose="02010600030101010101" pitchFamily="2" charset="-122"/>
              </a:rPr>
              <a:t>i</a:t>
            </a:r>
            <a:r>
              <a:rPr lang="en-US" altLang="zh-CN" sz="1600" i="1" dirty="0">
                <a:ea typeface="宋体" panose="02010600030101010101" pitchFamily="2" charset="-122"/>
              </a:rPr>
              <a:t> </a:t>
            </a:r>
            <a:r>
              <a:rPr lang="en-US" altLang="zh-CN" sz="1600" dirty="0">
                <a:ea typeface="宋体" panose="02010600030101010101" pitchFamily="2" charset="-122"/>
              </a:rPr>
              <a:t>such that both:</a:t>
            </a:r>
          </a:p>
          <a:p>
            <a:pPr marL="876300" lvl="1" indent="-419100"/>
            <a:r>
              <a:rPr lang="en-US" altLang="zh-CN" sz="1600" b="1" dirty="0">
                <a:ea typeface="宋体" panose="02010600030101010101" pitchFamily="2" charset="-122"/>
              </a:rPr>
              <a:t>(a)	</a:t>
            </a:r>
            <a:r>
              <a:rPr lang="en-US" altLang="zh-CN" sz="1600" b="1" i="1" dirty="0">
                <a:ea typeface="宋体" panose="02010600030101010101" pitchFamily="2" charset="-122"/>
              </a:rPr>
              <a:t>Finish</a:t>
            </a:r>
            <a:r>
              <a:rPr lang="en-US" altLang="zh-CN" sz="1600" b="1" dirty="0">
                <a:ea typeface="宋体" panose="02010600030101010101" pitchFamily="2" charset="-122"/>
              </a:rPr>
              <a:t>[</a:t>
            </a:r>
            <a:r>
              <a:rPr lang="en-US" altLang="zh-CN" sz="1600" b="1" i="1" dirty="0" err="1">
                <a:ea typeface="宋体" panose="02010600030101010101" pitchFamily="2" charset="-122"/>
              </a:rPr>
              <a:t>i</a:t>
            </a:r>
            <a:r>
              <a:rPr lang="en-US" altLang="zh-CN" sz="1600" b="1" dirty="0">
                <a:ea typeface="宋体" panose="02010600030101010101" pitchFamily="2" charset="-122"/>
              </a:rPr>
              <a:t>] == </a:t>
            </a:r>
            <a:r>
              <a:rPr lang="en-US" altLang="zh-CN" sz="1600" b="1" i="1" dirty="0">
                <a:ea typeface="宋体" panose="02010600030101010101" pitchFamily="2" charset="-122"/>
              </a:rPr>
              <a:t>false</a:t>
            </a:r>
            <a:endParaRPr lang="en-US" altLang="zh-CN" sz="1600" b="1" dirty="0">
              <a:ea typeface="宋体" panose="02010600030101010101" pitchFamily="2" charset="-122"/>
            </a:endParaRPr>
          </a:p>
          <a:p>
            <a:pPr marL="876300" lvl="1" indent="-419100"/>
            <a:r>
              <a:rPr lang="en-US" altLang="zh-CN" sz="1600" b="1" dirty="0">
                <a:ea typeface="宋体" panose="02010600030101010101" pitchFamily="2" charset="-122"/>
              </a:rPr>
              <a:t>(b)	</a:t>
            </a:r>
            <a:r>
              <a:rPr lang="en-US" altLang="zh-CN" sz="1600" b="1" i="1" dirty="0" err="1">
                <a:ea typeface="宋体" panose="02010600030101010101" pitchFamily="2" charset="-122"/>
              </a:rPr>
              <a:t>Need</a:t>
            </a:r>
            <a:r>
              <a:rPr lang="en-US" altLang="zh-CN" sz="1600" b="1" i="1" baseline="-25000" dirty="0" err="1">
                <a:ea typeface="宋体" panose="02010600030101010101" pitchFamily="2" charset="-122"/>
              </a:rPr>
              <a:t>i</a:t>
            </a:r>
            <a:r>
              <a:rPr lang="en-US" altLang="zh-CN" sz="1600" b="1" dirty="0">
                <a:ea typeface="宋体" panose="02010600030101010101" pitchFamily="2" charset="-122"/>
              </a:rPr>
              <a:t> </a:t>
            </a:r>
            <a:r>
              <a:rPr lang="en-US" altLang="zh-CN" sz="1600" b="1" dirty="0">
                <a:ea typeface="宋体" panose="02010600030101010101" pitchFamily="2" charset="-122"/>
                <a:sym typeface="Symbol" pitchFamily="2" charset="2"/>
              </a:rPr>
              <a:t> </a:t>
            </a:r>
            <a:r>
              <a:rPr lang="en-US" altLang="zh-CN" sz="1600" b="1" i="1" dirty="0">
                <a:ea typeface="宋体" panose="02010600030101010101" pitchFamily="2" charset="-122"/>
                <a:sym typeface="Symbol" pitchFamily="2" charset="2"/>
              </a:rPr>
              <a:t>Work</a:t>
            </a:r>
            <a:endParaRPr lang="en-US" altLang="zh-CN" sz="1600" b="1" dirty="0">
              <a:ea typeface="宋体" panose="02010600030101010101" pitchFamily="2" charset="-122"/>
              <a:sym typeface="Symbol" pitchFamily="2" charset="2"/>
            </a:endParaRPr>
          </a:p>
        </p:txBody>
      </p:sp>
      <p:sp>
        <p:nvSpPr>
          <p:cNvPr id="16" name="Right Arrow 5">
            <a:extLst>
              <a:ext uri="{FF2B5EF4-FFF2-40B4-BE49-F238E27FC236}">
                <a16:creationId xmlns:a16="http://schemas.microsoft.com/office/drawing/2014/main" id="{0028ED54-3CAC-47CB-8BBD-915179A5D1C5}"/>
              </a:ext>
            </a:extLst>
          </p:cNvPr>
          <p:cNvSpPr/>
          <p:nvPr/>
        </p:nvSpPr>
        <p:spPr bwMode="auto">
          <a:xfrm>
            <a:off x="3967350" y="1341493"/>
            <a:ext cx="864096" cy="73366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en-US">
              <a:latin typeface="Arial" pitchFamily="34" charset="0"/>
              <a:ea typeface="PMingLiU" pitchFamily="18" charset="-120"/>
            </a:endParaRPr>
          </a:p>
        </p:txBody>
      </p:sp>
      <p:sp>
        <p:nvSpPr>
          <p:cNvPr id="17" name="TextBox 6">
            <a:extLst>
              <a:ext uri="{FF2B5EF4-FFF2-40B4-BE49-F238E27FC236}">
                <a16:creationId xmlns:a16="http://schemas.microsoft.com/office/drawing/2014/main" id="{14992968-43DB-42C1-8A25-8E8A847C1DAA}"/>
              </a:ext>
            </a:extLst>
          </p:cNvPr>
          <p:cNvSpPr txBox="1"/>
          <p:nvPr/>
        </p:nvSpPr>
        <p:spPr>
          <a:xfrm>
            <a:off x="5136975" y="972160"/>
            <a:ext cx="3318537" cy="369332"/>
          </a:xfrm>
          <a:prstGeom prst="rect">
            <a:avLst/>
          </a:prstGeom>
          <a:noFill/>
        </p:spPr>
        <p:txBody>
          <a:bodyPr wrap="none" rtlCol="0">
            <a:spAutoFit/>
          </a:bodyPr>
          <a:lstStyle/>
          <a:p>
            <a:r>
              <a:rPr lang="en-US" dirty="0" err="1"/>
              <a:t>i</a:t>
            </a:r>
            <a:r>
              <a:rPr lang="en-US" dirty="0"/>
              <a:t>=4 satisfies the conditions</a:t>
            </a:r>
          </a:p>
        </p:txBody>
      </p:sp>
      <p:sp>
        <p:nvSpPr>
          <p:cNvPr id="18" name="Rectangle 7">
            <a:extLst>
              <a:ext uri="{FF2B5EF4-FFF2-40B4-BE49-F238E27FC236}">
                <a16:creationId xmlns:a16="http://schemas.microsoft.com/office/drawing/2014/main" id="{A0DE0CBA-55DD-4993-B2CA-1E910CC66DD2}"/>
              </a:ext>
            </a:extLst>
          </p:cNvPr>
          <p:cNvSpPr/>
          <p:nvPr/>
        </p:nvSpPr>
        <p:spPr>
          <a:xfrm>
            <a:off x="5075242" y="1413380"/>
            <a:ext cx="3641511" cy="646331"/>
          </a:xfrm>
          <a:prstGeom prst="rect">
            <a:avLst/>
          </a:prstGeom>
        </p:spPr>
        <p:txBody>
          <a:bodyPr wrap="square">
            <a:spAutoFit/>
          </a:bodyPr>
          <a:lstStyle/>
          <a:p>
            <a:r>
              <a:rPr lang="en-US" altLang="zh-CN" b="1" i="1" dirty="0">
                <a:ea typeface="宋体" panose="02010600030101010101" pitchFamily="2" charset="-122"/>
              </a:rPr>
              <a:t>Work</a:t>
            </a:r>
            <a:r>
              <a:rPr lang="en-US" altLang="zh-CN" b="1" dirty="0">
                <a:ea typeface="宋体" panose="02010600030101010101" pitchFamily="2" charset="-122"/>
              </a:rPr>
              <a:t> = </a:t>
            </a:r>
            <a:r>
              <a:rPr lang="en-US" altLang="zh-CN" b="1" i="1" dirty="0">
                <a:ea typeface="宋体" panose="02010600030101010101" pitchFamily="2" charset="-122"/>
              </a:rPr>
              <a:t>Work</a:t>
            </a:r>
            <a:r>
              <a:rPr lang="en-US" altLang="zh-CN" b="1" dirty="0">
                <a:ea typeface="宋体" panose="02010600030101010101" pitchFamily="2" charset="-122"/>
              </a:rPr>
              <a:t> + </a:t>
            </a:r>
            <a:r>
              <a:rPr lang="en-US" altLang="zh-CN" b="1" i="1" dirty="0" err="1">
                <a:ea typeface="宋体" panose="02010600030101010101" pitchFamily="2" charset="-122"/>
              </a:rPr>
              <a:t>Allocation</a:t>
            </a:r>
            <a:r>
              <a:rPr lang="en-US" altLang="zh-CN" b="1" i="1" baseline="-25000" dirty="0" err="1">
                <a:ea typeface="宋体" panose="02010600030101010101" pitchFamily="2" charset="-122"/>
              </a:rPr>
              <a:t>i</a:t>
            </a:r>
            <a:br>
              <a:rPr lang="en-US" altLang="zh-CN" b="1" dirty="0">
                <a:ea typeface="宋体" panose="02010600030101010101" pitchFamily="2" charset="-122"/>
              </a:rPr>
            </a:br>
            <a:r>
              <a:rPr lang="en-US" altLang="zh-CN" b="1" i="1" dirty="0">
                <a:ea typeface="宋体" panose="02010600030101010101" pitchFamily="2" charset="-122"/>
              </a:rPr>
              <a:t>Finish</a:t>
            </a:r>
            <a:r>
              <a:rPr lang="en-US" altLang="zh-CN" b="1" dirty="0">
                <a:ea typeface="宋体" panose="02010600030101010101" pitchFamily="2" charset="-122"/>
              </a:rPr>
              <a:t>[</a:t>
            </a:r>
            <a:r>
              <a:rPr lang="en-US" altLang="zh-CN" b="1" i="1" dirty="0" err="1">
                <a:ea typeface="宋体" panose="02010600030101010101" pitchFamily="2" charset="-122"/>
              </a:rPr>
              <a:t>i</a:t>
            </a:r>
            <a:r>
              <a:rPr lang="en-US" altLang="zh-CN" b="1" dirty="0">
                <a:ea typeface="宋体" panose="02010600030101010101" pitchFamily="2" charset="-122"/>
              </a:rPr>
              <a:t>] = </a:t>
            </a:r>
            <a:r>
              <a:rPr lang="en-US" altLang="zh-CN" b="1" i="1" dirty="0">
                <a:ea typeface="宋体" panose="02010600030101010101" pitchFamily="2" charset="-122"/>
              </a:rPr>
              <a:t>true</a:t>
            </a:r>
            <a:endParaRPr lang="en-US" dirty="0"/>
          </a:p>
        </p:txBody>
      </p:sp>
      <p:graphicFrame>
        <p:nvGraphicFramePr>
          <p:cNvPr id="10" name="Group 4">
            <a:extLst>
              <a:ext uri="{FF2B5EF4-FFF2-40B4-BE49-F238E27FC236}">
                <a16:creationId xmlns:a16="http://schemas.microsoft.com/office/drawing/2014/main" id="{F2FD6DC8-650C-40F7-9A53-1585060E6DBD}"/>
              </a:ext>
            </a:extLst>
          </p:cNvPr>
          <p:cNvGraphicFramePr>
            <a:graphicFrameLocks/>
          </p:cNvGraphicFramePr>
          <p:nvPr>
            <p:extLst>
              <p:ext uri="{D42A27DB-BD31-4B8C-83A1-F6EECF244321}">
                <p14:modId xmlns:p14="http://schemas.microsoft.com/office/powerpoint/2010/main" val="2391455065"/>
              </p:ext>
            </p:extLst>
          </p:nvPr>
        </p:nvGraphicFramePr>
        <p:xfrm>
          <a:off x="466344" y="2112264"/>
          <a:ext cx="8075238" cy="4205290"/>
        </p:xfrm>
        <a:graphic>
          <a:graphicData uri="http://schemas.openxmlformats.org/drawingml/2006/table">
            <a:tbl>
              <a:tblPr/>
              <a:tblGrid>
                <a:gridCol w="740608">
                  <a:extLst>
                    <a:ext uri="{9D8B030D-6E8A-4147-A177-3AD203B41FA5}">
                      <a16:colId xmlns:a16="http://schemas.microsoft.com/office/drawing/2014/main" val="20000"/>
                    </a:ext>
                  </a:extLst>
                </a:gridCol>
                <a:gridCol w="561119">
                  <a:extLst>
                    <a:ext uri="{9D8B030D-6E8A-4147-A177-3AD203B41FA5}">
                      <a16:colId xmlns:a16="http://schemas.microsoft.com/office/drawing/2014/main" val="20001"/>
                    </a:ext>
                  </a:extLst>
                </a:gridCol>
                <a:gridCol w="562861">
                  <a:extLst>
                    <a:ext uri="{9D8B030D-6E8A-4147-A177-3AD203B41FA5}">
                      <a16:colId xmlns:a16="http://schemas.microsoft.com/office/drawing/2014/main" val="20002"/>
                    </a:ext>
                  </a:extLst>
                </a:gridCol>
                <a:gridCol w="561119">
                  <a:extLst>
                    <a:ext uri="{9D8B030D-6E8A-4147-A177-3AD203B41FA5}">
                      <a16:colId xmlns:a16="http://schemas.microsoft.com/office/drawing/2014/main" val="20003"/>
                    </a:ext>
                  </a:extLst>
                </a:gridCol>
                <a:gridCol w="561119">
                  <a:extLst>
                    <a:ext uri="{9D8B030D-6E8A-4147-A177-3AD203B41FA5}">
                      <a16:colId xmlns:a16="http://schemas.microsoft.com/office/drawing/2014/main" val="20004"/>
                    </a:ext>
                  </a:extLst>
                </a:gridCol>
                <a:gridCol w="386859">
                  <a:extLst>
                    <a:ext uri="{9D8B030D-6E8A-4147-A177-3AD203B41FA5}">
                      <a16:colId xmlns:a16="http://schemas.microsoft.com/office/drawing/2014/main" val="20005"/>
                    </a:ext>
                  </a:extLst>
                </a:gridCol>
                <a:gridCol w="470504">
                  <a:extLst>
                    <a:ext uri="{9D8B030D-6E8A-4147-A177-3AD203B41FA5}">
                      <a16:colId xmlns:a16="http://schemas.microsoft.com/office/drawing/2014/main" val="20006"/>
                    </a:ext>
                  </a:extLst>
                </a:gridCol>
                <a:gridCol w="564605">
                  <a:extLst>
                    <a:ext uri="{9D8B030D-6E8A-4147-A177-3AD203B41FA5}">
                      <a16:colId xmlns:a16="http://schemas.microsoft.com/office/drawing/2014/main" val="20007"/>
                    </a:ext>
                  </a:extLst>
                </a:gridCol>
                <a:gridCol w="561119">
                  <a:extLst>
                    <a:ext uri="{9D8B030D-6E8A-4147-A177-3AD203B41FA5}">
                      <a16:colId xmlns:a16="http://schemas.microsoft.com/office/drawing/2014/main" val="20008"/>
                    </a:ext>
                  </a:extLst>
                </a:gridCol>
                <a:gridCol w="562863">
                  <a:extLst>
                    <a:ext uri="{9D8B030D-6E8A-4147-A177-3AD203B41FA5}">
                      <a16:colId xmlns:a16="http://schemas.microsoft.com/office/drawing/2014/main" val="20009"/>
                    </a:ext>
                  </a:extLst>
                </a:gridCol>
                <a:gridCol w="1019952">
                  <a:extLst>
                    <a:ext uri="{9D8B030D-6E8A-4147-A177-3AD203B41FA5}">
                      <a16:colId xmlns:a16="http://schemas.microsoft.com/office/drawing/2014/main" val="20010"/>
                    </a:ext>
                  </a:extLst>
                </a:gridCol>
                <a:gridCol w="1522510">
                  <a:extLst>
                    <a:ext uri="{9D8B030D-6E8A-4147-A177-3AD203B41FA5}">
                      <a16:colId xmlns:a16="http://schemas.microsoft.com/office/drawing/2014/main" val="20011"/>
                    </a:ext>
                  </a:extLst>
                </a:gridCol>
              </a:tblGrid>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j-lt"/>
                          <a:ea typeface="宋体" panose="02010600030101010101" pitchFamily="2" charset="-122"/>
                        </a:rPr>
                        <a:t>Allocation</a:t>
                      </a:r>
                      <a:endParaRPr kumimoji="0" lang="en-US" altLang="zh-CN" sz="2000" b="1" i="0" u="none" strike="noStrike" cap="none" normalizeH="0" baseline="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mj-lt"/>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Need</a:t>
                      </a:r>
                      <a:endParaRPr kumimoji="0" lang="en-US" altLang="zh-CN" sz="2000" b="1" i="0" u="none" strike="noStrike" cap="none" normalizeH="0" baseline="0" dirty="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mj-lt"/>
                          <a:ea typeface="PMingLiU" panose="02020500000000000000" pitchFamily="18" charset="-120"/>
                        </a:rPr>
                        <a:t>Finish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Work</a:t>
                      </a:r>
                      <a:endParaRPr kumimoji="0" lang="en-US" altLang="zh-CN" sz="2000" b="1" i="0" u="none" strike="noStrike" cap="none" normalizeH="0" baseline="0" dirty="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6">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sngStrike" cap="none" normalizeH="0" baseline="0" dirty="0">
                          <a:ln>
                            <a:noFill/>
                          </a:ln>
                          <a:solidFill>
                            <a:schemeClr val="tx1"/>
                          </a:solidFill>
                          <a:effectLst/>
                          <a:latin typeface="Times New Roman" panose="02020603050405020304" pitchFamily="18" charset="0"/>
                          <a:ea typeface="宋体" panose="02010600030101010101" pitchFamily="2" charset="-122"/>
                        </a:rPr>
                        <a:t>(2,1,2,0)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sngStrike" cap="none" normalizeH="0" baseline="0" dirty="0">
                          <a:ln>
                            <a:noFill/>
                          </a:ln>
                          <a:solidFill>
                            <a:schemeClr val="tx1"/>
                          </a:solidFill>
                          <a:effectLst/>
                          <a:latin typeface="Times New Roman" panose="02020603050405020304" pitchFamily="18" charset="0"/>
                          <a:ea typeface="宋体" panose="02010600030101010101" pitchFamily="2" charset="-122"/>
                        </a:rPr>
                        <a:t>(2,1,3,2)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sngStrike" cap="none" normalizeH="0" baseline="0" dirty="0">
                          <a:ln>
                            <a:noFill/>
                          </a:ln>
                          <a:solidFill>
                            <a:schemeClr val="tx1"/>
                          </a:solidFill>
                          <a:effectLst/>
                          <a:latin typeface="Times New Roman" panose="02020603050405020304" pitchFamily="18" charset="0"/>
                          <a:ea typeface="宋体" panose="02010600030101010101" pitchFamily="2" charset="-122"/>
                        </a:rPr>
                        <a:t>(4,4,8,6)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(4,7,11,8)</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sngStrike" cap="none" normalizeH="0" baseline="0" dirty="0">
                          <a:ln>
                            <a:noFill/>
                          </a:ln>
                          <a:solidFill>
                            <a:schemeClr val="tx1"/>
                          </a:solidFill>
                          <a:effectLst/>
                          <a:latin typeface="Arial" panose="020B0604020202020204" pitchFamily="34" charset="0"/>
                          <a:ea typeface="PMingLiU" panose="02020500000000000000" pitchFamily="18" charset="-120"/>
                        </a:rPr>
                        <a:t>false</a:t>
                      </a:r>
                    </a:p>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54631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t>Step 5</a:t>
            </a:r>
            <a:endParaRPr lang="en-US" altLang="en-US" sz="100" dirty="0"/>
          </a:p>
        </p:txBody>
      </p:sp>
      <p:sp>
        <p:nvSpPr>
          <p:cNvPr id="11" name="TextBox 4">
            <a:extLst>
              <a:ext uri="{FF2B5EF4-FFF2-40B4-BE49-F238E27FC236}">
                <a16:creationId xmlns:a16="http://schemas.microsoft.com/office/drawing/2014/main" id="{E4BAE2C1-30A3-46B6-ACC1-A11BA0CDAD7B}"/>
              </a:ext>
            </a:extLst>
          </p:cNvPr>
          <p:cNvSpPr txBox="1"/>
          <p:nvPr/>
        </p:nvSpPr>
        <p:spPr>
          <a:xfrm>
            <a:off x="6236208" y="356616"/>
            <a:ext cx="2356735" cy="276999"/>
          </a:xfrm>
          <a:prstGeom prst="rect">
            <a:avLst/>
          </a:prstGeom>
          <a:noFill/>
        </p:spPr>
        <p:txBody>
          <a:bodyPr wrap="none" rtlCol="0">
            <a:spAutoFit/>
          </a:bodyPr>
          <a:lstStyle/>
          <a:p>
            <a:r>
              <a:rPr lang="en-US" altLang="zh-CN" sz="1200" dirty="0">
                <a:solidFill>
                  <a:srgbClr val="FF0000"/>
                </a:solidFill>
              </a:rPr>
              <a:t>Sequence = &lt;P0,P3,P4,P1&gt;</a:t>
            </a:r>
          </a:p>
        </p:txBody>
      </p:sp>
      <p:sp>
        <p:nvSpPr>
          <p:cNvPr id="15" name="Rectangle 4">
            <a:extLst>
              <a:ext uri="{FF2B5EF4-FFF2-40B4-BE49-F238E27FC236}">
                <a16:creationId xmlns:a16="http://schemas.microsoft.com/office/drawing/2014/main" id="{049559EE-44FA-47B0-ABB1-522C8374FAD7}"/>
              </a:ext>
            </a:extLst>
          </p:cNvPr>
          <p:cNvSpPr/>
          <p:nvPr/>
        </p:nvSpPr>
        <p:spPr>
          <a:xfrm>
            <a:off x="678985" y="1072115"/>
            <a:ext cx="4572000" cy="830997"/>
          </a:xfrm>
          <a:prstGeom prst="rect">
            <a:avLst/>
          </a:prstGeom>
        </p:spPr>
        <p:txBody>
          <a:bodyPr>
            <a:spAutoFit/>
          </a:bodyPr>
          <a:lstStyle/>
          <a:p>
            <a:r>
              <a:rPr lang="en-US" altLang="zh-CN" sz="1600" dirty="0">
                <a:ea typeface="宋体" panose="02010600030101010101" pitchFamily="2" charset="-122"/>
              </a:rPr>
              <a:t>Find an index </a:t>
            </a:r>
            <a:r>
              <a:rPr lang="en-US" altLang="zh-CN" sz="1600" i="1" dirty="0" err="1">
                <a:ea typeface="宋体" panose="02010600030101010101" pitchFamily="2" charset="-122"/>
              </a:rPr>
              <a:t>i</a:t>
            </a:r>
            <a:r>
              <a:rPr lang="en-US" altLang="zh-CN" sz="1600" i="1" dirty="0">
                <a:ea typeface="宋体" panose="02010600030101010101" pitchFamily="2" charset="-122"/>
              </a:rPr>
              <a:t> </a:t>
            </a:r>
            <a:r>
              <a:rPr lang="en-US" altLang="zh-CN" sz="1600" dirty="0">
                <a:ea typeface="宋体" panose="02010600030101010101" pitchFamily="2" charset="-122"/>
              </a:rPr>
              <a:t>such that both:</a:t>
            </a:r>
          </a:p>
          <a:p>
            <a:pPr marL="876300" lvl="1" indent="-419100"/>
            <a:r>
              <a:rPr lang="en-US" altLang="zh-CN" sz="1600" b="1" dirty="0">
                <a:ea typeface="宋体" panose="02010600030101010101" pitchFamily="2" charset="-122"/>
              </a:rPr>
              <a:t>(a)	</a:t>
            </a:r>
            <a:r>
              <a:rPr lang="en-US" altLang="zh-CN" sz="1600" b="1" i="1" dirty="0">
                <a:ea typeface="宋体" panose="02010600030101010101" pitchFamily="2" charset="-122"/>
              </a:rPr>
              <a:t>Finish</a:t>
            </a:r>
            <a:r>
              <a:rPr lang="en-US" altLang="zh-CN" sz="1600" b="1" dirty="0">
                <a:ea typeface="宋体" panose="02010600030101010101" pitchFamily="2" charset="-122"/>
              </a:rPr>
              <a:t>[</a:t>
            </a:r>
            <a:r>
              <a:rPr lang="en-US" altLang="zh-CN" sz="1600" b="1" i="1" dirty="0" err="1">
                <a:ea typeface="宋体" panose="02010600030101010101" pitchFamily="2" charset="-122"/>
              </a:rPr>
              <a:t>i</a:t>
            </a:r>
            <a:r>
              <a:rPr lang="en-US" altLang="zh-CN" sz="1600" b="1" dirty="0">
                <a:ea typeface="宋体" panose="02010600030101010101" pitchFamily="2" charset="-122"/>
              </a:rPr>
              <a:t>] == </a:t>
            </a:r>
            <a:r>
              <a:rPr lang="en-US" altLang="zh-CN" sz="1600" b="1" i="1" dirty="0">
                <a:ea typeface="宋体" panose="02010600030101010101" pitchFamily="2" charset="-122"/>
              </a:rPr>
              <a:t>false</a:t>
            </a:r>
            <a:endParaRPr lang="en-US" altLang="zh-CN" sz="1600" b="1" dirty="0">
              <a:ea typeface="宋体" panose="02010600030101010101" pitchFamily="2" charset="-122"/>
            </a:endParaRPr>
          </a:p>
          <a:p>
            <a:pPr marL="876300" lvl="1" indent="-419100"/>
            <a:r>
              <a:rPr lang="en-US" altLang="zh-CN" sz="1600" b="1" dirty="0">
                <a:ea typeface="宋体" panose="02010600030101010101" pitchFamily="2" charset="-122"/>
              </a:rPr>
              <a:t>(b)	</a:t>
            </a:r>
            <a:r>
              <a:rPr lang="en-US" altLang="zh-CN" sz="1600" b="1" i="1" dirty="0" err="1">
                <a:ea typeface="宋体" panose="02010600030101010101" pitchFamily="2" charset="-122"/>
              </a:rPr>
              <a:t>Need</a:t>
            </a:r>
            <a:r>
              <a:rPr lang="en-US" altLang="zh-CN" sz="1600" b="1" i="1" baseline="-25000" dirty="0" err="1">
                <a:ea typeface="宋体" panose="02010600030101010101" pitchFamily="2" charset="-122"/>
              </a:rPr>
              <a:t>i</a:t>
            </a:r>
            <a:r>
              <a:rPr lang="en-US" altLang="zh-CN" sz="1600" b="1" dirty="0">
                <a:ea typeface="宋体" panose="02010600030101010101" pitchFamily="2" charset="-122"/>
              </a:rPr>
              <a:t> </a:t>
            </a:r>
            <a:r>
              <a:rPr lang="en-US" altLang="zh-CN" sz="1600" b="1" dirty="0">
                <a:ea typeface="宋体" panose="02010600030101010101" pitchFamily="2" charset="-122"/>
                <a:sym typeface="Symbol" pitchFamily="2" charset="2"/>
              </a:rPr>
              <a:t> </a:t>
            </a:r>
            <a:r>
              <a:rPr lang="en-US" altLang="zh-CN" sz="1600" b="1" i="1" dirty="0">
                <a:ea typeface="宋体" panose="02010600030101010101" pitchFamily="2" charset="-122"/>
                <a:sym typeface="Symbol" pitchFamily="2" charset="2"/>
              </a:rPr>
              <a:t>Work</a:t>
            </a:r>
            <a:endParaRPr lang="en-US" altLang="zh-CN" sz="1600" b="1" dirty="0">
              <a:ea typeface="宋体" panose="02010600030101010101" pitchFamily="2" charset="-122"/>
              <a:sym typeface="Symbol" pitchFamily="2" charset="2"/>
            </a:endParaRPr>
          </a:p>
        </p:txBody>
      </p:sp>
      <p:sp>
        <p:nvSpPr>
          <p:cNvPr id="16" name="Right Arrow 5">
            <a:extLst>
              <a:ext uri="{FF2B5EF4-FFF2-40B4-BE49-F238E27FC236}">
                <a16:creationId xmlns:a16="http://schemas.microsoft.com/office/drawing/2014/main" id="{0028ED54-3CAC-47CB-8BBD-915179A5D1C5}"/>
              </a:ext>
            </a:extLst>
          </p:cNvPr>
          <p:cNvSpPr/>
          <p:nvPr/>
        </p:nvSpPr>
        <p:spPr bwMode="auto">
          <a:xfrm>
            <a:off x="3967350" y="1341493"/>
            <a:ext cx="864096" cy="73366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en-US">
              <a:latin typeface="Arial" pitchFamily="34" charset="0"/>
              <a:ea typeface="PMingLiU" pitchFamily="18" charset="-120"/>
            </a:endParaRPr>
          </a:p>
        </p:txBody>
      </p:sp>
      <p:sp>
        <p:nvSpPr>
          <p:cNvPr id="17" name="TextBox 6">
            <a:extLst>
              <a:ext uri="{FF2B5EF4-FFF2-40B4-BE49-F238E27FC236}">
                <a16:creationId xmlns:a16="http://schemas.microsoft.com/office/drawing/2014/main" id="{14992968-43DB-42C1-8A25-8E8A847C1DAA}"/>
              </a:ext>
            </a:extLst>
          </p:cNvPr>
          <p:cNvSpPr txBox="1"/>
          <p:nvPr/>
        </p:nvSpPr>
        <p:spPr>
          <a:xfrm>
            <a:off x="5136975" y="972160"/>
            <a:ext cx="3318537" cy="369332"/>
          </a:xfrm>
          <a:prstGeom prst="rect">
            <a:avLst/>
          </a:prstGeom>
          <a:noFill/>
        </p:spPr>
        <p:txBody>
          <a:bodyPr wrap="none" rtlCol="0">
            <a:spAutoFit/>
          </a:bodyPr>
          <a:lstStyle/>
          <a:p>
            <a:r>
              <a:rPr lang="en-US" dirty="0" err="1"/>
              <a:t>i</a:t>
            </a:r>
            <a:r>
              <a:rPr lang="en-US" dirty="0"/>
              <a:t>=1 satisfies the conditions</a:t>
            </a:r>
          </a:p>
        </p:txBody>
      </p:sp>
      <p:sp>
        <p:nvSpPr>
          <p:cNvPr id="18" name="Rectangle 7">
            <a:extLst>
              <a:ext uri="{FF2B5EF4-FFF2-40B4-BE49-F238E27FC236}">
                <a16:creationId xmlns:a16="http://schemas.microsoft.com/office/drawing/2014/main" id="{A0DE0CBA-55DD-4993-B2CA-1E910CC66DD2}"/>
              </a:ext>
            </a:extLst>
          </p:cNvPr>
          <p:cNvSpPr/>
          <p:nvPr/>
        </p:nvSpPr>
        <p:spPr>
          <a:xfrm>
            <a:off x="5075242" y="1413380"/>
            <a:ext cx="3641511" cy="646331"/>
          </a:xfrm>
          <a:prstGeom prst="rect">
            <a:avLst/>
          </a:prstGeom>
        </p:spPr>
        <p:txBody>
          <a:bodyPr wrap="square">
            <a:spAutoFit/>
          </a:bodyPr>
          <a:lstStyle/>
          <a:p>
            <a:r>
              <a:rPr lang="en-US" altLang="zh-CN" b="1" i="1" dirty="0">
                <a:ea typeface="宋体" panose="02010600030101010101" pitchFamily="2" charset="-122"/>
              </a:rPr>
              <a:t>Work</a:t>
            </a:r>
            <a:r>
              <a:rPr lang="en-US" altLang="zh-CN" b="1" dirty="0">
                <a:ea typeface="宋体" panose="02010600030101010101" pitchFamily="2" charset="-122"/>
              </a:rPr>
              <a:t> = </a:t>
            </a:r>
            <a:r>
              <a:rPr lang="en-US" altLang="zh-CN" b="1" i="1" dirty="0">
                <a:ea typeface="宋体" panose="02010600030101010101" pitchFamily="2" charset="-122"/>
              </a:rPr>
              <a:t>Work</a:t>
            </a:r>
            <a:r>
              <a:rPr lang="en-US" altLang="zh-CN" b="1" dirty="0">
                <a:ea typeface="宋体" panose="02010600030101010101" pitchFamily="2" charset="-122"/>
              </a:rPr>
              <a:t> + </a:t>
            </a:r>
            <a:r>
              <a:rPr lang="en-US" altLang="zh-CN" b="1" i="1" dirty="0" err="1">
                <a:ea typeface="宋体" panose="02010600030101010101" pitchFamily="2" charset="-122"/>
              </a:rPr>
              <a:t>Allocation</a:t>
            </a:r>
            <a:r>
              <a:rPr lang="en-US" altLang="zh-CN" b="1" i="1" baseline="-25000" dirty="0" err="1">
                <a:ea typeface="宋体" panose="02010600030101010101" pitchFamily="2" charset="-122"/>
              </a:rPr>
              <a:t>i</a:t>
            </a:r>
            <a:br>
              <a:rPr lang="en-US" altLang="zh-CN" b="1" dirty="0">
                <a:ea typeface="宋体" panose="02010600030101010101" pitchFamily="2" charset="-122"/>
              </a:rPr>
            </a:br>
            <a:r>
              <a:rPr lang="en-US" altLang="zh-CN" b="1" i="1" dirty="0">
                <a:ea typeface="宋体" panose="02010600030101010101" pitchFamily="2" charset="-122"/>
              </a:rPr>
              <a:t>Finish</a:t>
            </a:r>
            <a:r>
              <a:rPr lang="en-US" altLang="zh-CN" b="1" dirty="0">
                <a:ea typeface="宋体" panose="02010600030101010101" pitchFamily="2" charset="-122"/>
              </a:rPr>
              <a:t>[</a:t>
            </a:r>
            <a:r>
              <a:rPr lang="en-US" altLang="zh-CN" b="1" i="1" dirty="0" err="1">
                <a:ea typeface="宋体" panose="02010600030101010101" pitchFamily="2" charset="-122"/>
              </a:rPr>
              <a:t>i</a:t>
            </a:r>
            <a:r>
              <a:rPr lang="en-US" altLang="zh-CN" b="1" dirty="0">
                <a:ea typeface="宋体" panose="02010600030101010101" pitchFamily="2" charset="-122"/>
              </a:rPr>
              <a:t>] = </a:t>
            </a:r>
            <a:r>
              <a:rPr lang="en-US" altLang="zh-CN" b="1" i="1" dirty="0">
                <a:ea typeface="宋体" panose="02010600030101010101" pitchFamily="2" charset="-122"/>
              </a:rPr>
              <a:t>true</a:t>
            </a:r>
            <a:endParaRPr lang="en-US" dirty="0"/>
          </a:p>
        </p:txBody>
      </p:sp>
      <p:graphicFrame>
        <p:nvGraphicFramePr>
          <p:cNvPr id="9" name="Group 4">
            <a:extLst>
              <a:ext uri="{FF2B5EF4-FFF2-40B4-BE49-F238E27FC236}">
                <a16:creationId xmlns:a16="http://schemas.microsoft.com/office/drawing/2014/main" id="{386E13E1-BDA0-448D-9623-703C53F4AFF7}"/>
              </a:ext>
            </a:extLst>
          </p:cNvPr>
          <p:cNvGraphicFramePr>
            <a:graphicFrameLocks/>
          </p:cNvGraphicFramePr>
          <p:nvPr>
            <p:extLst>
              <p:ext uri="{D42A27DB-BD31-4B8C-83A1-F6EECF244321}">
                <p14:modId xmlns:p14="http://schemas.microsoft.com/office/powerpoint/2010/main" val="2771543848"/>
              </p:ext>
            </p:extLst>
          </p:nvPr>
        </p:nvGraphicFramePr>
        <p:xfrm>
          <a:off x="466344" y="2112264"/>
          <a:ext cx="8075238" cy="4205290"/>
        </p:xfrm>
        <a:graphic>
          <a:graphicData uri="http://schemas.openxmlformats.org/drawingml/2006/table">
            <a:tbl>
              <a:tblPr/>
              <a:tblGrid>
                <a:gridCol w="740608">
                  <a:extLst>
                    <a:ext uri="{9D8B030D-6E8A-4147-A177-3AD203B41FA5}">
                      <a16:colId xmlns:a16="http://schemas.microsoft.com/office/drawing/2014/main" val="20000"/>
                    </a:ext>
                  </a:extLst>
                </a:gridCol>
                <a:gridCol w="561119">
                  <a:extLst>
                    <a:ext uri="{9D8B030D-6E8A-4147-A177-3AD203B41FA5}">
                      <a16:colId xmlns:a16="http://schemas.microsoft.com/office/drawing/2014/main" val="20001"/>
                    </a:ext>
                  </a:extLst>
                </a:gridCol>
                <a:gridCol w="562861">
                  <a:extLst>
                    <a:ext uri="{9D8B030D-6E8A-4147-A177-3AD203B41FA5}">
                      <a16:colId xmlns:a16="http://schemas.microsoft.com/office/drawing/2014/main" val="20002"/>
                    </a:ext>
                  </a:extLst>
                </a:gridCol>
                <a:gridCol w="561119">
                  <a:extLst>
                    <a:ext uri="{9D8B030D-6E8A-4147-A177-3AD203B41FA5}">
                      <a16:colId xmlns:a16="http://schemas.microsoft.com/office/drawing/2014/main" val="20003"/>
                    </a:ext>
                  </a:extLst>
                </a:gridCol>
                <a:gridCol w="561119">
                  <a:extLst>
                    <a:ext uri="{9D8B030D-6E8A-4147-A177-3AD203B41FA5}">
                      <a16:colId xmlns:a16="http://schemas.microsoft.com/office/drawing/2014/main" val="20004"/>
                    </a:ext>
                  </a:extLst>
                </a:gridCol>
                <a:gridCol w="386859">
                  <a:extLst>
                    <a:ext uri="{9D8B030D-6E8A-4147-A177-3AD203B41FA5}">
                      <a16:colId xmlns:a16="http://schemas.microsoft.com/office/drawing/2014/main" val="20005"/>
                    </a:ext>
                  </a:extLst>
                </a:gridCol>
                <a:gridCol w="470504">
                  <a:extLst>
                    <a:ext uri="{9D8B030D-6E8A-4147-A177-3AD203B41FA5}">
                      <a16:colId xmlns:a16="http://schemas.microsoft.com/office/drawing/2014/main" val="20006"/>
                    </a:ext>
                  </a:extLst>
                </a:gridCol>
                <a:gridCol w="564605">
                  <a:extLst>
                    <a:ext uri="{9D8B030D-6E8A-4147-A177-3AD203B41FA5}">
                      <a16:colId xmlns:a16="http://schemas.microsoft.com/office/drawing/2014/main" val="20007"/>
                    </a:ext>
                  </a:extLst>
                </a:gridCol>
                <a:gridCol w="561119">
                  <a:extLst>
                    <a:ext uri="{9D8B030D-6E8A-4147-A177-3AD203B41FA5}">
                      <a16:colId xmlns:a16="http://schemas.microsoft.com/office/drawing/2014/main" val="20008"/>
                    </a:ext>
                  </a:extLst>
                </a:gridCol>
                <a:gridCol w="562863">
                  <a:extLst>
                    <a:ext uri="{9D8B030D-6E8A-4147-A177-3AD203B41FA5}">
                      <a16:colId xmlns:a16="http://schemas.microsoft.com/office/drawing/2014/main" val="20009"/>
                    </a:ext>
                  </a:extLst>
                </a:gridCol>
                <a:gridCol w="1019952">
                  <a:extLst>
                    <a:ext uri="{9D8B030D-6E8A-4147-A177-3AD203B41FA5}">
                      <a16:colId xmlns:a16="http://schemas.microsoft.com/office/drawing/2014/main" val="20010"/>
                    </a:ext>
                  </a:extLst>
                </a:gridCol>
                <a:gridCol w="1522510">
                  <a:extLst>
                    <a:ext uri="{9D8B030D-6E8A-4147-A177-3AD203B41FA5}">
                      <a16:colId xmlns:a16="http://schemas.microsoft.com/office/drawing/2014/main" val="20011"/>
                    </a:ext>
                  </a:extLst>
                </a:gridCol>
              </a:tblGrid>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j-lt"/>
                          <a:ea typeface="宋体" panose="02010600030101010101" pitchFamily="2" charset="-122"/>
                        </a:rPr>
                        <a:t>Allocation</a:t>
                      </a:r>
                      <a:endParaRPr kumimoji="0" lang="en-US" altLang="zh-CN" sz="2000" b="1" i="0" u="none" strike="noStrike" cap="none" normalizeH="0" baseline="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mj-lt"/>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Need</a:t>
                      </a:r>
                      <a:endParaRPr kumimoji="0" lang="en-US" altLang="zh-CN" sz="2000" b="1" i="0" u="none" strike="noStrike" cap="none" normalizeH="0" baseline="0" dirty="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mj-lt"/>
                          <a:ea typeface="PMingLiU" panose="02020500000000000000" pitchFamily="18" charset="-120"/>
                        </a:rPr>
                        <a:t>Finish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Work</a:t>
                      </a:r>
                      <a:endParaRPr kumimoji="0" lang="en-US" altLang="zh-CN" sz="2000" b="1" i="0" u="none" strike="noStrike" cap="none" normalizeH="0" baseline="0" dirty="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6">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sngStrike" cap="none" normalizeH="0" baseline="0" dirty="0">
                          <a:ln>
                            <a:noFill/>
                          </a:ln>
                          <a:solidFill>
                            <a:schemeClr val="tx1"/>
                          </a:solidFill>
                          <a:effectLst/>
                          <a:latin typeface="Times New Roman" panose="02020603050405020304" pitchFamily="18" charset="0"/>
                          <a:ea typeface="宋体" panose="02010600030101010101" pitchFamily="2" charset="-122"/>
                        </a:rPr>
                        <a:t>(2,1,2,0)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sngStrike" cap="none" normalizeH="0" baseline="0" dirty="0">
                          <a:ln>
                            <a:noFill/>
                          </a:ln>
                          <a:solidFill>
                            <a:schemeClr val="tx1"/>
                          </a:solidFill>
                          <a:effectLst/>
                          <a:latin typeface="Times New Roman" panose="02020603050405020304" pitchFamily="18" charset="0"/>
                          <a:ea typeface="宋体" panose="02010600030101010101" pitchFamily="2" charset="-122"/>
                        </a:rPr>
                        <a:t>(2,1,3,2)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sngStrike" cap="none" normalizeH="0" baseline="0" dirty="0">
                          <a:ln>
                            <a:noFill/>
                          </a:ln>
                          <a:solidFill>
                            <a:schemeClr val="tx1"/>
                          </a:solidFill>
                          <a:effectLst/>
                          <a:latin typeface="Times New Roman" panose="02020603050405020304" pitchFamily="18" charset="0"/>
                          <a:ea typeface="宋体" panose="02010600030101010101" pitchFamily="2" charset="-122"/>
                        </a:rPr>
                        <a:t>(4,4,8,6)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sngStrike" cap="none" normalizeH="0" baseline="0" dirty="0">
                          <a:ln>
                            <a:noFill/>
                          </a:ln>
                          <a:solidFill>
                            <a:schemeClr val="tx1"/>
                          </a:solidFill>
                          <a:effectLst/>
                          <a:latin typeface="Times New Roman" panose="02020603050405020304" pitchFamily="18" charset="0"/>
                          <a:ea typeface="宋体" panose="02010600030101010101" pitchFamily="2" charset="-122"/>
                        </a:rPr>
                        <a:t>(4,7,11,8)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(6,7,11,8)</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sngStrike" cap="none" normalizeH="0" baseline="0" dirty="0">
                          <a:ln>
                            <a:noFill/>
                          </a:ln>
                          <a:solidFill>
                            <a:schemeClr val="tx1"/>
                          </a:solidFill>
                          <a:effectLst/>
                          <a:latin typeface="Arial" panose="020B0604020202020204" pitchFamily="34" charset="0"/>
                          <a:ea typeface="PMingLiU" panose="02020500000000000000" pitchFamily="18" charset="-120"/>
                        </a:rPr>
                        <a:t>false</a:t>
                      </a:r>
                    </a:p>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78260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t>Step 6</a:t>
            </a:r>
            <a:endParaRPr lang="en-US" altLang="en-US" sz="100" dirty="0"/>
          </a:p>
        </p:txBody>
      </p:sp>
      <p:sp>
        <p:nvSpPr>
          <p:cNvPr id="11" name="TextBox 4">
            <a:extLst>
              <a:ext uri="{FF2B5EF4-FFF2-40B4-BE49-F238E27FC236}">
                <a16:creationId xmlns:a16="http://schemas.microsoft.com/office/drawing/2014/main" id="{E4BAE2C1-30A3-46B6-ACC1-A11BA0CDAD7B}"/>
              </a:ext>
            </a:extLst>
          </p:cNvPr>
          <p:cNvSpPr txBox="1"/>
          <p:nvPr/>
        </p:nvSpPr>
        <p:spPr>
          <a:xfrm>
            <a:off x="6236208" y="356616"/>
            <a:ext cx="2603598" cy="276999"/>
          </a:xfrm>
          <a:prstGeom prst="rect">
            <a:avLst/>
          </a:prstGeom>
          <a:noFill/>
        </p:spPr>
        <p:txBody>
          <a:bodyPr wrap="none" rtlCol="0">
            <a:spAutoFit/>
          </a:bodyPr>
          <a:lstStyle/>
          <a:p>
            <a:r>
              <a:rPr lang="en-US" altLang="zh-CN" sz="1200" dirty="0">
                <a:solidFill>
                  <a:srgbClr val="FF0000"/>
                </a:solidFill>
              </a:rPr>
              <a:t>Sequence = &lt;P0,P3,P4,P1,P2&gt;</a:t>
            </a:r>
          </a:p>
        </p:txBody>
      </p:sp>
      <p:sp>
        <p:nvSpPr>
          <p:cNvPr id="15" name="Rectangle 4">
            <a:extLst>
              <a:ext uri="{FF2B5EF4-FFF2-40B4-BE49-F238E27FC236}">
                <a16:creationId xmlns:a16="http://schemas.microsoft.com/office/drawing/2014/main" id="{049559EE-44FA-47B0-ABB1-522C8374FAD7}"/>
              </a:ext>
            </a:extLst>
          </p:cNvPr>
          <p:cNvSpPr/>
          <p:nvPr/>
        </p:nvSpPr>
        <p:spPr>
          <a:xfrm>
            <a:off x="678985" y="1072115"/>
            <a:ext cx="4572000" cy="830997"/>
          </a:xfrm>
          <a:prstGeom prst="rect">
            <a:avLst/>
          </a:prstGeom>
        </p:spPr>
        <p:txBody>
          <a:bodyPr>
            <a:spAutoFit/>
          </a:bodyPr>
          <a:lstStyle/>
          <a:p>
            <a:r>
              <a:rPr lang="en-US" altLang="zh-CN" sz="1600" dirty="0">
                <a:ea typeface="宋体" panose="02010600030101010101" pitchFamily="2" charset="-122"/>
              </a:rPr>
              <a:t>Find an index </a:t>
            </a:r>
            <a:r>
              <a:rPr lang="en-US" altLang="zh-CN" sz="1600" i="1" dirty="0" err="1">
                <a:ea typeface="宋体" panose="02010600030101010101" pitchFamily="2" charset="-122"/>
              </a:rPr>
              <a:t>i</a:t>
            </a:r>
            <a:r>
              <a:rPr lang="en-US" altLang="zh-CN" sz="1600" i="1" dirty="0">
                <a:ea typeface="宋体" panose="02010600030101010101" pitchFamily="2" charset="-122"/>
              </a:rPr>
              <a:t> </a:t>
            </a:r>
            <a:r>
              <a:rPr lang="en-US" altLang="zh-CN" sz="1600" dirty="0">
                <a:ea typeface="宋体" panose="02010600030101010101" pitchFamily="2" charset="-122"/>
              </a:rPr>
              <a:t>such that both:</a:t>
            </a:r>
          </a:p>
          <a:p>
            <a:pPr marL="876300" lvl="1" indent="-419100"/>
            <a:r>
              <a:rPr lang="en-US" altLang="zh-CN" sz="1600" b="1" dirty="0">
                <a:ea typeface="宋体" panose="02010600030101010101" pitchFamily="2" charset="-122"/>
              </a:rPr>
              <a:t>(a)	</a:t>
            </a:r>
            <a:r>
              <a:rPr lang="en-US" altLang="zh-CN" sz="1600" b="1" i="1" dirty="0">
                <a:ea typeface="宋体" panose="02010600030101010101" pitchFamily="2" charset="-122"/>
              </a:rPr>
              <a:t>Finish</a:t>
            </a:r>
            <a:r>
              <a:rPr lang="en-US" altLang="zh-CN" sz="1600" b="1" dirty="0">
                <a:ea typeface="宋体" panose="02010600030101010101" pitchFamily="2" charset="-122"/>
              </a:rPr>
              <a:t>[</a:t>
            </a:r>
            <a:r>
              <a:rPr lang="en-US" altLang="zh-CN" sz="1600" b="1" i="1" dirty="0" err="1">
                <a:ea typeface="宋体" panose="02010600030101010101" pitchFamily="2" charset="-122"/>
              </a:rPr>
              <a:t>i</a:t>
            </a:r>
            <a:r>
              <a:rPr lang="en-US" altLang="zh-CN" sz="1600" b="1" dirty="0">
                <a:ea typeface="宋体" panose="02010600030101010101" pitchFamily="2" charset="-122"/>
              </a:rPr>
              <a:t>] == </a:t>
            </a:r>
            <a:r>
              <a:rPr lang="en-US" altLang="zh-CN" sz="1600" b="1" i="1" dirty="0">
                <a:ea typeface="宋体" panose="02010600030101010101" pitchFamily="2" charset="-122"/>
              </a:rPr>
              <a:t>false</a:t>
            </a:r>
            <a:endParaRPr lang="en-US" altLang="zh-CN" sz="1600" b="1" dirty="0">
              <a:ea typeface="宋体" panose="02010600030101010101" pitchFamily="2" charset="-122"/>
            </a:endParaRPr>
          </a:p>
          <a:p>
            <a:pPr marL="876300" lvl="1" indent="-419100"/>
            <a:r>
              <a:rPr lang="en-US" altLang="zh-CN" sz="1600" b="1" dirty="0">
                <a:ea typeface="宋体" panose="02010600030101010101" pitchFamily="2" charset="-122"/>
              </a:rPr>
              <a:t>(b)	</a:t>
            </a:r>
            <a:r>
              <a:rPr lang="en-US" altLang="zh-CN" sz="1600" b="1" i="1" dirty="0" err="1">
                <a:ea typeface="宋体" panose="02010600030101010101" pitchFamily="2" charset="-122"/>
              </a:rPr>
              <a:t>Need</a:t>
            </a:r>
            <a:r>
              <a:rPr lang="en-US" altLang="zh-CN" sz="1600" b="1" i="1" baseline="-25000" dirty="0" err="1">
                <a:ea typeface="宋体" panose="02010600030101010101" pitchFamily="2" charset="-122"/>
              </a:rPr>
              <a:t>i</a:t>
            </a:r>
            <a:r>
              <a:rPr lang="en-US" altLang="zh-CN" sz="1600" b="1" dirty="0">
                <a:ea typeface="宋体" panose="02010600030101010101" pitchFamily="2" charset="-122"/>
              </a:rPr>
              <a:t> </a:t>
            </a:r>
            <a:r>
              <a:rPr lang="en-US" altLang="zh-CN" sz="1600" b="1" dirty="0">
                <a:ea typeface="宋体" panose="02010600030101010101" pitchFamily="2" charset="-122"/>
                <a:sym typeface="Symbol" pitchFamily="2" charset="2"/>
              </a:rPr>
              <a:t> </a:t>
            </a:r>
            <a:r>
              <a:rPr lang="en-US" altLang="zh-CN" sz="1600" b="1" i="1" dirty="0">
                <a:ea typeface="宋体" panose="02010600030101010101" pitchFamily="2" charset="-122"/>
                <a:sym typeface="Symbol" pitchFamily="2" charset="2"/>
              </a:rPr>
              <a:t>Work</a:t>
            </a:r>
            <a:endParaRPr lang="en-US" altLang="zh-CN" sz="1600" b="1" dirty="0">
              <a:ea typeface="宋体" panose="02010600030101010101" pitchFamily="2" charset="-122"/>
              <a:sym typeface="Symbol" pitchFamily="2" charset="2"/>
            </a:endParaRPr>
          </a:p>
        </p:txBody>
      </p:sp>
      <p:sp>
        <p:nvSpPr>
          <p:cNvPr id="16" name="Right Arrow 5">
            <a:extLst>
              <a:ext uri="{FF2B5EF4-FFF2-40B4-BE49-F238E27FC236}">
                <a16:creationId xmlns:a16="http://schemas.microsoft.com/office/drawing/2014/main" id="{0028ED54-3CAC-47CB-8BBD-915179A5D1C5}"/>
              </a:ext>
            </a:extLst>
          </p:cNvPr>
          <p:cNvSpPr/>
          <p:nvPr/>
        </p:nvSpPr>
        <p:spPr bwMode="auto">
          <a:xfrm>
            <a:off x="3967350" y="1341493"/>
            <a:ext cx="864096" cy="73366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fontAlgn="base">
              <a:spcBef>
                <a:spcPct val="50000"/>
              </a:spcBef>
              <a:spcAft>
                <a:spcPct val="0"/>
              </a:spcAft>
            </a:pPr>
            <a:endParaRPr lang="en-US">
              <a:latin typeface="Arial" pitchFamily="34" charset="0"/>
              <a:ea typeface="PMingLiU" pitchFamily="18" charset="-120"/>
            </a:endParaRPr>
          </a:p>
        </p:txBody>
      </p:sp>
      <p:sp>
        <p:nvSpPr>
          <p:cNvPr id="17" name="TextBox 6">
            <a:extLst>
              <a:ext uri="{FF2B5EF4-FFF2-40B4-BE49-F238E27FC236}">
                <a16:creationId xmlns:a16="http://schemas.microsoft.com/office/drawing/2014/main" id="{14992968-43DB-42C1-8A25-8E8A847C1DAA}"/>
              </a:ext>
            </a:extLst>
          </p:cNvPr>
          <p:cNvSpPr txBox="1"/>
          <p:nvPr/>
        </p:nvSpPr>
        <p:spPr>
          <a:xfrm>
            <a:off x="5136975" y="972160"/>
            <a:ext cx="3318537" cy="369332"/>
          </a:xfrm>
          <a:prstGeom prst="rect">
            <a:avLst/>
          </a:prstGeom>
          <a:noFill/>
        </p:spPr>
        <p:txBody>
          <a:bodyPr wrap="none" rtlCol="0">
            <a:spAutoFit/>
          </a:bodyPr>
          <a:lstStyle/>
          <a:p>
            <a:r>
              <a:rPr lang="en-US" dirty="0" err="1"/>
              <a:t>i</a:t>
            </a:r>
            <a:r>
              <a:rPr lang="en-US" dirty="0"/>
              <a:t>=2 satisfies the conditions</a:t>
            </a:r>
          </a:p>
        </p:txBody>
      </p:sp>
      <p:sp>
        <p:nvSpPr>
          <p:cNvPr id="18" name="Rectangle 7">
            <a:extLst>
              <a:ext uri="{FF2B5EF4-FFF2-40B4-BE49-F238E27FC236}">
                <a16:creationId xmlns:a16="http://schemas.microsoft.com/office/drawing/2014/main" id="{A0DE0CBA-55DD-4993-B2CA-1E910CC66DD2}"/>
              </a:ext>
            </a:extLst>
          </p:cNvPr>
          <p:cNvSpPr/>
          <p:nvPr/>
        </p:nvSpPr>
        <p:spPr>
          <a:xfrm>
            <a:off x="5075242" y="1413380"/>
            <a:ext cx="3641511" cy="646331"/>
          </a:xfrm>
          <a:prstGeom prst="rect">
            <a:avLst/>
          </a:prstGeom>
        </p:spPr>
        <p:txBody>
          <a:bodyPr wrap="square">
            <a:spAutoFit/>
          </a:bodyPr>
          <a:lstStyle/>
          <a:p>
            <a:r>
              <a:rPr lang="en-US" altLang="zh-CN" b="1" i="1" dirty="0">
                <a:ea typeface="宋体" panose="02010600030101010101" pitchFamily="2" charset="-122"/>
              </a:rPr>
              <a:t>Work</a:t>
            </a:r>
            <a:r>
              <a:rPr lang="en-US" altLang="zh-CN" b="1" dirty="0">
                <a:ea typeface="宋体" panose="02010600030101010101" pitchFamily="2" charset="-122"/>
              </a:rPr>
              <a:t> = </a:t>
            </a:r>
            <a:r>
              <a:rPr lang="en-US" altLang="zh-CN" b="1" i="1" dirty="0">
                <a:ea typeface="宋体" panose="02010600030101010101" pitchFamily="2" charset="-122"/>
              </a:rPr>
              <a:t>Work</a:t>
            </a:r>
            <a:r>
              <a:rPr lang="en-US" altLang="zh-CN" b="1" dirty="0">
                <a:ea typeface="宋体" panose="02010600030101010101" pitchFamily="2" charset="-122"/>
              </a:rPr>
              <a:t> + </a:t>
            </a:r>
            <a:r>
              <a:rPr lang="en-US" altLang="zh-CN" b="1" i="1" dirty="0" err="1">
                <a:ea typeface="宋体" panose="02010600030101010101" pitchFamily="2" charset="-122"/>
              </a:rPr>
              <a:t>Allocation</a:t>
            </a:r>
            <a:r>
              <a:rPr lang="en-US" altLang="zh-CN" b="1" i="1" baseline="-25000" dirty="0" err="1">
                <a:ea typeface="宋体" panose="02010600030101010101" pitchFamily="2" charset="-122"/>
              </a:rPr>
              <a:t>i</a:t>
            </a:r>
            <a:br>
              <a:rPr lang="en-US" altLang="zh-CN" b="1" dirty="0">
                <a:ea typeface="宋体" panose="02010600030101010101" pitchFamily="2" charset="-122"/>
              </a:rPr>
            </a:br>
            <a:r>
              <a:rPr lang="en-US" altLang="zh-CN" b="1" i="1" dirty="0">
                <a:ea typeface="宋体" panose="02010600030101010101" pitchFamily="2" charset="-122"/>
              </a:rPr>
              <a:t>Finish</a:t>
            </a:r>
            <a:r>
              <a:rPr lang="en-US" altLang="zh-CN" b="1" dirty="0">
                <a:ea typeface="宋体" panose="02010600030101010101" pitchFamily="2" charset="-122"/>
              </a:rPr>
              <a:t>[</a:t>
            </a:r>
            <a:r>
              <a:rPr lang="en-US" altLang="zh-CN" b="1" i="1" dirty="0" err="1">
                <a:ea typeface="宋体" panose="02010600030101010101" pitchFamily="2" charset="-122"/>
              </a:rPr>
              <a:t>i</a:t>
            </a:r>
            <a:r>
              <a:rPr lang="en-US" altLang="zh-CN" b="1" dirty="0">
                <a:ea typeface="宋体" panose="02010600030101010101" pitchFamily="2" charset="-122"/>
              </a:rPr>
              <a:t>] = </a:t>
            </a:r>
            <a:r>
              <a:rPr lang="en-US" altLang="zh-CN" b="1" i="1" dirty="0">
                <a:ea typeface="宋体" panose="02010600030101010101" pitchFamily="2" charset="-122"/>
              </a:rPr>
              <a:t>true</a:t>
            </a:r>
            <a:endParaRPr lang="en-US" dirty="0"/>
          </a:p>
        </p:txBody>
      </p:sp>
      <p:graphicFrame>
        <p:nvGraphicFramePr>
          <p:cNvPr id="10" name="Group 4">
            <a:extLst>
              <a:ext uri="{FF2B5EF4-FFF2-40B4-BE49-F238E27FC236}">
                <a16:creationId xmlns:a16="http://schemas.microsoft.com/office/drawing/2014/main" id="{36389359-A740-4FF1-8EF0-BAED270E72FF}"/>
              </a:ext>
            </a:extLst>
          </p:cNvPr>
          <p:cNvGraphicFramePr>
            <a:graphicFrameLocks/>
          </p:cNvGraphicFramePr>
          <p:nvPr>
            <p:extLst>
              <p:ext uri="{D42A27DB-BD31-4B8C-83A1-F6EECF244321}">
                <p14:modId xmlns:p14="http://schemas.microsoft.com/office/powerpoint/2010/main" val="1404513449"/>
              </p:ext>
            </p:extLst>
          </p:nvPr>
        </p:nvGraphicFramePr>
        <p:xfrm>
          <a:off x="466344" y="2112264"/>
          <a:ext cx="8075238" cy="4205290"/>
        </p:xfrm>
        <a:graphic>
          <a:graphicData uri="http://schemas.openxmlformats.org/drawingml/2006/table">
            <a:tbl>
              <a:tblPr/>
              <a:tblGrid>
                <a:gridCol w="740608">
                  <a:extLst>
                    <a:ext uri="{9D8B030D-6E8A-4147-A177-3AD203B41FA5}">
                      <a16:colId xmlns:a16="http://schemas.microsoft.com/office/drawing/2014/main" val="20000"/>
                    </a:ext>
                  </a:extLst>
                </a:gridCol>
                <a:gridCol w="561119">
                  <a:extLst>
                    <a:ext uri="{9D8B030D-6E8A-4147-A177-3AD203B41FA5}">
                      <a16:colId xmlns:a16="http://schemas.microsoft.com/office/drawing/2014/main" val="20001"/>
                    </a:ext>
                  </a:extLst>
                </a:gridCol>
                <a:gridCol w="562861">
                  <a:extLst>
                    <a:ext uri="{9D8B030D-6E8A-4147-A177-3AD203B41FA5}">
                      <a16:colId xmlns:a16="http://schemas.microsoft.com/office/drawing/2014/main" val="20002"/>
                    </a:ext>
                  </a:extLst>
                </a:gridCol>
                <a:gridCol w="561119">
                  <a:extLst>
                    <a:ext uri="{9D8B030D-6E8A-4147-A177-3AD203B41FA5}">
                      <a16:colId xmlns:a16="http://schemas.microsoft.com/office/drawing/2014/main" val="20003"/>
                    </a:ext>
                  </a:extLst>
                </a:gridCol>
                <a:gridCol w="561119">
                  <a:extLst>
                    <a:ext uri="{9D8B030D-6E8A-4147-A177-3AD203B41FA5}">
                      <a16:colId xmlns:a16="http://schemas.microsoft.com/office/drawing/2014/main" val="20004"/>
                    </a:ext>
                  </a:extLst>
                </a:gridCol>
                <a:gridCol w="386859">
                  <a:extLst>
                    <a:ext uri="{9D8B030D-6E8A-4147-A177-3AD203B41FA5}">
                      <a16:colId xmlns:a16="http://schemas.microsoft.com/office/drawing/2014/main" val="20005"/>
                    </a:ext>
                  </a:extLst>
                </a:gridCol>
                <a:gridCol w="470504">
                  <a:extLst>
                    <a:ext uri="{9D8B030D-6E8A-4147-A177-3AD203B41FA5}">
                      <a16:colId xmlns:a16="http://schemas.microsoft.com/office/drawing/2014/main" val="20006"/>
                    </a:ext>
                  </a:extLst>
                </a:gridCol>
                <a:gridCol w="564605">
                  <a:extLst>
                    <a:ext uri="{9D8B030D-6E8A-4147-A177-3AD203B41FA5}">
                      <a16:colId xmlns:a16="http://schemas.microsoft.com/office/drawing/2014/main" val="20007"/>
                    </a:ext>
                  </a:extLst>
                </a:gridCol>
                <a:gridCol w="561119">
                  <a:extLst>
                    <a:ext uri="{9D8B030D-6E8A-4147-A177-3AD203B41FA5}">
                      <a16:colId xmlns:a16="http://schemas.microsoft.com/office/drawing/2014/main" val="20008"/>
                    </a:ext>
                  </a:extLst>
                </a:gridCol>
                <a:gridCol w="562863">
                  <a:extLst>
                    <a:ext uri="{9D8B030D-6E8A-4147-A177-3AD203B41FA5}">
                      <a16:colId xmlns:a16="http://schemas.microsoft.com/office/drawing/2014/main" val="20009"/>
                    </a:ext>
                  </a:extLst>
                </a:gridCol>
                <a:gridCol w="1019952">
                  <a:extLst>
                    <a:ext uri="{9D8B030D-6E8A-4147-A177-3AD203B41FA5}">
                      <a16:colId xmlns:a16="http://schemas.microsoft.com/office/drawing/2014/main" val="20010"/>
                    </a:ext>
                  </a:extLst>
                </a:gridCol>
                <a:gridCol w="1522510">
                  <a:extLst>
                    <a:ext uri="{9D8B030D-6E8A-4147-A177-3AD203B41FA5}">
                      <a16:colId xmlns:a16="http://schemas.microsoft.com/office/drawing/2014/main" val="20011"/>
                    </a:ext>
                  </a:extLst>
                </a:gridCol>
              </a:tblGrid>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j-lt"/>
                          <a:ea typeface="宋体" panose="02010600030101010101" pitchFamily="2" charset="-122"/>
                        </a:rPr>
                        <a:t>Allocation</a:t>
                      </a:r>
                      <a:endParaRPr kumimoji="0" lang="en-US" altLang="zh-CN" sz="2000" b="1" i="0" u="none" strike="noStrike" cap="none" normalizeH="0" baseline="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1" i="0" u="none" strike="noStrike" cap="none" normalizeH="0" baseline="0">
                        <a:ln>
                          <a:noFill/>
                        </a:ln>
                        <a:solidFill>
                          <a:schemeClr val="tx1"/>
                        </a:solidFill>
                        <a:effectLst/>
                        <a:latin typeface="+mj-lt"/>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Need</a:t>
                      </a:r>
                      <a:endParaRPr kumimoji="0" lang="en-US" altLang="zh-CN" sz="2000" b="1" i="0" u="none" strike="noStrike" cap="none" normalizeH="0" baseline="0" dirty="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mj-lt"/>
                          <a:ea typeface="PMingLiU" panose="02020500000000000000" pitchFamily="18" charset="-120"/>
                        </a:rPr>
                        <a:t>Finish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j-lt"/>
                          <a:ea typeface="宋体" panose="02010600030101010101" pitchFamily="2" charset="-122"/>
                        </a:rPr>
                        <a:t>Work</a:t>
                      </a:r>
                      <a:endParaRPr kumimoji="0" lang="en-US" altLang="zh-CN" sz="2000" b="1" i="0" u="none" strike="noStrike" cap="none" normalizeH="0" baseline="0" dirty="0">
                        <a:ln>
                          <a:noFill/>
                        </a:ln>
                        <a:solidFill>
                          <a:schemeClr val="tx1"/>
                        </a:solidFill>
                        <a:effectLst/>
                        <a:latin typeface="+mj-lt"/>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6">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sngStrike" cap="none" normalizeH="0" baseline="0" dirty="0">
                          <a:ln>
                            <a:noFill/>
                          </a:ln>
                          <a:solidFill>
                            <a:schemeClr val="tx1"/>
                          </a:solidFill>
                          <a:effectLst/>
                          <a:latin typeface="Times New Roman" panose="02020603050405020304" pitchFamily="18" charset="0"/>
                          <a:ea typeface="宋体" panose="02010600030101010101" pitchFamily="2" charset="-122"/>
                        </a:rPr>
                        <a:t>(2,1,2,0)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sngStrike" cap="none" normalizeH="0" baseline="0" dirty="0">
                          <a:ln>
                            <a:noFill/>
                          </a:ln>
                          <a:solidFill>
                            <a:schemeClr val="tx1"/>
                          </a:solidFill>
                          <a:effectLst/>
                          <a:latin typeface="Times New Roman" panose="02020603050405020304" pitchFamily="18" charset="0"/>
                          <a:ea typeface="宋体" panose="02010600030101010101" pitchFamily="2" charset="-122"/>
                        </a:rPr>
                        <a:t>(2,1,3,2)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sngStrike" cap="none" normalizeH="0" baseline="0" dirty="0">
                          <a:ln>
                            <a:noFill/>
                          </a:ln>
                          <a:solidFill>
                            <a:schemeClr val="tx1"/>
                          </a:solidFill>
                          <a:effectLst/>
                          <a:latin typeface="Times New Roman" panose="02020603050405020304" pitchFamily="18" charset="0"/>
                          <a:ea typeface="宋体" panose="02010600030101010101" pitchFamily="2" charset="-122"/>
                        </a:rPr>
                        <a:t>(4,4,8,6)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sngStrike" cap="none" normalizeH="0" baseline="0" dirty="0">
                          <a:ln>
                            <a:noFill/>
                          </a:ln>
                          <a:solidFill>
                            <a:schemeClr val="tx1"/>
                          </a:solidFill>
                          <a:effectLst/>
                          <a:latin typeface="Times New Roman" panose="02020603050405020304" pitchFamily="18" charset="0"/>
                          <a:ea typeface="宋体" panose="02010600030101010101" pitchFamily="2" charset="-122"/>
                        </a:rPr>
                        <a:t>(4,7,11,8)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sngStrike" cap="none" normalizeH="0" baseline="0" dirty="0">
                          <a:ln>
                            <a:noFill/>
                          </a:ln>
                          <a:solidFill>
                            <a:schemeClr val="tx1"/>
                          </a:solidFill>
                          <a:effectLst/>
                          <a:latin typeface="Times New Roman" panose="02020603050405020304" pitchFamily="18" charset="0"/>
                          <a:ea typeface="宋体" panose="02010600030101010101" pitchFamily="2" charset="-122"/>
                        </a:rPr>
                        <a:t>(6,7,11,8)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(6,7,14,12)</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sngStrike" cap="none" normalizeH="0" baseline="0" dirty="0">
                          <a:ln>
                            <a:noFill/>
                          </a:ln>
                          <a:solidFill>
                            <a:schemeClr val="tx1"/>
                          </a:solidFill>
                          <a:effectLst/>
                          <a:latin typeface="Arial" panose="020B0604020202020204" pitchFamily="34" charset="0"/>
                          <a:ea typeface="PMingLiU" panose="02020500000000000000" pitchFamily="18" charset="-120"/>
                        </a:rPr>
                        <a:t>false</a:t>
                      </a:r>
                    </a:p>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896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P4</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30677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t>Safety Algorithm: Final Result </a:t>
            </a:r>
            <a:endParaRPr lang="en-US" altLang="en-US" sz="100" dirty="0"/>
          </a:p>
        </p:txBody>
      </p:sp>
      <p:sp>
        <p:nvSpPr>
          <p:cNvPr id="9" name="Rectangle 3">
            <a:extLst>
              <a:ext uri="{FF2B5EF4-FFF2-40B4-BE49-F238E27FC236}">
                <a16:creationId xmlns:a16="http://schemas.microsoft.com/office/drawing/2014/main" id="{E8B61121-B656-4791-8267-C84D0A42C151}"/>
              </a:ext>
            </a:extLst>
          </p:cNvPr>
          <p:cNvSpPr txBox="1">
            <a:spLocks noChangeArrowheads="1"/>
          </p:cNvSpPr>
          <p:nvPr/>
        </p:nvSpPr>
        <p:spPr bwMode="auto">
          <a:xfrm>
            <a:off x="557784" y="1069848"/>
            <a:ext cx="790575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kumimoji="0" lang="en-US" altLang="zh-CN" kern="0" dirty="0"/>
              <a:t>Is the system in a safe state? Why?</a:t>
            </a:r>
          </a:p>
          <a:p>
            <a:pPr lvl="1"/>
            <a:r>
              <a:rPr kumimoji="0" lang="en-US" altLang="zh-CN" kern="0" dirty="0"/>
              <a:t>From the previous step, all Finish[</a:t>
            </a:r>
            <a:r>
              <a:rPr kumimoji="0" lang="en-US" altLang="zh-CN" kern="0" dirty="0" err="1"/>
              <a:t>i</a:t>
            </a:r>
            <a:r>
              <a:rPr kumimoji="0" lang="en-US" altLang="zh-CN" kern="0" dirty="0"/>
              <a:t>] become true</a:t>
            </a:r>
          </a:p>
          <a:p>
            <a:pPr lvl="1"/>
            <a:r>
              <a:rPr kumimoji="0" lang="en-US" altLang="zh-CN" kern="0" dirty="0"/>
              <a:t>The allocation should be safe right now, with a sequence of process execution: </a:t>
            </a:r>
            <a:r>
              <a:rPr kumimoji="0" lang="en-US" altLang="zh-CN" kern="0" dirty="0">
                <a:solidFill>
                  <a:srgbClr val="FF0000"/>
                </a:solidFill>
              </a:rPr>
              <a:t>&lt;P0, P3, P4, P1, P2&gt;  </a:t>
            </a:r>
          </a:p>
          <a:p>
            <a:pPr lvl="1"/>
            <a:r>
              <a:rPr kumimoji="0" lang="en-US" altLang="zh-CN" sz="1400" kern="0" dirty="0"/>
              <a:t>Note: </a:t>
            </a:r>
            <a:r>
              <a:rPr kumimoji="0" lang="en-US" altLang="zh-CN" sz="1400" b="1" kern="0" dirty="0">
                <a:solidFill>
                  <a:srgbClr val="FF0000"/>
                </a:solidFill>
              </a:rPr>
              <a:t>There may be more than one possible sequence of process execution</a:t>
            </a:r>
            <a:r>
              <a:rPr kumimoji="0" lang="en-US" altLang="zh-CN" sz="1400" kern="0" dirty="0"/>
              <a:t>. It is because in </a:t>
            </a:r>
            <a:r>
              <a:rPr kumimoji="0" lang="en-US" altLang="zh-CN" sz="1400" b="1" kern="0" dirty="0">
                <a:solidFill>
                  <a:srgbClr val="FF0000"/>
                </a:solidFill>
              </a:rPr>
              <a:t>step 2 of the safety algorithm, we may have more than one possible choices</a:t>
            </a:r>
          </a:p>
        </p:txBody>
      </p:sp>
      <p:graphicFrame>
        <p:nvGraphicFramePr>
          <p:cNvPr id="12" name="Group 4">
            <a:extLst>
              <a:ext uri="{FF2B5EF4-FFF2-40B4-BE49-F238E27FC236}">
                <a16:creationId xmlns:a16="http://schemas.microsoft.com/office/drawing/2014/main" id="{BA9B18C7-E86E-4BD4-A2A0-B0785C60E857}"/>
              </a:ext>
            </a:extLst>
          </p:cNvPr>
          <p:cNvGraphicFramePr>
            <a:graphicFrameLocks/>
          </p:cNvGraphicFramePr>
          <p:nvPr>
            <p:extLst>
              <p:ext uri="{D42A27DB-BD31-4B8C-83A1-F6EECF244321}">
                <p14:modId xmlns:p14="http://schemas.microsoft.com/office/powerpoint/2010/main" val="1906883513"/>
              </p:ext>
            </p:extLst>
          </p:nvPr>
        </p:nvGraphicFramePr>
        <p:xfrm>
          <a:off x="1106152" y="3429000"/>
          <a:ext cx="6337300" cy="3028952"/>
        </p:xfrm>
        <a:graphic>
          <a:graphicData uri="http://schemas.openxmlformats.org/drawingml/2006/table">
            <a:tbl>
              <a:tblPr/>
              <a:tblGrid>
                <a:gridCol w="863600">
                  <a:extLst>
                    <a:ext uri="{9D8B030D-6E8A-4147-A177-3AD203B41FA5}">
                      <a16:colId xmlns:a16="http://schemas.microsoft.com/office/drawing/2014/main" val="20000"/>
                    </a:ext>
                  </a:extLst>
                </a:gridCol>
                <a:gridCol w="1154113">
                  <a:extLst>
                    <a:ext uri="{9D8B030D-6E8A-4147-A177-3AD203B41FA5}">
                      <a16:colId xmlns:a16="http://schemas.microsoft.com/office/drawing/2014/main" val="20001"/>
                    </a:ext>
                  </a:extLst>
                </a:gridCol>
                <a:gridCol w="1438275">
                  <a:extLst>
                    <a:ext uri="{9D8B030D-6E8A-4147-A177-3AD203B41FA5}">
                      <a16:colId xmlns:a16="http://schemas.microsoft.com/office/drawing/2014/main" val="20002"/>
                    </a:ext>
                  </a:extLst>
                </a:gridCol>
                <a:gridCol w="1441450">
                  <a:extLst>
                    <a:ext uri="{9D8B030D-6E8A-4147-A177-3AD203B41FA5}">
                      <a16:colId xmlns:a16="http://schemas.microsoft.com/office/drawing/2014/main" val="20003"/>
                    </a:ext>
                  </a:extLst>
                </a:gridCol>
                <a:gridCol w="1439862">
                  <a:extLst>
                    <a:ext uri="{9D8B030D-6E8A-4147-A177-3AD203B41FA5}">
                      <a16:colId xmlns:a16="http://schemas.microsoft.com/office/drawing/2014/main" val="20004"/>
                    </a:ext>
                  </a:extLst>
                </a:gridCol>
              </a:tblGrid>
              <a:tr h="622299">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Resources available after each process finished</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30213">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A</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B</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C</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P0</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P3</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4</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4</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8</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6</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P4</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4</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7</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11</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8</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288">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P1</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6</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7</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11</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8</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5288">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P2</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6</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7</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14</a:t>
                      </a:r>
                      <a:endParaRPr kumimoji="0" lang="en-US" altLang="zh-CN" sz="18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12</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PMingLiU" panose="02020500000000000000"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5851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lang="en-US" altLang="zh-CN" sz="2400" dirty="0"/>
              <a:t>Another Example of Banker’s algorithm (Safety)</a:t>
            </a:r>
            <a:endParaRPr lang="en-US" altLang="en-US" sz="100" dirty="0"/>
          </a:p>
        </p:txBody>
      </p:sp>
      <p:sp>
        <p:nvSpPr>
          <p:cNvPr id="5" name="Rectangle 3">
            <a:extLst>
              <a:ext uri="{FF2B5EF4-FFF2-40B4-BE49-F238E27FC236}">
                <a16:creationId xmlns:a16="http://schemas.microsoft.com/office/drawing/2014/main" id="{B4590463-4581-4846-837B-4B3EE2F8DB17}"/>
              </a:ext>
            </a:extLst>
          </p:cNvPr>
          <p:cNvSpPr txBox="1">
            <a:spLocks noChangeArrowheads="1"/>
          </p:cNvSpPr>
          <p:nvPr/>
        </p:nvSpPr>
        <p:spPr bwMode="auto">
          <a:xfrm>
            <a:off x="557784" y="1069848"/>
            <a:ext cx="797526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eaLnBrk="1" hangingPunct="1"/>
            <a:r>
              <a:rPr lang="en-US" altLang="zh-CN" kern="0"/>
              <a:t>Consider the following snapshot of a system: </a:t>
            </a:r>
          </a:p>
          <a:p>
            <a:pPr eaLnBrk="1" hangingPunct="1"/>
            <a:endParaRPr lang="en-US" altLang="zh-CN" kern="0"/>
          </a:p>
          <a:p>
            <a:pPr eaLnBrk="1" hangingPunct="1"/>
            <a:endParaRPr lang="en-US" altLang="zh-CN" kern="0"/>
          </a:p>
          <a:p>
            <a:pPr eaLnBrk="1" hangingPunct="1"/>
            <a:endParaRPr lang="en-US" altLang="zh-CN" kern="0"/>
          </a:p>
          <a:p>
            <a:pPr eaLnBrk="1" hangingPunct="1"/>
            <a:endParaRPr lang="en-US" altLang="zh-CN" kern="0"/>
          </a:p>
          <a:p>
            <a:pPr eaLnBrk="1" hangingPunct="1"/>
            <a:endParaRPr lang="en-US" altLang="zh-CN" kern="0"/>
          </a:p>
          <a:p>
            <a:pPr eaLnBrk="1" hangingPunct="1"/>
            <a:endParaRPr lang="en-US" altLang="zh-CN" kern="0"/>
          </a:p>
          <a:p>
            <a:pPr marL="0" indent="0" eaLnBrk="1" hangingPunct="1">
              <a:buFont typeface="Monotype Sorts" pitchFamily="-84" charset="2"/>
              <a:buNone/>
            </a:pPr>
            <a:endParaRPr lang="en-US" altLang="zh-CN" sz="2000" kern="0"/>
          </a:p>
          <a:p>
            <a:pPr eaLnBrk="1" hangingPunct="1"/>
            <a:r>
              <a:rPr lang="en-US" altLang="zh-CN" sz="2000" kern="0"/>
              <a:t>Using the Banker’s algorithm, determine whether each of the following states is safe or not. If the system is safe, specify one execution sequence in that all the processes may complete. Otherwise, briefly justify why the state is unsafe. </a:t>
            </a:r>
          </a:p>
          <a:p>
            <a:pPr eaLnBrk="1" hangingPunct="1"/>
            <a:r>
              <a:rPr lang="en-US" altLang="zh-CN" sz="2000" kern="0"/>
              <a:t>See part (a) and part (b) and the next few slides</a:t>
            </a:r>
            <a:endParaRPr lang="zh-CN" altLang="en-US" sz="2000" kern="0" dirty="0"/>
          </a:p>
        </p:txBody>
      </p:sp>
      <p:pic>
        <p:nvPicPr>
          <p:cNvPr id="6" name="Picture 3">
            <a:extLst>
              <a:ext uri="{FF2B5EF4-FFF2-40B4-BE49-F238E27FC236}">
                <a16:creationId xmlns:a16="http://schemas.microsoft.com/office/drawing/2014/main" id="{50E80313-D231-404B-9978-8E4ECC25C5E8}"/>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927789" y="1355416"/>
            <a:ext cx="4898281" cy="2557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538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lang="en-US" altLang="zh-CN" sz="2400" dirty="0"/>
              <a:t>Another Example of Banker’s algorithm (Safety)</a:t>
            </a:r>
            <a:endParaRPr lang="en-US" altLang="en-US" sz="100" dirty="0"/>
          </a:p>
        </p:txBody>
      </p:sp>
      <p:sp>
        <p:nvSpPr>
          <p:cNvPr id="5" name="Rectangle 3">
            <a:extLst>
              <a:ext uri="{FF2B5EF4-FFF2-40B4-BE49-F238E27FC236}">
                <a16:creationId xmlns:a16="http://schemas.microsoft.com/office/drawing/2014/main" id="{B4590463-4581-4846-837B-4B3EE2F8DB17}"/>
              </a:ext>
            </a:extLst>
          </p:cNvPr>
          <p:cNvSpPr txBox="1">
            <a:spLocks noChangeArrowheads="1"/>
          </p:cNvSpPr>
          <p:nvPr/>
        </p:nvSpPr>
        <p:spPr bwMode="auto">
          <a:xfrm>
            <a:off x="557784" y="1069848"/>
            <a:ext cx="797526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altLang="en-US" dirty="0"/>
              <a:t>(a) Available = (0, 3, 0, 1). </a:t>
            </a:r>
          </a:p>
          <a:p>
            <a:endParaRPr lang="en-US" altLang="en-US" dirty="0"/>
          </a:p>
          <a:p>
            <a:r>
              <a:rPr lang="en-US" altLang="en-US" sz="1800" dirty="0"/>
              <a:t>Answer: It is unsafe. </a:t>
            </a:r>
          </a:p>
          <a:p>
            <a:r>
              <a:rPr lang="en-US" altLang="en-US" sz="1800" dirty="0"/>
              <a:t>Only P0 can be finished. With available vector (0, 4, 1, 1), which cannot satisfy remaining processes’ needs.</a:t>
            </a:r>
          </a:p>
          <a:p>
            <a:endParaRPr lang="en-US" altLang="en-US"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pic>
        <p:nvPicPr>
          <p:cNvPr id="7" name="Picture 1">
            <a:extLst>
              <a:ext uri="{FF2B5EF4-FFF2-40B4-BE49-F238E27FC236}">
                <a16:creationId xmlns:a16="http://schemas.microsoft.com/office/drawing/2014/main" id="{D1BAC9D6-8DD2-4820-92BA-368901696E8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bwMode="auto">
          <a:xfrm>
            <a:off x="4782516" y="2886945"/>
            <a:ext cx="3338946" cy="290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C077D247-363A-4249-8561-091E25575398}"/>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bwMode="auto">
          <a:xfrm>
            <a:off x="1305944" y="3087081"/>
            <a:ext cx="2951101" cy="253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3244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lang="en-US" altLang="zh-CN" sz="2400" dirty="0"/>
              <a:t>Another Example of Banker’s algorithm (Safety)</a:t>
            </a:r>
            <a:endParaRPr lang="en-US" altLang="en-US" sz="100" dirty="0"/>
          </a:p>
        </p:txBody>
      </p:sp>
      <p:sp>
        <p:nvSpPr>
          <p:cNvPr id="5" name="Rectangle 3">
            <a:extLst>
              <a:ext uri="{FF2B5EF4-FFF2-40B4-BE49-F238E27FC236}">
                <a16:creationId xmlns:a16="http://schemas.microsoft.com/office/drawing/2014/main" id="{B4590463-4581-4846-837B-4B3EE2F8DB17}"/>
              </a:ext>
            </a:extLst>
          </p:cNvPr>
          <p:cNvSpPr txBox="1">
            <a:spLocks noChangeArrowheads="1"/>
          </p:cNvSpPr>
          <p:nvPr/>
        </p:nvSpPr>
        <p:spPr bwMode="auto">
          <a:xfrm>
            <a:off x="557784" y="1069848"/>
            <a:ext cx="797526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altLang="en-US" dirty="0"/>
              <a:t>(b) Available = (1, 0, 0, 3)</a:t>
            </a:r>
          </a:p>
          <a:p>
            <a:r>
              <a:rPr lang="en-US" altLang="en-US" dirty="0"/>
              <a:t>In this example, we pick the smallest index if we have &gt;1 choices</a:t>
            </a:r>
          </a:p>
          <a:p>
            <a:r>
              <a:rPr lang="en-US" altLang="en-US" dirty="0">
                <a:solidFill>
                  <a:srgbClr val="FF0000"/>
                </a:solidFill>
              </a:rPr>
              <a:t>Answer: Yes. The order is P2, P0, P1, P3, P4</a:t>
            </a:r>
            <a:endParaRPr lang="en-US" altLang="en-US"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pic>
        <p:nvPicPr>
          <p:cNvPr id="6" name="Picture 3">
            <a:extLst>
              <a:ext uri="{FF2B5EF4-FFF2-40B4-BE49-F238E27FC236}">
                <a16:creationId xmlns:a16="http://schemas.microsoft.com/office/drawing/2014/main" id="{3B4F7C4B-014E-4655-950B-15D20CD23AF0}"/>
              </a:ext>
            </a:extLst>
          </p:cNvPr>
          <p:cNvPicPr>
            <a:picLocks noChangeAspect="1"/>
          </p:cNvPicPr>
          <p:nvPr/>
        </p:nvPicPr>
        <p:blipFill>
          <a:blip r:embed="rId3"/>
          <a:stretch>
            <a:fillRect/>
          </a:stretch>
        </p:blipFill>
        <p:spPr>
          <a:xfrm>
            <a:off x="1923391" y="2615751"/>
            <a:ext cx="5297218" cy="2913469"/>
          </a:xfrm>
          <a:prstGeom prst="rect">
            <a:avLst/>
          </a:prstGeom>
        </p:spPr>
      </p:pic>
    </p:spTree>
    <p:extLst>
      <p:ext uri="{BB962C8B-B14F-4D97-AF65-F5344CB8AC3E}">
        <p14:creationId xmlns:p14="http://schemas.microsoft.com/office/powerpoint/2010/main" val="729366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lang="en-US" altLang="zh-CN" sz="2400" dirty="0"/>
              <a:t>Another Example of Banker’s algorithm (Safety)</a:t>
            </a:r>
            <a:endParaRPr lang="en-US" altLang="en-US" sz="100" dirty="0"/>
          </a:p>
        </p:txBody>
      </p:sp>
      <p:sp>
        <p:nvSpPr>
          <p:cNvPr id="5" name="Rectangle 3">
            <a:extLst>
              <a:ext uri="{FF2B5EF4-FFF2-40B4-BE49-F238E27FC236}">
                <a16:creationId xmlns:a16="http://schemas.microsoft.com/office/drawing/2014/main" id="{B4590463-4581-4846-837B-4B3EE2F8DB17}"/>
              </a:ext>
            </a:extLst>
          </p:cNvPr>
          <p:cNvSpPr txBox="1">
            <a:spLocks noChangeArrowheads="1"/>
          </p:cNvSpPr>
          <p:nvPr/>
        </p:nvSpPr>
        <p:spPr bwMode="auto">
          <a:xfrm>
            <a:off x="557784" y="1069848"/>
            <a:ext cx="797526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altLang="en-US" dirty="0"/>
              <a:t>(b) Available = (1, 0, 0, 3). </a:t>
            </a:r>
          </a:p>
          <a:p>
            <a:r>
              <a:rPr lang="en-US" altLang="en-US" dirty="0"/>
              <a:t>In this example, we pick the largest index if we have &gt;1 choices</a:t>
            </a:r>
          </a:p>
          <a:p>
            <a:r>
              <a:rPr lang="en-US" altLang="en-US" dirty="0">
                <a:solidFill>
                  <a:srgbClr val="FF0000"/>
                </a:solidFill>
              </a:rPr>
              <a:t>Answer: An alternative solution: The order is P2, P3, P4, P1, P0</a:t>
            </a:r>
          </a:p>
          <a:p>
            <a:r>
              <a:rPr lang="en-US" altLang="en-US" dirty="0">
                <a:solidFill>
                  <a:srgbClr val="FF0000"/>
                </a:solidFill>
              </a:rPr>
              <a:t>Banker’s algorithm may have more than one possible solutions. </a:t>
            </a:r>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pic>
        <p:nvPicPr>
          <p:cNvPr id="7" name="Picture 4" descr="A piece of paper with writing on it&#10;&#10;Description automatically generated with medium confidence">
            <a:extLst>
              <a:ext uri="{FF2B5EF4-FFF2-40B4-BE49-F238E27FC236}">
                <a16:creationId xmlns:a16="http://schemas.microsoft.com/office/drawing/2014/main" id="{7E3557A4-43CE-48F3-B239-72B21D2919A9}"/>
              </a:ext>
            </a:extLst>
          </p:cNvPr>
          <p:cNvPicPr>
            <a:picLocks noChangeAspect="1"/>
          </p:cNvPicPr>
          <p:nvPr/>
        </p:nvPicPr>
        <p:blipFill>
          <a:blip r:embed="rId3"/>
          <a:stretch>
            <a:fillRect/>
          </a:stretch>
        </p:blipFill>
        <p:spPr>
          <a:xfrm>
            <a:off x="1895652" y="2894925"/>
            <a:ext cx="5299529" cy="3365917"/>
          </a:xfrm>
          <a:prstGeom prst="rect">
            <a:avLst/>
          </a:prstGeom>
        </p:spPr>
      </p:pic>
    </p:spTree>
    <p:extLst>
      <p:ext uri="{BB962C8B-B14F-4D97-AF65-F5344CB8AC3E}">
        <p14:creationId xmlns:p14="http://schemas.microsoft.com/office/powerpoint/2010/main" val="2416072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ea typeface="宋体" panose="02010600030101010101" pitchFamily="2" charset="-122"/>
              </a:rPr>
              <a:t>Deadlock Detection</a:t>
            </a:r>
            <a:endParaRPr lang="en-US" altLang="en-US" sz="100" dirty="0"/>
          </a:p>
        </p:txBody>
      </p:sp>
      <p:sp>
        <p:nvSpPr>
          <p:cNvPr id="5" name="Rectangle 3">
            <a:extLst>
              <a:ext uri="{FF2B5EF4-FFF2-40B4-BE49-F238E27FC236}">
                <a16:creationId xmlns:a16="http://schemas.microsoft.com/office/drawing/2014/main" id="{B4590463-4581-4846-837B-4B3EE2F8DB17}"/>
              </a:ext>
            </a:extLst>
          </p:cNvPr>
          <p:cNvSpPr txBox="1">
            <a:spLocks noChangeArrowheads="1"/>
          </p:cNvSpPr>
          <p:nvPr/>
        </p:nvSpPr>
        <p:spPr bwMode="auto">
          <a:xfrm>
            <a:off x="557784" y="1069848"/>
            <a:ext cx="797526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eaLnBrk="1" hangingPunct="1">
              <a:spcBef>
                <a:spcPct val="50000"/>
              </a:spcBef>
              <a:buClrTx/>
              <a:buSzTx/>
              <a:buFontTx/>
              <a:buNone/>
            </a:pPr>
            <a:r>
              <a:rPr kumimoji="0" lang="en-US" altLang="zh-CN" sz="1800" dirty="0">
                <a:solidFill>
                  <a:srgbClr val="000000"/>
                </a:solidFill>
              </a:rPr>
              <a:t>Maintain </a:t>
            </a:r>
            <a:r>
              <a:rPr kumimoji="0" lang="en-US" altLang="zh-CN" sz="1800" dirty="0">
                <a:solidFill>
                  <a:srgbClr val="FF0000"/>
                </a:solidFill>
              </a:rPr>
              <a:t>wait-for</a:t>
            </a:r>
            <a:r>
              <a:rPr kumimoji="0" lang="en-US" altLang="zh-CN" sz="1800" dirty="0">
                <a:solidFill>
                  <a:srgbClr val="000000"/>
                </a:solidFill>
              </a:rPr>
              <a:t> graph if each resource has a single instance</a:t>
            </a:r>
          </a:p>
          <a:p>
            <a:pPr eaLnBrk="1" hangingPunct="1">
              <a:spcBef>
                <a:spcPct val="50000"/>
              </a:spcBef>
              <a:buClrTx/>
              <a:buSzTx/>
              <a:buFontTx/>
              <a:buNone/>
            </a:pPr>
            <a:endParaRPr kumimoji="0" lang="en-US" altLang="zh-CN" dirty="0">
              <a:solidFill>
                <a:srgbClr val="000000"/>
              </a:solidFill>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PMingLiU" panose="02020500000000000000" pitchFamily="18" charset="-120"/>
                <a:cs typeface="+mn-cs"/>
              </a:rPr>
              <a:t>Periodically invoke an algorithm that searches for a cycle in the graph. If there is a </a:t>
            </a:r>
            <a:r>
              <a:rPr kumimoji="0" lang="en-US" altLang="zh-CN" sz="1800" b="0" i="1" u="none" strike="noStrike" kern="1200" cap="none" spc="0" normalizeH="0" baseline="0" noProof="0" dirty="0">
                <a:ln>
                  <a:noFill/>
                </a:ln>
                <a:solidFill>
                  <a:srgbClr val="000000"/>
                </a:solidFill>
                <a:effectLst/>
                <a:uLnTx/>
                <a:uFillTx/>
                <a:latin typeface="Arial" panose="020B0604020202020204" pitchFamily="34" charset="0"/>
                <a:ea typeface="PMingLiU" panose="02020500000000000000" pitchFamily="18" charset="-120"/>
                <a:cs typeface="+mn-cs"/>
              </a:rPr>
              <a:t>cycle</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PMingLiU" panose="02020500000000000000" pitchFamily="18" charset="-120"/>
                <a:cs typeface="+mn-cs"/>
              </a:rPr>
              <a:t> =&gt; a deadlock</a:t>
            </a:r>
          </a:p>
          <a:p>
            <a:pPr eaLnBrk="1" hangingPunct="1">
              <a:spcBef>
                <a:spcPct val="50000"/>
              </a:spcBef>
              <a:buClrTx/>
              <a:buSzTx/>
              <a:buFontTx/>
              <a:buNone/>
            </a:pPr>
            <a:endParaRPr kumimoji="0" lang="en-US" altLang="zh-CN" sz="1800" dirty="0">
              <a:solidFill>
                <a:srgbClr val="000000"/>
              </a:solidFill>
            </a:endParaRPr>
          </a:p>
        </p:txBody>
      </p:sp>
      <p:pic>
        <p:nvPicPr>
          <p:cNvPr id="6" name="Picture 10">
            <a:extLst>
              <a:ext uri="{FF2B5EF4-FFF2-40B4-BE49-F238E27FC236}">
                <a16:creationId xmlns:a16="http://schemas.microsoft.com/office/drawing/2014/main" id="{13DA9DF3-C677-4863-892D-8B9416227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81" y="2787074"/>
            <a:ext cx="4248150"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DFE6B251-1169-421E-AF05-5ED398463316}"/>
              </a:ext>
            </a:extLst>
          </p:cNvPr>
          <p:cNvSpPr txBox="1">
            <a:spLocks noChangeArrowheads="1"/>
          </p:cNvSpPr>
          <p:nvPr/>
        </p:nvSpPr>
        <p:spPr bwMode="auto">
          <a:xfrm>
            <a:off x="1605019" y="5681086"/>
            <a:ext cx="2620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lgn="ctr">
              <a:spcBef>
                <a:spcPct val="50000"/>
              </a:spcBef>
              <a:buClrTx/>
              <a:buSzTx/>
              <a:buFontTx/>
              <a:buNone/>
            </a:pPr>
            <a:r>
              <a:rPr kumimoji="0" lang="en-US" altLang="zh-CN" sz="1600">
                <a:solidFill>
                  <a:srgbClr val="000000"/>
                </a:solidFill>
                <a:latin typeface="Helvetica" panose="020B0604020202020204" pitchFamily="34" charset="0"/>
                <a:ea typeface="宋体" panose="02010600030101010101" pitchFamily="2" charset="-122"/>
              </a:rPr>
              <a:t>Resource-Allocation Graph</a:t>
            </a:r>
          </a:p>
        </p:txBody>
      </p:sp>
      <p:sp>
        <p:nvSpPr>
          <p:cNvPr id="9" name="Text Box 6">
            <a:extLst>
              <a:ext uri="{FF2B5EF4-FFF2-40B4-BE49-F238E27FC236}">
                <a16:creationId xmlns:a16="http://schemas.microsoft.com/office/drawing/2014/main" id="{E788E3AF-63C1-4348-BA54-D1684465AAD4}"/>
              </a:ext>
            </a:extLst>
          </p:cNvPr>
          <p:cNvSpPr txBox="1">
            <a:spLocks noChangeArrowheads="1"/>
          </p:cNvSpPr>
          <p:nvPr/>
        </p:nvSpPr>
        <p:spPr bwMode="auto">
          <a:xfrm>
            <a:off x="4441881" y="5682674"/>
            <a:ext cx="2813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lgn="ctr">
              <a:spcBef>
                <a:spcPct val="50000"/>
              </a:spcBef>
              <a:buClrTx/>
              <a:buSzTx/>
              <a:buFontTx/>
              <a:buNone/>
            </a:pPr>
            <a:r>
              <a:rPr kumimoji="0" lang="en-US" altLang="zh-CN" sz="1600">
                <a:solidFill>
                  <a:srgbClr val="000000"/>
                </a:solidFill>
                <a:latin typeface="Helvetica" panose="020B0604020202020204" pitchFamily="34" charset="0"/>
                <a:ea typeface="MS PGothic" panose="020B0600070205080204" pitchFamily="34" charset="-128"/>
              </a:rPr>
              <a:t>Corresponding wait-for graph</a:t>
            </a:r>
          </a:p>
        </p:txBody>
      </p:sp>
    </p:spTree>
    <p:extLst>
      <p:ext uri="{BB962C8B-B14F-4D97-AF65-F5344CB8AC3E}">
        <p14:creationId xmlns:p14="http://schemas.microsoft.com/office/powerpoint/2010/main" val="180332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2314D-45D2-40C9-A823-CF7048FC34D2}"/>
              </a:ext>
            </a:extLst>
          </p:cNvPr>
          <p:cNvSpPr>
            <a:spLocks noGrp="1"/>
          </p:cNvSpPr>
          <p:nvPr>
            <p:ph type="title"/>
          </p:nvPr>
        </p:nvSpPr>
        <p:spPr/>
        <p:txBody>
          <a:bodyPr/>
          <a:lstStyle/>
          <a:p>
            <a:r>
              <a:rPr lang="en-US" altLang="en-US" sz="4000" dirty="0"/>
              <a:t>Deadlock</a:t>
            </a:r>
            <a:endParaRPr lang="zh-CN" altLang="en-US" dirty="0"/>
          </a:p>
        </p:txBody>
      </p:sp>
    </p:spTree>
    <p:extLst>
      <p:ext uri="{BB962C8B-B14F-4D97-AF65-F5344CB8AC3E}">
        <p14:creationId xmlns:p14="http://schemas.microsoft.com/office/powerpoint/2010/main" val="4158768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ea typeface="宋体" panose="02010600030101010101" pitchFamily="2" charset="-122"/>
              </a:rPr>
              <a:t>Detection Algorithm</a:t>
            </a:r>
            <a:endParaRPr lang="en-US" altLang="en-US" sz="100" dirty="0"/>
          </a:p>
        </p:txBody>
      </p:sp>
      <p:sp>
        <p:nvSpPr>
          <p:cNvPr id="5" name="Rectangle 3">
            <a:extLst>
              <a:ext uri="{FF2B5EF4-FFF2-40B4-BE49-F238E27FC236}">
                <a16:creationId xmlns:a16="http://schemas.microsoft.com/office/drawing/2014/main" id="{B4590463-4581-4846-837B-4B3EE2F8DB17}"/>
              </a:ext>
            </a:extLst>
          </p:cNvPr>
          <p:cNvSpPr txBox="1">
            <a:spLocks noChangeArrowheads="1"/>
          </p:cNvSpPr>
          <p:nvPr/>
        </p:nvSpPr>
        <p:spPr bwMode="auto">
          <a:xfrm>
            <a:off x="557784" y="1069848"/>
            <a:ext cx="797526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457200" indent="-457200">
              <a:buFont typeface="Monotype Sorts" pitchFamily="-84" charset="2"/>
              <a:buAutoNum type="arabicPeriod"/>
            </a:pPr>
            <a:r>
              <a:rPr kumimoji="0" lang="en-US" altLang="zh-CN" sz="1600" dirty="0">
                <a:ea typeface="宋体" panose="02010600030101010101" pitchFamily="2" charset="-122"/>
              </a:rPr>
              <a:t>Let </a:t>
            </a:r>
            <a:r>
              <a:rPr kumimoji="0" lang="en-US" altLang="zh-CN" sz="1600" i="1" dirty="0">
                <a:ea typeface="宋体" panose="02010600030101010101" pitchFamily="2" charset="-122"/>
              </a:rPr>
              <a:t>Work</a:t>
            </a:r>
            <a:r>
              <a:rPr kumimoji="0" lang="en-US" altLang="zh-CN" sz="1600" dirty="0">
                <a:ea typeface="宋体" panose="02010600030101010101" pitchFamily="2" charset="-122"/>
              </a:rPr>
              <a:t> and </a:t>
            </a:r>
            <a:r>
              <a:rPr kumimoji="0" lang="en-US" altLang="zh-CN" sz="1600" i="1" dirty="0">
                <a:ea typeface="宋体" panose="02010600030101010101" pitchFamily="2" charset="-122"/>
              </a:rPr>
              <a:t>Finish</a:t>
            </a:r>
            <a:r>
              <a:rPr kumimoji="0" lang="en-US" altLang="zh-CN" sz="1600" dirty="0">
                <a:ea typeface="宋体" panose="02010600030101010101" pitchFamily="2" charset="-122"/>
              </a:rPr>
              <a:t> be vectors of length </a:t>
            </a:r>
            <a:r>
              <a:rPr kumimoji="0" lang="en-US" altLang="zh-CN" sz="1600" i="1" dirty="0">
                <a:ea typeface="宋体" panose="02010600030101010101" pitchFamily="2" charset="-122"/>
              </a:rPr>
              <a:t>m</a:t>
            </a:r>
            <a:r>
              <a:rPr kumimoji="0" lang="en-US" altLang="zh-CN" sz="1600" dirty="0">
                <a:ea typeface="宋体" panose="02010600030101010101" pitchFamily="2" charset="-122"/>
              </a:rPr>
              <a:t> and </a:t>
            </a:r>
            <a:r>
              <a:rPr kumimoji="0" lang="en-US" altLang="zh-CN" sz="1600" i="1" dirty="0">
                <a:ea typeface="宋体" panose="02010600030101010101" pitchFamily="2" charset="-122"/>
              </a:rPr>
              <a:t>n</a:t>
            </a:r>
            <a:r>
              <a:rPr kumimoji="0" lang="en-US" altLang="zh-CN" sz="1600" dirty="0">
                <a:ea typeface="宋体" panose="02010600030101010101" pitchFamily="2" charset="-122"/>
              </a:rPr>
              <a:t>, respectively Initialize:</a:t>
            </a:r>
          </a:p>
          <a:p>
            <a:pPr marL="876300" lvl="1" indent="-419100">
              <a:buFont typeface="Monotype Sorts" pitchFamily="-84" charset="2"/>
              <a:buAutoNum type="alphaLcParenBoth"/>
            </a:pPr>
            <a:r>
              <a:rPr kumimoji="0" lang="en-US" altLang="zh-CN" sz="1600" i="1" dirty="0">
                <a:ea typeface="宋体" panose="02010600030101010101" pitchFamily="2" charset="-122"/>
              </a:rPr>
              <a:t>Work</a:t>
            </a:r>
            <a:r>
              <a:rPr kumimoji="0" lang="en-US" altLang="zh-CN" sz="1600" dirty="0">
                <a:ea typeface="宋体" panose="02010600030101010101" pitchFamily="2" charset="-122"/>
              </a:rPr>
              <a:t> = </a:t>
            </a:r>
            <a:r>
              <a:rPr kumimoji="0" lang="en-US" altLang="zh-CN" sz="1600" i="1" dirty="0">
                <a:ea typeface="宋体" panose="02010600030101010101" pitchFamily="2" charset="-122"/>
              </a:rPr>
              <a:t>Available</a:t>
            </a:r>
            <a:endParaRPr kumimoji="0" lang="en-US" altLang="zh-CN" sz="1600" dirty="0">
              <a:ea typeface="宋体" panose="02010600030101010101" pitchFamily="2" charset="-122"/>
            </a:endParaRPr>
          </a:p>
          <a:p>
            <a:pPr marL="876300" lvl="1" indent="-419100">
              <a:buFont typeface="Monotype Sorts" pitchFamily="-84" charset="2"/>
              <a:buAutoNum type="alphaLcParenBoth"/>
            </a:pPr>
            <a:r>
              <a:rPr kumimoji="0" lang="en-US" altLang="zh-CN" sz="1600" dirty="0">
                <a:ea typeface="宋体" panose="02010600030101010101" pitchFamily="2" charset="-122"/>
              </a:rPr>
              <a:t>For </a:t>
            </a:r>
            <a:r>
              <a:rPr kumimoji="0" lang="en-US" altLang="zh-CN" sz="1600" i="1" dirty="0" err="1">
                <a:ea typeface="宋体" panose="02010600030101010101" pitchFamily="2" charset="-122"/>
              </a:rPr>
              <a:t>i</a:t>
            </a:r>
            <a:r>
              <a:rPr kumimoji="0" lang="en-US" altLang="zh-CN" sz="1600" dirty="0">
                <a:ea typeface="宋体" panose="02010600030101010101" pitchFamily="2" charset="-122"/>
              </a:rPr>
              <a:t> = 1,2, …,</a:t>
            </a:r>
            <a:r>
              <a:rPr kumimoji="0" lang="en-US" altLang="zh-CN" sz="1600" i="1" dirty="0">
                <a:ea typeface="宋体" panose="02010600030101010101" pitchFamily="2" charset="-122"/>
              </a:rPr>
              <a:t> n</a:t>
            </a:r>
            <a:r>
              <a:rPr kumimoji="0" lang="en-US" altLang="zh-CN" sz="1600" dirty="0">
                <a:ea typeface="宋体" panose="02010600030101010101" pitchFamily="2" charset="-122"/>
              </a:rPr>
              <a:t>, if </a:t>
            </a:r>
            <a:r>
              <a:rPr kumimoji="0" lang="en-US" altLang="zh-CN" sz="1600" i="1" dirty="0" err="1">
                <a:ea typeface="宋体" panose="02010600030101010101" pitchFamily="2" charset="-122"/>
              </a:rPr>
              <a:t>Allocation</a:t>
            </a:r>
            <a:r>
              <a:rPr kumimoji="0" lang="en-US" altLang="zh-CN" sz="1600" i="1" baseline="-25000" dirty="0" err="1">
                <a:ea typeface="宋体" panose="02010600030101010101" pitchFamily="2" charset="-122"/>
              </a:rPr>
              <a:t>i</a:t>
            </a:r>
            <a:r>
              <a:rPr kumimoji="0" lang="en-US" altLang="zh-CN" sz="1600" dirty="0">
                <a:ea typeface="宋体" panose="02010600030101010101" pitchFamily="2" charset="-122"/>
              </a:rPr>
              <a:t> </a:t>
            </a:r>
            <a:r>
              <a:rPr kumimoji="0" lang="en-US" altLang="zh-CN" sz="1600" dirty="0">
                <a:ea typeface="宋体" panose="02010600030101010101" pitchFamily="2" charset="-122"/>
                <a:sym typeface="Symbol" panose="05050102010706020507" pitchFamily="18" charset="2"/>
              </a:rPr>
              <a:t> 0, then </a:t>
            </a:r>
            <a:br>
              <a:rPr kumimoji="0" lang="en-US" altLang="zh-CN" sz="1600" dirty="0">
                <a:ea typeface="宋体" panose="02010600030101010101" pitchFamily="2" charset="-122"/>
                <a:sym typeface="Symbol" panose="05050102010706020507" pitchFamily="18" charset="2"/>
              </a:rPr>
            </a:br>
            <a:r>
              <a:rPr kumimoji="0" lang="en-US" altLang="zh-CN" sz="1600" i="1" dirty="0">
                <a:ea typeface="宋体" panose="02010600030101010101" pitchFamily="2" charset="-122"/>
                <a:sym typeface="Symbol" panose="05050102010706020507" pitchFamily="18" charset="2"/>
              </a:rPr>
              <a:t>Finish</a:t>
            </a:r>
            <a:r>
              <a:rPr kumimoji="0" lang="en-US" altLang="zh-CN" sz="1600" dirty="0">
                <a:ea typeface="宋体" panose="02010600030101010101" pitchFamily="2" charset="-122"/>
                <a:sym typeface="Symbol" panose="05050102010706020507" pitchFamily="18" charset="2"/>
              </a:rPr>
              <a:t>[</a:t>
            </a:r>
            <a:r>
              <a:rPr kumimoji="0" lang="en-US" altLang="zh-CN" sz="1600" dirty="0" err="1">
                <a:ea typeface="宋体" panose="02010600030101010101" pitchFamily="2" charset="-122"/>
                <a:sym typeface="Symbol" panose="05050102010706020507" pitchFamily="18" charset="2"/>
              </a:rPr>
              <a:t>i</a:t>
            </a:r>
            <a:r>
              <a:rPr kumimoji="0" lang="en-US" altLang="zh-CN" sz="1600" dirty="0">
                <a:ea typeface="宋体" panose="02010600030101010101" pitchFamily="2" charset="-122"/>
                <a:sym typeface="Symbol" panose="05050102010706020507" pitchFamily="18" charset="2"/>
              </a:rPr>
              <a:t>] = </a:t>
            </a:r>
            <a:r>
              <a:rPr kumimoji="0" lang="en-US" altLang="zh-CN" sz="1600" dirty="0" err="1">
                <a:ea typeface="宋体" panose="02010600030101010101" pitchFamily="2" charset="-122"/>
                <a:sym typeface="Symbol" panose="05050102010706020507" pitchFamily="18" charset="2"/>
              </a:rPr>
              <a:t>false;otherwise</a:t>
            </a:r>
            <a:r>
              <a:rPr kumimoji="0" lang="en-US" altLang="zh-CN" sz="1600" dirty="0">
                <a:ea typeface="宋体" panose="02010600030101010101" pitchFamily="2" charset="-122"/>
                <a:sym typeface="Symbol" panose="05050102010706020507" pitchFamily="18" charset="2"/>
              </a:rPr>
              <a:t>, </a:t>
            </a:r>
            <a:r>
              <a:rPr kumimoji="0" lang="en-US" altLang="zh-CN" sz="1600" i="1" dirty="0">
                <a:ea typeface="宋体" panose="02010600030101010101" pitchFamily="2" charset="-122"/>
                <a:sym typeface="Symbol" panose="05050102010706020507" pitchFamily="18" charset="2"/>
              </a:rPr>
              <a:t>Finish</a:t>
            </a:r>
            <a:r>
              <a:rPr kumimoji="0" lang="en-US" altLang="zh-CN" sz="1600" dirty="0">
                <a:ea typeface="宋体" panose="02010600030101010101" pitchFamily="2" charset="-122"/>
                <a:sym typeface="Symbol" panose="05050102010706020507" pitchFamily="18" charset="2"/>
              </a:rPr>
              <a:t>[</a:t>
            </a:r>
            <a:r>
              <a:rPr kumimoji="0" lang="en-US" altLang="zh-CN" sz="1600" dirty="0" err="1">
                <a:ea typeface="宋体" panose="02010600030101010101" pitchFamily="2" charset="-122"/>
                <a:sym typeface="Symbol" panose="05050102010706020507" pitchFamily="18" charset="2"/>
              </a:rPr>
              <a:t>i</a:t>
            </a:r>
            <a:r>
              <a:rPr kumimoji="0" lang="en-US" altLang="zh-CN" sz="1600" dirty="0">
                <a:ea typeface="宋体" panose="02010600030101010101" pitchFamily="2" charset="-122"/>
                <a:sym typeface="Symbol" panose="05050102010706020507" pitchFamily="18" charset="2"/>
              </a:rPr>
              <a:t>] = </a:t>
            </a:r>
            <a:r>
              <a:rPr kumimoji="0" lang="en-US" altLang="zh-CN" sz="1600" i="1" dirty="0">
                <a:ea typeface="宋体" panose="02010600030101010101" pitchFamily="2" charset="-122"/>
                <a:sym typeface="Symbol" panose="05050102010706020507" pitchFamily="18" charset="2"/>
              </a:rPr>
              <a:t>true</a:t>
            </a:r>
            <a:r>
              <a:rPr kumimoji="0" lang="en-US" altLang="zh-CN" sz="1600" dirty="0">
                <a:ea typeface="宋体" panose="02010600030101010101" pitchFamily="2" charset="-122"/>
                <a:sym typeface="Symbol" panose="05050102010706020507" pitchFamily="18" charset="2"/>
              </a:rPr>
              <a:t>.</a:t>
            </a:r>
          </a:p>
          <a:p>
            <a:pPr marL="457200" indent="-457200">
              <a:buFont typeface="Monotype Sorts" pitchFamily="-84" charset="2"/>
              <a:buAutoNum type="arabicPeriod"/>
            </a:pPr>
            <a:r>
              <a:rPr kumimoji="0" lang="en-US" altLang="zh-CN" sz="1600" dirty="0">
                <a:ea typeface="宋体" panose="02010600030101010101" pitchFamily="2" charset="-122"/>
              </a:rPr>
              <a:t>Find an index </a:t>
            </a:r>
            <a:r>
              <a:rPr kumimoji="0" lang="en-US" altLang="zh-CN" sz="1600" i="1" dirty="0" err="1">
                <a:ea typeface="宋体" panose="02010600030101010101" pitchFamily="2" charset="-122"/>
              </a:rPr>
              <a:t>i</a:t>
            </a:r>
            <a:r>
              <a:rPr kumimoji="0" lang="en-US" altLang="zh-CN" sz="1600" i="1" dirty="0">
                <a:ea typeface="宋体" panose="02010600030101010101" pitchFamily="2" charset="-122"/>
              </a:rPr>
              <a:t> </a:t>
            </a:r>
            <a:r>
              <a:rPr kumimoji="0" lang="en-US" altLang="zh-CN" sz="1600" dirty="0">
                <a:ea typeface="宋体" panose="02010600030101010101" pitchFamily="2" charset="-122"/>
              </a:rPr>
              <a:t>such that both:</a:t>
            </a:r>
          </a:p>
          <a:p>
            <a:pPr marL="876300" lvl="1" indent="-419100">
              <a:buFont typeface="Monotype Sorts" pitchFamily="-84" charset="2"/>
              <a:buNone/>
            </a:pPr>
            <a:r>
              <a:rPr kumimoji="0" lang="en-US" altLang="zh-CN" sz="1600" dirty="0">
                <a:ea typeface="宋体" panose="02010600030101010101" pitchFamily="2" charset="-122"/>
              </a:rPr>
              <a:t>(a)	</a:t>
            </a:r>
            <a:r>
              <a:rPr kumimoji="0" lang="en-US" altLang="zh-CN" sz="1600" i="1" dirty="0">
                <a:ea typeface="宋体" panose="02010600030101010101" pitchFamily="2" charset="-122"/>
              </a:rPr>
              <a:t>Finish</a:t>
            </a:r>
            <a:r>
              <a:rPr kumimoji="0" lang="en-US" altLang="zh-CN" sz="1600" dirty="0">
                <a:ea typeface="宋体" panose="02010600030101010101" pitchFamily="2" charset="-122"/>
              </a:rPr>
              <a:t>[</a:t>
            </a:r>
            <a:r>
              <a:rPr kumimoji="0" lang="en-US" altLang="zh-CN" sz="1600" i="1" dirty="0" err="1">
                <a:ea typeface="宋体" panose="02010600030101010101" pitchFamily="2" charset="-122"/>
              </a:rPr>
              <a:t>i</a:t>
            </a:r>
            <a:r>
              <a:rPr kumimoji="0" lang="en-US" altLang="zh-CN" sz="1600" dirty="0">
                <a:ea typeface="宋体" panose="02010600030101010101" pitchFamily="2" charset="-122"/>
              </a:rPr>
              <a:t>] == </a:t>
            </a:r>
            <a:r>
              <a:rPr kumimoji="0" lang="en-US" altLang="zh-CN" sz="1600" i="1" dirty="0">
                <a:ea typeface="宋体" panose="02010600030101010101" pitchFamily="2" charset="-122"/>
              </a:rPr>
              <a:t>false</a:t>
            </a:r>
            <a:endParaRPr kumimoji="0" lang="en-US" altLang="zh-CN" sz="1600" dirty="0">
              <a:ea typeface="宋体" panose="02010600030101010101" pitchFamily="2" charset="-122"/>
            </a:endParaRPr>
          </a:p>
          <a:p>
            <a:pPr marL="876300" lvl="1" indent="-419100">
              <a:buFont typeface="Monotype Sorts" pitchFamily="-84" charset="2"/>
              <a:buNone/>
            </a:pPr>
            <a:r>
              <a:rPr kumimoji="0" lang="en-US" altLang="zh-CN" sz="1600" dirty="0">
                <a:ea typeface="宋体" panose="02010600030101010101" pitchFamily="2" charset="-122"/>
              </a:rPr>
              <a:t>(b)	</a:t>
            </a:r>
            <a:r>
              <a:rPr kumimoji="0" lang="en-US" altLang="zh-CN" sz="1600" i="1" dirty="0" err="1">
                <a:ea typeface="宋体" panose="02010600030101010101" pitchFamily="2" charset="-122"/>
              </a:rPr>
              <a:t>Request</a:t>
            </a:r>
            <a:r>
              <a:rPr kumimoji="0" lang="en-US" altLang="zh-CN" sz="1600" i="1" baseline="-25000" dirty="0" err="1">
                <a:ea typeface="宋体" panose="02010600030101010101" pitchFamily="2" charset="-122"/>
              </a:rPr>
              <a:t>i</a:t>
            </a:r>
            <a:r>
              <a:rPr kumimoji="0" lang="en-US" altLang="zh-CN" sz="1600" dirty="0">
                <a:ea typeface="宋体" panose="02010600030101010101" pitchFamily="2" charset="-122"/>
              </a:rPr>
              <a:t> </a:t>
            </a:r>
            <a:r>
              <a:rPr kumimoji="0" lang="en-US" altLang="zh-CN" sz="1600" dirty="0">
                <a:ea typeface="宋体" panose="02010600030101010101" pitchFamily="2" charset="-122"/>
                <a:sym typeface="Symbol" panose="05050102010706020507" pitchFamily="18" charset="2"/>
              </a:rPr>
              <a:t> </a:t>
            </a:r>
            <a:r>
              <a:rPr kumimoji="0" lang="en-US" altLang="zh-CN" sz="1600" i="1" dirty="0">
                <a:ea typeface="宋体" panose="02010600030101010101" pitchFamily="2" charset="-122"/>
                <a:sym typeface="Symbol" panose="05050102010706020507" pitchFamily="18" charset="2"/>
              </a:rPr>
              <a:t>Work</a:t>
            </a:r>
            <a:endParaRPr kumimoji="0" lang="en-US" altLang="zh-CN" sz="1600" dirty="0">
              <a:ea typeface="宋体" panose="02010600030101010101" pitchFamily="2" charset="-122"/>
              <a:sym typeface="Symbol" panose="05050102010706020507" pitchFamily="18" charset="2"/>
            </a:endParaRPr>
          </a:p>
          <a:p>
            <a:pPr marL="876300" lvl="1" indent="-419100">
              <a:buFont typeface="Monotype Sorts" pitchFamily="-84" charset="2"/>
              <a:buNone/>
            </a:pPr>
            <a:r>
              <a:rPr kumimoji="0" lang="en-US" altLang="zh-CN" sz="1600" dirty="0">
                <a:ea typeface="宋体" panose="02010600030101010101" pitchFamily="2" charset="-122"/>
                <a:sym typeface="Symbol" panose="05050102010706020507" pitchFamily="18" charset="2"/>
              </a:rPr>
              <a:t>If no such </a:t>
            </a:r>
            <a:r>
              <a:rPr kumimoji="0" lang="en-US" altLang="zh-CN" sz="1600" i="1" dirty="0" err="1">
                <a:ea typeface="宋体" panose="02010600030101010101" pitchFamily="2" charset="-122"/>
                <a:sym typeface="Symbol" panose="05050102010706020507" pitchFamily="18" charset="2"/>
              </a:rPr>
              <a:t>i</a:t>
            </a:r>
            <a:r>
              <a:rPr kumimoji="0" lang="en-US" altLang="zh-CN" sz="1600" dirty="0">
                <a:ea typeface="宋体" panose="02010600030101010101" pitchFamily="2" charset="-122"/>
                <a:sym typeface="Symbol" panose="05050102010706020507" pitchFamily="18" charset="2"/>
              </a:rPr>
              <a:t> exists, go to step 4. </a:t>
            </a:r>
          </a:p>
          <a:p>
            <a:pPr marL="457200" indent="-457200">
              <a:buFont typeface="Monotype Sorts" pitchFamily="-84" charset="2"/>
              <a:buAutoNum type="arabicPeriod" startAt="3"/>
            </a:pPr>
            <a:r>
              <a:rPr kumimoji="0" lang="en-US" altLang="zh-CN" sz="1600" i="1" dirty="0">
                <a:ea typeface="宋体" panose="02010600030101010101" pitchFamily="2" charset="-122"/>
              </a:rPr>
              <a:t>Work</a:t>
            </a:r>
            <a:r>
              <a:rPr kumimoji="0" lang="en-US" altLang="zh-CN" sz="1600" dirty="0">
                <a:ea typeface="宋体" panose="02010600030101010101" pitchFamily="2" charset="-122"/>
              </a:rPr>
              <a:t> = </a:t>
            </a:r>
            <a:r>
              <a:rPr kumimoji="0" lang="en-US" altLang="zh-CN" sz="1600" i="1" dirty="0">
                <a:ea typeface="宋体" panose="02010600030101010101" pitchFamily="2" charset="-122"/>
              </a:rPr>
              <a:t>Work</a:t>
            </a:r>
            <a:r>
              <a:rPr kumimoji="0" lang="en-US" altLang="zh-CN" sz="1600" dirty="0">
                <a:ea typeface="宋体" panose="02010600030101010101" pitchFamily="2" charset="-122"/>
              </a:rPr>
              <a:t> + </a:t>
            </a:r>
            <a:r>
              <a:rPr kumimoji="0" lang="en-US" altLang="zh-CN" sz="1600" i="1" dirty="0" err="1">
                <a:ea typeface="宋体" panose="02010600030101010101" pitchFamily="2" charset="-122"/>
              </a:rPr>
              <a:t>Allocation</a:t>
            </a:r>
            <a:r>
              <a:rPr kumimoji="0" lang="en-US" altLang="zh-CN" sz="1600" i="1" baseline="-25000" dirty="0" err="1">
                <a:ea typeface="宋体" panose="02010600030101010101" pitchFamily="2" charset="-122"/>
              </a:rPr>
              <a:t>i</a:t>
            </a:r>
            <a:br>
              <a:rPr kumimoji="0" lang="en-US" altLang="zh-CN" sz="1600" dirty="0">
                <a:ea typeface="宋体" panose="02010600030101010101" pitchFamily="2" charset="-122"/>
              </a:rPr>
            </a:br>
            <a:r>
              <a:rPr kumimoji="0" lang="en-US" altLang="zh-CN" sz="1600" i="1" dirty="0">
                <a:ea typeface="宋体" panose="02010600030101010101" pitchFamily="2" charset="-122"/>
              </a:rPr>
              <a:t>Finish</a:t>
            </a:r>
            <a:r>
              <a:rPr kumimoji="0" lang="en-US" altLang="zh-CN" sz="1600" dirty="0">
                <a:ea typeface="宋体" panose="02010600030101010101" pitchFamily="2" charset="-122"/>
              </a:rPr>
              <a:t>[</a:t>
            </a:r>
            <a:r>
              <a:rPr kumimoji="0" lang="en-US" altLang="zh-CN" sz="1600" i="1" dirty="0" err="1">
                <a:ea typeface="宋体" panose="02010600030101010101" pitchFamily="2" charset="-122"/>
              </a:rPr>
              <a:t>i</a:t>
            </a:r>
            <a:r>
              <a:rPr kumimoji="0" lang="en-US" altLang="zh-CN" sz="1600" dirty="0">
                <a:ea typeface="宋体" panose="02010600030101010101" pitchFamily="2" charset="-122"/>
              </a:rPr>
              <a:t>] = </a:t>
            </a:r>
            <a:r>
              <a:rPr kumimoji="0" lang="en-US" altLang="zh-CN" sz="1600" i="1" dirty="0">
                <a:ea typeface="宋体" panose="02010600030101010101" pitchFamily="2" charset="-122"/>
              </a:rPr>
              <a:t>true</a:t>
            </a:r>
            <a:br>
              <a:rPr kumimoji="0" lang="en-US" altLang="zh-CN" sz="1600" dirty="0">
                <a:ea typeface="宋体" panose="02010600030101010101" pitchFamily="2" charset="-122"/>
              </a:rPr>
            </a:br>
            <a:r>
              <a:rPr kumimoji="0" lang="en-US" altLang="zh-CN" sz="1600" dirty="0">
                <a:ea typeface="宋体" panose="02010600030101010101" pitchFamily="2" charset="-122"/>
              </a:rPr>
              <a:t>go to step 2.</a:t>
            </a:r>
          </a:p>
          <a:p>
            <a:pPr marL="457200" indent="-457200">
              <a:buFont typeface="Monotype Sorts" pitchFamily="-84" charset="2"/>
              <a:buAutoNum type="arabicPeriod" startAt="3"/>
            </a:pPr>
            <a:r>
              <a:rPr kumimoji="0" lang="en-US" altLang="zh-CN" sz="1600" dirty="0">
                <a:ea typeface="宋体" panose="02010600030101010101" pitchFamily="2" charset="-122"/>
              </a:rPr>
              <a:t>If </a:t>
            </a:r>
            <a:r>
              <a:rPr kumimoji="0" lang="en-US" altLang="zh-CN" sz="1600" i="1" dirty="0">
                <a:ea typeface="宋体" panose="02010600030101010101" pitchFamily="2" charset="-122"/>
              </a:rPr>
              <a:t>Finish</a:t>
            </a:r>
            <a:r>
              <a:rPr kumimoji="0" lang="en-US" altLang="zh-CN" sz="1600" dirty="0">
                <a:ea typeface="宋体" panose="02010600030101010101" pitchFamily="2" charset="-122"/>
              </a:rPr>
              <a:t>[</a:t>
            </a:r>
            <a:r>
              <a:rPr kumimoji="0" lang="en-US" altLang="zh-CN" sz="1600" i="1" dirty="0" err="1">
                <a:ea typeface="宋体" panose="02010600030101010101" pitchFamily="2" charset="-122"/>
              </a:rPr>
              <a:t>i</a:t>
            </a:r>
            <a:r>
              <a:rPr kumimoji="0" lang="en-US" altLang="zh-CN" sz="1600" dirty="0">
                <a:ea typeface="宋体" panose="02010600030101010101" pitchFamily="2" charset="-122"/>
              </a:rPr>
              <a:t>] == false, for some </a:t>
            </a:r>
            <a:r>
              <a:rPr kumimoji="0" lang="en-US" altLang="zh-CN" sz="1600" i="1" dirty="0" err="1">
                <a:ea typeface="宋体" panose="02010600030101010101" pitchFamily="2" charset="-122"/>
              </a:rPr>
              <a:t>i</a:t>
            </a:r>
            <a:r>
              <a:rPr kumimoji="0" lang="en-US" altLang="zh-CN" sz="1600" dirty="0">
                <a:ea typeface="宋体" panose="02010600030101010101" pitchFamily="2" charset="-122"/>
              </a:rPr>
              <a:t>, 1 </a:t>
            </a:r>
            <a:r>
              <a:rPr kumimoji="0" lang="en-US" altLang="zh-CN" sz="1600" dirty="0">
                <a:ea typeface="宋体" panose="02010600030101010101" pitchFamily="2" charset="-122"/>
                <a:sym typeface="Symbol" panose="05050102010706020507" pitchFamily="18" charset="2"/>
              </a:rPr>
              <a:t> </a:t>
            </a:r>
            <a:r>
              <a:rPr kumimoji="0" lang="en-US" altLang="zh-CN" sz="1600" i="1" dirty="0" err="1">
                <a:ea typeface="宋体" panose="02010600030101010101" pitchFamily="2" charset="-122"/>
                <a:sym typeface="Symbol" panose="05050102010706020507" pitchFamily="18" charset="2"/>
              </a:rPr>
              <a:t>i</a:t>
            </a:r>
            <a:r>
              <a:rPr kumimoji="0" lang="en-US" altLang="zh-CN" sz="1600" dirty="0">
                <a:ea typeface="宋体" panose="02010600030101010101" pitchFamily="2" charset="-122"/>
                <a:sym typeface="Symbol" panose="05050102010706020507" pitchFamily="18" charset="2"/>
              </a:rPr>
              <a:t>   </a:t>
            </a:r>
            <a:r>
              <a:rPr kumimoji="0" lang="en-US" altLang="zh-CN" sz="1600" i="1" dirty="0">
                <a:ea typeface="宋体" panose="02010600030101010101" pitchFamily="2" charset="-122"/>
                <a:sym typeface="Symbol" panose="05050102010706020507" pitchFamily="18" charset="2"/>
              </a:rPr>
              <a:t>n</a:t>
            </a:r>
            <a:r>
              <a:rPr kumimoji="0" lang="en-US" altLang="zh-CN" sz="1600" dirty="0">
                <a:ea typeface="宋体" panose="02010600030101010101" pitchFamily="2" charset="-122"/>
                <a:sym typeface="Symbol" panose="05050102010706020507" pitchFamily="18" charset="2"/>
              </a:rPr>
              <a:t>, then the system is in deadlock state. Moreover, if </a:t>
            </a:r>
            <a:r>
              <a:rPr kumimoji="0" lang="en-US" altLang="zh-CN" sz="1600" i="1" dirty="0">
                <a:ea typeface="宋体" panose="02010600030101010101" pitchFamily="2" charset="-122"/>
                <a:sym typeface="Symbol" panose="05050102010706020507" pitchFamily="18" charset="2"/>
              </a:rPr>
              <a:t>Finish</a:t>
            </a:r>
            <a:r>
              <a:rPr kumimoji="0" lang="en-US" altLang="zh-CN" sz="1600" dirty="0">
                <a:ea typeface="宋体" panose="02010600030101010101" pitchFamily="2" charset="-122"/>
                <a:sym typeface="Symbol" panose="05050102010706020507" pitchFamily="18" charset="2"/>
              </a:rPr>
              <a:t>[</a:t>
            </a:r>
            <a:r>
              <a:rPr kumimoji="0" lang="en-US" altLang="zh-CN" sz="1600" i="1" dirty="0" err="1">
                <a:ea typeface="宋体" panose="02010600030101010101" pitchFamily="2" charset="-122"/>
                <a:sym typeface="Symbol" panose="05050102010706020507" pitchFamily="18" charset="2"/>
              </a:rPr>
              <a:t>i</a:t>
            </a:r>
            <a:r>
              <a:rPr kumimoji="0" lang="en-US" altLang="zh-CN" sz="1600" dirty="0">
                <a:ea typeface="宋体" panose="02010600030101010101" pitchFamily="2" charset="-122"/>
                <a:sym typeface="Symbol" panose="05050102010706020507" pitchFamily="18" charset="2"/>
              </a:rPr>
              <a:t>] == </a:t>
            </a:r>
            <a:r>
              <a:rPr kumimoji="0" lang="en-US" altLang="zh-CN" sz="1600" i="1" dirty="0">
                <a:ea typeface="宋体" panose="02010600030101010101" pitchFamily="2" charset="-122"/>
                <a:sym typeface="Symbol" panose="05050102010706020507" pitchFamily="18" charset="2"/>
              </a:rPr>
              <a:t>false</a:t>
            </a:r>
            <a:r>
              <a:rPr kumimoji="0" lang="en-US" altLang="zh-CN" sz="1600" dirty="0">
                <a:ea typeface="宋体" panose="02010600030101010101" pitchFamily="2" charset="-122"/>
                <a:sym typeface="Symbol" panose="05050102010706020507" pitchFamily="18" charset="2"/>
              </a:rPr>
              <a:t>, then </a:t>
            </a:r>
            <a:r>
              <a:rPr kumimoji="0" lang="en-US" altLang="zh-CN" sz="1600" i="1" dirty="0">
                <a:ea typeface="宋体" panose="02010600030101010101" pitchFamily="2" charset="-122"/>
                <a:sym typeface="Symbol" panose="05050102010706020507" pitchFamily="18" charset="2"/>
              </a:rPr>
              <a:t>P</a:t>
            </a:r>
            <a:r>
              <a:rPr kumimoji="0" lang="en-US" altLang="zh-CN" sz="1600" i="1" baseline="-25000" dirty="0">
                <a:ea typeface="宋体" panose="02010600030101010101" pitchFamily="2" charset="-122"/>
                <a:sym typeface="Symbol" panose="05050102010706020507" pitchFamily="18" charset="2"/>
              </a:rPr>
              <a:t>i</a:t>
            </a:r>
            <a:r>
              <a:rPr kumimoji="0" lang="en-US" altLang="zh-CN" sz="1600" dirty="0">
                <a:ea typeface="宋体" panose="02010600030101010101" pitchFamily="2" charset="-122"/>
                <a:sym typeface="Symbol" panose="05050102010706020507" pitchFamily="18" charset="2"/>
              </a:rPr>
              <a:t> is deadlocked.</a:t>
            </a:r>
          </a:p>
          <a:p>
            <a:pPr marL="457200" indent="-457200">
              <a:buFont typeface="Monotype Sorts" pitchFamily="-84" charset="2"/>
              <a:buNone/>
            </a:pPr>
            <a:endParaRPr kumimoji="0" lang="en-US" altLang="zh-CN" sz="1600" dirty="0">
              <a:ea typeface="宋体" panose="02010600030101010101" pitchFamily="2" charset="-122"/>
            </a:endParaRPr>
          </a:p>
          <a:p>
            <a:pPr marL="457200" indent="-457200">
              <a:spcBef>
                <a:spcPct val="0"/>
              </a:spcBef>
              <a:buClrTx/>
              <a:buSzTx/>
              <a:buFontTx/>
              <a:buNone/>
            </a:pPr>
            <a:r>
              <a:rPr kumimoji="0" lang="en-US" altLang="zh-CN" sz="1600" dirty="0">
                <a:solidFill>
                  <a:srgbClr val="FF0066"/>
                </a:solidFill>
                <a:ea typeface="宋体" panose="02010600030101010101" pitchFamily="2" charset="-122"/>
                <a:sym typeface="Symbol" panose="05050102010706020507" pitchFamily="18" charset="2"/>
              </a:rPr>
              <a:t>	Algorithm requires an order of O(</a:t>
            </a:r>
            <a:r>
              <a:rPr kumimoji="0" lang="en-US" altLang="zh-CN" sz="1600" i="1" dirty="0">
                <a:solidFill>
                  <a:srgbClr val="FF0066"/>
                </a:solidFill>
                <a:ea typeface="宋体" panose="02010600030101010101" pitchFamily="2" charset="-122"/>
                <a:sym typeface="Symbol" panose="05050102010706020507" pitchFamily="18" charset="2"/>
              </a:rPr>
              <a:t>m </a:t>
            </a:r>
            <a:r>
              <a:rPr kumimoji="0" lang="en-US" altLang="zh-CN" sz="1600" dirty="0">
                <a:solidFill>
                  <a:srgbClr val="FF0066"/>
                </a:solidFill>
                <a:ea typeface="宋体" panose="02010600030101010101" pitchFamily="2" charset="-122"/>
                <a:sym typeface="Symbol" panose="05050102010706020507" pitchFamily="18" charset="2"/>
              </a:rPr>
              <a:t>x</a:t>
            </a:r>
            <a:r>
              <a:rPr kumimoji="0" lang="en-US" altLang="zh-CN" sz="1600" i="1" dirty="0">
                <a:solidFill>
                  <a:srgbClr val="FF0066"/>
                </a:solidFill>
                <a:ea typeface="宋体" panose="02010600030101010101" pitchFamily="2" charset="-122"/>
                <a:sym typeface="Symbol" panose="05050102010706020507" pitchFamily="18" charset="2"/>
              </a:rPr>
              <a:t> n</a:t>
            </a:r>
            <a:r>
              <a:rPr kumimoji="0" lang="en-US" altLang="zh-CN" sz="1600" baseline="30000" dirty="0">
                <a:solidFill>
                  <a:srgbClr val="FF0066"/>
                </a:solidFill>
                <a:ea typeface="宋体" panose="02010600030101010101" pitchFamily="2" charset="-122"/>
                <a:sym typeface="Symbol" panose="05050102010706020507" pitchFamily="18" charset="2"/>
              </a:rPr>
              <a:t>2</a:t>
            </a:r>
            <a:r>
              <a:rPr kumimoji="0" lang="en-US" altLang="zh-CN" sz="1600" dirty="0">
                <a:solidFill>
                  <a:srgbClr val="FF0066"/>
                </a:solidFill>
                <a:ea typeface="宋体" panose="02010600030101010101" pitchFamily="2" charset="-122"/>
                <a:sym typeface="Symbol" panose="05050102010706020507" pitchFamily="18" charset="2"/>
              </a:rPr>
              <a:t>) operations to detect whether the system is in deadlocked state. </a:t>
            </a:r>
          </a:p>
          <a:p>
            <a:pPr marL="457200" indent="-457200">
              <a:spcBef>
                <a:spcPct val="0"/>
              </a:spcBef>
              <a:buClrTx/>
              <a:buSzTx/>
              <a:buFontTx/>
              <a:buNone/>
            </a:pPr>
            <a:endParaRPr kumimoji="0" lang="en-US" altLang="zh-CN" sz="1600" dirty="0">
              <a:solidFill>
                <a:srgbClr val="FF0066"/>
              </a:solidFill>
              <a:ea typeface="宋体" panose="02010600030101010101" pitchFamily="2" charset="-122"/>
              <a:sym typeface="Symbol" panose="05050102010706020507" pitchFamily="18" charset="2"/>
            </a:endParaRPr>
          </a:p>
          <a:p>
            <a:pPr marL="457200" indent="-457200">
              <a:spcBef>
                <a:spcPct val="0"/>
              </a:spcBef>
              <a:buClrTx/>
              <a:buSzTx/>
              <a:buNone/>
            </a:pPr>
            <a:r>
              <a:rPr lang="en-US" altLang="zh-CN" sz="1600" dirty="0"/>
              <a:t>Very similar to banker’s algorithm </a:t>
            </a:r>
            <a:endParaRPr kumimoji="0" lang="en-US" altLang="zh-CN" sz="1600" dirty="0">
              <a:solidFill>
                <a:srgbClr val="FF0066"/>
              </a:solidFill>
              <a:ea typeface="宋体" panose="02010600030101010101" pitchFamily="2" charset="-122"/>
              <a:sym typeface="Symbol" panose="05050102010706020507" pitchFamily="18" charset="2"/>
            </a:endParaRPr>
          </a:p>
          <a:p>
            <a:pPr marL="457200" indent="-457200">
              <a:spcBef>
                <a:spcPct val="0"/>
              </a:spcBef>
              <a:buClrTx/>
              <a:buSzTx/>
              <a:buNone/>
            </a:pPr>
            <a:r>
              <a:rPr lang="en-US" altLang="zh-CN" sz="1600" dirty="0"/>
              <a:t>Initialization conditions are different, no need to compute the Need matrix…</a:t>
            </a:r>
          </a:p>
          <a:p>
            <a:pPr marL="457200" indent="-457200">
              <a:spcBef>
                <a:spcPct val="0"/>
              </a:spcBef>
              <a:buClrTx/>
              <a:buSzTx/>
              <a:buFontTx/>
              <a:buNone/>
            </a:pPr>
            <a:endParaRPr kumimoji="0" lang="en-US" altLang="zh-CN" sz="1600" dirty="0">
              <a:ea typeface="宋体" panose="02010600030101010101" pitchFamily="2" charset="-122"/>
            </a:endParaRPr>
          </a:p>
        </p:txBody>
      </p:sp>
    </p:spTree>
    <p:extLst>
      <p:ext uri="{BB962C8B-B14F-4D97-AF65-F5344CB8AC3E}">
        <p14:creationId xmlns:p14="http://schemas.microsoft.com/office/powerpoint/2010/main" val="2074828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ea typeface="宋体" panose="02010600030101010101" pitchFamily="2" charset="-122"/>
              </a:rPr>
              <a:t>Detection Algorithm - Example</a:t>
            </a:r>
            <a:endParaRPr lang="en-US" altLang="en-US" sz="100" dirty="0"/>
          </a:p>
        </p:txBody>
      </p:sp>
      <p:sp>
        <p:nvSpPr>
          <p:cNvPr id="5" name="Rectangle 3">
            <a:extLst>
              <a:ext uri="{FF2B5EF4-FFF2-40B4-BE49-F238E27FC236}">
                <a16:creationId xmlns:a16="http://schemas.microsoft.com/office/drawing/2014/main" id="{B4590463-4581-4846-837B-4B3EE2F8DB17}"/>
              </a:ext>
            </a:extLst>
          </p:cNvPr>
          <p:cNvSpPr txBox="1">
            <a:spLocks noChangeArrowheads="1"/>
          </p:cNvSpPr>
          <p:nvPr/>
        </p:nvSpPr>
        <p:spPr bwMode="auto">
          <a:xfrm>
            <a:off x="557784" y="1069848"/>
            <a:ext cx="797526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tabLst>
                <a:tab pos="1428750" algn="l"/>
                <a:tab pos="2338388" algn="ctr"/>
                <a:tab pos="3594100" algn="ctr"/>
                <a:tab pos="4921250" algn="ctr"/>
              </a:tabLst>
            </a:pPr>
            <a:r>
              <a:rPr kumimoji="0" lang="en-US" altLang="zh-CN" sz="1600" dirty="0">
                <a:ea typeface="宋体" panose="02010600030101010101" pitchFamily="2" charset="-122"/>
              </a:rPr>
              <a:t>Five processes: </a:t>
            </a:r>
            <a:r>
              <a:rPr kumimoji="0" lang="en-US" altLang="zh-CN" sz="1600" i="1" dirty="0">
                <a:ea typeface="宋体" panose="02010600030101010101" pitchFamily="2" charset="-122"/>
              </a:rPr>
              <a:t>P</a:t>
            </a:r>
            <a:r>
              <a:rPr kumimoji="0" lang="en-US" altLang="zh-CN" sz="1600" baseline="-25000" dirty="0">
                <a:ea typeface="宋体" panose="02010600030101010101" pitchFamily="2" charset="-122"/>
              </a:rPr>
              <a:t>0</a:t>
            </a:r>
            <a:r>
              <a:rPr kumimoji="0" lang="en-US" altLang="zh-CN" sz="1600" dirty="0">
                <a:ea typeface="宋体" panose="02010600030101010101" pitchFamily="2" charset="-122"/>
              </a:rPr>
              <a:t> through </a:t>
            </a:r>
            <a:r>
              <a:rPr kumimoji="0" lang="en-US" altLang="zh-CN" sz="1600" i="1" dirty="0">
                <a:ea typeface="宋体" panose="02010600030101010101" pitchFamily="2" charset="-122"/>
              </a:rPr>
              <a:t>P</a:t>
            </a:r>
            <a:r>
              <a:rPr kumimoji="0" lang="en-US" altLang="zh-CN" sz="1600" baseline="-25000" dirty="0">
                <a:ea typeface="宋体" panose="02010600030101010101" pitchFamily="2" charset="-122"/>
              </a:rPr>
              <a:t>4</a:t>
            </a:r>
            <a:r>
              <a:rPr kumimoji="0" lang="en-US" altLang="zh-CN" sz="1600" dirty="0">
                <a:ea typeface="宋体" panose="02010600030101010101" pitchFamily="2" charset="-122"/>
              </a:rPr>
              <a:t>;</a:t>
            </a:r>
            <a:r>
              <a:rPr kumimoji="0" lang="en-US" altLang="zh-CN" sz="1600" baseline="-25000" dirty="0">
                <a:ea typeface="宋体" panose="02010600030101010101" pitchFamily="2" charset="-122"/>
              </a:rPr>
              <a:t> </a:t>
            </a:r>
          </a:p>
          <a:p>
            <a:pPr>
              <a:tabLst>
                <a:tab pos="1428750" algn="l"/>
                <a:tab pos="2338388" algn="ctr"/>
                <a:tab pos="3594100" algn="ctr"/>
                <a:tab pos="4921250" algn="ctr"/>
              </a:tabLst>
            </a:pPr>
            <a:r>
              <a:rPr kumimoji="0" lang="en-US" altLang="zh-CN" sz="1600" dirty="0">
                <a:ea typeface="宋体" panose="02010600030101010101" pitchFamily="2" charset="-122"/>
              </a:rPr>
              <a:t>Three resource types:</a:t>
            </a:r>
            <a:br>
              <a:rPr kumimoji="0" lang="en-US" altLang="zh-CN" sz="1600" dirty="0">
                <a:ea typeface="宋体" panose="02010600030101010101" pitchFamily="2" charset="-122"/>
              </a:rPr>
            </a:br>
            <a:r>
              <a:rPr kumimoji="0" lang="en-US" altLang="zh-CN" sz="1600" dirty="0">
                <a:ea typeface="宋体" panose="02010600030101010101" pitchFamily="2" charset="-122"/>
              </a:rPr>
              <a:t>A (7 instances), </a:t>
            </a:r>
            <a:r>
              <a:rPr kumimoji="0" lang="en-US" altLang="zh-CN" sz="1600" i="1" dirty="0">
                <a:ea typeface="宋体" panose="02010600030101010101" pitchFamily="2" charset="-122"/>
              </a:rPr>
              <a:t>B </a:t>
            </a:r>
            <a:r>
              <a:rPr kumimoji="0" lang="en-US" altLang="zh-CN" sz="1600" dirty="0">
                <a:ea typeface="宋体" panose="02010600030101010101" pitchFamily="2" charset="-122"/>
              </a:rPr>
              <a:t>(2 instances), and </a:t>
            </a:r>
            <a:r>
              <a:rPr kumimoji="0" lang="en-US" altLang="zh-CN" sz="1600" i="1" dirty="0">
                <a:ea typeface="宋体" panose="02010600030101010101" pitchFamily="2" charset="-122"/>
              </a:rPr>
              <a:t>C</a:t>
            </a:r>
            <a:r>
              <a:rPr kumimoji="0" lang="en-US" altLang="zh-CN" sz="1600" dirty="0">
                <a:ea typeface="宋体" panose="02010600030101010101" pitchFamily="2" charset="-122"/>
              </a:rPr>
              <a:t> (6 instances).</a:t>
            </a:r>
          </a:p>
          <a:p>
            <a:pPr>
              <a:tabLst>
                <a:tab pos="1428750" algn="l"/>
                <a:tab pos="2338388" algn="ctr"/>
                <a:tab pos="3594100" algn="ctr"/>
                <a:tab pos="4921250" algn="ctr"/>
              </a:tabLst>
            </a:pPr>
            <a:r>
              <a:rPr kumimoji="0" lang="en-US" altLang="zh-CN" sz="1600" dirty="0">
                <a:ea typeface="宋体" panose="02010600030101010101" pitchFamily="2" charset="-122"/>
              </a:rPr>
              <a:t>Snapshot at time </a:t>
            </a:r>
            <a:r>
              <a:rPr kumimoji="0" lang="en-US" altLang="zh-CN" sz="1600" i="1" dirty="0">
                <a:ea typeface="宋体" panose="02010600030101010101" pitchFamily="2" charset="-122"/>
              </a:rPr>
              <a:t>T</a:t>
            </a:r>
            <a:r>
              <a:rPr kumimoji="0" lang="en-US" altLang="zh-CN" sz="1600" baseline="-25000" dirty="0">
                <a:ea typeface="宋体" panose="02010600030101010101" pitchFamily="2" charset="-122"/>
              </a:rPr>
              <a:t>0</a:t>
            </a:r>
            <a:r>
              <a:rPr kumimoji="0" lang="en-US" altLang="zh-CN" sz="1600" dirty="0">
                <a:ea typeface="宋体" panose="02010600030101010101" pitchFamily="2" charset="-122"/>
              </a:rPr>
              <a:t>:</a:t>
            </a:r>
          </a:p>
          <a:p>
            <a:pPr>
              <a:buFont typeface="Monotype Sorts" pitchFamily="-84" charset="2"/>
              <a:buNone/>
              <a:tabLst>
                <a:tab pos="1428750" algn="l"/>
                <a:tab pos="2338388" algn="ctr"/>
                <a:tab pos="3594100" algn="ctr"/>
                <a:tab pos="4921250" algn="ctr"/>
              </a:tabLst>
            </a:pPr>
            <a:r>
              <a:rPr kumimoji="0" lang="en-US" altLang="zh-CN" sz="1600" dirty="0">
                <a:ea typeface="宋体" panose="02010600030101010101" pitchFamily="2" charset="-122"/>
              </a:rPr>
              <a:t>			</a:t>
            </a:r>
            <a:r>
              <a:rPr kumimoji="0" lang="en-US" altLang="zh-CN" sz="1600" i="1" u="sng" dirty="0">
                <a:ea typeface="宋体" panose="02010600030101010101" pitchFamily="2" charset="-122"/>
              </a:rPr>
              <a:t>Allocation	Request	Available</a:t>
            </a:r>
            <a:endParaRPr kumimoji="0" lang="en-US" altLang="zh-CN" sz="1600" i="1" dirty="0">
              <a:ea typeface="宋体" panose="02010600030101010101" pitchFamily="2" charset="-122"/>
            </a:endParaRPr>
          </a:p>
          <a:p>
            <a:pPr>
              <a:buFont typeface="Monotype Sorts" pitchFamily="-84" charset="2"/>
              <a:buNone/>
              <a:tabLst>
                <a:tab pos="1428750" algn="l"/>
                <a:tab pos="2338388" algn="ctr"/>
                <a:tab pos="3594100" algn="ctr"/>
                <a:tab pos="4921250" algn="ctr"/>
              </a:tabLst>
            </a:pPr>
            <a:r>
              <a:rPr kumimoji="0" lang="en-US" altLang="zh-CN" sz="1600" dirty="0">
                <a:ea typeface="宋体" panose="02010600030101010101" pitchFamily="2" charset="-122"/>
              </a:rPr>
              <a:t>			</a:t>
            </a:r>
            <a:r>
              <a:rPr kumimoji="0" lang="en-US" altLang="zh-CN" sz="1600" i="1" dirty="0">
                <a:ea typeface="宋体" panose="02010600030101010101" pitchFamily="2" charset="-122"/>
              </a:rPr>
              <a:t>A B C 	A B C 	A B C</a:t>
            </a:r>
          </a:p>
          <a:p>
            <a:pPr>
              <a:buFont typeface="Monotype Sorts" pitchFamily="-84" charset="2"/>
              <a:buNone/>
              <a:tabLst>
                <a:tab pos="1428750" algn="l"/>
                <a:tab pos="2338388" algn="ctr"/>
                <a:tab pos="3594100" algn="ctr"/>
                <a:tab pos="4921250" algn="ctr"/>
              </a:tabLst>
            </a:pPr>
            <a:r>
              <a:rPr kumimoji="0" lang="en-US" altLang="zh-CN" sz="1600" dirty="0">
                <a:ea typeface="宋体" panose="02010600030101010101" pitchFamily="2" charset="-122"/>
              </a:rPr>
              <a:t>		</a:t>
            </a:r>
            <a:r>
              <a:rPr kumimoji="0" lang="en-US" altLang="zh-CN" sz="1600" i="1" dirty="0">
                <a:ea typeface="宋体" panose="02010600030101010101" pitchFamily="2" charset="-122"/>
              </a:rPr>
              <a:t>P</a:t>
            </a:r>
            <a:r>
              <a:rPr kumimoji="0" lang="en-US" altLang="zh-CN" sz="1600" baseline="-25000" dirty="0">
                <a:ea typeface="宋体" panose="02010600030101010101" pitchFamily="2" charset="-122"/>
              </a:rPr>
              <a:t>0</a:t>
            </a:r>
            <a:r>
              <a:rPr kumimoji="0" lang="en-US" altLang="zh-CN" sz="1600" dirty="0">
                <a:ea typeface="宋体" panose="02010600030101010101" pitchFamily="2" charset="-122"/>
              </a:rPr>
              <a:t>	0 1 0 	0 0 0 	0 0 0</a:t>
            </a:r>
          </a:p>
          <a:p>
            <a:pPr>
              <a:buFont typeface="Monotype Sorts" pitchFamily="-84" charset="2"/>
              <a:buNone/>
              <a:tabLst>
                <a:tab pos="1428750" algn="l"/>
                <a:tab pos="2338388" algn="ctr"/>
                <a:tab pos="3594100" algn="ctr"/>
                <a:tab pos="4921250" algn="ctr"/>
              </a:tabLst>
            </a:pPr>
            <a:r>
              <a:rPr kumimoji="0" lang="en-US" altLang="zh-CN" sz="1600" dirty="0">
                <a:ea typeface="宋体" panose="02010600030101010101" pitchFamily="2" charset="-122"/>
              </a:rPr>
              <a:t>		</a:t>
            </a:r>
            <a:r>
              <a:rPr kumimoji="0" lang="en-US" altLang="zh-CN" sz="1600" i="1" dirty="0">
                <a:ea typeface="宋体" panose="02010600030101010101" pitchFamily="2" charset="-122"/>
              </a:rPr>
              <a:t>P</a:t>
            </a:r>
            <a:r>
              <a:rPr kumimoji="0" lang="en-US" altLang="zh-CN" sz="1600" baseline="-25000" dirty="0">
                <a:ea typeface="宋体" panose="02010600030101010101" pitchFamily="2" charset="-122"/>
              </a:rPr>
              <a:t>1</a:t>
            </a:r>
            <a:r>
              <a:rPr kumimoji="0" lang="en-US" altLang="zh-CN" sz="1600" dirty="0">
                <a:ea typeface="宋体" panose="02010600030101010101" pitchFamily="2" charset="-122"/>
              </a:rPr>
              <a:t>	2 0 0 	2 0 2</a:t>
            </a:r>
          </a:p>
          <a:p>
            <a:pPr>
              <a:buFont typeface="Monotype Sorts" pitchFamily="-84" charset="2"/>
              <a:buNone/>
              <a:tabLst>
                <a:tab pos="1428750" algn="l"/>
                <a:tab pos="2338388" algn="ctr"/>
                <a:tab pos="3594100" algn="ctr"/>
                <a:tab pos="4921250" algn="ctr"/>
              </a:tabLst>
            </a:pPr>
            <a:r>
              <a:rPr kumimoji="0" lang="en-US" altLang="zh-CN" sz="1600" dirty="0">
                <a:ea typeface="宋体" panose="02010600030101010101" pitchFamily="2" charset="-122"/>
              </a:rPr>
              <a:t>		</a:t>
            </a:r>
            <a:r>
              <a:rPr kumimoji="0" lang="en-US" altLang="zh-CN" sz="1600" i="1" dirty="0">
                <a:ea typeface="宋体" panose="02010600030101010101" pitchFamily="2" charset="-122"/>
              </a:rPr>
              <a:t>P</a:t>
            </a:r>
            <a:r>
              <a:rPr kumimoji="0" lang="en-US" altLang="zh-CN" sz="1600" baseline="-25000" dirty="0">
                <a:ea typeface="宋体" panose="02010600030101010101" pitchFamily="2" charset="-122"/>
              </a:rPr>
              <a:t>2</a:t>
            </a:r>
            <a:r>
              <a:rPr kumimoji="0" lang="en-US" altLang="zh-CN" sz="1600" dirty="0">
                <a:ea typeface="宋体" panose="02010600030101010101" pitchFamily="2" charset="-122"/>
              </a:rPr>
              <a:t>	3 0 3	0 0 0 </a:t>
            </a:r>
          </a:p>
          <a:p>
            <a:pPr>
              <a:buFont typeface="Monotype Sorts" pitchFamily="-84" charset="2"/>
              <a:buNone/>
              <a:tabLst>
                <a:tab pos="1428750" algn="l"/>
                <a:tab pos="2338388" algn="ctr"/>
                <a:tab pos="3594100" algn="ctr"/>
                <a:tab pos="4921250" algn="ctr"/>
              </a:tabLst>
            </a:pPr>
            <a:r>
              <a:rPr kumimoji="0" lang="en-US" altLang="zh-CN" sz="1600" dirty="0">
                <a:ea typeface="宋体" panose="02010600030101010101" pitchFamily="2" charset="-122"/>
              </a:rPr>
              <a:t>		</a:t>
            </a:r>
            <a:r>
              <a:rPr kumimoji="0" lang="en-US" altLang="zh-CN" sz="1600" i="1" dirty="0">
                <a:ea typeface="宋体" panose="02010600030101010101" pitchFamily="2" charset="-122"/>
              </a:rPr>
              <a:t>P</a:t>
            </a:r>
            <a:r>
              <a:rPr kumimoji="0" lang="en-US" altLang="zh-CN" sz="1600" baseline="-25000" dirty="0">
                <a:ea typeface="宋体" panose="02010600030101010101" pitchFamily="2" charset="-122"/>
              </a:rPr>
              <a:t>3</a:t>
            </a:r>
            <a:r>
              <a:rPr kumimoji="0" lang="en-US" altLang="zh-CN" sz="1600" dirty="0">
                <a:ea typeface="宋体" panose="02010600030101010101" pitchFamily="2" charset="-122"/>
              </a:rPr>
              <a:t>	2 1 1 	1 0 0 </a:t>
            </a:r>
          </a:p>
          <a:p>
            <a:pPr>
              <a:buFont typeface="Monotype Sorts" pitchFamily="-84" charset="2"/>
              <a:buNone/>
              <a:tabLst>
                <a:tab pos="1428750" algn="l"/>
                <a:tab pos="2338388" algn="ctr"/>
                <a:tab pos="3594100" algn="ctr"/>
                <a:tab pos="4921250" algn="ctr"/>
              </a:tabLst>
            </a:pPr>
            <a:r>
              <a:rPr kumimoji="0" lang="en-US" altLang="zh-CN" sz="1600" dirty="0">
                <a:ea typeface="宋体" panose="02010600030101010101" pitchFamily="2" charset="-122"/>
              </a:rPr>
              <a:t>		</a:t>
            </a:r>
            <a:r>
              <a:rPr kumimoji="0" lang="en-US" altLang="zh-CN" sz="1600" i="1" dirty="0">
                <a:ea typeface="宋体" panose="02010600030101010101" pitchFamily="2" charset="-122"/>
              </a:rPr>
              <a:t>P</a:t>
            </a:r>
            <a:r>
              <a:rPr kumimoji="0" lang="en-US" altLang="zh-CN" sz="1600" baseline="-25000" dirty="0">
                <a:ea typeface="宋体" panose="02010600030101010101" pitchFamily="2" charset="-122"/>
              </a:rPr>
              <a:t>4</a:t>
            </a:r>
            <a:r>
              <a:rPr kumimoji="0" lang="en-US" altLang="zh-CN" sz="1600" dirty="0">
                <a:ea typeface="宋体" panose="02010600030101010101" pitchFamily="2" charset="-122"/>
              </a:rPr>
              <a:t>	0 0 2 	0 0 2</a:t>
            </a:r>
          </a:p>
          <a:p>
            <a:pPr>
              <a:buFont typeface="Monotype Sorts" pitchFamily="-84" charset="2"/>
              <a:buNone/>
              <a:tabLst>
                <a:tab pos="1428750" algn="l"/>
                <a:tab pos="2338388" algn="ctr"/>
                <a:tab pos="3594100" algn="ctr"/>
                <a:tab pos="4921250" algn="ctr"/>
              </a:tabLst>
            </a:pPr>
            <a:endParaRPr kumimoji="0" lang="en-US" altLang="zh-CN" sz="1600" dirty="0">
              <a:ea typeface="宋体" panose="02010600030101010101" pitchFamily="2" charset="-122"/>
            </a:endParaRPr>
          </a:p>
          <a:p>
            <a:pPr>
              <a:tabLst>
                <a:tab pos="1428750" algn="l"/>
                <a:tab pos="2338388" algn="ctr"/>
                <a:tab pos="3594100" algn="ctr"/>
                <a:tab pos="4921250" algn="ctr"/>
              </a:tabLst>
            </a:pPr>
            <a:r>
              <a:rPr kumimoji="0" lang="en-US" altLang="zh-CN" sz="1600" dirty="0">
                <a:ea typeface="宋体" panose="02010600030101010101" pitchFamily="2" charset="-122"/>
              </a:rPr>
              <a:t>Sequence &lt;</a:t>
            </a:r>
            <a:r>
              <a:rPr kumimoji="0" lang="en-US" altLang="zh-CN" sz="1600" i="1" dirty="0">
                <a:ea typeface="宋体" panose="02010600030101010101" pitchFamily="2" charset="-122"/>
              </a:rPr>
              <a:t>P</a:t>
            </a:r>
            <a:r>
              <a:rPr kumimoji="0" lang="en-US" altLang="zh-CN" sz="1600" baseline="-25000" dirty="0">
                <a:ea typeface="宋体" panose="02010600030101010101" pitchFamily="2" charset="-122"/>
              </a:rPr>
              <a:t>0</a:t>
            </a:r>
            <a:r>
              <a:rPr kumimoji="0" lang="en-US" altLang="zh-CN" sz="1600" dirty="0">
                <a:ea typeface="宋体" panose="02010600030101010101" pitchFamily="2" charset="-122"/>
              </a:rPr>
              <a:t>, </a:t>
            </a:r>
            <a:r>
              <a:rPr kumimoji="0" lang="en-US" altLang="zh-CN" sz="1600" i="1" dirty="0">
                <a:ea typeface="宋体" panose="02010600030101010101" pitchFamily="2" charset="-122"/>
              </a:rPr>
              <a:t>P</a:t>
            </a:r>
            <a:r>
              <a:rPr kumimoji="0" lang="en-US" altLang="zh-CN" sz="1600" baseline="-25000" dirty="0">
                <a:ea typeface="宋体" panose="02010600030101010101" pitchFamily="2" charset="-122"/>
              </a:rPr>
              <a:t>2</a:t>
            </a:r>
            <a:r>
              <a:rPr kumimoji="0" lang="en-US" altLang="zh-CN" sz="1600" dirty="0">
                <a:ea typeface="宋体" panose="02010600030101010101" pitchFamily="2" charset="-122"/>
              </a:rPr>
              <a:t>, </a:t>
            </a:r>
            <a:r>
              <a:rPr kumimoji="0" lang="en-US" altLang="zh-CN" sz="1600" i="1" dirty="0">
                <a:ea typeface="宋体" panose="02010600030101010101" pitchFamily="2" charset="-122"/>
              </a:rPr>
              <a:t>P</a:t>
            </a:r>
            <a:r>
              <a:rPr kumimoji="0" lang="en-US" altLang="zh-CN" sz="1600" baseline="-25000" dirty="0">
                <a:ea typeface="宋体" panose="02010600030101010101" pitchFamily="2" charset="-122"/>
              </a:rPr>
              <a:t>3</a:t>
            </a:r>
            <a:r>
              <a:rPr kumimoji="0" lang="en-US" altLang="zh-CN" sz="1600" dirty="0">
                <a:ea typeface="宋体" panose="02010600030101010101" pitchFamily="2" charset="-122"/>
              </a:rPr>
              <a:t>, </a:t>
            </a:r>
            <a:r>
              <a:rPr kumimoji="0" lang="en-US" altLang="zh-CN" sz="1600" i="1" dirty="0">
                <a:ea typeface="宋体" panose="02010600030101010101" pitchFamily="2" charset="-122"/>
              </a:rPr>
              <a:t>P</a:t>
            </a:r>
            <a:r>
              <a:rPr kumimoji="0" lang="en-US" altLang="zh-CN" sz="1600" baseline="-25000" dirty="0">
                <a:ea typeface="宋体" panose="02010600030101010101" pitchFamily="2" charset="-122"/>
              </a:rPr>
              <a:t>1</a:t>
            </a:r>
            <a:r>
              <a:rPr kumimoji="0" lang="en-US" altLang="zh-CN" sz="1600" dirty="0">
                <a:ea typeface="宋体" panose="02010600030101010101" pitchFamily="2" charset="-122"/>
              </a:rPr>
              <a:t>, </a:t>
            </a:r>
            <a:r>
              <a:rPr kumimoji="0" lang="en-US" altLang="zh-CN" sz="1600" i="1" dirty="0">
                <a:ea typeface="宋体" panose="02010600030101010101" pitchFamily="2" charset="-122"/>
              </a:rPr>
              <a:t>P</a:t>
            </a:r>
            <a:r>
              <a:rPr kumimoji="0" lang="en-US" altLang="zh-CN" sz="1600" baseline="-25000" dirty="0">
                <a:ea typeface="宋体" panose="02010600030101010101" pitchFamily="2" charset="-122"/>
              </a:rPr>
              <a:t>4</a:t>
            </a:r>
            <a:r>
              <a:rPr kumimoji="0" lang="en-US" altLang="zh-CN" sz="1600" dirty="0">
                <a:ea typeface="宋体" panose="02010600030101010101" pitchFamily="2" charset="-122"/>
              </a:rPr>
              <a:t>&gt; will result in </a:t>
            </a:r>
            <a:r>
              <a:rPr kumimoji="0" lang="en-US" altLang="zh-CN" sz="1600" i="1" dirty="0">
                <a:ea typeface="宋体" panose="02010600030101010101" pitchFamily="2" charset="-122"/>
              </a:rPr>
              <a:t>Finish</a:t>
            </a:r>
            <a:r>
              <a:rPr kumimoji="0" lang="en-US" altLang="zh-CN" sz="1600" dirty="0">
                <a:ea typeface="宋体" panose="02010600030101010101" pitchFamily="2" charset="-122"/>
              </a:rPr>
              <a:t>[</a:t>
            </a:r>
            <a:r>
              <a:rPr kumimoji="0" lang="en-US" altLang="zh-CN" sz="1600" i="1" dirty="0" err="1">
                <a:ea typeface="宋体" panose="02010600030101010101" pitchFamily="2" charset="-122"/>
              </a:rPr>
              <a:t>i</a:t>
            </a:r>
            <a:r>
              <a:rPr kumimoji="0" lang="en-US" altLang="zh-CN" sz="1600" dirty="0">
                <a:ea typeface="宋体" panose="02010600030101010101" pitchFamily="2" charset="-122"/>
              </a:rPr>
              <a:t>] = true for all </a:t>
            </a:r>
            <a:r>
              <a:rPr kumimoji="0" lang="en-US" altLang="zh-CN" sz="1600" i="1" dirty="0" err="1">
                <a:ea typeface="宋体" panose="02010600030101010101" pitchFamily="2" charset="-122"/>
              </a:rPr>
              <a:t>i</a:t>
            </a:r>
            <a:r>
              <a:rPr kumimoji="0" lang="en-US" altLang="zh-CN" sz="1600" dirty="0">
                <a:ea typeface="宋体" panose="02010600030101010101" pitchFamily="2" charset="-122"/>
              </a:rPr>
              <a:t>. </a:t>
            </a:r>
          </a:p>
        </p:txBody>
      </p:sp>
    </p:spTree>
    <p:extLst>
      <p:ext uri="{BB962C8B-B14F-4D97-AF65-F5344CB8AC3E}">
        <p14:creationId xmlns:p14="http://schemas.microsoft.com/office/powerpoint/2010/main" val="3918928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ea typeface="宋体" panose="02010600030101010101" pitchFamily="2" charset="-122"/>
              </a:rPr>
              <a:t>Detection Algorithm - Example</a:t>
            </a:r>
            <a:endParaRPr lang="en-US" altLang="en-US" sz="100" dirty="0"/>
          </a:p>
        </p:txBody>
      </p:sp>
      <p:sp>
        <p:nvSpPr>
          <p:cNvPr id="5" name="Rectangle 3">
            <a:extLst>
              <a:ext uri="{FF2B5EF4-FFF2-40B4-BE49-F238E27FC236}">
                <a16:creationId xmlns:a16="http://schemas.microsoft.com/office/drawing/2014/main" id="{B4590463-4581-4846-837B-4B3EE2F8DB17}"/>
              </a:ext>
            </a:extLst>
          </p:cNvPr>
          <p:cNvSpPr txBox="1">
            <a:spLocks noChangeArrowheads="1"/>
          </p:cNvSpPr>
          <p:nvPr/>
        </p:nvSpPr>
        <p:spPr bwMode="auto">
          <a:xfrm>
            <a:off x="557784" y="1069848"/>
            <a:ext cx="797526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tabLst>
                <a:tab pos="2800350" algn="l"/>
                <a:tab pos="3708400" algn="ctr"/>
              </a:tabLst>
            </a:pP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2</a:t>
            </a:r>
            <a:r>
              <a:rPr kumimoji="0" lang="en-US" altLang="zh-CN" sz="1800" dirty="0">
                <a:ea typeface="宋体" panose="02010600030101010101" pitchFamily="2" charset="-122"/>
              </a:rPr>
              <a:t> requests an additional instance of type</a:t>
            </a:r>
            <a:r>
              <a:rPr kumimoji="0" lang="en-US" altLang="zh-CN" sz="1800" i="1" dirty="0">
                <a:ea typeface="宋体" panose="02010600030101010101" pitchFamily="2" charset="-122"/>
              </a:rPr>
              <a:t> C</a:t>
            </a:r>
            <a:r>
              <a:rPr kumimoji="0" lang="en-US" altLang="zh-CN" sz="1800" dirty="0">
                <a:ea typeface="宋体" panose="02010600030101010101" pitchFamily="2" charset="-122"/>
              </a:rPr>
              <a:t>.</a:t>
            </a:r>
          </a:p>
          <a:p>
            <a:pPr>
              <a:buFont typeface="Monotype Sorts" pitchFamily="-84" charset="2"/>
              <a:buNone/>
              <a:tabLst>
                <a:tab pos="1428750" algn="l"/>
                <a:tab pos="2338388" algn="ctr"/>
                <a:tab pos="3594100" algn="ctr"/>
                <a:tab pos="4921250" algn="ctr"/>
              </a:tabLst>
            </a:pPr>
            <a:r>
              <a:rPr kumimoji="0" lang="en-US" altLang="zh-CN" sz="1800" dirty="0">
                <a:ea typeface="宋体" panose="02010600030101010101" pitchFamily="2" charset="-122"/>
              </a:rPr>
              <a:t>			</a:t>
            </a:r>
            <a:r>
              <a:rPr kumimoji="0" lang="en-US" altLang="zh-CN" sz="1800" i="1" u="sng" dirty="0">
                <a:ea typeface="宋体" panose="02010600030101010101" pitchFamily="2" charset="-122"/>
              </a:rPr>
              <a:t>Allocation	Request	Available</a:t>
            </a:r>
            <a:endParaRPr kumimoji="0" lang="en-US" altLang="zh-CN" sz="1800" i="1" dirty="0">
              <a:ea typeface="宋体" panose="02010600030101010101" pitchFamily="2" charset="-122"/>
            </a:endParaRPr>
          </a:p>
          <a:p>
            <a:pPr>
              <a:buFont typeface="Monotype Sorts" pitchFamily="-84" charset="2"/>
              <a:buNone/>
              <a:tabLst>
                <a:tab pos="1428750" algn="l"/>
                <a:tab pos="2338388" algn="ctr"/>
                <a:tab pos="3594100" algn="ctr"/>
                <a:tab pos="4921250" algn="ctr"/>
              </a:tabLst>
            </a:pPr>
            <a:r>
              <a:rPr kumimoji="0" lang="en-US" altLang="zh-CN" sz="1800" dirty="0">
                <a:ea typeface="宋体" panose="02010600030101010101" pitchFamily="2" charset="-122"/>
              </a:rPr>
              <a:t>			</a:t>
            </a:r>
            <a:r>
              <a:rPr kumimoji="0" lang="en-US" altLang="zh-CN" sz="1800" i="1" dirty="0">
                <a:ea typeface="宋体" panose="02010600030101010101" pitchFamily="2" charset="-122"/>
              </a:rPr>
              <a:t>A B C 	A B C 	A B C</a:t>
            </a:r>
          </a:p>
          <a:p>
            <a:pPr>
              <a:buFont typeface="Monotype Sorts" pitchFamily="-84" charset="2"/>
              <a:buNone/>
              <a:tabLst>
                <a:tab pos="1428750" algn="l"/>
                <a:tab pos="2338388" algn="ctr"/>
                <a:tab pos="3594100" algn="ctr"/>
                <a:tab pos="4921250" algn="ctr"/>
              </a:tabLst>
            </a:pPr>
            <a:r>
              <a:rPr kumimoji="0" lang="en-US" altLang="zh-CN" sz="1800" dirty="0">
                <a:ea typeface="宋体" panose="02010600030101010101" pitchFamily="2" charset="-122"/>
              </a:rPr>
              <a:t>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0</a:t>
            </a:r>
            <a:r>
              <a:rPr kumimoji="0" lang="en-US" altLang="zh-CN" sz="1800" dirty="0">
                <a:ea typeface="宋体" panose="02010600030101010101" pitchFamily="2" charset="-122"/>
              </a:rPr>
              <a:t>	0 1 0 	0 0 0 	0 0 0</a:t>
            </a:r>
          </a:p>
          <a:p>
            <a:pPr>
              <a:buFont typeface="Monotype Sorts" pitchFamily="-84" charset="2"/>
              <a:buNone/>
              <a:tabLst>
                <a:tab pos="1428750" algn="l"/>
                <a:tab pos="2338388" algn="ctr"/>
                <a:tab pos="3594100" algn="ctr"/>
                <a:tab pos="4921250" algn="ctr"/>
              </a:tabLst>
            </a:pPr>
            <a:r>
              <a:rPr kumimoji="0" lang="en-US" altLang="zh-CN" sz="1800" dirty="0">
                <a:ea typeface="宋体" panose="02010600030101010101" pitchFamily="2" charset="-122"/>
              </a:rPr>
              <a:t>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1</a:t>
            </a:r>
            <a:r>
              <a:rPr kumimoji="0" lang="en-US" altLang="zh-CN" sz="1800" dirty="0">
                <a:ea typeface="宋体" panose="02010600030101010101" pitchFamily="2" charset="-122"/>
              </a:rPr>
              <a:t>	2 0 0 	2 0 2</a:t>
            </a:r>
          </a:p>
          <a:p>
            <a:pPr>
              <a:buFont typeface="Monotype Sorts" pitchFamily="-84" charset="2"/>
              <a:buNone/>
              <a:tabLst>
                <a:tab pos="1428750" algn="l"/>
                <a:tab pos="2338388" algn="ctr"/>
                <a:tab pos="3594100" algn="ctr"/>
                <a:tab pos="4921250" algn="ctr"/>
              </a:tabLst>
            </a:pPr>
            <a:r>
              <a:rPr kumimoji="0" lang="en-US" altLang="zh-CN" sz="1800" dirty="0">
                <a:ea typeface="宋体" panose="02010600030101010101" pitchFamily="2" charset="-122"/>
              </a:rPr>
              <a:t>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2</a:t>
            </a:r>
            <a:r>
              <a:rPr kumimoji="0" lang="en-US" altLang="zh-CN" sz="1800" dirty="0">
                <a:ea typeface="宋体" panose="02010600030101010101" pitchFamily="2" charset="-122"/>
              </a:rPr>
              <a:t>	3 0 3	0 0 </a:t>
            </a:r>
            <a:r>
              <a:rPr kumimoji="0" lang="en-US" altLang="zh-CN" sz="1800" dirty="0">
                <a:solidFill>
                  <a:srgbClr val="FF0000"/>
                </a:solidFill>
                <a:ea typeface="宋体" panose="02010600030101010101" pitchFamily="2" charset="-122"/>
              </a:rPr>
              <a:t>1</a:t>
            </a:r>
            <a:r>
              <a:rPr kumimoji="0" lang="en-US" altLang="zh-CN" sz="1800" dirty="0">
                <a:ea typeface="宋体" panose="02010600030101010101" pitchFamily="2" charset="-122"/>
              </a:rPr>
              <a:t> </a:t>
            </a:r>
          </a:p>
          <a:p>
            <a:pPr>
              <a:buFont typeface="Monotype Sorts" pitchFamily="-84" charset="2"/>
              <a:buNone/>
              <a:tabLst>
                <a:tab pos="1428750" algn="l"/>
                <a:tab pos="2338388" algn="ctr"/>
                <a:tab pos="3594100" algn="ctr"/>
                <a:tab pos="4921250" algn="ctr"/>
              </a:tabLst>
            </a:pPr>
            <a:r>
              <a:rPr kumimoji="0" lang="en-US" altLang="zh-CN" sz="1800" dirty="0">
                <a:ea typeface="宋体" panose="02010600030101010101" pitchFamily="2" charset="-122"/>
              </a:rPr>
              <a:t>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3</a:t>
            </a:r>
            <a:r>
              <a:rPr kumimoji="0" lang="en-US" altLang="zh-CN" sz="1800" dirty="0">
                <a:ea typeface="宋体" panose="02010600030101010101" pitchFamily="2" charset="-122"/>
              </a:rPr>
              <a:t>	2 1 1 	1 0 0 </a:t>
            </a:r>
          </a:p>
          <a:p>
            <a:pPr>
              <a:buFont typeface="Monotype Sorts" pitchFamily="-84" charset="2"/>
              <a:buNone/>
              <a:tabLst>
                <a:tab pos="1428750" algn="l"/>
                <a:tab pos="2338388" algn="ctr"/>
                <a:tab pos="3594100" algn="ctr"/>
                <a:tab pos="4921250" algn="ctr"/>
              </a:tabLst>
            </a:pPr>
            <a:r>
              <a:rPr kumimoji="0" lang="en-US" altLang="zh-CN" sz="1800" dirty="0">
                <a:ea typeface="宋体" panose="02010600030101010101" pitchFamily="2" charset="-122"/>
              </a:rPr>
              <a:t>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4</a:t>
            </a:r>
            <a:r>
              <a:rPr kumimoji="0" lang="en-US" altLang="zh-CN" sz="1800" dirty="0">
                <a:ea typeface="宋体" panose="02010600030101010101" pitchFamily="2" charset="-122"/>
              </a:rPr>
              <a:t>	0 0 2 	0 0 2</a:t>
            </a:r>
          </a:p>
          <a:p>
            <a:pPr>
              <a:tabLst>
                <a:tab pos="2800350" algn="l"/>
                <a:tab pos="3708400" algn="ctr"/>
              </a:tabLst>
            </a:pPr>
            <a:r>
              <a:rPr kumimoji="0" lang="en-US" altLang="zh-CN" sz="1800" dirty="0">
                <a:ea typeface="宋体" panose="02010600030101010101" pitchFamily="2" charset="-122"/>
              </a:rPr>
              <a:t>State of system?</a:t>
            </a:r>
          </a:p>
          <a:p>
            <a:pPr lvl="1">
              <a:tabLst>
                <a:tab pos="2800350" algn="l"/>
                <a:tab pos="3708400" algn="ctr"/>
              </a:tabLst>
            </a:pPr>
            <a:r>
              <a:rPr kumimoji="0" lang="en-US" altLang="zh-CN" sz="1800" dirty="0">
                <a:ea typeface="宋体" panose="02010600030101010101" pitchFamily="2" charset="-122"/>
              </a:rPr>
              <a:t>Can reclaim resources held by process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0</a:t>
            </a:r>
            <a:r>
              <a:rPr kumimoji="0" lang="en-US" altLang="zh-CN" sz="1800" dirty="0">
                <a:ea typeface="宋体" panose="02010600030101010101" pitchFamily="2" charset="-122"/>
              </a:rPr>
              <a:t>, but insufficient resources to fulfill other processes; requests.</a:t>
            </a:r>
          </a:p>
          <a:p>
            <a:pPr lvl="1">
              <a:tabLst>
                <a:tab pos="2800350" algn="l"/>
                <a:tab pos="3708400" algn="ctr"/>
              </a:tabLst>
            </a:pPr>
            <a:r>
              <a:rPr kumimoji="0" lang="en-US" altLang="zh-CN" sz="1800" dirty="0">
                <a:ea typeface="宋体" panose="02010600030101010101" pitchFamily="2" charset="-122"/>
              </a:rPr>
              <a:t>Deadlock exists, consisting of processes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1</a:t>
            </a:r>
            <a:r>
              <a:rPr kumimoji="0" lang="en-US" altLang="zh-CN" sz="1800" dirty="0">
                <a:ea typeface="宋体" panose="02010600030101010101" pitchFamily="2" charset="-122"/>
              </a:rPr>
              <a:t>, </a:t>
            </a:r>
            <a:r>
              <a:rPr kumimoji="0" lang="en-US" altLang="zh-CN" sz="1800" baseline="-25000" dirty="0">
                <a:ea typeface="宋体" panose="02010600030101010101" pitchFamily="2" charset="-122"/>
              </a:rPr>
              <a:t>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2</a:t>
            </a:r>
            <a:r>
              <a:rPr kumimoji="0" lang="en-US" altLang="zh-CN" sz="1800" dirty="0">
                <a:ea typeface="宋体" panose="02010600030101010101" pitchFamily="2" charset="-122"/>
              </a:rPr>
              <a:t>,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3</a:t>
            </a:r>
            <a:r>
              <a:rPr kumimoji="0" lang="en-US" altLang="zh-CN" sz="1800" dirty="0">
                <a:ea typeface="宋体" panose="02010600030101010101" pitchFamily="2" charset="-122"/>
              </a:rPr>
              <a:t>, and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4</a:t>
            </a:r>
            <a:r>
              <a:rPr kumimoji="0" lang="en-US" altLang="zh-CN" sz="1800" dirty="0">
                <a:ea typeface="宋体" panose="02010600030101010101" pitchFamily="2" charset="-122"/>
              </a:rPr>
              <a:t>.</a:t>
            </a:r>
          </a:p>
        </p:txBody>
      </p:sp>
    </p:spTree>
    <p:extLst>
      <p:ext uri="{BB962C8B-B14F-4D97-AF65-F5344CB8AC3E}">
        <p14:creationId xmlns:p14="http://schemas.microsoft.com/office/powerpoint/2010/main" val="2175840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2314D-45D2-40C9-A823-CF7048FC34D2}"/>
              </a:ext>
            </a:extLst>
          </p:cNvPr>
          <p:cNvSpPr>
            <a:spLocks noGrp="1"/>
          </p:cNvSpPr>
          <p:nvPr>
            <p:ph type="title"/>
          </p:nvPr>
        </p:nvSpPr>
        <p:spPr/>
        <p:txBody>
          <a:bodyPr/>
          <a:lstStyle/>
          <a:p>
            <a:r>
              <a:rPr lang="en-US" altLang="en-US" sz="4000" dirty="0"/>
              <a:t>Contiguous Memory Allocation</a:t>
            </a:r>
            <a:endParaRPr lang="zh-CN" altLang="en-US" dirty="0"/>
          </a:p>
        </p:txBody>
      </p:sp>
      <p:sp>
        <p:nvSpPr>
          <p:cNvPr id="3" name="文本占位符 2">
            <a:extLst>
              <a:ext uri="{FF2B5EF4-FFF2-40B4-BE49-F238E27FC236}">
                <a16:creationId xmlns:a16="http://schemas.microsoft.com/office/drawing/2014/main" id="{DAF67FBA-4C89-4282-8F27-66F8EDBF21F6}"/>
              </a:ext>
            </a:extLst>
          </p:cNvPr>
          <p:cNvSpPr>
            <a:spLocks noGrp="1"/>
          </p:cNvSpPr>
          <p:nvPr>
            <p:ph type="body" idx="1"/>
          </p:nvPr>
        </p:nvSpPr>
        <p:spPr/>
        <p:txBody>
          <a:bodyPr/>
          <a:lstStyle/>
          <a:p>
            <a:r>
              <a:rPr lang="en-US" altLang="zh-CN" dirty="0"/>
              <a:t>Memory Management Part 1</a:t>
            </a:r>
            <a:endParaRPr lang="zh-CN" altLang="en-US" dirty="0"/>
          </a:p>
        </p:txBody>
      </p:sp>
    </p:spTree>
    <p:extLst>
      <p:ext uri="{BB962C8B-B14F-4D97-AF65-F5344CB8AC3E}">
        <p14:creationId xmlns:p14="http://schemas.microsoft.com/office/powerpoint/2010/main" val="911980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lang="en-US" altLang="en-US" sz="3000" dirty="0"/>
              <a:t>Contiguous Memory Allocation</a:t>
            </a:r>
          </a:p>
        </p:txBody>
      </p:sp>
      <p:pic>
        <p:nvPicPr>
          <p:cNvPr id="29699" name="Picture 4" descr="8">
            <a:extLst>
              <a:ext uri="{FF2B5EF4-FFF2-40B4-BE49-F238E27FC236}">
                <a16:creationId xmlns:a16="http://schemas.microsoft.com/office/drawing/2014/main" id="{385DB963-6C19-0840-926E-5401E4F1B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038" y="4121259"/>
            <a:ext cx="5669924" cy="2500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027">
            <a:extLst>
              <a:ext uri="{FF2B5EF4-FFF2-40B4-BE49-F238E27FC236}">
                <a16:creationId xmlns:a16="http://schemas.microsoft.com/office/drawing/2014/main" id="{DDF6A6CF-8277-D94E-817F-B04FBC7D8999}"/>
              </a:ext>
            </a:extLst>
          </p:cNvPr>
          <p:cNvSpPr txBox="1">
            <a:spLocks noChangeArrowheads="1"/>
          </p:cNvSpPr>
          <p:nvPr/>
        </p:nvSpPr>
        <p:spPr bwMode="auto">
          <a:xfrm>
            <a:off x="311086" y="988211"/>
            <a:ext cx="8173509" cy="2440789"/>
          </a:xfrm>
          <a:prstGeom prst="rect">
            <a:avLst/>
          </a:prstGeom>
          <a:noFill/>
          <a:ln>
            <a:noFill/>
          </a:ln>
        </p:spPr>
        <p:txBody>
          <a:bodyPr lIns="87081" tIns="43541" rIns="87081" bIns="43541"/>
          <a:lstStyle>
            <a:lvl1pPr marL="488950" indent="-48895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anose="020B0600070205080204" pitchFamily="34"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anose="020B0600070205080204" pitchFamily="34" charset="-128"/>
              </a:defRPr>
            </a:lvl2pPr>
            <a:lvl3pPr marL="1550988" indent="-325438"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defRPr/>
            </a:pPr>
            <a:r>
              <a:rPr lang="en-HK" altLang="en-US" sz="1600" kern="0" dirty="0"/>
              <a:t>In a multi-programmed OS, several user processes reside in memory at the same time. </a:t>
            </a:r>
          </a:p>
          <a:p>
            <a:pPr>
              <a:defRPr/>
            </a:pPr>
            <a:r>
              <a:rPr lang="en-HK" altLang="en-US" sz="1600" kern="0" dirty="0"/>
              <a:t>In </a:t>
            </a:r>
            <a:r>
              <a:rPr lang="en-HK" altLang="en-US" sz="1600" kern="0" dirty="0">
                <a:solidFill>
                  <a:srgbClr val="FF6600"/>
                </a:solidFill>
              </a:rPr>
              <a:t>contiguous memory allocation</a:t>
            </a:r>
            <a:r>
              <a:rPr lang="en-HK" altLang="en-US" sz="1600" kern="0" dirty="0"/>
              <a:t>, each process contained </a:t>
            </a:r>
            <a:r>
              <a:rPr lang="en-HK" altLang="en-US" sz="1600" kern="0" dirty="0">
                <a:solidFill>
                  <a:srgbClr val="3366FF"/>
                </a:solidFill>
              </a:rPr>
              <a:t>in a single section of memory </a:t>
            </a:r>
            <a:r>
              <a:rPr lang="en-HK" altLang="en-US" sz="1600" kern="0" dirty="0"/>
              <a:t>that is contiguous to the section containing the next process.</a:t>
            </a:r>
            <a:endParaRPr lang="en-US" altLang="en-US" sz="1600" kern="0" dirty="0"/>
          </a:p>
          <a:p>
            <a:pPr>
              <a:defRPr/>
            </a:pPr>
            <a:r>
              <a:rPr lang="en-US" altLang="en-US" sz="1600" kern="0" dirty="0">
                <a:solidFill>
                  <a:srgbClr val="0000FF"/>
                </a:solidFill>
              </a:rPr>
              <a:t>Relocation register </a:t>
            </a:r>
            <a:r>
              <a:rPr lang="en-US" altLang="en-US" sz="1600" kern="0" dirty="0"/>
              <a:t>and</a:t>
            </a:r>
            <a:r>
              <a:rPr lang="en-US" altLang="en-US" sz="1600" kern="0" dirty="0">
                <a:solidFill>
                  <a:srgbClr val="0000FF"/>
                </a:solidFill>
              </a:rPr>
              <a:t> limit register </a:t>
            </a:r>
            <a:r>
              <a:rPr lang="en-US" altLang="en-US" sz="1600" kern="0" dirty="0"/>
              <a:t>are used to protect user processes from each other and from OS</a:t>
            </a:r>
          </a:p>
          <a:p>
            <a:pPr lvl="1">
              <a:defRPr/>
            </a:pPr>
            <a:r>
              <a:rPr lang="en-US" altLang="en-US" sz="1600" kern="0" dirty="0">
                <a:solidFill>
                  <a:srgbClr val="0000FF"/>
                </a:solidFill>
              </a:rPr>
              <a:t>Relocation register </a:t>
            </a:r>
            <a:r>
              <a:rPr lang="en-US" altLang="en-US" sz="1600" kern="0" dirty="0"/>
              <a:t>contains value of the smallest physical address</a:t>
            </a:r>
          </a:p>
          <a:p>
            <a:pPr lvl="1">
              <a:defRPr/>
            </a:pPr>
            <a:r>
              <a:rPr lang="en-US" altLang="en-US" sz="1600" kern="0" dirty="0">
                <a:solidFill>
                  <a:srgbClr val="0000FF"/>
                </a:solidFill>
              </a:rPr>
              <a:t>Limit register </a:t>
            </a:r>
            <a:r>
              <a:rPr lang="en-US" altLang="en-US" sz="1600" kern="0" dirty="0"/>
              <a:t>contains range of logical addresses – each logical address must be less than the limit register</a:t>
            </a:r>
          </a:p>
          <a:p>
            <a:pPr>
              <a:defRPr/>
            </a:pPr>
            <a:r>
              <a:rPr lang="en-US" altLang="en-US" sz="1600" kern="0" dirty="0">
                <a:solidFill>
                  <a:srgbClr val="0000FF"/>
                </a:solidFill>
              </a:rPr>
              <a:t>MMU </a:t>
            </a:r>
            <a:r>
              <a:rPr lang="en-US" altLang="en-US" sz="1600" kern="0" dirty="0"/>
              <a:t>maps logical address dynamically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C2EE9-4E1F-4B6E-88F6-64D68FE15FF3}"/>
              </a:ext>
            </a:extLst>
          </p:cNvPr>
          <p:cNvSpPr>
            <a:spLocks noGrp="1"/>
          </p:cNvSpPr>
          <p:nvPr>
            <p:ph type="title"/>
          </p:nvPr>
        </p:nvSpPr>
        <p:spPr/>
        <p:txBody>
          <a:bodyPr/>
          <a:lstStyle/>
          <a:p>
            <a:r>
              <a:rPr lang="en-US" altLang="zh-CN" dirty="0"/>
              <a:t>Memory Hole</a:t>
            </a:r>
            <a:endParaRPr lang="zh-CN" altLang="en-US" dirty="0"/>
          </a:p>
        </p:txBody>
      </p:sp>
      <p:sp>
        <p:nvSpPr>
          <p:cNvPr id="3" name="内容占位符 2">
            <a:extLst>
              <a:ext uri="{FF2B5EF4-FFF2-40B4-BE49-F238E27FC236}">
                <a16:creationId xmlns:a16="http://schemas.microsoft.com/office/drawing/2014/main" id="{01E9AEB8-2331-4C28-B1E5-3CBCC817F441}"/>
              </a:ext>
            </a:extLst>
          </p:cNvPr>
          <p:cNvSpPr>
            <a:spLocks noGrp="1"/>
          </p:cNvSpPr>
          <p:nvPr>
            <p:ph idx="1"/>
          </p:nvPr>
        </p:nvSpPr>
        <p:spPr>
          <a:xfrm>
            <a:off x="806450" y="1233489"/>
            <a:ext cx="8229600" cy="1129386"/>
          </a:xfrm>
        </p:spPr>
        <p:txBody>
          <a:bodyPr/>
          <a:lstStyle/>
          <a:p>
            <a:r>
              <a:rPr lang="en-US" altLang="zh-CN" dirty="0"/>
              <a:t>Hole – block of available memory; holes of various size are scattered throughout memory</a:t>
            </a:r>
          </a:p>
          <a:p>
            <a:endParaRPr lang="en-US" altLang="zh-CN" dirty="0"/>
          </a:p>
        </p:txBody>
      </p:sp>
      <p:sp>
        <p:nvSpPr>
          <p:cNvPr id="5" name="矩形 4">
            <a:extLst>
              <a:ext uri="{FF2B5EF4-FFF2-40B4-BE49-F238E27FC236}">
                <a16:creationId xmlns:a16="http://schemas.microsoft.com/office/drawing/2014/main" id="{DA4393FB-C657-482C-9A4A-47923DC5E5D6}"/>
              </a:ext>
            </a:extLst>
          </p:cNvPr>
          <p:cNvSpPr/>
          <p:nvPr/>
        </p:nvSpPr>
        <p:spPr bwMode="auto">
          <a:xfrm>
            <a:off x="693162" y="2560447"/>
            <a:ext cx="1054718" cy="212484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6" name="矩形 5">
            <a:extLst>
              <a:ext uri="{FF2B5EF4-FFF2-40B4-BE49-F238E27FC236}">
                <a16:creationId xmlns:a16="http://schemas.microsoft.com/office/drawing/2014/main" id="{9F2A86F2-44FF-4D7D-953B-E5C26FA68B8C}"/>
              </a:ext>
            </a:extLst>
          </p:cNvPr>
          <p:cNvSpPr/>
          <p:nvPr/>
        </p:nvSpPr>
        <p:spPr bwMode="auto">
          <a:xfrm>
            <a:off x="693162" y="2560446"/>
            <a:ext cx="1054718" cy="45788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Verdana" charset="0"/>
              </a:rPr>
              <a:t>Memory</a:t>
            </a:r>
            <a:endParaRPr kumimoji="0" lang="zh-CN" altLang="en-US" sz="1400" b="0" i="0" u="none" strike="noStrike" cap="none" normalizeH="0" baseline="0" dirty="0">
              <a:ln>
                <a:noFill/>
              </a:ln>
              <a:solidFill>
                <a:schemeClr val="tx1"/>
              </a:solidFill>
              <a:effectLst/>
              <a:latin typeface="Verdana" charset="0"/>
            </a:endParaRPr>
          </a:p>
        </p:txBody>
      </p:sp>
      <p:sp>
        <p:nvSpPr>
          <p:cNvPr id="13" name="箭头: 右 12">
            <a:extLst>
              <a:ext uri="{FF2B5EF4-FFF2-40B4-BE49-F238E27FC236}">
                <a16:creationId xmlns:a16="http://schemas.microsoft.com/office/drawing/2014/main" id="{84C56DAE-AE39-42F9-B0C2-9798093C0E20}"/>
              </a:ext>
            </a:extLst>
          </p:cNvPr>
          <p:cNvSpPr/>
          <p:nvPr/>
        </p:nvSpPr>
        <p:spPr bwMode="auto">
          <a:xfrm>
            <a:off x="1982549" y="3524081"/>
            <a:ext cx="728283" cy="29940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5" name="文本框 14">
            <a:extLst>
              <a:ext uri="{FF2B5EF4-FFF2-40B4-BE49-F238E27FC236}">
                <a16:creationId xmlns:a16="http://schemas.microsoft.com/office/drawing/2014/main" id="{E63C27FF-BC70-4E1B-BEEA-8ED486ADA9E6}"/>
              </a:ext>
            </a:extLst>
          </p:cNvPr>
          <p:cNvSpPr txBox="1"/>
          <p:nvPr/>
        </p:nvSpPr>
        <p:spPr>
          <a:xfrm>
            <a:off x="1794353" y="3037185"/>
            <a:ext cx="1035107" cy="461665"/>
          </a:xfrm>
          <a:prstGeom prst="rect">
            <a:avLst/>
          </a:prstGeom>
          <a:noFill/>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200" dirty="0">
                <a:latin typeface="Verdana" charset="0"/>
              </a:rPr>
              <a:t>Request</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sz="1200" dirty="0">
                <a:latin typeface="Verdana" charset="0"/>
              </a:rPr>
              <a:t>m</a:t>
            </a:r>
            <a:r>
              <a:rPr kumimoji="0" lang="en-US" altLang="zh-CN" sz="1200" b="0" i="0" u="none" strike="noStrike" cap="none" normalizeH="0" baseline="0" dirty="0">
                <a:ln>
                  <a:noFill/>
                </a:ln>
                <a:solidFill>
                  <a:schemeClr val="tx1"/>
                </a:solidFill>
                <a:effectLst/>
                <a:latin typeface="Verdana" charset="0"/>
              </a:rPr>
              <a:t>emory</a:t>
            </a:r>
          </a:p>
        </p:txBody>
      </p:sp>
      <p:sp>
        <p:nvSpPr>
          <p:cNvPr id="16" name="矩形 15">
            <a:extLst>
              <a:ext uri="{FF2B5EF4-FFF2-40B4-BE49-F238E27FC236}">
                <a16:creationId xmlns:a16="http://schemas.microsoft.com/office/drawing/2014/main" id="{08840688-0E34-49E0-9D23-7ADC9B52C31B}"/>
              </a:ext>
            </a:extLst>
          </p:cNvPr>
          <p:cNvSpPr/>
          <p:nvPr/>
        </p:nvSpPr>
        <p:spPr bwMode="auto">
          <a:xfrm>
            <a:off x="2945501" y="2560447"/>
            <a:ext cx="1054718" cy="212484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FF9DA75D-BB5C-4572-BA4E-B2F6CA7DB0B7}"/>
              </a:ext>
            </a:extLst>
          </p:cNvPr>
          <p:cNvSpPr/>
          <p:nvPr/>
        </p:nvSpPr>
        <p:spPr bwMode="auto">
          <a:xfrm>
            <a:off x="2945501" y="2560446"/>
            <a:ext cx="1054718" cy="45788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Verdana" charset="0"/>
              </a:rPr>
              <a:t>Memory</a:t>
            </a:r>
            <a:endParaRPr kumimoji="0" lang="zh-CN" altLang="en-US" sz="1400" b="0" i="0" u="none" strike="noStrike" cap="none" normalizeH="0" baseline="0" dirty="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EFD5DF0A-03F1-4B39-B75D-2348E4CD53E9}"/>
              </a:ext>
            </a:extLst>
          </p:cNvPr>
          <p:cNvSpPr/>
          <p:nvPr/>
        </p:nvSpPr>
        <p:spPr bwMode="auto">
          <a:xfrm>
            <a:off x="5197840" y="2560446"/>
            <a:ext cx="1054718" cy="212484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52AF5552-141D-4AF8-84F3-3C945B583542}"/>
              </a:ext>
            </a:extLst>
          </p:cNvPr>
          <p:cNvSpPr/>
          <p:nvPr/>
        </p:nvSpPr>
        <p:spPr bwMode="auto">
          <a:xfrm>
            <a:off x="5197840" y="2560445"/>
            <a:ext cx="1054718" cy="45788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Verdana" charset="0"/>
              </a:rPr>
              <a:t>Memory</a:t>
            </a:r>
            <a:endParaRPr kumimoji="0" lang="zh-CN" altLang="en-US" sz="1400" b="0" i="0" u="none" strike="noStrike" cap="none" normalizeH="0" baseline="0" dirty="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E5F2D547-C6A8-461F-80B3-22182B047975}"/>
              </a:ext>
            </a:extLst>
          </p:cNvPr>
          <p:cNvSpPr/>
          <p:nvPr/>
        </p:nvSpPr>
        <p:spPr bwMode="auto">
          <a:xfrm>
            <a:off x="7450179" y="2560446"/>
            <a:ext cx="1054718" cy="212484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1EF21EFC-A298-4859-81E0-E9C7BE06C3B9}"/>
              </a:ext>
            </a:extLst>
          </p:cNvPr>
          <p:cNvSpPr/>
          <p:nvPr/>
        </p:nvSpPr>
        <p:spPr bwMode="auto">
          <a:xfrm>
            <a:off x="7450179" y="2560445"/>
            <a:ext cx="1054718" cy="45788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Verdana" charset="0"/>
              </a:rPr>
              <a:t>Memory</a:t>
            </a:r>
            <a:endParaRPr kumimoji="0" lang="zh-CN" altLang="en-US" sz="1400" b="0" i="0" u="none" strike="noStrike" cap="none" normalizeH="0" baseline="0" dirty="0">
              <a:ln>
                <a:noFill/>
              </a:ln>
              <a:solidFill>
                <a:schemeClr val="tx1"/>
              </a:solidFill>
              <a:effectLst/>
              <a:latin typeface="Verdana" charset="0"/>
            </a:endParaRPr>
          </a:p>
        </p:txBody>
      </p:sp>
      <p:sp>
        <p:nvSpPr>
          <p:cNvPr id="22" name="箭头: 右 21">
            <a:extLst>
              <a:ext uri="{FF2B5EF4-FFF2-40B4-BE49-F238E27FC236}">
                <a16:creationId xmlns:a16="http://schemas.microsoft.com/office/drawing/2014/main" id="{40A3DD84-C132-4D1B-8D61-6A49AEDE3D56}"/>
              </a:ext>
            </a:extLst>
          </p:cNvPr>
          <p:cNvSpPr/>
          <p:nvPr/>
        </p:nvSpPr>
        <p:spPr bwMode="auto">
          <a:xfrm>
            <a:off x="4234888" y="3524081"/>
            <a:ext cx="728283" cy="29940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文本框 22">
            <a:extLst>
              <a:ext uri="{FF2B5EF4-FFF2-40B4-BE49-F238E27FC236}">
                <a16:creationId xmlns:a16="http://schemas.microsoft.com/office/drawing/2014/main" id="{7E41C9A0-B889-4447-86AE-A77932412A79}"/>
              </a:ext>
            </a:extLst>
          </p:cNvPr>
          <p:cNvSpPr txBox="1"/>
          <p:nvPr/>
        </p:nvSpPr>
        <p:spPr>
          <a:xfrm>
            <a:off x="4046692" y="3037185"/>
            <a:ext cx="1097091" cy="461665"/>
          </a:xfrm>
          <a:prstGeom prst="rect">
            <a:avLst/>
          </a:prstGeom>
          <a:noFill/>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200" dirty="0">
                <a:latin typeface="Verdana" charset="0"/>
              </a:rPr>
              <a:t>Release</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sz="1200" dirty="0">
                <a:latin typeface="Verdana" charset="0"/>
              </a:rPr>
              <a:t>m</a:t>
            </a:r>
            <a:r>
              <a:rPr kumimoji="0" lang="en-US" altLang="zh-CN" sz="1200" b="0" i="0" u="none" strike="noStrike" cap="none" normalizeH="0" baseline="0" dirty="0">
                <a:ln>
                  <a:noFill/>
                </a:ln>
                <a:solidFill>
                  <a:schemeClr val="tx1"/>
                </a:solidFill>
                <a:effectLst/>
                <a:latin typeface="Verdana" charset="0"/>
              </a:rPr>
              <a:t>emory #2</a:t>
            </a:r>
          </a:p>
        </p:txBody>
      </p:sp>
      <p:sp>
        <p:nvSpPr>
          <p:cNvPr id="24" name="箭头: 右 23">
            <a:extLst>
              <a:ext uri="{FF2B5EF4-FFF2-40B4-BE49-F238E27FC236}">
                <a16:creationId xmlns:a16="http://schemas.microsoft.com/office/drawing/2014/main" id="{3C65B4D0-5537-461F-9839-139F9ACFB946}"/>
              </a:ext>
            </a:extLst>
          </p:cNvPr>
          <p:cNvSpPr/>
          <p:nvPr/>
        </p:nvSpPr>
        <p:spPr bwMode="auto">
          <a:xfrm>
            <a:off x="6522011" y="3524081"/>
            <a:ext cx="728283" cy="29940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5" name="文本框 24">
            <a:extLst>
              <a:ext uri="{FF2B5EF4-FFF2-40B4-BE49-F238E27FC236}">
                <a16:creationId xmlns:a16="http://schemas.microsoft.com/office/drawing/2014/main" id="{D57B19CA-3A49-4530-888C-71A568C72E00}"/>
              </a:ext>
            </a:extLst>
          </p:cNvPr>
          <p:cNvSpPr txBox="1"/>
          <p:nvPr/>
        </p:nvSpPr>
        <p:spPr>
          <a:xfrm>
            <a:off x="6306615" y="3037185"/>
            <a:ext cx="1116364" cy="461665"/>
          </a:xfrm>
          <a:prstGeom prst="rect">
            <a:avLst/>
          </a:prstGeom>
          <a:noFill/>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200" dirty="0">
                <a:latin typeface="Verdana" charset="0"/>
              </a:rPr>
              <a:t>Release</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sz="1200" dirty="0">
                <a:latin typeface="Verdana" charset="0"/>
              </a:rPr>
              <a:t>m</a:t>
            </a:r>
            <a:r>
              <a:rPr kumimoji="0" lang="en-US" altLang="zh-CN" sz="1200" b="0" i="0" u="none" strike="noStrike" cap="none" normalizeH="0" baseline="0" dirty="0">
                <a:ln>
                  <a:noFill/>
                </a:ln>
                <a:solidFill>
                  <a:schemeClr val="tx1"/>
                </a:solidFill>
                <a:effectLst/>
                <a:latin typeface="Verdana" charset="0"/>
              </a:rPr>
              <a:t>emory #4</a:t>
            </a:r>
          </a:p>
        </p:txBody>
      </p:sp>
      <p:sp>
        <p:nvSpPr>
          <p:cNvPr id="26" name="矩形 25">
            <a:extLst>
              <a:ext uri="{FF2B5EF4-FFF2-40B4-BE49-F238E27FC236}">
                <a16:creationId xmlns:a16="http://schemas.microsoft.com/office/drawing/2014/main" id="{2A89D7E0-9CFF-46E4-A4D9-5E64C614A7A2}"/>
              </a:ext>
            </a:extLst>
          </p:cNvPr>
          <p:cNvSpPr/>
          <p:nvPr/>
        </p:nvSpPr>
        <p:spPr bwMode="auto">
          <a:xfrm>
            <a:off x="2945501" y="3017415"/>
            <a:ext cx="1054718" cy="263905"/>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100" dirty="0">
                <a:latin typeface="Verdana" charset="0"/>
              </a:rPr>
              <a:t>#1 (200KB)</a:t>
            </a:r>
            <a:endParaRPr kumimoji="0" lang="zh-CN" altLang="en-US" sz="1100" b="0" i="0" u="none" strike="noStrike" cap="none" normalizeH="0" baseline="0" dirty="0">
              <a:ln>
                <a:noFill/>
              </a:ln>
              <a:solidFill>
                <a:schemeClr val="tx1"/>
              </a:solidFill>
              <a:effectLst/>
              <a:latin typeface="Verdana" charset="0"/>
            </a:endParaRPr>
          </a:p>
        </p:txBody>
      </p:sp>
      <p:sp>
        <p:nvSpPr>
          <p:cNvPr id="27" name="矩形 26">
            <a:extLst>
              <a:ext uri="{FF2B5EF4-FFF2-40B4-BE49-F238E27FC236}">
                <a16:creationId xmlns:a16="http://schemas.microsoft.com/office/drawing/2014/main" id="{7AE296D0-77A9-4FDF-A545-60E430A47C90}"/>
              </a:ext>
            </a:extLst>
          </p:cNvPr>
          <p:cNvSpPr/>
          <p:nvPr/>
        </p:nvSpPr>
        <p:spPr bwMode="auto">
          <a:xfrm>
            <a:off x="2945501" y="3281320"/>
            <a:ext cx="1054718" cy="26517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100" dirty="0">
                <a:latin typeface="Verdana" charset="0"/>
              </a:rPr>
              <a:t>#2 (100KB)</a:t>
            </a:r>
            <a:endParaRPr kumimoji="0" lang="zh-CN" altLang="en-US" sz="1100" b="0" i="0" u="none" strike="noStrike" cap="none" normalizeH="0" baseline="0" dirty="0">
              <a:ln>
                <a:noFill/>
              </a:ln>
              <a:solidFill>
                <a:schemeClr val="tx1"/>
              </a:solidFill>
              <a:effectLst/>
              <a:latin typeface="Verdana" charset="0"/>
            </a:endParaRPr>
          </a:p>
        </p:txBody>
      </p:sp>
      <p:sp>
        <p:nvSpPr>
          <p:cNvPr id="28" name="矩形 27">
            <a:extLst>
              <a:ext uri="{FF2B5EF4-FFF2-40B4-BE49-F238E27FC236}">
                <a16:creationId xmlns:a16="http://schemas.microsoft.com/office/drawing/2014/main" id="{F5243F9E-0514-4437-9BC9-E62A571939C5}"/>
              </a:ext>
            </a:extLst>
          </p:cNvPr>
          <p:cNvSpPr/>
          <p:nvPr/>
        </p:nvSpPr>
        <p:spPr bwMode="auto">
          <a:xfrm>
            <a:off x="2945501" y="3544311"/>
            <a:ext cx="1054718" cy="26517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100" dirty="0">
                <a:latin typeface="Verdana" charset="0"/>
              </a:rPr>
              <a:t>#3 (500KB)</a:t>
            </a:r>
            <a:endParaRPr kumimoji="0" lang="zh-CN" altLang="en-US" sz="1100" b="0" i="0" u="none" strike="noStrike" cap="none" normalizeH="0" baseline="0" dirty="0">
              <a:ln>
                <a:noFill/>
              </a:ln>
              <a:solidFill>
                <a:schemeClr val="tx1"/>
              </a:solidFill>
              <a:effectLst/>
              <a:latin typeface="Verdana" charset="0"/>
            </a:endParaRPr>
          </a:p>
        </p:txBody>
      </p:sp>
      <p:sp>
        <p:nvSpPr>
          <p:cNvPr id="29" name="矩形 28">
            <a:extLst>
              <a:ext uri="{FF2B5EF4-FFF2-40B4-BE49-F238E27FC236}">
                <a16:creationId xmlns:a16="http://schemas.microsoft.com/office/drawing/2014/main" id="{82380414-3D56-4AE9-B0A1-FF40C7330FB0}"/>
              </a:ext>
            </a:extLst>
          </p:cNvPr>
          <p:cNvSpPr/>
          <p:nvPr/>
        </p:nvSpPr>
        <p:spPr bwMode="auto">
          <a:xfrm>
            <a:off x="2945501" y="3807302"/>
            <a:ext cx="1054718" cy="26517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100" dirty="0">
                <a:latin typeface="Verdana" charset="0"/>
              </a:rPr>
              <a:t>#4 (300KB)</a:t>
            </a:r>
            <a:endParaRPr kumimoji="0" lang="zh-CN" altLang="en-US" sz="1100" b="0" i="0" u="none" strike="noStrike" cap="none" normalizeH="0" baseline="0" dirty="0">
              <a:ln>
                <a:noFill/>
              </a:ln>
              <a:solidFill>
                <a:schemeClr val="tx1"/>
              </a:solidFill>
              <a:effectLst/>
              <a:latin typeface="Verdana" charset="0"/>
            </a:endParaRPr>
          </a:p>
        </p:txBody>
      </p:sp>
      <p:sp>
        <p:nvSpPr>
          <p:cNvPr id="30" name="矩形 29">
            <a:extLst>
              <a:ext uri="{FF2B5EF4-FFF2-40B4-BE49-F238E27FC236}">
                <a16:creationId xmlns:a16="http://schemas.microsoft.com/office/drawing/2014/main" id="{75313ECB-9823-44AD-844F-CB70A624B027}"/>
              </a:ext>
            </a:extLst>
          </p:cNvPr>
          <p:cNvSpPr/>
          <p:nvPr/>
        </p:nvSpPr>
        <p:spPr bwMode="auto">
          <a:xfrm>
            <a:off x="2945501" y="4068108"/>
            <a:ext cx="1054718" cy="26517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100" dirty="0">
                <a:latin typeface="Verdana" charset="0"/>
              </a:rPr>
              <a:t>#5 (200KB)</a:t>
            </a:r>
            <a:endParaRPr kumimoji="0" lang="zh-CN" altLang="en-US" sz="1100" b="0" i="0" u="none" strike="noStrike" cap="none" normalizeH="0" baseline="0" dirty="0">
              <a:ln>
                <a:noFill/>
              </a:ln>
              <a:solidFill>
                <a:schemeClr val="tx1"/>
              </a:solidFill>
              <a:effectLst/>
              <a:latin typeface="Verdana" charset="0"/>
            </a:endParaRPr>
          </a:p>
        </p:txBody>
      </p:sp>
      <p:sp>
        <p:nvSpPr>
          <p:cNvPr id="31" name="矩形 30">
            <a:extLst>
              <a:ext uri="{FF2B5EF4-FFF2-40B4-BE49-F238E27FC236}">
                <a16:creationId xmlns:a16="http://schemas.microsoft.com/office/drawing/2014/main" id="{03206440-CC1C-427B-B12C-1A49E97D4C6A}"/>
              </a:ext>
            </a:extLst>
          </p:cNvPr>
          <p:cNvSpPr/>
          <p:nvPr/>
        </p:nvSpPr>
        <p:spPr bwMode="auto">
          <a:xfrm>
            <a:off x="5197840" y="3017415"/>
            <a:ext cx="1054718" cy="263905"/>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100" dirty="0">
                <a:latin typeface="Verdana" charset="0"/>
              </a:rPr>
              <a:t>#1 (200KB)</a:t>
            </a:r>
            <a:endParaRPr kumimoji="0" lang="zh-CN" altLang="en-US" sz="1100" b="0" i="0" u="none" strike="noStrike" cap="none" normalizeH="0" baseline="0" dirty="0">
              <a:ln>
                <a:noFill/>
              </a:ln>
              <a:solidFill>
                <a:schemeClr val="tx1"/>
              </a:solidFill>
              <a:effectLst/>
              <a:latin typeface="Verdana" charset="0"/>
            </a:endParaRPr>
          </a:p>
        </p:txBody>
      </p:sp>
      <p:sp>
        <p:nvSpPr>
          <p:cNvPr id="32" name="矩形 31">
            <a:extLst>
              <a:ext uri="{FF2B5EF4-FFF2-40B4-BE49-F238E27FC236}">
                <a16:creationId xmlns:a16="http://schemas.microsoft.com/office/drawing/2014/main" id="{362CEF15-5D7A-47E9-BC4E-6907327C3D0F}"/>
              </a:ext>
            </a:extLst>
          </p:cNvPr>
          <p:cNvSpPr/>
          <p:nvPr/>
        </p:nvSpPr>
        <p:spPr bwMode="auto">
          <a:xfrm>
            <a:off x="5197840" y="3281320"/>
            <a:ext cx="1054718" cy="2651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100" dirty="0">
                <a:latin typeface="Verdana" charset="0"/>
              </a:rPr>
              <a:t>100KB</a:t>
            </a:r>
            <a:endParaRPr kumimoji="0" lang="zh-CN" altLang="en-US" sz="1100" b="0" i="0" u="none" strike="noStrike" cap="none" normalizeH="0" baseline="0" dirty="0">
              <a:ln>
                <a:noFill/>
              </a:ln>
              <a:solidFill>
                <a:schemeClr val="tx1"/>
              </a:solidFill>
              <a:effectLst/>
              <a:latin typeface="Verdana" charset="0"/>
            </a:endParaRPr>
          </a:p>
        </p:txBody>
      </p:sp>
      <p:sp>
        <p:nvSpPr>
          <p:cNvPr id="33" name="矩形 32">
            <a:extLst>
              <a:ext uri="{FF2B5EF4-FFF2-40B4-BE49-F238E27FC236}">
                <a16:creationId xmlns:a16="http://schemas.microsoft.com/office/drawing/2014/main" id="{67705C66-57A3-4807-97EB-A6DBB46990C0}"/>
              </a:ext>
            </a:extLst>
          </p:cNvPr>
          <p:cNvSpPr/>
          <p:nvPr/>
        </p:nvSpPr>
        <p:spPr bwMode="auto">
          <a:xfrm>
            <a:off x="5197840" y="3544311"/>
            <a:ext cx="1054718" cy="26517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100" dirty="0">
                <a:latin typeface="Verdana" charset="0"/>
              </a:rPr>
              <a:t>#3 (500KB)</a:t>
            </a:r>
            <a:endParaRPr kumimoji="0" lang="zh-CN" altLang="en-US" sz="1100" b="0" i="0" u="none" strike="noStrike" cap="none" normalizeH="0" baseline="0" dirty="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E0E1DAF3-F3D6-40D5-99B3-1DBB284D514B}"/>
              </a:ext>
            </a:extLst>
          </p:cNvPr>
          <p:cNvSpPr/>
          <p:nvPr/>
        </p:nvSpPr>
        <p:spPr bwMode="auto">
          <a:xfrm>
            <a:off x="5197840" y="3807302"/>
            <a:ext cx="1054718" cy="26517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100" dirty="0">
                <a:latin typeface="Verdana" charset="0"/>
              </a:rPr>
              <a:t>#4 (300KB)</a:t>
            </a:r>
            <a:endParaRPr kumimoji="0" lang="zh-CN" altLang="en-US" sz="1100" b="0" i="0" u="none" strike="noStrike" cap="none" normalizeH="0" baseline="0" dirty="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DB902299-28EC-42F8-ABC0-E7CA46AEA7B9}"/>
              </a:ext>
            </a:extLst>
          </p:cNvPr>
          <p:cNvSpPr/>
          <p:nvPr/>
        </p:nvSpPr>
        <p:spPr bwMode="auto">
          <a:xfrm>
            <a:off x="5197840" y="4068108"/>
            <a:ext cx="1054718" cy="26517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100" dirty="0">
                <a:latin typeface="Verdana" charset="0"/>
              </a:rPr>
              <a:t>#5 (200KB)</a:t>
            </a:r>
            <a:endParaRPr kumimoji="0" lang="zh-CN" altLang="en-US" sz="1100" b="0" i="0" u="none" strike="noStrike" cap="none" normalizeH="0" baseline="0" dirty="0">
              <a:ln>
                <a:noFill/>
              </a:ln>
              <a:solidFill>
                <a:schemeClr val="tx1"/>
              </a:solidFill>
              <a:effectLst/>
              <a:latin typeface="Verdana" charset="0"/>
            </a:endParaRPr>
          </a:p>
        </p:txBody>
      </p:sp>
      <p:sp>
        <p:nvSpPr>
          <p:cNvPr id="36" name="矩形 35">
            <a:extLst>
              <a:ext uri="{FF2B5EF4-FFF2-40B4-BE49-F238E27FC236}">
                <a16:creationId xmlns:a16="http://schemas.microsoft.com/office/drawing/2014/main" id="{FCF73DC1-0699-4EA1-AFC4-23E6188B28C6}"/>
              </a:ext>
            </a:extLst>
          </p:cNvPr>
          <p:cNvSpPr/>
          <p:nvPr/>
        </p:nvSpPr>
        <p:spPr bwMode="auto">
          <a:xfrm>
            <a:off x="7450179" y="3017415"/>
            <a:ext cx="1054718" cy="263905"/>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100" dirty="0">
                <a:latin typeface="Verdana" charset="0"/>
              </a:rPr>
              <a:t>#1 (200KB)</a:t>
            </a:r>
            <a:endParaRPr kumimoji="0" lang="zh-CN" altLang="en-US" sz="1100" b="0" i="0" u="none" strike="noStrike" cap="none" normalizeH="0" baseline="0" dirty="0">
              <a:ln>
                <a:noFill/>
              </a:ln>
              <a:solidFill>
                <a:schemeClr val="tx1"/>
              </a:solidFill>
              <a:effectLst/>
              <a:latin typeface="Verdana" charset="0"/>
            </a:endParaRPr>
          </a:p>
        </p:txBody>
      </p:sp>
      <p:sp>
        <p:nvSpPr>
          <p:cNvPr id="37" name="矩形 36">
            <a:extLst>
              <a:ext uri="{FF2B5EF4-FFF2-40B4-BE49-F238E27FC236}">
                <a16:creationId xmlns:a16="http://schemas.microsoft.com/office/drawing/2014/main" id="{2EC82E47-8D15-40D3-9319-968C0932DE60}"/>
              </a:ext>
            </a:extLst>
          </p:cNvPr>
          <p:cNvSpPr/>
          <p:nvPr/>
        </p:nvSpPr>
        <p:spPr bwMode="auto">
          <a:xfrm>
            <a:off x="7450179" y="3281320"/>
            <a:ext cx="1054718" cy="2651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100" dirty="0">
                <a:latin typeface="Verdana" charset="0"/>
              </a:rPr>
              <a:t>100KB</a:t>
            </a:r>
            <a:endParaRPr kumimoji="0" lang="zh-CN" altLang="en-US" sz="1100" b="0" i="0" u="none" strike="noStrike" cap="none" normalizeH="0" baseline="0" dirty="0">
              <a:ln>
                <a:noFill/>
              </a:ln>
              <a:solidFill>
                <a:schemeClr val="tx1"/>
              </a:solidFill>
              <a:effectLst/>
              <a:latin typeface="Verdana" charset="0"/>
            </a:endParaRPr>
          </a:p>
        </p:txBody>
      </p:sp>
      <p:sp>
        <p:nvSpPr>
          <p:cNvPr id="38" name="矩形 37">
            <a:extLst>
              <a:ext uri="{FF2B5EF4-FFF2-40B4-BE49-F238E27FC236}">
                <a16:creationId xmlns:a16="http://schemas.microsoft.com/office/drawing/2014/main" id="{DA095897-2D9E-46B4-A566-B2FDFC2B3989}"/>
              </a:ext>
            </a:extLst>
          </p:cNvPr>
          <p:cNvSpPr/>
          <p:nvPr/>
        </p:nvSpPr>
        <p:spPr bwMode="auto">
          <a:xfrm>
            <a:off x="7450179" y="3544311"/>
            <a:ext cx="1054718" cy="26517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100" dirty="0">
                <a:latin typeface="Verdana" charset="0"/>
              </a:rPr>
              <a:t>#3 (500KB)</a:t>
            </a:r>
            <a:endParaRPr kumimoji="0" lang="zh-CN" altLang="en-US" sz="1100" b="0" i="0" u="none" strike="noStrike" cap="none" normalizeH="0" baseline="0" dirty="0">
              <a:ln>
                <a:noFill/>
              </a:ln>
              <a:solidFill>
                <a:schemeClr val="tx1"/>
              </a:solidFill>
              <a:effectLst/>
              <a:latin typeface="Verdana" charset="0"/>
            </a:endParaRPr>
          </a:p>
        </p:txBody>
      </p:sp>
      <p:sp>
        <p:nvSpPr>
          <p:cNvPr id="39" name="矩形 38">
            <a:extLst>
              <a:ext uri="{FF2B5EF4-FFF2-40B4-BE49-F238E27FC236}">
                <a16:creationId xmlns:a16="http://schemas.microsoft.com/office/drawing/2014/main" id="{C4D20EE8-9019-4AF0-A10F-37AA9AF362C9}"/>
              </a:ext>
            </a:extLst>
          </p:cNvPr>
          <p:cNvSpPr/>
          <p:nvPr/>
        </p:nvSpPr>
        <p:spPr bwMode="auto">
          <a:xfrm>
            <a:off x="7450179" y="3807302"/>
            <a:ext cx="1054718" cy="2651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100" dirty="0">
                <a:latin typeface="Verdana" charset="0"/>
              </a:rPr>
              <a:t>300KB</a:t>
            </a:r>
            <a:endParaRPr kumimoji="0" lang="zh-CN" altLang="en-US" sz="1100" b="0" i="0" u="none" strike="noStrike" cap="none" normalizeH="0" baseline="0" dirty="0">
              <a:ln>
                <a:noFill/>
              </a:ln>
              <a:solidFill>
                <a:schemeClr val="tx1"/>
              </a:solidFill>
              <a:effectLst/>
              <a:latin typeface="Verdana" charset="0"/>
            </a:endParaRPr>
          </a:p>
        </p:txBody>
      </p:sp>
      <p:sp>
        <p:nvSpPr>
          <p:cNvPr id="40" name="矩形 39">
            <a:extLst>
              <a:ext uri="{FF2B5EF4-FFF2-40B4-BE49-F238E27FC236}">
                <a16:creationId xmlns:a16="http://schemas.microsoft.com/office/drawing/2014/main" id="{F696256B-0BBC-4FFF-96E5-654FEBC49B0A}"/>
              </a:ext>
            </a:extLst>
          </p:cNvPr>
          <p:cNvSpPr/>
          <p:nvPr/>
        </p:nvSpPr>
        <p:spPr bwMode="auto">
          <a:xfrm>
            <a:off x="7450179" y="4068108"/>
            <a:ext cx="1054718" cy="26517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100" dirty="0">
                <a:latin typeface="Verdana" charset="0"/>
              </a:rPr>
              <a:t>#5 (200KB)</a:t>
            </a:r>
            <a:endParaRPr kumimoji="0" lang="zh-CN" altLang="en-US" sz="1100" b="0" i="0" u="none" strike="noStrike" cap="none" normalizeH="0" baseline="0" dirty="0">
              <a:ln>
                <a:noFill/>
              </a:ln>
              <a:solidFill>
                <a:schemeClr val="tx1"/>
              </a:solidFill>
              <a:effectLst/>
              <a:latin typeface="Verdana" charset="0"/>
            </a:endParaRPr>
          </a:p>
        </p:txBody>
      </p:sp>
      <p:sp>
        <p:nvSpPr>
          <p:cNvPr id="41" name="文本框 40">
            <a:extLst>
              <a:ext uri="{FF2B5EF4-FFF2-40B4-BE49-F238E27FC236}">
                <a16:creationId xmlns:a16="http://schemas.microsoft.com/office/drawing/2014/main" id="{E018FF0C-956C-4B79-90F4-CD56B3FDFE7C}"/>
              </a:ext>
            </a:extLst>
          </p:cNvPr>
          <p:cNvSpPr txBox="1"/>
          <p:nvPr/>
        </p:nvSpPr>
        <p:spPr>
          <a:xfrm>
            <a:off x="5207645" y="4807992"/>
            <a:ext cx="1035107" cy="461665"/>
          </a:xfrm>
          <a:prstGeom prst="rect">
            <a:avLst/>
          </a:prstGeom>
          <a:noFill/>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200" dirty="0">
                <a:latin typeface="Verdana" charset="0"/>
              </a:rPr>
              <a:t>Hole list:</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Verdana" charset="0"/>
              </a:rPr>
              <a:t>100 KB</a:t>
            </a:r>
          </a:p>
        </p:txBody>
      </p:sp>
      <p:sp>
        <p:nvSpPr>
          <p:cNvPr id="42" name="文本框 41">
            <a:extLst>
              <a:ext uri="{FF2B5EF4-FFF2-40B4-BE49-F238E27FC236}">
                <a16:creationId xmlns:a16="http://schemas.microsoft.com/office/drawing/2014/main" id="{B8A3ACC5-6D48-4AC1-9315-CE93EF86FE9A}"/>
              </a:ext>
            </a:extLst>
          </p:cNvPr>
          <p:cNvSpPr txBox="1"/>
          <p:nvPr/>
        </p:nvSpPr>
        <p:spPr>
          <a:xfrm>
            <a:off x="7459984" y="4807992"/>
            <a:ext cx="1035107" cy="646331"/>
          </a:xfrm>
          <a:prstGeom prst="rect">
            <a:avLst/>
          </a:prstGeom>
          <a:noFill/>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200" dirty="0">
                <a:latin typeface="Verdana" charset="0"/>
              </a:rPr>
              <a:t>Hole list:</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Verdana" charset="0"/>
              </a:rPr>
              <a:t>100 KB</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sz="1200" dirty="0">
                <a:latin typeface="Verdana" charset="0"/>
              </a:rPr>
              <a:t>300 KB</a:t>
            </a:r>
            <a:endParaRPr kumimoji="0" lang="en-US" altLang="zh-CN" sz="12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19663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15" grpId="0"/>
      <p:bldP spid="16" grpId="0" animBg="1"/>
      <p:bldP spid="17" grpId="0" animBg="1"/>
      <p:bldP spid="18" grpId="0" animBg="1"/>
      <p:bldP spid="19" grpId="0" animBg="1"/>
      <p:bldP spid="20" grpId="0" animBg="1"/>
      <p:bldP spid="21" grpId="0" animBg="1"/>
      <p:bldP spid="22" grpId="0" animBg="1"/>
      <p:bldP spid="23" grpId="0"/>
      <p:bldP spid="24" grpId="0" animBg="1"/>
      <p:bldP spid="25"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551E579-7C47-E84C-AA6D-EFE07F1737AE}"/>
              </a:ext>
            </a:extLst>
          </p:cNvPr>
          <p:cNvSpPr>
            <a:spLocks noGrp="1" noChangeArrowheads="1"/>
          </p:cNvSpPr>
          <p:nvPr>
            <p:ph type="title"/>
          </p:nvPr>
        </p:nvSpPr>
        <p:spPr>
          <a:xfrm>
            <a:off x="944678" y="328472"/>
            <a:ext cx="7772400" cy="512233"/>
          </a:xfrm>
        </p:spPr>
        <p:txBody>
          <a:bodyPr/>
          <a:lstStyle/>
          <a:p>
            <a:pPr eaLnBrk="1" hangingPunct="1"/>
            <a:r>
              <a:rPr lang="en-US" altLang="en-US" dirty="0"/>
              <a:t>Dynamic Storage-Allocation Problem</a:t>
            </a:r>
          </a:p>
        </p:txBody>
      </p:sp>
      <p:sp>
        <p:nvSpPr>
          <p:cNvPr id="33795" name="Rectangle 3">
            <a:extLst>
              <a:ext uri="{FF2B5EF4-FFF2-40B4-BE49-F238E27FC236}">
                <a16:creationId xmlns:a16="http://schemas.microsoft.com/office/drawing/2014/main" id="{D769BD2E-EA10-C74B-B3BE-4FCF9F290586}"/>
              </a:ext>
            </a:extLst>
          </p:cNvPr>
          <p:cNvSpPr>
            <a:spLocks noGrp="1" noChangeArrowheads="1"/>
          </p:cNvSpPr>
          <p:nvPr>
            <p:ph type="body" idx="1"/>
          </p:nvPr>
        </p:nvSpPr>
        <p:spPr>
          <a:xfrm>
            <a:off x="701676" y="2025650"/>
            <a:ext cx="7740650" cy="2422525"/>
          </a:xfrm>
        </p:spPr>
        <p:txBody>
          <a:bodyPr/>
          <a:lstStyle/>
          <a:p>
            <a:pPr>
              <a:lnSpc>
                <a:spcPct val="90000"/>
              </a:lnSpc>
            </a:pPr>
            <a:r>
              <a:rPr lang="en-US" altLang="en-US" sz="1600" dirty="0">
                <a:solidFill>
                  <a:srgbClr val="3366FF"/>
                </a:solidFill>
              </a:rPr>
              <a:t>First-fit</a:t>
            </a:r>
            <a:r>
              <a:rPr lang="en-US" altLang="en-US" sz="1600" dirty="0"/>
              <a:t>:  Allocate the </a:t>
            </a:r>
            <a:r>
              <a:rPr lang="en-US" altLang="en-US" sz="1600" i="1" dirty="0">
                <a:solidFill>
                  <a:srgbClr val="FF0000"/>
                </a:solidFill>
              </a:rPr>
              <a:t>first</a:t>
            </a:r>
            <a:r>
              <a:rPr lang="en-US" altLang="en-US" sz="1600" dirty="0"/>
              <a:t> hole that is big enough</a:t>
            </a:r>
          </a:p>
          <a:p>
            <a:pPr lvl="1">
              <a:lnSpc>
                <a:spcPct val="90000"/>
              </a:lnSpc>
            </a:pPr>
            <a:r>
              <a:rPr lang="en-US" altLang="en-US" sz="1600" dirty="0"/>
              <a:t>No need to searching the entire list</a:t>
            </a:r>
          </a:p>
          <a:p>
            <a:pPr lvl="1">
              <a:lnSpc>
                <a:spcPct val="90000"/>
              </a:lnSpc>
            </a:pPr>
            <a:endParaRPr lang="en-US" altLang="en-US" sz="1600" dirty="0"/>
          </a:p>
          <a:p>
            <a:pPr>
              <a:lnSpc>
                <a:spcPct val="90000"/>
              </a:lnSpc>
            </a:pPr>
            <a:r>
              <a:rPr lang="en-US" altLang="en-US" sz="1600" dirty="0">
                <a:solidFill>
                  <a:srgbClr val="3366FF"/>
                </a:solidFill>
              </a:rPr>
              <a:t>Best-fit</a:t>
            </a:r>
            <a:r>
              <a:rPr lang="en-US" altLang="en-US" sz="1600" dirty="0"/>
              <a:t>:  Allocate the </a:t>
            </a:r>
            <a:r>
              <a:rPr lang="en-US" altLang="en-US" sz="1600" i="1" dirty="0">
                <a:solidFill>
                  <a:srgbClr val="FF0000"/>
                </a:solidFill>
              </a:rPr>
              <a:t>smallest</a:t>
            </a:r>
            <a:r>
              <a:rPr lang="en-US" altLang="en-US" sz="1600" dirty="0"/>
              <a:t> hole that is big enough </a:t>
            </a:r>
          </a:p>
          <a:p>
            <a:pPr lvl="1">
              <a:lnSpc>
                <a:spcPct val="90000"/>
              </a:lnSpc>
            </a:pPr>
            <a:r>
              <a:rPr lang="en-US" altLang="en-US" sz="1600" dirty="0"/>
              <a:t>Must search entire list, unless ordered by size  </a:t>
            </a:r>
          </a:p>
          <a:p>
            <a:pPr lvl="1">
              <a:lnSpc>
                <a:spcPct val="90000"/>
              </a:lnSpc>
            </a:pPr>
            <a:r>
              <a:rPr lang="en-US" altLang="en-US" sz="1600" dirty="0"/>
              <a:t>Produces the smallest leftover hole – intended not use it</a:t>
            </a:r>
          </a:p>
          <a:p>
            <a:pPr lvl="1">
              <a:lnSpc>
                <a:spcPct val="90000"/>
              </a:lnSpc>
            </a:pPr>
            <a:endParaRPr lang="en-US" altLang="en-US" sz="1600" dirty="0"/>
          </a:p>
          <a:p>
            <a:pPr>
              <a:lnSpc>
                <a:spcPct val="90000"/>
              </a:lnSpc>
            </a:pPr>
            <a:r>
              <a:rPr lang="en-US" altLang="en-US" sz="1600" dirty="0">
                <a:solidFill>
                  <a:srgbClr val="3366FF"/>
                </a:solidFill>
              </a:rPr>
              <a:t>Worst-fit</a:t>
            </a:r>
            <a:r>
              <a:rPr lang="en-US" altLang="en-US" sz="1600" dirty="0"/>
              <a:t>:  Allocate the </a:t>
            </a:r>
            <a:r>
              <a:rPr lang="en-US" altLang="en-US" sz="1600" i="1" dirty="0">
                <a:solidFill>
                  <a:srgbClr val="FF0000"/>
                </a:solidFill>
              </a:rPr>
              <a:t>largest</a:t>
            </a:r>
            <a:r>
              <a:rPr lang="en-US" altLang="en-US" sz="1600" dirty="0"/>
              <a:t> hole</a:t>
            </a:r>
          </a:p>
          <a:p>
            <a:pPr lvl="1">
              <a:lnSpc>
                <a:spcPct val="90000"/>
              </a:lnSpc>
            </a:pPr>
            <a:r>
              <a:rPr lang="en-US" altLang="en-US" sz="1600" dirty="0"/>
              <a:t>Must also search entire list </a:t>
            </a:r>
          </a:p>
          <a:p>
            <a:pPr lvl="2">
              <a:lnSpc>
                <a:spcPct val="90000"/>
              </a:lnSpc>
            </a:pPr>
            <a:r>
              <a:rPr lang="en-US" altLang="en-US" sz="1600" dirty="0">
                <a:solidFill>
                  <a:srgbClr val="FF0000"/>
                </a:solidFill>
              </a:rPr>
              <a:t>Really? </a:t>
            </a:r>
          </a:p>
          <a:p>
            <a:pPr lvl="3">
              <a:lnSpc>
                <a:spcPct val="90000"/>
              </a:lnSpc>
            </a:pPr>
            <a:r>
              <a:rPr lang="en-US" altLang="en-US" sz="1600" dirty="0"/>
              <a:t>Find the maximum element in a set</a:t>
            </a:r>
          </a:p>
          <a:p>
            <a:pPr lvl="3">
              <a:lnSpc>
                <a:spcPct val="90000"/>
              </a:lnSpc>
            </a:pPr>
            <a:r>
              <a:rPr lang="en-US" altLang="en-US" sz="1600" dirty="0"/>
              <a:t>Remove the maximum element from a set</a:t>
            </a:r>
          </a:p>
          <a:p>
            <a:pPr lvl="3">
              <a:lnSpc>
                <a:spcPct val="90000"/>
              </a:lnSpc>
            </a:pPr>
            <a:r>
              <a:rPr lang="en-US" altLang="en-US" sz="1600" dirty="0"/>
              <a:t>Insert a new element into a set</a:t>
            </a:r>
          </a:p>
          <a:p>
            <a:pPr lvl="1">
              <a:lnSpc>
                <a:spcPct val="90000"/>
              </a:lnSpc>
            </a:pPr>
            <a:r>
              <a:rPr lang="en-US" altLang="en-US" sz="1600" dirty="0"/>
              <a:t>Produces the largest leftover hole – intended to reuse the remaining hole</a:t>
            </a:r>
          </a:p>
        </p:txBody>
      </p:sp>
      <p:sp>
        <p:nvSpPr>
          <p:cNvPr id="33796" name="Text Box 4">
            <a:extLst>
              <a:ext uri="{FF2B5EF4-FFF2-40B4-BE49-F238E27FC236}">
                <a16:creationId xmlns:a16="http://schemas.microsoft.com/office/drawing/2014/main" id="{2C3711D5-4916-C148-B301-E3B025AAEB5A}"/>
              </a:ext>
            </a:extLst>
          </p:cNvPr>
          <p:cNvSpPr txBox="1">
            <a:spLocks noChangeArrowheads="1"/>
          </p:cNvSpPr>
          <p:nvPr/>
        </p:nvSpPr>
        <p:spPr bwMode="auto">
          <a:xfrm>
            <a:off x="616896" y="1341308"/>
            <a:ext cx="7113659" cy="36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1" tIns="43541" rIns="87081" bIns="4354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dirty="0">
                <a:latin typeface="Helvetica" pitchFamily="2" charset="0"/>
              </a:rPr>
              <a:t>How to satisfy a request of (variable) size </a:t>
            </a:r>
            <a:r>
              <a:rPr lang="en-US" altLang="en-US" i="1" dirty="0">
                <a:solidFill>
                  <a:srgbClr val="0070C0"/>
                </a:solidFill>
                <a:latin typeface="Helvetica" pitchFamily="2" charset="0"/>
              </a:rPr>
              <a:t>n</a:t>
            </a:r>
            <a:r>
              <a:rPr lang="en-US" altLang="en-US" dirty="0">
                <a:latin typeface="Helvetica" pitchFamily="2" charset="0"/>
              </a:rPr>
              <a:t> from a list of free holes?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7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79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795">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795">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7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5BA0A9-6D6B-4127-B1B2-010EDD213D5A}"/>
              </a:ext>
            </a:extLst>
          </p:cNvPr>
          <p:cNvSpPr>
            <a:spLocks noGrp="1"/>
          </p:cNvSpPr>
          <p:nvPr>
            <p:ph type="title"/>
          </p:nvPr>
        </p:nvSpPr>
        <p:spPr/>
        <p:txBody>
          <a:bodyPr/>
          <a:lstStyle/>
          <a:p>
            <a:r>
              <a:rPr lang="en-US" altLang="zh-CN" dirty="0"/>
              <a:t>Example Question</a:t>
            </a:r>
            <a:endParaRPr lang="zh-CN" altLang="en-US" dirty="0"/>
          </a:p>
        </p:txBody>
      </p:sp>
      <p:sp>
        <p:nvSpPr>
          <p:cNvPr id="3" name="内容占位符 2">
            <a:extLst>
              <a:ext uri="{FF2B5EF4-FFF2-40B4-BE49-F238E27FC236}">
                <a16:creationId xmlns:a16="http://schemas.microsoft.com/office/drawing/2014/main" id="{232BC645-0502-4946-AEF3-5C75A3C4B966}"/>
              </a:ext>
            </a:extLst>
          </p:cNvPr>
          <p:cNvSpPr>
            <a:spLocks noGrp="1"/>
          </p:cNvSpPr>
          <p:nvPr>
            <p:ph idx="1"/>
          </p:nvPr>
        </p:nvSpPr>
        <p:spPr/>
        <p:txBody>
          <a:bodyPr/>
          <a:lstStyle/>
          <a:p>
            <a:r>
              <a:rPr lang="en-US" altLang="zh-CN" sz="1800" dirty="0">
                <a:effectLst/>
                <a:ea typeface="宋体" panose="02010600030101010101" pitchFamily="2" charset="-122"/>
                <a:cs typeface="宋体" panose="02010600030101010101" pitchFamily="2" charset="-122"/>
              </a:rPr>
              <a:t>Given five memory partitions of 200 KB, 600 KB, 500 KB, 100 KB, and 400 KB (in order)</a:t>
            </a:r>
          </a:p>
          <a:p>
            <a:r>
              <a:rPr lang="en-US" altLang="zh-CN" dirty="0">
                <a:ea typeface="宋体" panose="02010600030101010101" pitchFamily="2" charset="-122"/>
                <a:cs typeface="宋体" panose="02010600030101010101" pitchFamily="2" charset="-122"/>
              </a:rPr>
              <a:t>H</a:t>
            </a:r>
            <a:r>
              <a:rPr lang="en-US" altLang="zh-CN" sz="1800" dirty="0">
                <a:effectLst/>
                <a:ea typeface="宋体" panose="02010600030101010101" pitchFamily="2" charset="-122"/>
                <a:cs typeface="宋体" panose="02010600030101010101" pitchFamily="2" charset="-122"/>
              </a:rPr>
              <a:t>ow  would  each  of  the  </a:t>
            </a:r>
            <a:r>
              <a:rPr lang="en-US" altLang="zh-CN" sz="1800" dirty="0">
                <a:solidFill>
                  <a:srgbClr val="FF0000"/>
                </a:solidFill>
                <a:effectLst/>
                <a:ea typeface="宋体" panose="02010600030101010101" pitchFamily="2" charset="-122"/>
                <a:cs typeface="宋体" panose="02010600030101010101" pitchFamily="2" charset="-122"/>
              </a:rPr>
              <a:t>first-fit</a:t>
            </a:r>
            <a:r>
              <a:rPr lang="en-US" altLang="zh-CN" sz="1800" dirty="0">
                <a:effectLst/>
                <a:ea typeface="宋体" panose="02010600030101010101" pitchFamily="2" charset="-122"/>
                <a:cs typeface="宋体" panose="02010600030101010101" pitchFamily="2" charset="-122"/>
              </a:rPr>
              <a:t>,  </a:t>
            </a:r>
            <a:r>
              <a:rPr lang="en-US" altLang="zh-CN" sz="1800" dirty="0">
                <a:solidFill>
                  <a:srgbClr val="FF0000"/>
                </a:solidFill>
                <a:effectLst/>
                <a:ea typeface="宋体" panose="02010600030101010101" pitchFamily="2" charset="-122"/>
                <a:cs typeface="宋体" panose="02010600030101010101" pitchFamily="2" charset="-122"/>
              </a:rPr>
              <a:t>best-fit</a:t>
            </a:r>
            <a:r>
              <a:rPr lang="en-US" altLang="zh-CN" sz="1800" dirty="0">
                <a:effectLst/>
                <a:ea typeface="宋体" panose="02010600030101010101" pitchFamily="2" charset="-122"/>
                <a:cs typeface="宋体" panose="02010600030101010101" pitchFamily="2" charset="-122"/>
              </a:rPr>
              <a:t>,  and </a:t>
            </a:r>
            <a:r>
              <a:rPr lang="en-US" altLang="zh-CN" sz="1800" dirty="0">
                <a:solidFill>
                  <a:srgbClr val="FF0000"/>
                </a:solidFill>
                <a:effectLst/>
                <a:ea typeface="宋体" panose="02010600030101010101" pitchFamily="2" charset="-122"/>
                <a:cs typeface="宋体" panose="02010600030101010101" pitchFamily="2" charset="-122"/>
              </a:rPr>
              <a:t>worst-fit</a:t>
            </a:r>
            <a:r>
              <a:rPr lang="en-US" altLang="zh-CN" sz="1800" dirty="0">
                <a:effectLst/>
                <a:ea typeface="宋体" panose="02010600030101010101" pitchFamily="2" charset="-122"/>
                <a:cs typeface="宋体" panose="02010600030101010101" pitchFamily="2" charset="-122"/>
              </a:rPr>
              <a:t>  algorithms  place processes of 150 KB, 350 KB, 450 KB, and 550 KB (in order)? </a:t>
            </a:r>
          </a:p>
          <a:p>
            <a:r>
              <a:rPr lang="en-US" altLang="zh-CN" sz="1800" dirty="0">
                <a:effectLst/>
                <a:ea typeface="宋体" panose="02010600030101010101" pitchFamily="2" charset="-122"/>
                <a:cs typeface="宋体" panose="02010600030101010101" pitchFamily="2" charset="-122"/>
              </a:rPr>
              <a:t>Which algorithm makes the most efficient use of memory?</a:t>
            </a:r>
            <a:endParaRPr lang="zh-CN" altLang="en-US" dirty="0"/>
          </a:p>
        </p:txBody>
      </p:sp>
    </p:spTree>
    <p:extLst>
      <p:ext uri="{BB962C8B-B14F-4D97-AF65-F5344CB8AC3E}">
        <p14:creationId xmlns:p14="http://schemas.microsoft.com/office/powerpoint/2010/main" val="560468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5BA0A9-6D6B-4127-B1B2-010EDD213D5A}"/>
              </a:ext>
            </a:extLst>
          </p:cNvPr>
          <p:cNvSpPr>
            <a:spLocks noGrp="1"/>
          </p:cNvSpPr>
          <p:nvPr>
            <p:ph type="title"/>
          </p:nvPr>
        </p:nvSpPr>
        <p:spPr/>
        <p:txBody>
          <a:bodyPr/>
          <a:lstStyle/>
          <a:p>
            <a:r>
              <a:rPr lang="en-US" altLang="zh-CN" dirty="0"/>
              <a:t>First-Fit Example</a:t>
            </a:r>
            <a:endParaRPr lang="zh-CN" altLang="en-US" dirty="0"/>
          </a:p>
        </p:txBody>
      </p:sp>
      <p:sp>
        <p:nvSpPr>
          <p:cNvPr id="3" name="内容占位符 2">
            <a:extLst>
              <a:ext uri="{FF2B5EF4-FFF2-40B4-BE49-F238E27FC236}">
                <a16:creationId xmlns:a16="http://schemas.microsoft.com/office/drawing/2014/main" id="{232BC645-0502-4946-AEF3-5C75A3C4B966}"/>
              </a:ext>
            </a:extLst>
          </p:cNvPr>
          <p:cNvSpPr>
            <a:spLocks noGrp="1"/>
          </p:cNvSpPr>
          <p:nvPr>
            <p:ph idx="1"/>
          </p:nvPr>
        </p:nvSpPr>
        <p:spPr/>
        <p:txBody>
          <a:bodyPr/>
          <a:lstStyle/>
          <a:p>
            <a:endParaRPr lang="zh-CN" altLang="en-US" dirty="0"/>
          </a:p>
        </p:txBody>
      </p:sp>
      <p:graphicFrame>
        <p:nvGraphicFramePr>
          <p:cNvPr id="4" name="表格 4">
            <a:extLst>
              <a:ext uri="{FF2B5EF4-FFF2-40B4-BE49-F238E27FC236}">
                <a16:creationId xmlns:a16="http://schemas.microsoft.com/office/drawing/2014/main" id="{6353E349-2AF9-4813-B685-549D19D0E51D}"/>
              </a:ext>
            </a:extLst>
          </p:cNvPr>
          <p:cNvGraphicFramePr>
            <a:graphicFrameLocks noGrp="1"/>
          </p:cNvGraphicFramePr>
          <p:nvPr>
            <p:extLst>
              <p:ext uri="{D42A27DB-BD31-4B8C-83A1-F6EECF244321}">
                <p14:modId xmlns:p14="http://schemas.microsoft.com/office/powerpoint/2010/main" val="517121911"/>
              </p:ext>
            </p:extLst>
          </p:nvPr>
        </p:nvGraphicFramePr>
        <p:xfrm>
          <a:off x="1595120" y="1375410"/>
          <a:ext cx="6197600" cy="1854200"/>
        </p:xfrm>
        <a:graphic>
          <a:graphicData uri="http://schemas.openxmlformats.org/drawingml/2006/table">
            <a:tbl>
              <a:tblPr firstRow="1" bandRow="1">
                <a:tableStyleId>{5C22544A-7EE6-4342-B048-85BDC9FD1C3A}</a:tableStyleId>
              </a:tblPr>
              <a:tblGrid>
                <a:gridCol w="1461664">
                  <a:extLst>
                    <a:ext uri="{9D8B030D-6E8A-4147-A177-3AD203B41FA5}">
                      <a16:colId xmlns:a16="http://schemas.microsoft.com/office/drawing/2014/main" val="1807398816"/>
                    </a:ext>
                  </a:extLst>
                </a:gridCol>
                <a:gridCol w="962979">
                  <a:extLst>
                    <a:ext uri="{9D8B030D-6E8A-4147-A177-3AD203B41FA5}">
                      <a16:colId xmlns:a16="http://schemas.microsoft.com/office/drawing/2014/main" val="1399497551"/>
                    </a:ext>
                  </a:extLst>
                </a:gridCol>
                <a:gridCol w="945783">
                  <a:extLst>
                    <a:ext uri="{9D8B030D-6E8A-4147-A177-3AD203B41FA5}">
                      <a16:colId xmlns:a16="http://schemas.microsoft.com/office/drawing/2014/main" val="2894408011"/>
                    </a:ext>
                  </a:extLst>
                </a:gridCol>
                <a:gridCol w="967894">
                  <a:extLst>
                    <a:ext uri="{9D8B030D-6E8A-4147-A177-3AD203B41FA5}">
                      <a16:colId xmlns:a16="http://schemas.microsoft.com/office/drawing/2014/main" val="324331402"/>
                    </a:ext>
                  </a:extLst>
                </a:gridCol>
                <a:gridCol w="934720">
                  <a:extLst>
                    <a:ext uri="{9D8B030D-6E8A-4147-A177-3AD203B41FA5}">
                      <a16:colId xmlns:a16="http://schemas.microsoft.com/office/drawing/2014/main" val="3773356113"/>
                    </a:ext>
                  </a:extLst>
                </a:gridCol>
                <a:gridCol w="924560">
                  <a:extLst>
                    <a:ext uri="{9D8B030D-6E8A-4147-A177-3AD203B41FA5}">
                      <a16:colId xmlns:a16="http://schemas.microsoft.com/office/drawing/2014/main" val="206883070"/>
                    </a:ext>
                  </a:extLst>
                </a:gridCol>
              </a:tblGrid>
              <a:tr h="370840">
                <a:tc>
                  <a:txBody>
                    <a:bodyPr/>
                    <a:lstStyle/>
                    <a:p>
                      <a:endParaRPr lang="zh-CN" altLang="en-US" dirty="0">
                        <a:solidFill>
                          <a:schemeClr val="tx1"/>
                        </a:solidFill>
                      </a:endParaRPr>
                    </a:p>
                  </a:txBody>
                  <a:tcPr/>
                </a:tc>
                <a:tc>
                  <a:txBody>
                    <a:bodyPr/>
                    <a:lstStyle/>
                    <a:p>
                      <a:r>
                        <a:rPr lang="en-US" altLang="zh-CN" dirty="0">
                          <a:solidFill>
                            <a:schemeClr val="tx1"/>
                          </a:solidFill>
                        </a:rPr>
                        <a:t>200KB</a:t>
                      </a:r>
                      <a:endParaRPr lang="zh-CN" altLang="en-US" dirty="0">
                        <a:solidFill>
                          <a:schemeClr val="tx1"/>
                        </a:solidFill>
                      </a:endParaRPr>
                    </a:p>
                  </a:txBody>
                  <a:tcPr/>
                </a:tc>
                <a:tc>
                  <a:txBody>
                    <a:bodyPr/>
                    <a:lstStyle/>
                    <a:p>
                      <a:r>
                        <a:rPr lang="en-US" altLang="zh-CN" dirty="0">
                          <a:solidFill>
                            <a:schemeClr val="tx1"/>
                          </a:solidFill>
                        </a:rPr>
                        <a:t>600KB</a:t>
                      </a:r>
                      <a:endParaRPr lang="zh-CN" altLang="en-US" dirty="0">
                        <a:solidFill>
                          <a:schemeClr val="tx1"/>
                        </a:solidFill>
                      </a:endParaRPr>
                    </a:p>
                  </a:txBody>
                  <a:tcPr/>
                </a:tc>
                <a:tc>
                  <a:txBody>
                    <a:bodyPr/>
                    <a:lstStyle/>
                    <a:p>
                      <a:r>
                        <a:rPr lang="en-US" altLang="zh-CN" dirty="0">
                          <a:solidFill>
                            <a:schemeClr val="tx1"/>
                          </a:solidFill>
                        </a:rPr>
                        <a:t>500KB</a:t>
                      </a:r>
                      <a:endParaRPr lang="zh-CN" altLang="en-US" dirty="0">
                        <a:solidFill>
                          <a:schemeClr val="tx1"/>
                        </a:solidFill>
                      </a:endParaRPr>
                    </a:p>
                  </a:txBody>
                  <a:tcPr/>
                </a:tc>
                <a:tc>
                  <a:txBody>
                    <a:bodyPr/>
                    <a:lstStyle/>
                    <a:p>
                      <a:r>
                        <a:rPr lang="en-US" altLang="zh-CN" dirty="0">
                          <a:solidFill>
                            <a:schemeClr val="tx1"/>
                          </a:solidFill>
                        </a:rPr>
                        <a:t>100KB</a:t>
                      </a:r>
                      <a:endParaRPr lang="zh-CN" altLang="en-US" dirty="0">
                        <a:solidFill>
                          <a:schemeClr val="tx1"/>
                        </a:solidFill>
                      </a:endParaRPr>
                    </a:p>
                  </a:txBody>
                  <a:tcPr/>
                </a:tc>
                <a:tc>
                  <a:txBody>
                    <a:bodyPr/>
                    <a:lstStyle/>
                    <a:p>
                      <a:r>
                        <a:rPr lang="en-US" altLang="zh-CN" dirty="0">
                          <a:solidFill>
                            <a:schemeClr val="tx1"/>
                          </a:solidFill>
                        </a:rPr>
                        <a:t>400KB</a:t>
                      </a:r>
                      <a:endParaRPr lang="zh-CN" altLang="en-US" dirty="0">
                        <a:solidFill>
                          <a:schemeClr val="tx1"/>
                        </a:solidFill>
                      </a:endParaRPr>
                    </a:p>
                  </a:txBody>
                  <a:tcPr/>
                </a:tc>
                <a:extLst>
                  <a:ext uri="{0D108BD9-81ED-4DB2-BD59-A6C34878D82A}">
                    <a16:rowId xmlns:a16="http://schemas.microsoft.com/office/drawing/2014/main" val="4239280747"/>
                  </a:ext>
                </a:extLst>
              </a:tr>
              <a:tr h="370840">
                <a:tc>
                  <a:txBody>
                    <a:bodyPr/>
                    <a:lstStyle/>
                    <a:p>
                      <a:r>
                        <a:rPr lang="en-US" altLang="zh-CN" dirty="0">
                          <a:solidFill>
                            <a:schemeClr val="tx1"/>
                          </a:solidFill>
                        </a:rPr>
                        <a:t>150KB</a:t>
                      </a:r>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endParaRPr lang="zh-CN" altLang="en-US">
                        <a:solidFill>
                          <a:schemeClr val="tx1"/>
                        </a:solidFill>
                      </a:endParaRPr>
                    </a:p>
                  </a:txBody>
                  <a:tcPr/>
                </a:tc>
                <a:tc>
                  <a:txBody>
                    <a:bodyPr/>
                    <a:lstStyle/>
                    <a:p>
                      <a:endParaRPr lang="zh-CN" altLang="en-US">
                        <a:solidFill>
                          <a:schemeClr val="tx1"/>
                        </a:solidFill>
                      </a:endParaRPr>
                    </a:p>
                  </a:txBody>
                  <a:tcPr/>
                </a:tc>
                <a:extLst>
                  <a:ext uri="{0D108BD9-81ED-4DB2-BD59-A6C34878D82A}">
                    <a16:rowId xmlns:a16="http://schemas.microsoft.com/office/drawing/2014/main" val="2313716985"/>
                  </a:ext>
                </a:extLst>
              </a:tr>
              <a:tr h="370840">
                <a:tc>
                  <a:txBody>
                    <a:bodyPr/>
                    <a:lstStyle/>
                    <a:p>
                      <a:r>
                        <a:rPr lang="en-US" altLang="zh-CN" dirty="0">
                          <a:solidFill>
                            <a:schemeClr val="tx1"/>
                          </a:solidFill>
                        </a:rPr>
                        <a:t>350KB</a:t>
                      </a:r>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endParaRPr lang="zh-CN" altLang="en-US">
                        <a:solidFill>
                          <a:schemeClr val="tx1"/>
                        </a:solidFill>
                      </a:endParaRPr>
                    </a:p>
                  </a:txBody>
                  <a:tcPr/>
                </a:tc>
                <a:extLst>
                  <a:ext uri="{0D108BD9-81ED-4DB2-BD59-A6C34878D82A}">
                    <a16:rowId xmlns:a16="http://schemas.microsoft.com/office/drawing/2014/main" val="4096841295"/>
                  </a:ext>
                </a:extLst>
              </a:tr>
              <a:tr h="370840">
                <a:tc>
                  <a:txBody>
                    <a:bodyPr/>
                    <a:lstStyle/>
                    <a:p>
                      <a:r>
                        <a:rPr lang="en-US" altLang="zh-CN" dirty="0">
                          <a:solidFill>
                            <a:schemeClr val="tx1"/>
                          </a:solidFill>
                        </a:rPr>
                        <a:t>450KB</a:t>
                      </a:r>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endParaRPr lang="zh-CN" alt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extLst>
                  <a:ext uri="{0D108BD9-81ED-4DB2-BD59-A6C34878D82A}">
                    <a16:rowId xmlns:a16="http://schemas.microsoft.com/office/drawing/2014/main" val="1469232351"/>
                  </a:ext>
                </a:extLst>
              </a:tr>
              <a:tr h="370840">
                <a:tc>
                  <a:txBody>
                    <a:bodyPr/>
                    <a:lstStyle/>
                    <a:p>
                      <a:r>
                        <a:rPr lang="en-US" altLang="zh-CN" dirty="0">
                          <a:solidFill>
                            <a:schemeClr val="tx1"/>
                          </a:solidFill>
                        </a:rPr>
                        <a:t>550KB</a:t>
                      </a:r>
                      <a:endParaRPr lang="zh-CN" altLang="en-US" dirty="0">
                        <a:solidFill>
                          <a:srgbClr val="FF0000"/>
                        </a:solidFill>
                      </a:endParaRPr>
                    </a:p>
                  </a:txBody>
                  <a:tcPr/>
                </a:tc>
                <a:tc>
                  <a:txBody>
                    <a:bodyPr/>
                    <a:lstStyle/>
                    <a:p>
                      <a:endParaRPr lang="zh-CN" altLang="en-US">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extLst>
                  <a:ext uri="{0D108BD9-81ED-4DB2-BD59-A6C34878D82A}">
                    <a16:rowId xmlns:a16="http://schemas.microsoft.com/office/drawing/2014/main" val="2477372498"/>
                  </a:ext>
                </a:extLst>
              </a:tr>
            </a:tbl>
          </a:graphicData>
        </a:graphic>
      </p:graphicFrame>
      <p:sp>
        <p:nvSpPr>
          <p:cNvPr id="6" name="文本框 5">
            <a:extLst>
              <a:ext uri="{FF2B5EF4-FFF2-40B4-BE49-F238E27FC236}">
                <a16:creationId xmlns:a16="http://schemas.microsoft.com/office/drawing/2014/main" id="{E7B8B8AA-248A-4D57-B61B-915B5F33F102}"/>
              </a:ext>
            </a:extLst>
          </p:cNvPr>
          <p:cNvSpPr txBox="1"/>
          <p:nvPr/>
        </p:nvSpPr>
        <p:spPr>
          <a:xfrm>
            <a:off x="3058160" y="1741209"/>
            <a:ext cx="934720" cy="369332"/>
          </a:xfrm>
          <a:prstGeom prst="rect">
            <a:avLst/>
          </a:prstGeom>
          <a:noFill/>
        </p:spPr>
        <p:txBody>
          <a:bodyPr wrap="square" rtlCol="0">
            <a:spAutoFit/>
          </a:bodyPr>
          <a:lstStyle/>
          <a:p>
            <a:r>
              <a:rPr lang="zh-CN" altLang="en-US" dirty="0"/>
              <a:t>√</a:t>
            </a:r>
          </a:p>
        </p:txBody>
      </p:sp>
      <p:sp>
        <p:nvSpPr>
          <p:cNvPr id="7" name="文本框 6">
            <a:extLst>
              <a:ext uri="{FF2B5EF4-FFF2-40B4-BE49-F238E27FC236}">
                <a16:creationId xmlns:a16="http://schemas.microsoft.com/office/drawing/2014/main" id="{8628FE08-E660-450E-8D07-3A989A3582E6}"/>
              </a:ext>
            </a:extLst>
          </p:cNvPr>
          <p:cNvSpPr txBox="1"/>
          <p:nvPr/>
        </p:nvSpPr>
        <p:spPr>
          <a:xfrm>
            <a:off x="4053840" y="2117844"/>
            <a:ext cx="934720" cy="369332"/>
          </a:xfrm>
          <a:prstGeom prst="rect">
            <a:avLst/>
          </a:prstGeom>
          <a:noFill/>
        </p:spPr>
        <p:txBody>
          <a:bodyPr wrap="square" rtlCol="0">
            <a:spAutoFit/>
          </a:bodyPr>
          <a:lstStyle/>
          <a:p>
            <a:r>
              <a:rPr lang="zh-CN" altLang="en-US" dirty="0"/>
              <a:t>√</a:t>
            </a:r>
          </a:p>
        </p:txBody>
      </p:sp>
      <p:sp>
        <p:nvSpPr>
          <p:cNvPr id="8" name="文本框 7">
            <a:extLst>
              <a:ext uri="{FF2B5EF4-FFF2-40B4-BE49-F238E27FC236}">
                <a16:creationId xmlns:a16="http://schemas.microsoft.com/office/drawing/2014/main" id="{15E20D0D-F88F-4F1B-8E97-E2CE646CE443}"/>
              </a:ext>
            </a:extLst>
          </p:cNvPr>
          <p:cNvSpPr txBox="1"/>
          <p:nvPr/>
        </p:nvSpPr>
        <p:spPr>
          <a:xfrm>
            <a:off x="4988560" y="2489061"/>
            <a:ext cx="934720" cy="369332"/>
          </a:xfrm>
          <a:prstGeom prst="rect">
            <a:avLst/>
          </a:prstGeom>
          <a:noFill/>
        </p:spPr>
        <p:txBody>
          <a:bodyPr wrap="square" rtlCol="0">
            <a:spAutoFit/>
          </a:bodyPr>
          <a:lstStyle/>
          <a:p>
            <a:r>
              <a:rPr lang="zh-CN" altLang="en-US" dirty="0"/>
              <a:t>√</a:t>
            </a:r>
          </a:p>
        </p:txBody>
      </p:sp>
      <p:sp>
        <p:nvSpPr>
          <p:cNvPr id="9" name="文本框 8">
            <a:extLst>
              <a:ext uri="{FF2B5EF4-FFF2-40B4-BE49-F238E27FC236}">
                <a16:creationId xmlns:a16="http://schemas.microsoft.com/office/drawing/2014/main" id="{999A8EDE-05B1-45EE-A316-771B0C5B3122}"/>
              </a:ext>
            </a:extLst>
          </p:cNvPr>
          <p:cNvSpPr txBox="1"/>
          <p:nvPr/>
        </p:nvSpPr>
        <p:spPr>
          <a:xfrm>
            <a:off x="2357120" y="2858393"/>
            <a:ext cx="934720" cy="369332"/>
          </a:xfrm>
          <a:prstGeom prst="rect">
            <a:avLst/>
          </a:prstGeom>
          <a:noFill/>
        </p:spPr>
        <p:txBody>
          <a:bodyPr wrap="square" rtlCol="0">
            <a:spAutoFit/>
          </a:bodyPr>
          <a:lstStyle/>
          <a:p>
            <a:r>
              <a:rPr lang="en-US" altLang="zh-CN" dirty="0">
                <a:solidFill>
                  <a:srgbClr val="FF0000"/>
                </a:solidFill>
              </a:rPr>
              <a:t>wait</a:t>
            </a:r>
            <a:endParaRPr lang="zh-CN" altLang="en-US" dirty="0">
              <a:solidFill>
                <a:srgbClr val="FF0000"/>
              </a:solidFill>
            </a:endParaRPr>
          </a:p>
        </p:txBody>
      </p:sp>
    </p:spTree>
    <p:extLst>
      <p:ext uri="{BB962C8B-B14F-4D97-AF65-F5344CB8AC3E}">
        <p14:creationId xmlns:p14="http://schemas.microsoft.com/office/powerpoint/2010/main" val="396371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5BA0A9-6D6B-4127-B1B2-010EDD213D5A}"/>
              </a:ext>
            </a:extLst>
          </p:cNvPr>
          <p:cNvSpPr>
            <a:spLocks noGrp="1"/>
          </p:cNvSpPr>
          <p:nvPr>
            <p:ph type="title"/>
          </p:nvPr>
        </p:nvSpPr>
        <p:spPr/>
        <p:txBody>
          <a:bodyPr/>
          <a:lstStyle/>
          <a:p>
            <a:r>
              <a:rPr lang="en-US" altLang="zh-CN" dirty="0"/>
              <a:t>Best-Fit Example</a:t>
            </a:r>
            <a:endParaRPr lang="zh-CN" altLang="en-US" dirty="0"/>
          </a:p>
        </p:txBody>
      </p:sp>
      <p:sp>
        <p:nvSpPr>
          <p:cNvPr id="3" name="内容占位符 2">
            <a:extLst>
              <a:ext uri="{FF2B5EF4-FFF2-40B4-BE49-F238E27FC236}">
                <a16:creationId xmlns:a16="http://schemas.microsoft.com/office/drawing/2014/main" id="{232BC645-0502-4946-AEF3-5C75A3C4B966}"/>
              </a:ext>
            </a:extLst>
          </p:cNvPr>
          <p:cNvSpPr>
            <a:spLocks noGrp="1"/>
          </p:cNvSpPr>
          <p:nvPr>
            <p:ph idx="1"/>
          </p:nvPr>
        </p:nvSpPr>
        <p:spPr/>
        <p:txBody>
          <a:bodyPr/>
          <a:lstStyle/>
          <a:p>
            <a:endParaRPr lang="zh-CN" altLang="en-US" dirty="0"/>
          </a:p>
        </p:txBody>
      </p:sp>
      <p:graphicFrame>
        <p:nvGraphicFramePr>
          <p:cNvPr id="4" name="表格 4">
            <a:extLst>
              <a:ext uri="{FF2B5EF4-FFF2-40B4-BE49-F238E27FC236}">
                <a16:creationId xmlns:a16="http://schemas.microsoft.com/office/drawing/2014/main" id="{6353E349-2AF9-4813-B685-549D19D0E51D}"/>
              </a:ext>
            </a:extLst>
          </p:cNvPr>
          <p:cNvGraphicFramePr>
            <a:graphicFrameLocks noGrp="1"/>
          </p:cNvGraphicFramePr>
          <p:nvPr/>
        </p:nvGraphicFramePr>
        <p:xfrm>
          <a:off x="1595120" y="1375410"/>
          <a:ext cx="6197600" cy="1854200"/>
        </p:xfrm>
        <a:graphic>
          <a:graphicData uri="http://schemas.openxmlformats.org/drawingml/2006/table">
            <a:tbl>
              <a:tblPr firstRow="1" bandRow="1">
                <a:tableStyleId>{5C22544A-7EE6-4342-B048-85BDC9FD1C3A}</a:tableStyleId>
              </a:tblPr>
              <a:tblGrid>
                <a:gridCol w="1461664">
                  <a:extLst>
                    <a:ext uri="{9D8B030D-6E8A-4147-A177-3AD203B41FA5}">
                      <a16:colId xmlns:a16="http://schemas.microsoft.com/office/drawing/2014/main" val="1807398816"/>
                    </a:ext>
                  </a:extLst>
                </a:gridCol>
                <a:gridCol w="962979">
                  <a:extLst>
                    <a:ext uri="{9D8B030D-6E8A-4147-A177-3AD203B41FA5}">
                      <a16:colId xmlns:a16="http://schemas.microsoft.com/office/drawing/2014/main" val="1399497551"/>
                    </a:ext>
                  </a:extLst>
                </a:gridCol>
                <a:gridCol w="945783">
                  <a:extLst>
                    <a:ext uri="{9D8B030D-6E8A-4147-A177-3AD203B41FA5}">
                      <a16:colId xmlns:a16="http://schemas.microsoft.com/office/drawing/2014/main" val="2894408011"/>
                    </a:ext>
                  </a:extLst>
                </a:gridCol>
                <a:gridCol w="967894">
                  <a:extLst>
                    <a:ext uri="{9D8B030D-6E8A-4147-A177-3AD203B41FA5}">
                      <a16:colId xmlns:a16="http://schemas.microsoft.com/office/drawing/2014/main" val="324331402"/>
                    </a:ext>
                  </a:extLst>
                </a:gridCol>
                <a:gridCol w="934720">
                  <a:extLst>
                    <a:ext uri="{9D8B030D-6E8A-4147-A177-3AD203B41FA5}">
                      <a16:colId xmlns:a16="http://schemas.microsoft.com/office/drawing/2014/main" val="3773356113"/>
                    </a:ext>
                  </a:extLst>
                </a:gridCol>
                <a:gridCol w="924560">
                  <a:extLst>
                    <a:ext uri="{9D8B030D-6E8A-4147-A177-3AD203B41FA5}">
                      <a16:colId xmlns:a16="http://schemas.microsoft.com/office/drawing/2014/main" val="206883070"/>
                    </a:ext>
                  </a:extLst>
                </a:gridCol>
              </a:tblGrid>
              <a:tr h="370840">
                <a:tc>
                  <a:txBody>
                    <a:bodyPr/>
                    <a:lstStyle/>
                    <a:p>
                      <a:endParaRPr lang="zh-CN" altLang="en-US" dirty="0">
                        <a:solidFill>
                          <a:schemeClr val="tx1"/>
                        </a:solidFill>
                      </a:endParaRPr>
                    </a:p>
                  </a:txBody>
                  <a:tcPr/>
                </a:tc>
                <a:tc>
                  <a:txBody>
                    <a:bodyPr/>
                    <a:lstStyle/>
                    <a:p>
                      <a:r>
                        <a:rPr lang="en-US" altLang="zh-CN" dirty="0">
                          <a:solidFill>
                            <a:schemeClr val="tx1"/>
                          </a:solidFill>
                        </a:rPr>
                        <a:t>200KB</a:t>
                      </a:r>
                      <a:endParaRPr lang="zh-CN" altLang="en-US" dirty="0">
                        <a:solidFill>
                          <a:schemeClr val="tx1"/>
                        </a:solidFill>
                      </a:endParaRPr>
                    </a:p>
                  </a:txBody>
                  <a:tcPr/>
                </a:tc>
                <a:tc>
                  <a:txBody>
                    <a:bodyPr/>
                    <a:lstStyle/>
                    <a:p>
                      <a:r>
                        <a:rPr lang="en-US" altLang="zh-CN" dirty="0">
                          <a:solidFill>
                            <a:schemeClr val="tx1"/>
                          </a:solidFill>
                        </a:rPr>
                        <a:t>600KB</a:t>
                      </a:r>
                      <a:endParaRPr lang="zh-CN" altLang="en-US" dirty="0">
                        <a:solidFill>
                          <a:schemeClr val="tx1"/>
                        </a:solidFill>
                      </a:endParaRPr>
                    </a:p>
                  </a:txBody>
                  <a:tcPr/>
                </a:tc>
                <a:tc>
                  <a:txBody>
                    <a:bodyPr/>
                    <a:lstStyle/>
                    <a:p>
                      <a:r>
                        <a:rPr lang="en-US" altLang="zh-CN" dirty="0">
                          <a:solidFill>
                            <a:schemeClr val="tx1"/>
                          </a:solidFill>
                        </a:rPr>
                        <a:t>500KB</a:t>
                      </a:r>
                      <a:endParaRPr lang="zh-CN" altLang="en-US" dirty="0">
                        <a:solidFill>
                          <a:schemeClr val="tx1"/>
                        </a:solidFill>
                      </a:endParaRPr>
                    </a:p>
                  </a:txBody>
                  <a:tcPr/>
                </a:tc>
                <a:tc>
                  <a:txBody>
                    <a:bodyPr/>
                    <a:lstStyle/>
                    <a:p>
                      <a:r>
                        <a:rPr lang="en-US" altLang="zh-CN" dirty="0">
                          <a:solidFill>
                            <a:schemeClr val="tx1"/>
                          </a:solidFill>
                        </a:rPr>
                        <a:t>100KB</a:t>
                      </a:r>
                      <a:endParaRPr lang="zh-CN" altLang="en-US" dirty="0">
                        <a:solidFill>
                          <a:schemeClr val="tx1"/>
                        </a:solidFill>
                      </a:endParaRPr>
                    </a:p>
                  </a:txBody>
                  <a:tcPr/>
                </a:tc>
                <a:tc>
                  <a:txBody>
                    <a:bodyPr/>
                    <a:lstStyle/>
                    <a:p>
                      <a:r>
                        <a:rPr lang="en-US" altLang="zh-CN" dirty="0">
                          <a:solidFill>
                            <a:schemeClr val="tx1"/>
                          </a:solidFill>
                        </a:rPr>
                        <a:t>400KB</a:t>
                      </a:r>
                      <a:endParaRPr lang="zh-CN" altLang="en-US" dirty="0">
                        <a:solidFill>
                          <a:schemeClr val="tx1"/>
                        </a:solidFill>
                      </a:endParaRPr>
                    </a:p>
                  </a:txBody>
                  <a:tcPr/>
                </a:tc>
                <a:extLst>
                  <a:ext uri="{0D108BD9-81ED-4DB2-BD59-A6C34878D82A}">
                    <a16:rowId xmlns:a16="http://schemas.microsoft.com/office/drawing/2014/main" val="4239280747"/>
                  </a:ext>
                </a:extLst>
              </a:tr>
              <a:tr h="370840">
                <a:tc>
                  <a:txBody>
                    <a:bodyPr/>
                    <a:lstStyle/>
                    <a:p>
                      <a:r>
                        <a:rPr lang="en-US" altLang="zh-CN" dirty="0">
                          <a:solidFill>
                            <a:schemeClr val="tx1"/>
                          </a:solidFill>
                        </a:rPr>
                        <a:t>150KB</a:t>
                      </a:r>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endParaRPr lang="zh-CN" altLang="en-US">
                        <a:solidFill>
                          <a:schemeClr val="tx1"/>
                        </a:solidFill>
                      </a:endParaRPr>
                    </a:p>
                  </a:txBody>
                  <a:tcPr/>
                </a:tc>
                <a:tc>
                  <a:txBody>
                    <a:bodyPr/>
                    <a:lstStyle/>
                    <a:p>
                      <a:endParaRPr lang="zh-CN" altLang="en-US">
                        <a:solidFill>
                          <a:schemeClr val="tx1"/>
                        </a:solidFill>
                      </a:endParaRPr>
                    </a:p>
                  </a:txBody>
                  <a:tcPr/>
                </a:tc>
                <a:extLst>
                  <a:ext uri="{0D108BD9-81ED-4DB2-BD59-A6C34878D82A}">
                    <a16:rowId xmlns:a16="http://schemas.microsoft.com/office/drawing/2014/main" val="2313716985"/>
                  </a:ext>
                </a:extLst>
              </a:tr>
              <a:tr h="370840">
                <a:tc>
                  <a:txBody>
                    <a:bodyPr/>
                    <a:lstStyle/>
                    <a:p>
                      <a:r>
                        <a:rPr lang="en-US" altLang="zh-CN" dirty="0">
                          <a:solidFill>
                            <a:schemeClr val="tx1"/>
                          </a:solidFill>
                        </a:rPr>
                        <a:t>350KB</a:t>
                      </a:r>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endParaRPr lang="zh-CN" altLang="en-US">
                        <a:solidFill>
                          <a:schemeClr val="tx1"/>
                        </a:solidFill>
                      </a:endParaRPr>
                    </a:p>
                  </a:txBody>
                  <a:tcPr/>
                </a:tc>
                <a:extLst>
                  <a:ext uri="{0D108BD9-81ED-4DB2-BD59-A6C34878D82A}">
                    <a16:rowId xmlns:a16="http://schemas.microsoft.com/office/drawing/2014/main" val="4096841295"/>
                  </a:ext>
                </a:extLst>
              </a:tr>
              <a:tr h="370840">
                <a:tc>
                  <a:txBody>
                    <a:bodyPr/>
                    <a:lstStyle/>
                    <a:p>
                      <a:r>
                        <a:rPr lang="en-US" altLang="zh-CN" dirty="0">
                          <a:solidFill>
                            <a:schemeClr val="tx1"/>
                          </a:solidFill>
                        </a:rPr>
                        <a:t>450KB</a:t>
                      </a:r>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endParaRPr lang="zh-CN" alt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extLst>
                  <a:ext uri="{0D108BD9-81ED-4DB2-BD59-A6C34878D82A}">
                    <a16:rowId xmlns:a16="http://schemas.microsoft.com/office/drawing/2014/main" val="1469232351"/>
                  </a:ext>
                </a:extLst>
              </a:tr>
              <a:tr h="370840">
                <a:tc>
                  <a:txBody>
                    <a:bodyPr/>
                    <a:lstStyle/>
                    <a:p>
                      <a:r>
                        <a:rPr lang="en-US" altLang="zh-CN" dirty="0">
                          <a:solidFill>
                            <a:schemeClr val="tx1"/>
                          </a:solidFill>
                        </a:rPr>
                        <a:t>550KB</a:t>
                      </a:r>
                      <a:endParaRPr lang="zh-CN" altLang="en-US" dirty="0">
                        <a:solidFill>
                          <a:srgbClr val="FF0000"/>
                        </a:solidFill>
                      </a:endParaRPr>
                    </a:p>
                  </a:txBody>
                  <a:tcPr/>
                </a:tc>
                <a:tc>
                  <a:txBody>
                    <a:bodyPr/>
                    <a:lstStyle/>
                    <a:p>
                      <a:endParaRPr lang="zh-CN" altLang="en-US">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extLst>
                  <a:ext uri="{0D108BD9-81ED-4DB2-BD59-A6C34878D82A}">
                    <a16:rowId xmlns:a16="http://schemas.microsoft.com/office/drawing/2014/main" val="2477372498"/>
                  </a:ext>
                </a:extLst>
              </a:tr>
            </a:tbl>
          </a:graphicData>
        </a:graphic>
      </p:graphicFrame>
      <p:sp>
        <p:nvSpPr>
          <p:cNvPr id="6" name="文本框 5">
            <a:extLst>
              <a:ext uri="{FF2B5EF4-FFF2-40B4-BE49-F238E27FC236}">
                <a16:creationId xmlns:a16="http://schemas.microsoft.com/office/drawing/2014/main" id="{E7B8B8AA-248A-4D57-B61B-915B5F33F102}"/>
              </a:ext>
            </a:extLst>
          </p:cNvPr>
          <p:cNvSpPr txBox="1"/>
          <p:nvPr/>
        </p:nvSpPr>
        <p:spPr>
          <a:xfrm>
            <a:off x="3058160" y="1741209"/>
            <a:ext cx="934720" cy="369332"/>
          </a:xfrm>
          <a:prstGeom prst="rect">
            <a:avLst/>
          </a:prstGeom>
          <a:noFill/>
        </p:spPr>
        <p:txBody>
          <a:bodyPr wrap="square" rtlCol="0">
            <a:spAutoFit/>
          </a:bodyPr>
          <a:lstStyle/>
          <a:p>
            <a:r>
              <a:rPr lang="zh-CN" altLang="en-US" dirty="0"/>
              <a:t>√</a:t>
            </a:r>
          </a:p>
        </p:txBody>
      </p:sp>
      <p:sp>
        <p:nvSpPr>
          <p:cNvPr id="7" name="文本框 6">
            <a:extLst>
              <a:ext uri="{FF2B5EF4-FFF2-40B4-BE49-F238E27FC236}">
                <a16:creationId xmlns:a16="http://schemas.microsoft.com/office/drawing/2014/main" id="{8628FE08-E660-450E-8D07-3A989A3582E6}"/>
              </a:ext>
            </a:extLst>
          </p:cNvPr>
          <p:cNvSpPr txBox="1"/>
          <p:nvPr/>
        </p:nvSpPr>
        <p:spPr>
          <a:xfrm>
            <a:off x="6858000" y="2110541"/>
            <a:ext cx="934720" cy="369332"/>
          </a:xfrm>
          <a:prstGeom prst="rect">
            <a:avLst/>
          </a:prstGeom>
          <a:noFill/>
        </p:spPr>
        <p:txBody>
          <a:bodyPr wrap="square" rtlCol="0">
            <a:spAutoFit/>
          </a:bodyPr>
          <a:lstStyle/>
          <a:p>
            <a:r>
              <a:rPr lang="zh-CN" altLang="en-US" dirty="0"/>
              <a:t>√</a:t>
            </a:r>
          </a:p>
        </p:txBody>
      </p:sp>
      <p:sp>
        <p:nvSpPr>
          <p:cNvPr id="8" name="文本框 7">
            <a:extLst>
              <a:ext uri="{FF2B5EF4-FFF2-40B4-BE49-F238E27FC236}">
                <a16:creationId xmlns:a16="http://schemas.microsoft.com/office/drawing/2014/main" id="{15E20D0D-F88F-4F1B-8E97-E2CE646CE443}"/>
              </a:ext>
            </a:extLst>
          </p:cNvPr>
          <p:cNvSpPr txBox="1"/>
          <p:nvPr/>
        </p:nvSpPr>
        <p:spPr>
          <a:xfrm>
            <a:off x="4988560" y="2489061"/>
            <a:ext cx="934720" cy="369332"/>
          </a:xfrm>
          <a:prstGeom prst="rect">
            <a:avLst/>
          </a:prstGeom>
          <a:noFill/>
        </p:spPr>
        <p:txBody>
          <a:bodyPr wrap="square" rtlCol="0">
            <a:spAutoFit/>
          </a:bodyPr>
          <a:lstStyle/>
          <a:p>
            <a:r>
              <a:rPr lang="zh-CN" altLang="en-US" dirty="0"/>
              <a:t>√</a:t>
            </a:r>
          </a:p>
        </p:txBody>
      </p:sp>
      <p:sp>
        <p:nvSpPr>
          <p:cNvPr id="9" name="文本框 8">
            <a:extLst>
              <a:ext uri="{FF2B5EF4-FFF2-40B4-BE49-F238E27FC236}">
                <a16:creationId xmlns:a16="http://schemas.microsoft.com/office/drawing/2014/main" id="{999A8EDE-05B1-45EE-A316-771B0C5B3122}"/>
              </a:ext>
            </a:extLst>
          </p:cNvPr>
          <p:cNvSpPr txBox="1"/>
          <p:nvPr/>
        </p:nvSpPr>
        <p:spPr>
          <a:xfrm>
            <a:off x="4053840" y="2858393"/>
            <a:ext cx="934720" cy="369332"/>
          </a:xfrm>
          <a:prstGeom prst="rect">
            <a:avLst/>
          </a:prstGeom>
          <a:noFill/>
        </p:spPr>
        <p:txBody>
          <a:bodyPr wrap="square" rtlCol="0">
            <a:spAutoFit/>
          </a:bodyPr>
          <a:lstStyle/>
          <a:p>
            <a:r>
              <a:rPr lang="zh-CN" altLang="en-US" dirty="0"/>
              <a:t>√</a:t>
            </a:r>
          </a:p>
        </p:txBody>
      </p:sp>
    </p:spTree>
    <p:extLst>
      <p:ext uri="{BB962C8B-B14F-4D97-AF65-F5344CB8AC3E}">
        <p14:creationId xmlns:p14="http://schemas.microsoft.com/office/powerpoint/2010/main" val="33566559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t>The Deadlock Problem</a:t>
            </a:r>
            <a:endParaRPr lang="en-US" altLang="en-US" sz="2800" dirty="0"/>
          </a:p>
        </p:txBody>
      </p:sp>
      <p:sp>
        <p:nvSpPr>
          <p:cNvPr id="5" name="Rectangle 3">
            <a:extLst>
              <a:ext uri="{FF2B5EF4-FFF2-40B4-BE49-F238E27FC236}">
                <a16:creationId xmlns:a16="http://schemas.microsoft.com/office/drawing/2014/main" id="{73E25015-1B96-4EF0-A328-18DFD58BF427}"/>
              </a:ext>
            </a:extLst>
          </p:cNvPr>
          <p:cNvSpPr txBox="1">
            <a:spLocks noChangeArrowheads="1"/>
          </p:cNvSpPr>
          <p:nvPr/>
        </p:nvSpPr>
        <p:spPr bwMode="auto">
          <a:xfrm>
            <a:off x="554305" y="1066126"/>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kumimoji="0" lang="en-US" altLang="zh-CN" sz="2200" kern="0" dirty="0">
                <a:ea typeface="宋体" panose="02010600030101010101" pitchFamily="2" charset="-122"/>
              </a:rPr>
              <a:t>A set of blocked processes each holding resource(s) while waiting to acquire more resource(s) held by another process in the set.</a:t>
            </a:r>
          </a:p>
          <a:p>
            <a:pPr>
              <a:buFont typeface="Wingdings" panose="05000000000000000000" pitchFamily="2" charset="2"/>
              <a:buNone/>
            </a:pPr>
            <a:endParaRPr kumimoji="0" lang="en-US" altLang="zh-CN" sz="2200" kern="0" dirty="0">
              <a:ea typeface="宋体" panose="02010600030101010101" pitchFamily="2" charset="-122"/>
            </a:endParaRPr>
          </a:p>
          <a:p>
            <a:pPr>
              <a:buSzPct val="85000"/>
            </a:pPr>
            <a:r>
              <a:rPr kumimoji="0" lang="en-US" altLang="zh-CN" sz="2200" kern="0" dirty="0">
                <a:ea typeface="宋体" panose="02010600030101010101" pitchFamily="2" charset="-122"/>
              </a:rPr>
              <a:t>Example 1  </a:t>
            </a:r>
          </a:p>
          <a:p>
            <a:pPr lvl="1"/>
            <a:r>
              <a:rPr kumimoji="0" lang="en-US" altLang="zh-CN" kern="0" dirty="0">
                <a:ea typeface="宋体" panose="02010600030101010101" pitchFamily="2" charset="-122"/>
              </a:rPr>
              <a:t>A system has 2 tape drives.</a:t>
            </a:r>
          </a:p>
          <a:p>
            <a:pPr lvl="1"/>
            <a:r>
              <a:rPr kumimoji="0" lang="en-US" altLang="zh-CN" i="1" kern="0" dirty="0">
                <a:ea typeface="宋体" panose="02010600030101010101" pitchFamily="2" charset="-122"/>
              </a:rPr>
              <a:t>P</a:t>
            </a:r>
            <a:r>
              <a:rPr kumimoji="0" lang="en-US" altLang="zh-CN" kern="0" baseline="-25000" dirty="0">
                <a:ea typeface="宋体" panose="02010600030101010101" pitchFamily="2" charset="-122"/>
              </a:rPr>
              <a:t>1</a:t>
            </a:r>
            <a:r>
              <a:rPr kumimoji="0" lang="en-US" altLang="zh-CN" kern="0" dirty="0">
                <a:ea typeface="宋体" panose="02010600030101010101" pitchFamily="2" charset="-122"/>
              </a:rPr>
              <a:t> and </a:t>
            </a:r>
            <a:r>
              <a:rPr kumimoji="0" lang="en-US" altLang="zh-CN" i="1" kern="0" dirty="0">
                <a:ea typeface="宋体" panose="02010600030101010101" pitchFamily="2" charset="-122"/>
              </a:rPr>
              <a:t>P</a:t>
            </a:r>
            <a:r>
              <a:rPr kumimoji="0" lang="en-US" altLang="zh-CN" kern="0" baseline="-25000" dirty="0">
                <a:ea typeface="宋体" panose="02010600030101010101" pitchFamily="2" charset="-122"/>
              </a:rPr>
              <a:t>2</a:t>
            </a:r>
            <a:r>
              <a:rPr kumimoji="0" lang="en-US" altLang="zh-CN" kern="0" dirty="0">
                <a:ea typeface="宋体" panose="02010600030101010101" pitchFamily="2" charset="-122"/>
              </a:rPr>
              <a:t> each hold one tape drive and each needs another one.</a:t>
            </a:r>
          </a:p>
          <a:p>
            <a:pPr>
              <a:buSzPct val="85000"/>
            </a:pPr>
            <a:r>
              <a:rPr kumimoji="0" lang="en-US" altLang="zh-CN" sz="2200" kern="0" dirty="0">
                <a:ea typeface="宋体" panose="02010600030101010101" pitchFamily="2" charset="-122"/>
              </a:rPr>
              <a:t>Example 2</a:t>
            </a:r>
          </a:p>
          <a:p>
            <a:pPr lvl="1"/>
            <a:r>
              <a:rPr kumimoji="0" lang="en-US" altLang="zh-CN" kern="0" dirty="0">
                <a:ea typeface="宋体" panose="02010600030101010101" pitchFamily="2" charset="-122"/>
              </a:rPr>
              <a:t>semaphores </a:t>
            </a:r>
            <a:r>
              <a:rPr kumimoji="0" lang="en-US" altLang="zh-CN" i="1" kern="0" dirty="0">
                <a:ea typeface="宋体" panose="02010600030101010101" pitchFamily="2" charset="-122"/>
              </a:rPr>
              <a:t>A</a:t>
            </a:r>
            <a:r>
              <a:rPr kumimoji="0" lang="en-US" altLang="zh-CN" kern="0" dirty="0">
                <a:ea typeface="宋体" panose="02010600030101010101" pitchFamily="2" charset="-122"/>
              </a:rPr>
              <a:t> and</a:t>
            </a:r>
            <a:r>
              <a:rPr kumimoji="0" lang="en-US" altLang="zh-CN" i="1" kern="0" dirty="0">
                <a:ea typeface="宋体" panose="02010600030101010101" pitchFamily="2" charset="-122"/>
              </a:rPr>
              <a:t> B</a:t>
            </a:r>
            <a:r>
              <a:rPr kumimoji="0" lang="en-US" altLang="zh-CN" kern="0" dirty="0">
                <a:ea typeface="宋体" panose="02010600030101010101" pitchFamily="2" charset="-122"/>
              </a:rPr>
              <a:t>, initialized to 1</a:t>
            </a:r>
          </a:p>
          <a:p>
            <a:pPr lvl="4">
              <a:buFont typeface="Wingdings" panose="05000000000000000000" pitchFamily="2" charset="2"/>
              <a:buNone/>
            </a:pPr>
            <a:r>
              <a:rPr kumimoji="0" lang="en-US" altLang="zh-CN" kern="0" dirty="0">
                <a:ea typeface="宋体" panose="02010600030101010101" pitchFamily="2" charset="-122"/>
              </a:rPr>
              <a:t>    </a:t>
            </a:r>
            <a:r>
              <a:rPr kumimoji="0" lang="en-US" altLang="zh-CN" i="1" kern="0" dirty="0">
                <a:ea typeface="宋体" panose="02010600030101010101" pitchFamily="2" charset="-122"/>
              </a:rPr>
              <a:t>P</a:t>
            </a:r>
            <a:r>
              <a:rPr kumimoji="0" lang="en-US" altLang="zh-CN" kern="0" baseline="-25000" dirty="0">
                <a:ea typeface="宋体" panose="02010600030101010101" pitchFamily="2" charset="-122"/>
              </a:rPr>
              <a:t>0</a:t>
            </a:r>
            <a:r>
              <a:rPr kumimoji="0" lang="en-US" altLang="zh-CN" kern="0" dirty="0">
                <a:ea typeface="宋体" panose="02010600030101010101" pitchFamily="2" charset="-122"/>
              </a:rPr>
              <a:t>		   </a:t>
            </a:r>
            <a:r>
              <a:rPr kumimoji="0" lang="en-US" altLang="zh-CN" i="1" kern="0" dirty="0">
                <a:ea typeface="宋体" panose="02010600030101010101" pitchFamily="2" charset="-122"/>
              </a:rPr>
              <a:t>P</a:t>
            </a:r>
            <a:r>
              <a:rPr kumimoji="0" lang="en-US" altLang="zh-CN" kern="0" baseline="-25000" dirty="0">
                <a:ea typeface="宋体" panose="02010600030101010101" pitchFamily="2" charset="-122"/>
              </a:rPr>
              <a:t>1</a:t>
            </a:r>
            <a:endParaRPr kumimoji="0" lang="en-US" altLang="zh-CN" kern="0" dirty="0">
              <a:ea typeface="宋体" panose="02010600030101010101" pitchFamily="2" charset="-122"/>
            </a:endParaRPr>
          </a:p>
          <a:p>
            <a:pPr lvl="4">
              <a:buFont typeface="Wingdings" panose="05000000000000000000" pitchFamily="2" charset="2"/>
              <a:buNone/>
            </a:pPr>
            <a:r>
              <a:rPr kumimoji="0" lang="en-US" altLang="zh-CN" i="1" kern="0" dirty="0">
                <a:ea typeface="宋体" panose="02010600030101010101" pitchFamily="2" charset="-122"/>
              </a:rPr>
              <a:t>wait (A);		wait(B)</a:t>
            </a:r>
          </a:p>
          <a:p>
            <a:pPr lvl="4">
              <a:buFont typeface="Wingdings" panose="05000000000000000000" pitchFamily="2" charset="2"/>
              <a:buNone/>
            </a:pPr>
            <a:r>
              <a:rPr kumimoji="0" lang="en-US" altLang="zh-CN" i="1" kern="0" dirty="0">
                <a:ea typeface="宋体" panose="02010600030101010101" pitchFamily="2" charset="-122"/>
              </a:rPr>
              <a:t>wait (B);		wait(A)</a:t>
            </a:r>
          </a:p>
          <a:p>
            <a:endParaRPr kumimoji="0" lang="en-US" altLang="zh-CN" kern="0" dirty="0"/>
          </a:p>
        </p:txBody>
      </p:sp>
    </p:spTree>
    <p:extLst>
      <p:ext uri="{BB962C8B-B14F-4D97-AF65-F5344CB8AC3E}">
        <p14:creationId xmlns:p14="http://schemas.microsoft.com/office/powerpoint/2010/main" val="256542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5BA0A9-6D6B-4127-B1B2-010EDD213D5A}"/>
              </a:ext>
            </a:extLst>
          </p:cNvPr>
          <p:cNvSpPr>
            <a:spLocks noGrp="1"/>
          </p:cNvSpPr>
          <p:nvPr>
            <p:ph type="title"/>
          </p:nvPr>
        </p:nvSpPr>
        <p:spPr/>
        <p:txBody>
          <a:bodyPr/>
          <a:lstStyle/>
          <a:p>
            <a:r>
              <a:rPr lang="en-US" altLang="zh-CN" dirty="0"/>
              <a:t>Worst-Fit Example</a:t>
            </a:r>
            <a:endParaRPr lang="zh-CN" altLang="en-US" dirty="0"/>
          </a:p>
        </p:txBody>
      </p:sp>
      <p:sp>
        <p:nvSpPr>
          <p:cNvPr id="3" name="内容占位符 2">
            <a:extLst>
              <a:ext uri="{FF2B5EF4-FFF2-40B4-BE49-F238E27FC236}">
                <a16:creationId xmlns:a16="http://schemas.microsoft.com/office/drawing/2014/main" id="{232BC645-0502-4946-AEF3-5C75A3C4B966}"/>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Best-Fit turns out to be the best in this case</a:t>
            </a:r>
            <a:endParaRPr lang="zh-CN" altLang="en-US" dirty="0"/>
          </a:p>
        </p:txBody>
      </p:sp>
      <p:graphicFrame>
        <p:nvGraphicFramePr>
          <p:cNvPr id="4" name="表格 4">
            <a:extLst>
              <a:ext uri="{FF2B5EF4-FFF2-40B4-BE49-F238E27FC236}">
                <a16:creationId xmlns:a16="http://schemas.microsoft.com/office/drawing/2014/main" id="{6353E349-2AF9-4813-B685-549D19D0E51D}"/>
              </a:ext>
            </a:extLst>
          </p:cNvPr>
          <p:cNvGraphicFramePr>
            <a:graphicFrameLocks noGrp="1"/>
          </p:cNvGraphicFramePr>
          <p:nvPr/>
        </p:nvGraphicFramePr>
        <p:xfrm>
          <a:off x="1595120" y="1375410"/>
          <a:ext cx="6197600" cy="1854200"/>
        </p:xfrm>
        <a:graphic>
          <a:graphicData uri="http://schemas.openxmlformats.org/drawingml/2006/table">
            <a:tbl>
              <a:tblPr firstRow="1" bandRow="1">
                <a:tableStyleId>{5C22544A-7EE6-4342-B048-85BDC9FD1C3A}</a:tableStyleId>
              </a:tblPr>
              <a:tblGrid>
                <a:gridCol w="1461664">
                  <a:extLst>
                    <a:ext uri="{9D8B030D-6E8A-4147-A177-3AD203B41FA5}">
                      <a16:colId xmlns:a16="http://schemas.microsoft.com/office/drawing/2014/main" val="1807398816"/>
                    </a:ext>
                  </a:extLst>
                </a:gridCol>
                <a:gridCol w="962979">
                  <a:extLst>
                    <a:ext uri="{9D8B030D-6E8A-4147-A177-3AD203B41FA5}">
                      <a16:colId xmlns:a16="http://schemas.microsoft.com/office/drawing/2014/main" val="1399497551"/>
                    </a:ext>
                  </a:extLst>
                </a:gridCol>
                <a:gridCol w="945783">
                  <a:extLst>
                    <a:ext uri="{9D8B030D-6E8A-4147-A177-3AD203B41FA5}">
                      <a16:colId xmlns:a16="http://schemas.microsoft.com/office/drawing/2014/main" val="2894408011"/>
                    </a:ext>
                  </a:extLst>
                </a:gridCol>
                <a:gridCol w="967894">
                  <a:extLst>
                    <a:ext uri="{9D8B030D-6E8A-4147-A177-3AD203B41FA5}">
                      <a16:colId xmlns:a16="http://schemas.microsoft.com/office/drawing/2014/main" val="324331402"/>
                    </a:ext>
                  </a:extLst>
                </a:gridCol>
                <a:gridCol w="934720">
                  <a:extLst>
                    <a:ext uri="{9D8B030D-6E8A-4147-A177-3AD203B41FA5}">
                      <a16:colId xmlns:a16="http://schemas.microsoft.com/office/drawing/2014/main" val="3773356113"/>
                    </a:ext>
                  </a:extLst>
                </a:gridCol>
                <a:gridCol w="924560">
                  <a:extLst>
                    <a:ext uri="{9D8B030D-6E8A-4147-A177-3AD203B41FA5}">
                      <a16:colId xmlns:a16="http://schemas.microsoft.com/office/drawing/2014/main" val="206883070"/>
                    </a:ext>
                  </a:extLst>
                </a:gridCol>
              </a:tblGrid>
              <a:tr h="370840">
                <a:tc>
                  <a:txBody>
                    <a:bodyPr/>
                    <a:lstStyle/>
                    <a:p>
                      <a:endParaRPr lang="zh-CN" altLang="en-US" dirty="0">
                        <a:solidFill>
                          <a:schemeClr val="tx1"/>
                        </a:solidFill>
                      </a:endParaRPr>
                    </a:p>
                  </a:txBody>
                  <a:tcPr/>
                </a:tc>
                <a:tc>
                  <a:txBody>
                    <a:bodyPr/>
                    <a:lstStyle/>
                    <a:p>
                      <a:r>
                        <a:rPr lang="en-US" altLang="zh-CN" dirty="0">
                          <a:solidFill>
                            <a:schemeClr val="tx1"/>
                          </a:solidFill>
                        </a:rPr>
                        <a:t>200KB</a:t>
                      </a:r>
                      <a:endParaRPr lang="zh-CN" altLang="en-US" dirty="0">
                        <a:solidFill>
                          <a:schemeClr val="tx1"/>
                        </a:solidFill>
                      </a:endParaRPr>
                    </a:p>
                  </a:txBody>
                  <a:tcPr/>
                </a:tc>
                <a:tc>
                  <a:txBody>
                    <a:bodyPr/>
                    <a:lstStyle/>
                    <a:p>
                      <a:r>
                        <a:rPr lang="en-US" altLang="zh-CN" dirty="0">
                          <a:solidFill>
                            <a:schemeClr val="tx1"/>
                          </a:solidFill>
                        </a:rPr>
                        <a:t>600KB</a:t>
                      </a:r>
                      <a:endParaRPr lang="zh-CN" altLang="en-US" dirty="0">
                        <a:solidFill>
                          <a:schemeClr val="tx1"/>
                        </a:solidFill>
                      </a:endParaRPr>
                    </a:p>
                  </a:txBody>
                  <a:tcPr/>
                </a:tc>
                <a:tc>
                  <a:txBody>
                    <a:bodyPr/>
                    <a:lstStyle/>
                    <a:p>
                      <a:r>
                        <a:rPr lang="en-US" altLang="zh-CN" dirty="0">
                          <a:solidFill>
                            <a:schemeClr val="tx1"/>
                          </a:solidFill>
                        </a:rPr>
                        <a:t>500KB</a:t>
                      </a:r>
                      <a:endParaRPr lang="zh-CN" altLang="en-US" dirty="0">
                        <a:solidFill>
                          <a:schemeClr val="tx1"/>
                        </a:solidFill>
                      </a:endParaRPr>
                    </a:p>
                  </a:txBody>
                  <a:tcPr/>
                </a:tc>
                <a:tc>
                  <a:txBody>
                    <a:bodyPr/>
                    <a:lstStyle/>
                    <a:p>
                      <a:r>
                        <a:rPr lang="en-US" altLang="zh-CN" dirty="0">
                          <a:solidFill>
                            <a:schemeClr val="tx1"/>
                          </a:solidFill>
                        </a:rPr>
                        <a:t>100KB</a:t>
                      </a:r>
                      <a:endParaRPr lang="zh-CN" altLang="en-US" dirty="0">
                        <a:solidFill>
                          <a:schemeClr val="tx1"/>
                        </a:solidFill>
                      </a:endParaRPr>
                    </a:p>
                  </a:txBody>
                  <a:tcPr/>
                </a:tc>
                <a:tc>
                  <a:txBody>
                    <a:bodyPr/>
                    <a:lstStyle/>
                    <a:p>
                      <a:r>
                        <a:rPr lang="en-US" altLang="zh-CN" dirty="0">
                          <a:solidFill>
                            <a:schemeClr val="tx1"/>
                          </a:solidFill>
                        </a:rPr>
                        <a:t>400KB</a:t>
                      </a:r>
                      <a:endParaRPr lang="zh-CN" altLang="en-US" dirty="0">
                        <a:solidFill>
                          <a:schemeClr val="tx1"/>
                        </a:solidFill>
                      </a:endParaRPr>
                    </a:p>
                  </a:txBody>
                  <a:tcPr/>
                </a:tc>
                <a:extLst>
                  <a:ext uri="{0D108BD9-81ED-4DB2-BD59-A6C34878D82A}">
                    <a16:rowId xmlns:a16="http://schemas.microsoft.com/office/drawing/2014/main" val="4239280747"/>
                  </a:ext>
                </a:extLst>
              </a:tr>
              <a:tr h="370840">
                <a:tc>
                  <a:txBody>
                    <a:bodyPr/>
                    <a:lstStyle/>
                    <a:p>
                      <a:r>
                        <a:rPr lang="en-US" altLang="zh-CN" dirty="0">
                          <a:solidFill>
                            <a:schemeClr val="tx1"/>
                          </a:solidFill>
                        </a:rPr>
                        <a:t>150KB</a:t>
                      </a:r>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endParaRPr lang="zh-CN" altLang="en-US">
                        <a:solidFill>
                          <a:schemeClr val="tx1"/>
                        </a:solidFill>
                      </a:endParaRPr>
                    </a:p>
                  </a:txBody>
                  <a:tcPr/>
                </a:tc>
                <a:tc>
                  <a:txBody>
                    <a:bodyPr/>
                    <a:lstStyle/>
                    <a:p>
                      <a:endParaRPr lang="zh-CN" altLang="en-US">
                        <a:solidFill>
                          <a:schemeClr val="tx1"/>
                        </a:solidFill>
                      </a:endParaRPr>
                    </a:p>
                  </a:txBody>
                  <a:tcPr/>
                </a:tc>
                <a:extLst>
                  <a:ext uri="{0D108BD9-81ED-4DB2-BD59-A6C34878D82A}">
                    <a16:rowId xmlns:a16="http://schemas.microsoft.com/office/drawing/2014/main" val="2313716985"/>
                  </a:ext>
                </a:extLst>
              </a:tr>
              <a:tr h="370840">
                <a:tc>
                  <a:txBody>
                    <a:bodyPr/>
                    <a:lstStyle/>
                    <a:p>
                      <a:r>
                        <a:rPr lang="en-US" altLang="zh-CN" dirty="0">
                          <a:solidFill>
                            <a:schemeClr val="tx1"/>
                          </a:solidFill>
                        </a:rPr>
                        <a:t>350KB</a:t>
                      </a:r>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endParaRPr lang="zh-CN" altLang="en-US">
                        <a:solidFill>
                          <a:schemeClr val="tx1"/>
                        </a:solidFill>
                      </a:endParaRPr>
                    </a:p>
                  </a:txBody>
                  <a:tcPr/>
                </a:tc>
                <a:extLst>
                  <a:ext uri="{0D108BD9-81ED-4DB2-BD59-A6C34878D82A}">
                    <a16:rowId xmlns:a16="http://schemas.microsoft.com/office/drawing/2014/main" val="4096841295"/>
                  </a:ext>
                </a:extLst>
              </a:tr>
              <a:tr h="370840">
                <a:tc>
                  <a:txBody>
                    <a:bodyPr/>
                    <a:lstStyle/>
                    <a:p>
                      <a:r>
                        <a:rPr lang="en-US" altLang="zh-CN" dirty="0">
                          <a:solidFill>
                            <a:schemeClr val="tx1"/>
                          </a:solidFill>
                        </a:rPr>
                        <a:t>450KB</a:t>
                      </a:r>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endParaRPr lang="zh-CN" alt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dirty="0">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extLst>
                  <a:ext uri="{0D108BD9-81ED-4DB2-BD59-A6C34878D82A}">
                    <a16:rowId xmlns:a16="http://schemas.microsoft.com/office/drawing/2014/main" val="1469232351"/>
                  </a:ext>
                </a:extLst>
              </a:tr>
              <a:tr h="370840">
                <a:tc>
                  <a:txBody>
                    <a:bodyPr/>
                    <a:lstStyle/>
                    <a:p>
                      <a:r>
                        <a:rPr lang="en-US" altLang="zh-CN" dirty="0">
                          <a:solidFill>
                            <a:schemeClr val="tx1"/>
                          </a:solidFill>
                        </a:rPr>
                        <a:t>550KB</a:t>
                      </a:r>
                      <a:endParaRPr lang="zh-CN" altLang="en-US" dirty="0">
                        <a:solidFill>
                          <a:srgbClr val="FF0000"/>
                        </a:solidFill>
                      </a:endParaRPr>
                    </a:p>
                  </a:txBody>
                  <a:tcPr/>
                </a:tc>
                <a:tc>
                  <a:txBody>
                    <a:bodyPr/>
                    <a:lstStyle/>
                    <a:p>
                      <a:endParaRPr lang="zh-CN" altLang="en-US">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a:solidFill>
                          <a:schemeClr val="tx1"/>
                        </a:solidFill>
                      </a:endParaRPr>
                    </a:p>
                  </a:txBody>
                  <a:tcPr/>
                </a:tc>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extLst>
                  <a:ext uri="{0D108BD9-81ED-4DB2-BD59-A6C34878D82A}">
                    <a16:rowId xmlns:a16="http://schemas.microsoft.com/office/drawing/2014/main" val="2477372498"/>
                  </a:ext>
                </a:extLst>
              </a:tr>
            </a:tbl>
          </a:graphicData>
        </a:graphic>
      </p:graphicFrame>
      <p:sp>
        <p:nvSpPr>
          <p:cNvPr id="6" name="文本框 5">
            <a:extLst>
              <a:ext uri="{FF2B5EF4-FFF2-40B4-BE49-F238E27FC236}">
                <a16:creationId xmlns:a16="http://schemas.microsoft.com/office/drawing/2014/main" id="{E7B8B8AA-248A-4D57-B61B-915B5F33F102}"/>
              </a:ext>
            </a:extLst>
          </p:cNvPr>
          <p:cNvSpPr txBox="1"/>
          <p:nvPr/>
        </p:nvSpPr>
        <p:spPr>
          <a:xfrm>
            <a:off x="4053840" y="1741209"/>
            <a:ext cx="934720" cy="369332"/>
          </a:xfrm>
          <a:prstGeom prst="rect">
            <a:avLst/>
          </a:prstGeom>
          <a:noFill/>
        </p:spPr>
        <p:txBody>
          <a:bodyPr wrap="square" rtlCol="0">
            <a:spAutoFit/>
          </a:bodyPr>
          <a:lstStyle/>
          <a:p>
            <a:r>
              <a:rPr lang="zh-CN" altLang="en-US" dirty="0"/>
              <a:t>√</a:t>
            </a:r>
          </a:p>
        </p:txBody>
      </p:sp>
      <p:sp>
        <p:nvSpPr>
          <p:cNvPr id="7" name="文本框 6">
            <a:extLst>
              <a:ext uri="{FF2B5EF4-FFF2-40B4-BE49-F238E27FC236}">
                <a16:creationId xmlns:a16="http://schemas.microsoft.com/office/drawing/2014/main" id="{8628FE08-E660-450E-8D07-3A989A3582E6}"/>
              </a:ext>
            </a:extLst>
          </p:cNvPr>
          <p:cNvSpPr txBox="1"/>
          <p:nvPr/>
        </p:nvSpPr>
        <p:spPr>
          <a:xfrm>
            <a:off x="4988560" y="2117844"/>
            <a:ext cx="934720" cy="369332"/>
          </a:xfrm>
          <a:prstGeom prst="rect">
            <a:avLst/>
          </a:prstGeom>
          <a:noFill/>
        </p:spPr>
        <p:txBody>
          <a:bodyPr wrap="square" rtlCol="0">
            <a:spAutoFit/>
          </a:bodyPr>
          <a:lstStyle/>
          <a:p>
            <a:r>
              <a:rPr lang="zh-CN" altLang="en-US" dirty="0"/>
              <a:t>√</a:t>
            </a:r>
          </a:p>
        </p:txBody>
      </p:sp>
      <p:sp>
        <p:nvSpPr>
          <p:cNvPr id="8" name="文本框 7">
            <a:extLst>
              <a:ext uri="{FF2B5EF4-FFF2-40B4-BE49-F238E27FC236}">
                <a16:creationId xmlns:a16="http://schemas.microsoft.com/office/drawing/2014/main" id="{15E20D0D-F88F-4F1B-8E97-E2CE646CE443}"/>
              </a:ext>
            </a:extLst>
          </p:cNvPr>
          <p:cNvSpPr txBox="1"/>
          <p:nvPr/>
        </p:nvSpPr>
        <p:spPr>
          <a:xfrm>
            <a:off x="2357120" y="2489061"/>
            <a:ext cx="934720" cy="369332"/>
          </a:xfrm>
          <a:prstGeom prst="rect">
            <a:avLst/>
          </a:prstGeom>
          <a:noFill/>
        </p:spPr>
        <p:txBody>
          <a:bodyPr wrap="square" rtlCol="0">
            <a:spAutoFit/>
          </a:bodyPr>
          <a:lstStyle/>
          <a:p>
            <a:r>
              <a:rPr lang="en-US" altLang="zh-CN" dirty="0">
                <a:solidFill>
                  <a:srgbClr val="FF0000"/>
                </a:solidFill>
              </a:rPr>
              <a:t>wait</a:t>
            </a:r>
            <a:endParaRPr lang="zh-CN" altLang="en-US" dirty="0"/>
          </a:p>
        </p:txBody>
      </p:sp>
      <p:sp>
        <p:nvSpPr>
          <p:cNvPr id="9" name="文本框 8">
            <a:extLst>
              <a:ext uri="{FF2B5EF4-FFF2-40B4-BE49-F238E27FC236}">
                <a16:creationId xmlns:a16="http://schemas.microsoft.com/office/drawing/2014/main" id="{999A8EDE-05B1-45EE-A316-771B0C5B3122}"/>
              </a:ext>
            </a:extLst>
          </p:cNvPr>
          <p:cNvSpPr txBox="1"/>
          <p:nvPr/>
        </p:nvSpPr>
        <p:spPr>
          <a:xfrm>
            <a:off x="2357120" y="2858393"/>
            <a:ext cx="934720" cy="369332"/>
          </a:xfrm>
          <a:prstGeom prst="rect">
            <a:avLst/>
          </a:prstGeom>
          <a:noFill/>
        </p:spPr>
        <p:txBody>
          <a:bodyPr wrap="square" rtlCol="0">
            <a:spAutoFit/>
          </a:bodyPr>
          <a:lstStyle/>
          <a:p>
            <a:r>
              <a:rPr lang="en-US" altLang="zh-CN" dirty="0">
                <a:solidFill>
                  <a:srgbClr val="FF0000"/>
                </a:solidFill>
              </a:rPr>
              <a:t>wait</a:t>
            </a:r>
            <a:endParaRPr lang="zh-CN" altLang="en-US" dirty="0"/>
          </a:p>
        </p:txBody>
      </p:sp>
    </p:spTree>
    <p:extLst>
      <p:ext uri="{BB962C8B-B14F-4D97-AF65-F5344CB8AC3E}">
        <p14:creationId xmlns:p14="http://schemas.microsoft.com/office/powerpoint/2010/main" val="206780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t>Deadlock Characterization</a:t>
            </a:r>
            <a:endParaRPr lang="en-US" altLang="en-US" sz="1800" dirty="0"/>
          </a:p>
        </p:txBody>
      </p:sp>
      <p:sp>
        <p:nvSpPr>
          <p:cNvPr id="6" name="Rectangle 3">
            <a:extLst>
              <a:ext uri="{FF2B5EF4-FFF2-40B4-BE49-F238E27FC236}">
                <a16:creationId xmlns:a16="http://schemas.microsoft.com/office/drawing/2014/main" id="{31DCBBA1-8F30-4FA3-837E-094688110397}"/>
              </a:ext>
            </a:extLst>
          </p:cNvPr>
          <p:cNvSpPr txBox="1">
            <a:spLocks noChangeArrowheads="1"/>
          </p:cNvSpPr>
          <p:nvPr/>
        </p:nvSpPr>
        <p:spPr bwMode="auto">
          <a:xfrm>
            <a:off x="557784" y="1069848"/>
            <a:ext cx="7772400" cy="473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kumimoji="0" lang="en-US" altLang="zh-CN" kern="0" dirty="0"/>
              <a:t>If Deadlock occurs, </a:t>
            </a:r>
            <a:r>
              <a:rPr kumimoji="0" lang="en-US" altLang="zh-CN" b="1" kern="0" dirty="0">
                <a:solidFill>
                  <a:srgbClr val="FF0000"/>
                </a:solidFill>
              </a:rPr>
              <a:t>four</a:t>
            </a:r>
            <a:r>
              <a:rPr kumimoji="0" lang="en-US" altLang="zh-CN" kern="0" dirty="0"/>
              <a:t> conditions must hold simultaneously</a:t>
            </a:r>
          </a:p>
          <a:p>
            <a:r>
              <a:rPr kumimoji="0" lang="en-US" altLang="zh-CN" sz="1800" dirty="0">
                <a:solidFill>
                  <a:srgbClr val="FF0000"/>
                </a:solidFill>
                <a:ea typeface="宋体" panose="02010600030101010101" pitchFamily="2" charset="-122"/>
              </a:rPr>
              <a:t>Mutual exclusion</a:t>
            </a:r>
          </a:p>
          <a:p>
            <a:pPr lvl="1"/>
            <a:r>
              <a:rPr kumimoji="0" lang="en-US" altLang="zh-CN" sz="1800" dirty="0">
                <a:ea typeface="宋体" panose="02010600030101010101" pitchFamily="2" charset="-122"/>
              </a:rPr>
              <a:t>only one process at a time can use a resource.</a:t>
            </a:r>
          </a:p>
          <a:p>
            <a:r>
              <a:rPr kumimoji="0" lang="en-US" altLang="zh-CN" sz="1800" dirty="0">
                <a:solidFill>
                  <a:srgbClr val="FF0000"/>
                </a:solidFill>
                <a:ea typeface="宋体" panose="02010600030101010101" pitchFamily="2" charset="-122"/>
              </a:rPr>
              <a:t>Hold and wait</a:t>
            </a:r>
          </a:p>
          <a:p>
            <a:pPr lvl="1"/>
            <a:r>
              <a:rPr kumimoji="0" lang="en-US" altLang="zh-CN" sz="1800" dirty="0">
                <a:ea typeface="宋体" panose="02010600030101010101" pitchFamily="2" charset="-122"/>
              </a:rPr>
              <a:t>a process holding at least one resource is waiting to acquire additional resources held by other processes.</a:t>
            </a:r>
          </a:p>
          <a:p>
            <a:r>
              <a:rPr kumimoji="0" lang="en-US" altLang="zh-CN" sz="1800" dirty="0">
                <a:solidFill>
                  <a:srgbClr val="FF0000"/>
                </a:solidFill>
                <a:ea typeface="宋体" panose="02010600030101010101" pitchFamily="2" charset="-122"/>
              </a:rPr>
              <a:t>No preemption</a:t>
            </a:r>
          </a:p>
          <a:p>
            <a:pPr lvl="1"/>
            <a:r>
              <a:rPr kumimoji="0" lang="en-US" altLang="zh-CN" sz="1800" dirty="0">
                <a:ea typeface="宋体" panose="02010600030101010101" pitchFamily="2" charset="-122"/>
              </a:rPr>
              <a:t>a resource can be released only voluntarily by the process holding it, after that process has completed its task.</a:t>
            </a:r>
          </a:p>
          <a:p>
            <a:r>
              <a:rPr kumimoji="0" lang="en-US" altLang="zh-CN" sz="1800" dirty="0">
                <a:solidFill>
                  <a:srgbClr val="FF0000"/>
                </a:solidFill>
                <a:ea typeface="宋体" panose="02010600030101010101" pitchFamily="2" charset="-122"/>
              </a:rPr>
              <a:t>Circular wait</a:t>
            </a:r>
          </a:p>
          <a:p>
            <a:pPr lvl="1"/>
            <a:r>
              <a:rPr kumimoji="0" lang="en-US" altLang="zh-CN" sz="1800" dirty="0">
                <a:ea typeface="宋体" panose="02010600030101010101" pitchFamily="2" charset="-122"/>
              </a:rPr>
              <a:t>there exists a set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0</a:t>
            </a:r>
            <a:r>
              <a:rPr kumimoji="0" lang="en-US" altLang="zh-CN" sz="1800" dirty="0">
                <a:ea typeface="宋体" panose="02010600030101010101" pitchFamily="2" charset="-122"/>
              </a:rPr>
              <a:t>,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1</a:t>
            </a:r>
            <a:r>
              <a:rPr kumimoji="0" lang="en-US" altLang="zh-CN" sz="1800" dirty="0">
                <a:ea typeface="宋体" panose="02010600030101010101" pitchFamily="2" charset="-122"/>
              </a:rPr>
              <a:t>, …, </a:t>
            </a:r>
            <a:r>
              <a:rPr kumimoji="0" lang="en-US" altLang="zh-CN" sz="1800" i="1" dirty="0" err="1">
                <a:ea typeface="宋体" panose="02010600030101010101" pitchFamily="2" charset="-122"/>
              </a:rPr>
              <a:t>P</a:t>
            </a:r>
            <a:r>
              <a:rPr kumimoji="0" lang="en-US" altLang="zh-CN" sz="1800" baseline="-25000" dirty="0" err="1">
                <a:ea typeface="宋体" panose="02010600030101010101" pitchFamily="2" charset="-122"/>
              </a:rPr>
              <a:t>n</a:t>
            </a:r>
            <a:r>
              <a:rPr kumimoji="0" lang="en-US" altLang="zh-CN" sz="1800" dirty="0">
                <a:ea typeface="宋体" panose="02010600030101010101" pitchFamily="2" charset="-122"/>
              </a:rPr>
              <a:t>} of waiting processes such that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0 </a:t>
            </a:r>
            <a:r>
              <a:rPr kumimoji="0" lang="en-US" altLang="zh-CN" sz="1800" dirty="0">
                <a:ea typeface="宋体" panose="02010600030101010101" pitchFamily="2" charset="-122"/>
              </a:rPr>
              <a:t>is waiting for a resource that is held by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1</a:t>
            </a:r>
            <a:r>
              <a:rPr kumimoji="0" lang="en-US" altLang="zh-CN" sz="1800" dirty="0">
                <a:ea typeface="宋体" panose="02010600030101010101" pitchFamily="2" charset="-122"/>
              </a:rPr>
              <a:t>,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1</a:t>
            </a:r>
            <a:r>
              <a:rPr kumimoji="0" lang="en-US" altLang="zh-CN" sz="1800" dirty="0">
                <a:ea typeface="宋体" panose="02010600030101010101" pitchFamily="2" charset="-122"/>
              </a:rPr>
              <a:t> is waiting for a resource that is held by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2</a:t>
            </a:r>
            <a:r>
              <a:rPr kumimoji="0" lang="en-US" altLang="zh-CN" sz="1800" dirty="0">
                <a:ea typeface="宋体" panose="02010600030101010101" pitchFamily="2" charset="-122"/>
              </a:rPr>
              <a:t>, …, </a:t>
            </a:r>
            <a:r>
              <a:rPr kumimoji="0" lang="en-US" altLang="zh-CN" sz="1800" i="1" dirty="0" err="1">
                <a:ea typeface="宋体" panose="02010600030101010101" pitchFamily="2" charset="-122"/>
              </a:rPr>
              <a:t>P</a:t>
            </a:r>
            <a:r>
              <a:rPr kumimoji="0" lang="en-US" altLang="zh-CN" sz="1800" i="1" baseline="-25000" dirty="0" err="1">
                <a:ea typeface="宋体" panose="02010600030101010101" pitchFamily="2" charset="-122"/>
              </a:rPr>
              <a:t>n</a:t>
            </a:r>
            <a:r>
              <a:rPr kumimoji="0" lang="en-US" altLang="zh-CN" sz="1800" baseline="-25000" dirty="0">
                <a:ea typeface="宋体" panose="02010600030101010101" pitchFamily="2" charset="-122"/>
              </a:rPr>
              <a:t>–1</a:t>
            </a:r>
            <a:r>
              <a:rPr kumimoji="0" lang="en-US" altLang="zh-CN" sz="1800" dirty="0">
                <a:ea typeface="宋体" panose="02010600030101010101" pitchFamily="2" charset="-122"/>
              </a:rPr>
              <a:t> is waiting for a resource that is held by </a:t>
            </a:r>
            <a:r>
              <a:rPr kumimoji="0" lang="en-US" altLang="zh-CN" sz="1800" i="1" dirty="0" err="1">
                <a:ea typeface="宋体" panose="02010600030101010101" pitchFamily="2" charset="-122"/>
              </a:rPr>
              <a:t>P</a:t>
            </a:r>
            <a:r>
              <a:rPr kumimoji="0" lang="en-US" altLang="zh-CN" sz="1800" baseline="-25000" dirty="0" err="1">
                <a:ea typeface="宋体" panose="02010600030101010101" pitchFamily="2" charset="-122"/>
              </a:rPr>
              <a:t>n</a:t>
            </a:r>
            <a:r>
              <a:rPr kumimoji="0" lang="en-US" altLang="zh-CN" sz="1800" dirty="0">
                <a:ea typeface="宋体" panose="02010600030101010101" pitchFamily="2" charset="-122"/>
              </a:rPr>
              <a:t>, and </a:t>
            </a:r>
            <a:r>
              <a:rPr kumimoji="0" lang="en-US" altLang="zh-CN" sz="1800" i="1" dirty="0" err="1">
                <a:ea typeface="宋体" panose="02010600030101010101" pitchFamily="2" charset="-122"/>
              </a:rPr>
              <a:t>P</a:t>
            </a:r>
            <a:r>
              <a:rPr kumimoji="0" lang="en-US" altLang="zh-CN" sz="1800" baseline="-25000" dirty="0" err="1">
                <a:ea typeface="宋体" panose="02010600030101010101" pitchFamily="2" charset="-122"/>
              </a:rPr>
              <a:t>n</a:t>
            </a:r>
            <a:r>
              <a:rPr kumimoji="0" lang="en-US" altLang="zh-CN" sz="1800" dirty="0">
                <a:ea typeface="宋体" panose="02010600030101010101" pitchFamily="2" charset="-122"/>
              </a:rPr>
              <a:t> is waiting for a resource that is held by </a:t>
            </a:r>
            <a:r>
              <a:rPr kumimoji="0" lang="en-US" altLang="zh-CN" sz="1800" i="1" dirty="0">
                <a:ea typeface="宋体" panose="02010600030101010101" pitchFamily="2" charset="-122"/>
              </a:rPr>
              <a:t>P</a:t>
            </a:r>
            <a:r>
              <a:rPr kumimoji="0" lang="en-US" altLang="zh-CN" sz="1800" baseline="-25000" dirty="0">
                <a:ea typeface="宋体" panose="02010600030101010101" pitchFamily="2" charset="-122"/>
              </a:rPr>
              <a:t>0</a:t>
            </a:r>
            <a:r>
              <a:rPr kumimoji="0" lang="en-US" altLang="zh-CN" sz="1800" dirty="0">
                <a:ea typeface="宋体" panose="02010600030101010101" pitchFamily="2" charset="-122"/>
              </a:rPr>
              <a:t>.</a:t>
            </a:r>
          </a:p>
          <a:p>
            <a:endParaRPr kumimoji="0" lang="en-US" altLang="zh-CN" kern="0" dirty="0"/>
          </a:p>
        </p:txBody>
      </p:sp>
    </p:spTree>
    <p:extLst>
      <p:ext uri="{BB962C8B-B14F-4D97-AF65-F5344CB8AC3E}">
        <p14:creationId xmlns:p14="http://schemas.microsoft.com/office/powerpoint/2010/main" val="64187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lang="en-US" altLang="en-US" dirty="0"/>
              <a:t>Methods for Handling Deadlocks</a:t>
            </a:r>
            <a:endParaRPr lang="en-US" altLang="en-US" sz="1100" dirty="0"/>
          </a:p>
        </p:txBody>
      </p:sp>
      <p:sp>
        <p:nvSpPr>
          <p:cNvPr id="6" name="Rectangle 3">
            <a:extLst>
              <a:ext uri="{FF2B5EF4-FFF2-40B4-BE49-F238E27FC236}">
                <a16:creationId xmlns:a16="http://schemas.microsoft.com/office/drawing/2014/main" id="{31DCBBA1-8F30-4FA3-837E-094688110397}"/>
              </a:ext>
            </a:extLst>
          </p:cNvPr>
          <p:cNvSpPr txBox="1">
            <a:spLocks noChangeArrowheads="1"/>
          </p:cNvSpPr>
          <p:nvPr/>
        </p:nvSpPr>
        <p:spPr bwMode="auto">
          <a:xfrm>
            <a:off x="557784" y="1069848"/>
            <a:ext cx="7772400" cy="473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altLang="en-US" sz="2000" dirty="0"/>
              <a:t>Ensure that the system will </a:t>
            </a:r>
            <a:r>
              <a:rPr lang="en-US" altLang="en-US" sz="2000" b="1" i="1" dirty="0">
                <a:solidFill>
                  <a:srgbClr val="FF0066"/>
                </a:solidFill>
              </a:rPr>
              <a:t>never</a:t>
            </a:r>
            <a:r>
              <a:rPr lang="en-US" altLang="en-US" sz="2000" dirty="0"/>
              <a:t> enter a deadlock state:</a:t>
            </a:r>
          </a:p>
          <a:p>
            <a:pPr lvl="1"/>
            <a:r>
              <a:rPr lang="en-US" altLang="en-US" sz="2000" b="1" dirty="0">
                <a:solidFill>
                  <a:srgbClr val="3366FF"/>
                </a:solidFill>
              </a:rPr>
              <a:t>Deadlock prevention</a:t>
            </a:r>
            <a:r>
              <a:rPr lang="en-US" altLang="en-US" sz="2000" dirty="0"/>
              <a:t>: </a:t>
            </a:r>
            <a:r>
              <a:rPr lang="en-HK" altLang="en-US" sz="2000" dirty="0">
                <a:ea typeface="MS PGothic" panose="020B0600070205080204" pitchFamily="34" charset="-128"/>
              </a:rPr>
              <a:t>it provides a set of methods to ensure at least one of the necessary conditions cannot hold</a:t>
            </a:r>
            <a:endParaRPr lang="en-US" altLang="en-US" sz="2000" dirty="0">
              <a:solidFill>
                <a:srgbClr val="0070C0"/>
              </a:solidFill>
            </a:endParaRPr>
          </a:p>
          <a:p>
            <a:pPr lvl="1"/>
            <a:r>
              <a:rPr lang="en-US" altLang="en-US" sz="2000" b="1" dirty="0">
                <a:solidFill>
                  <a:srgbClr val="3366FF"/>
                </a:solidFill>
              </a:rPr>
              <a:t>Deadlock avoidance</a:t>
            </a:r>
            <a:r>
              <a:rPr lang="en-US" altLang="en-US" sz="2000" dirty="0"/>
              <a:t>: </a:t>
            </a:r>
            <a:r>
              <a:rPr lang="en-HK" altLang="en-US" sz="2000" dirty="0">
                <a:ea typeface="MS PGothic" panose="020B0600070205080204" pitchFamily="34" charset="-128"/>
              </a:rPr>
              <a:t>this requires additional information given in advance concerning which resources a process will request and use during its lifetime. Within such knowledge, the OS can decide for each resource request whether or not a process should wait</a:t>
            </a:r>
            <a:endParaRPr lang="en-US" altLang="en-US" sz="2000" dirty="0">
              <a:solidFill>
                <a:srgbClr val="0070C0"/>
              </a:solidFill>
            </a:endParaRPr>
          </a:p>
          <a:p>
            <a:r>
              <a:rPr lang="en-US" altLang="en-US" sz="2000" b="1" dirty="0">
                <a:solidFill>
                  <a:srgbClr val="3366FF"/>
                </a:solidFill>
              </a:rPr>
              <a:t>Deadlock detection </a:t>
            </a:r>
            <a:r>
              <a:rPr lang="en-US" altLang="en-US" sz="2000" dirty="0"/>
              <a:t>- allow the system to enter a deadlock state</a:t>
            </a:r>
            <a:r>
              <a:rPr lang="zh-CN" altLang="en-US" sz="2000" dirty="0"/>
              <a:t>， </a:t>
            </a:r>
            <a:r>
              <a:rPr lang="en-HK" altLang="zh-CN" sz="2000" dirty="0"/>
              <a:t>periodically </a:t>
            </a:r>
            <a:r>
              <a:rPr lang="en-US" altLang="zh-CN" sz="2000" dirty="0"/>
              <a:t>detect</a:t>
            </a:r>
            <a:r>
              <a:rPr lang="en-US" altLang="en-US" sz="2000" dirty="0"/>
              <a:t> deadlock and then recover from it</a:t>
            </a:r>
          </a:p>
          <a:p>
            <a:r>
              <a:rPr lang="en-US" altLang="en-US" sz="2000" dirty="0"/>
              <a:t>Many OSes just ignore the problem and pretend that deadlocks never occur in the system</a:t>
            </a:r>
          </a:p>
        </p:txBody>
      </p:sp>
    </p:spTree>
    <p:extLst>
      <p:ext uri="{BB962C8B-B14F-4D97-AF65-F5344CB8AC3E}">
        <p14:creationId xmlns:p14="http://schemas.microsoft.com/office/powerpoint/2010/main" val="390640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4000" dirty="0"/>
              <a:t>Deadlock Prevention</a:t>
            </a:r>
            <a:endParaRPr lang="en-US" altLang="en-US" sz="1400" dirty="0"/>
          </a:p>
        </p:txBody>
      </p:sp>
      <p:sp>
        <p:nvSpPr>
          <p:cNvPr id="6" name="Rectangle 3">
            <a:extLst>
              <a:ext uri="{FF2B5EF4-FFF2-40B4-BE49-F238E27FC236}">
                <a16:creationId xmlns:a16="http://schemas.microsoft.com/office/drawing/2014/main" id="{31DCBBA1-8F30-4FA3-837E-094688110397}"/>
              </a:ext>
            </a:extLst>
          </p:cNvPr>
          <p:cNvSpPr txBox="1">
            <a:spLocks noChangeArrowheads="1"/>
          </p:cNvSpPr>
          <p:nvPr/>
        </p:nvSpPr>
        <p:spPr bwMode="auto">
          <a:xfrm>
            <a:off x="557784" y="1069848"/>
            <a:ext cx="7772400" cy="473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90000"/>
              </a:lnSpc>
            </a:pPr>
            <a:r>
              <a:rPr kumimoji="0" lang="en-US" altLang="zh-CN" sz="1600" b="1" dirty="0">
                <a:solidFill>
                  <a:srgbClr val="FF0000"/>
                </a:solidFill>
                <a:ea typeface="宋体" panose="02010600030101010101" pitchFamily="2" charset="-122"/>
              </a:rPr>
              <a:t>Mutual Exclusion</a:t>
            </a:r>
            <a:r>
              <a:rPr kumimoji="0" lang="en-US" altLang="zh-CN" sz="1600" dirty="0">
                <a:ea typeface="宋体" panose="02010600030101010101" pitchFamily="2" charset="-122"/>
              </a:rPr>
              <a:t> – not required for sharable resources; must hold for non-sharable resources.</a:t>
            </a:r>
          </a:p>
          <a:p>
            <a:pPr>
              <a:lnSpc>
                <a:spcPct val="90000"/>
              </a:lnSpc>
            </a:pPr>
            <a:r>
              <a:rPr kumimoji="0" lang="en-US" altLang="zh-CN" sz="1600" b="1" dirty="0">
                <a:solidFill>
                  <a:srgbClr val="FF0000"/>
                </a:solidFill>
                <a:ea typeface="宋体" panose="02010600030101010101" pitchFamily="2" charset="-122"/>
              </a:rPr>
              <a:t>Hold and Wait</a:t>
            </a:r>
            <a:r>
              <a:rPr kumimoji="0" lang="en-US" altLang="zh-CN" sz="1600" dirty="0">
                <a:ea typeface="宋体" panose="02010600030101010101" pitchFamily="2" charset="-122"/>
              </a:rPr>
              <a:t> – must guarantee that whenever a process requests a resource, it does not hold any other resources.</a:t>
            </a:r>
          </a:p>
          <a:p>
            <a:pPr lvl="1">
              <a:lnSpc>
                <a:spcPct val="90000"/>
              </a:lnSpc>
            </a:pPr>
            <a:r>
              <a:rPr kumimoji="0" lang="en-US" altLang="zh-CN" sz="1600" dirty="0">
                <a:ea typeface="宋体" panose="02010600030101010101" pitchFamily="2" charset="-122"/>
              </a:rPr>
              <a:t>Process to request and be allocated all its resources before it begins execution, or allow process to request resources only when the process has none.</a:t>
            </a:r>
          </a:p>
          <a:p>
            <a:pPr lvl="1">
              <a:lnSpc>
                <a:spcPct val="90000"/>
              </a:lnSpc>
            </a:pPr>
            <a:r>
              <a:rPr kumimoji="0" lang="en-US" altLang="zh-CN" sz="1600" dirty="0">
                <a:ea typeface="宋体" panose="02010600030101010101" pitchFamily="2" charset="-122"/>
              </a:rPr>
              <a:t>Low resource utilization; starvation possible</a:t>
            </a:r>
          </a:p>
          <a:p>
            <a:pPr>
              <a:lnSpc>
                <a:spcPct val="90000"/>
              </a:lnSpc>
            </a:pPr>
            <a:r>
              <a:rPr kumimoji="0" lang="en-US" altLang="zh-CN" sz="1600" b="1" dirty="0">
                <a:solidFill>
                  <a:srgbClr val="FF0000"/>
                </a:solidFill>
                <a:ea typeface="宋体" panose="02010600030101010101" pitchFamily="2" charset="-122"/>
              </a:rPr>
              <a:t>No Preemption</a:t>
            </a:r>
            <a:r>
              <a:rPr kumimoji="0" lang="en-US" altLang="zh-CN" sz="1600" dirty="0">
                <a:ea typeface="宋体" panose="02010600030101010101" pitchFamily="2" charset="-122"/>
              </a:rPr>
              <a:t> –</a:t>
            </a:r>
          </a:p>
          <a:p>
            <a:pPr lvl="1">
              <a:lnSpc>
                <a:spcPct val="90000"/>
              </a:lnSpc>
            </a:pPr>
            <a:r>
              <a:rPr kumimoji="0" lang="en-US" altLang="zh-CN" sz="1600" dirty="0">
                <a:ea typeface="宋体" panose="02010600030101010101" pitchFamily="2" charset="-122"/>
              </a:rPr>
              <a:t>If a process holding some resources requests another resource that cannot be immediately allocated to it, then all resources currently being held are released.</a:t>
            </a:r>
          </a:p>
          <a:p>
            <a:pPr lvl="1">
              <a:lnSpc>
                <a:spcPct val="90000"/>
              </a:lnSpc>
            </a:pPr>
            <a:r>
              <a:rPr kumimoji="0" lang="en-US" altLang="zh-CN" sz="1600" dirty="0">
                <a:ea typeface="宋体" panose="02010600030101010101" pitchFamily="2" charset="-122"/>
              </a:rPr>
              <a:t>Preempted resources are added to the list of resources for which the process is waiting.</a:t>
            </a:r>
          </a:p>
          <a:p>
            <a:pPr lvl="1">
              <a:lnSpc>
                <a:spcPct val="90000"/>
              </a:lnSpc>
            </a:pPr>
            <a:r>
              <a:rPr kumimoji="0" lang="en-US" altLang="zh-CN" sz="1600" dirty="0">
                <a:ea typeface="宋体" panose="02010600030101010101" pitchFamily="2" charset="-122"/>
              </a:rPr>
              <a:t>Process will be restarted only when it can regain its old resources, as well as the new ones that it is requesting.</a:t>
            </a:r>
          </a:p>
          <a:p>
            <a:pPr>
              <a:lnSpc>
                <a:spcPct val="90000"/>
              </a:lnSpc>
            </a:pPr>
            <a:r>
              <a:rPr kumimoji="0" lang="en-US" altLang="zh-CN" sz="1600" b="1" dirty="0">
                <a:solidFill>
                  <a:srgbClr val="FF0000"/>
                </a:solidFill>
                <a:ea typeface="宋体" panose="02010600030101010101" pitchFamily="2" charset="-122"/>
              </a:rPr>
              <a:t>Circular Wait</a:t>
            </a:r>
            <a:r>
              <a:rPr kumimoji="0" lang="en-US" altLang="zh-CN" sz="1600" dirty="0">
                <a:ea typeface="宋体" panose="02010600030101010101" pitchFamily="2" charset="-122"/>
              </a:rPr>
              <a:t> – impose a total ordering of all resource types, and require that each process requests resources in an increasing order of enumeration. This might not be practically feasible</a:t>
            </a:r>
          </a:p>
        </p:txBody>
      </p:sp>
    </p:spTree>
    <p:extLst>
      <p:ext uri="{BB962C8B-B14F-4D97-AF65-F5344CB8AC3E}">
        <p14:creationId xmlns:p14="http://schemas.microsoft.com/office/powerpoint/2010/main" val="359939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t>Deadlock Avoidance</a:t>
            </a:r>
            <a:endParaRPr lang="en-US" altLang="en-US" sz="1000" dirty="0"/>
          </a:p>
        </p:txBody>
      </p:sp>
      <p:sp>
        <p:nvSpPr>
          <p:cNvPr id="4" name="Rectangle 5">
            <a:extLst>
              <a:ext uri="{FF2B5EF4-FFF2-40B4-BE49-F238E27FC236}">
                <a16:creationId xmlns:a16="http://schemas.microsoft.com/office/drawing/2014/main" id="{909150C5-11DA-4C59-92A9-8D56E01F3DEC}"/>
              </a:ext>
            </a:extLst>
          </p:cNvPr>
          <p:cNvSpPr>
            <a:spLocks noChangeArrowheads="1"/>
          </p:cNvSpPr>
          <p:nvPr/>
        </p:nvSpPr>
        <p:spPr bwMode="auto">
          <a:xfrm>
            <a:off x="463859" y="1043494"/>
            <a:ext cx="4249737"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lnSpc>
                <a:spcPct val="90000"/>
              </a:lnSpc>
              <a:spcBef>
                <a:spcPct val="35000"/>
              </a:spcBef>
              <a:buClr>
                <a:srgbClr val="993300"/>
              </a:buClr>
            </a:pPr>
            <a:r>
              <a:rPr kumimoji="0" lang="en-US" altLang="zh-CN" sz="1600" b="1" dirty="0">
                <a:solidFill>
                  <a:srgbClr val="FF0000"/>
                </a:solidFill>
                <a:latin typeface="Helvetica" panose="020B0604020202020204" pitchFamily="34" charset="0"/>
                <a:ea typeface="宋体" panose="02010600030101010101" pitchFamily="2" charset="-122"/>
                <a:sym typeface="Symbol" panose="05050102010706020507" pitchFamily="18" charset="2"/>
              </a:rPr>
              <a:t>Avoidance</a:t>
            </a:r>
            <a:r>
              <a:rPr kumimoji="0" lang="en-US" altLang="zh-CN" sz="1600" dirty="0">
                <a:solidFill>
                  <a:srgbClr val="000000"/>
                </a:solidFill>
                <a:latin typeface="Helvetica" panose="020B0604020202020204" pitchFamily="34" charset="0"/>
                <a:ea typeface="宋体" panose="02010600030101010101" pitchFamily="2" charset="-122"/>
                <a:sym typeface="Symbol" panose="05050102010706020507" pitchFamily="18" charset="2"/>
              </a:rPr>
              <a:t>  ensure that a system   </a:t>
            </a:r>
          </a:p>
          <a:p>
            <a:pPr>
              <a:lnSpc>
                <a:spcPct val="90000"/>
              </a:lnSpc>
              <a:spcBef>
                <a:spcPct val="35000"/>
              </a:spcBef>
              <a:buClr>
                <a:srgbClr val="993300"/>
              </a:buClr>
              <a:buFont typeface="Wingdings" panose="05000000000000000000" pitchFamily="2" charset="2"/>
              <a:buNone/>
            </a:pPr>
            <a:r>
              <a:rPr kumimoji="0" lang="en-US" altLang="zh-CN" sz="1600" dirty="0">
                <a:solidFill>
                  <a:srgbClr val="000000"/>
                </a:solidFill>
                <a:latin typeface="Helvetica" panose="020B0604020202020204" pitchFamily="34" charset="0"/>
                <a:ea typeface="宋体" panose="02010600030101010101" pitchFamily="2" charset="-122"/>
                <a:sym typeface="Symbol" panose="05050102010706020507" pitchFamily="18" charset="2"/>
              </a:rPr>
              <a:t>	never enters an unsafe state. </a:t>
            </a:r>
          </a:p>
          <a:p>
            <a:pPr>
              <a:lnSpc>
                <a:spcPct val="90000"/>
              </a:lnSpc>
              <a:spcBef>
                <a:spcPct val="35000"/>
              </a:spcBef>
              <a:buClr>
                <a:srgbClr val="993300"/>
              </a:buClr>
            </a:pPr>
            <a:r>
              <a:rPr kumimoji="0" lang="en-US" altLang="zh-CN" sz="1600" dirty="0">
                <a:solidFill>
                  <a:srgbClr val="000000"/>
                </a:solidFill>
                <a:ea typeface="宋体" panose="02010600030101010101" pitchFamily="2" charset="-122"/>
              </a:rPr>
              <a:t>The deadlock-avoidance algorithm dynamically examines the resource-allocation state to ensure that there can never be a </a:t>
            </a:r>
            <a:r>
              <a:rPr kumimoji="0" lang="en-US" altLang="zh-CN" sz="1600" dirty="0">
                <a:solidFill>
                  <a:srgbClr val="0000FF"/>
                </a:solidFill>
                <a:ea typeface="宋体" panose="02010600030101010101" pitchFamily="2" charset="-122"/>
              </a:rPr>
              <a:t>circular-wait</a:t>
            </a:r>
            <a:r>
              <a:rPr kumimoji="0" lang="en-US" altLang="zh-CN" sz="1600" dirty="0">
                <a:solidFill>
                  <a:srgbClr val="000000"/>
                </a:solidFill>
                <a:ea typeface="宋体" panose="02010600030101010101" pitchFamily="2" charset="-122"/>
              </a:rPr>
              <a:t> condition</a:t>
            </a:r>
          </a:p>
          <a:p>
            <a:pPr>
              <a:lnSpc>
                <a:spcPct val="90000"/>
              </a:lnSpc>
              <a:spcBef>
                <a:spcPct val="35000"/>
              </a:spcBef>
              <a:buClr>
                <a:srgbClr val="993300"/>
              </a:buClr>
            </a:pPr>
            <a:r>
              <a:rPr kumimoji="0" lang="en-US" altLang="zh-CN" sz="1600" dirty="0">
                <a:solidFill>
                  <a:srgbClr val="FF0000"/>
                </a:solidFill>
                <a:ea typeface="宋体" panose="02010600030101010101" pitchFamily="2" charset="-122"/>
              </a:rPr>
              <a:t>Resource-allocation state</a:t>
            </a:r>
            <a:r>
              <a:rPr kumimoji="0" lang="en-US" altLang="zh-CN" sz="1600" dirty="0">
                <a:solidFill>
                  <a:srgbClr val="000000"/>
                </a:solidFill>
                <a:ea typeface="宋体" panose="02010600030101010101" pitchFamily="2" charset="-122"/>
              </a:rPr>
              <a:t> is defined by the number of available and allocated resources, and the maximum demands of the processes.</a:t>
            </a:r>
            <a:endParaRPr kumimoji="0" lang="en-US" altLang="zh-CN" sz="1600" dirty="0">
              <a:solidFill>
                <a:srgbClr val="000000"/>
              </a:solidFill>
              <a:latin typeface="Helvetica" panose="020B0604020202020204" pitchFamily="34" charset="0"/>
              <a:ea typeface="宋体" panose="02010600030101010101" pitchFamily="2" charset="-122"/>
              <a:sym typeface="Symbol" panose="05050102010706020507" pitchFamily="18" charset="2"/>
            </a:endParaRPr>
          </a:p>
          <a:p>
            <a:pPr>
              <a:lnSpc>
                <a:spcPct val="90000"/>
              </a:lnSpc>
              <a:spcBef>
                <a:spcPct val="35000"/>
              </a:spcBef>
              <a:buClr>
                <a:srgbClr val="993300"/>
              </a:buClr>
              <a:buFont typeface="Wingdings" panose="05000000000000000000" pitchFamily="2" charset="2"/>
              <a:buNone/>
            </a:pPr>
            <a:endParaRPr kumimoji="0" lang="en-US" altLang="zh-CN" sz="1600" dirty="0">
              <a:solidFill>
                <a:srgbClr val="000000"/>
              </a:solidFill>
              <a:latin typeface="Helvetica" panose="020B0604020202020204" pitchFamily="34" charset="0"/>
              <a:ea typeface="宋体" panose="02010600030101010101" pitchFamily="2" charset="-122"/>
              <a:sym typeface="Symbol" panose="05050102010706020507" pitchFamily="18" charset="2"/>
            </a:endParaRPr>
          </a:p>
          <a:p>
            <a:pPr>
              <a:lnSpc>
                <a:spcPct val="90000"/>
              </a:lnSpc>
              <a:spcBef>
                <a:spcPct val="35000"/>
              </a:spcBef>
              <a:buClr>
                <a:srgbClr val="993300"/>
              </a:buClr>
              <a:buFont typeface="Wingdings" panose="05000000000000000000" pitchFamily="2" charset="2"/>
              <a:buNone/>
            </a:pPr>
            <a:endParaRPr kumimoji="0" lang="en-US" altLang="zh-CN" sz="1600" dirty="0">
              <a:solidFill>
                <a:srgbClr val="000000"/>
              </a:solidFill>
              <a:latin typeface="Helvetica" panose="020B0604020202020204" pitchFamily="34" charset="0"/>
              <a:ea typeface="宋体" panose="02010600030101010101" pitchFamily="2" charset="-122"/>
              <a:sym typeface="Symbol" panose="05050102010706020507" pitchFamily="18" charset="2"/>
            </a:endParaRPr>
          </a:p>
        </p:txBody>
      </p:sp>
      <p:pic>
        <p:nvPicPr>
          <p:cNvPr id="5" name="Picture 4">
            <a:extLst>
              <a:ext uri="{FF2B5EF4-FFF2-40B4-BE49-F238E27FC236}">
                <a16:creationId xmlns:a16="http://schemas.microsoft.com/office/drawing/2014/main" id="{42B5D3E3-7BDB-40E1-9621-BA511587C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437" t="1572" r="13683" b="2194"/>
          <a:stretch>
            <a:fillRect/>
          </a:stretch>
        </p:blipFill>
        <p:spPr bwMode="auto">
          <a:xfrm>
            <a:off x="5216834" y="1210181"/>
            <a:ext cx="22320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B9D2B0C3-695F-4E50-8B42-9626E055A231}"/>
              </a:ext>
            </a:extLst>
          </p:cNvPr>
          <p:cNvSpPr>
            <a:spLocks noChangeArrowheads="1"/>
          </p:cNvSpPr>
          <p:nvPr/>
        </p:nvSpPr>
        <p:spPr bwMode="auto">
          <a:xfrm>
            <a:off x="463859" y="3635881"/>
            <a:ext cx="771366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08585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buClr>
                <a:srgbClr val="CCCC99"/>
              </a:buClr>
            </a:pPr>
            <a:r>
              <a:rPr kumimoji="0" lang="en-US" altLang="zh-CN" sz="1600">
                <a:solidFill>
                  <a:srgbClr val="000000"/>
                </a:solidFill>
                <a:ea typeface="宋体" panose="02010600030101010101" pitchFamily="2" charset="-122"/>
              </a:rPr>
              <a:t>System is in safe state if there exists a safe sequence of all processes:</a:t>
            </a:r>
          </a:p>
          <a:p>
            <a:pPr>
              <a:buClr>
                <a:srgbClr val="CCCC99"/>
              </a:buClr>
              <a:buFont typeface="Monotype Sorts" pitchFamily="-84" charset="2"/>
              <a:buNone/>
            </a:pPr>
            <a:r>
              <a:rPr kumimoji="0" lang="en-US" altLang="zh-CN" sz="1600">
                <a:solidFill>
                  <a:srgbClr val="000000"/>
                </a:solidFill>
                <a:ea typeface="宋体" panose="02010600030101010101" pitchFamily="2" charset="-122"/>
              </a:rPr>
              <a:t>	sequence &lt;P</a:t>
            </a:r>
            <a:r>
              <a:rPr kumimoji="0" lang="en-US" altLang="zh-CN" sz="1600" baseline="-25000">
                <a:solidFill>
                  <a:srgbClr val="000000"/>
                </a:solidFill>
                <a:ea typeface="宋体" panose="02010600030101010101" pitchFamily="2" charset="-122"/>
              </a:rPr>
              <a:t>1</a:t>
            </a:r>
            <a:r>
              <a:rPr kumimoji="0" lang="en-US" altLang="zh-CN" sz="1600">
                <a:solidFill>
                  <a:srgbClr val="000000"/>
                </a:solidFill>
                <a:ea typeface="宋体" panose="02010600030101010101" pitchFamily="2" charset="-122"/>
              </a:rPr>
              <a:t>, P</a:t>
            </a:r>
            <a:r>
              <a:rPr kumimoji="0" lang="en-US" altLang="zh-CN" sz="1600" baseline="-25000">
                <a:solidFill>
                  <a:srgbClr val="000000"/>
                </a:solidFill>
                <a:ea typeface="宋体" panose="02010600030101010101" pitchFamily="2" charset="-122"/>
              </a:rPr>
              <a:t>2</a:t>
            </a:r>
            <a:r>
              <a:rPr kumimoji="0" lang="en-US" altLang="zh-CN" sz="1600">
                <a:solidFill>
                  <a:srgbClr val="000000"/>
                </a:solidFill>
                <a:ea typeface="宋体" panose="02010600030101010101" pitchFamily="2" charset="-122"/>
              </a:rPr>
              <a:t>, …, P</a:t>
            </a:r>
            <a:r>
              <a:rPr kumimoji="0" lang="en-US" altLang="zh-CN" sz="1600" baseline="-25000">
                <a:solidFill>
                  <a:srgbClr val="000000"/>
                </a:solidFill>
                <a:ea typeface="宋体" panose="02010600030101010101" pitchFamily="2" charset="-122"/>
              </a:rPr>
              <a:t>n</a:t>
            </a:r>
            <a:r>
              <a:rPr kumimoji="0" lang="en-US" altLang="zh-CN" sz="1600">
                <a:solidFill>
                  <a:srgbClr val="000000"/>
                </a:solidFill>
                <a:ea typeface="宋体" panose="02010600030101010101" pitchFamily="2" charset="-122"/>
              </a:rPr>
              <a:t>&gt; is safe if for each P</a:t>
            </a:r>
            <a:r>
              <a:rPr kumimoji="0" lang="en-US" altLang="zh-CN" sz="1600" baseline="-25000">
                <a:solidFill>
                  <a:srgbClr val="000000"/>
                </a:solidFill>
                <a:ea typeface="宋体" panose="02010600030101010101" pitchFamily="2" charset="-122"/>
              </a:rPr>
              <a:t>i</a:t>
            </a:r>
            <a:r>
              <a:rPr kumimoji="0" lang="en-US" altLang="zh-CN" sz="1600">
                <a:solidFill>
                  <a:srgbClr val="000000"/>
                </a:solidFill>
                <a:ea typeface="宋体" panose="02010600030101010101" pitchFamily="2" charset="-122"/>
              </a:rPr>
              <a:t>, the resources that P</a:t>
            </a:r>
            <a:r>
              <a:rPr kumimoji="0" lang="en-US" altLang="zh-CN" sz="1600" baseline="-25000">
                <a:solidFill>
                  <a:srgbClr val="000000"/>
                </a:solidFill>
                <a:ea typeface="宋体" panose="02010600030101010101" pitchFamily="2" charset="-122"/>
              </a:rPr>
              <a:t>i </a:t>
            </a:r>
            <a:r>
              <a:rPr kumimoji="0" lang="en-US" altLang="zh-CN" sz="1600">
                <a:solidFill>
                  <a:srgbClr val="000000"/>
                </a:solidFill>
                <a:ea typeface="宋体" panose="02010600030101010101" pitchFamily="2" charset="-122"/>
              </a:rPr>
              <a:t>can still request can be satisfied by currently available resources + resources held by all the P</a:t>
            </a:r>
            <a:r>
              <a:rPr kumimoji="0" lang="en-US" altLang="zh-CN" sz="1600" baseline="-25000">
                <a:solidFill>
                  <a:srgbClr val="000000"/>
                </a:solidFill>
                <a:ea typeface="宋体" panose="02010600030101010101" pitchFamily="2" charset="-122"/>
              </a:rPr>
              <a:t>j</a:t>
            </a:r>
            <a:r>
              <a:rPr kumimoji="0" lang="en-US" altLang="zh-CN" sz="1600">
                <a:solidFill>
                  <a:srgbClr val="000000"/>
                </a:solidFill>
                <a:ea typeface="宋体" panose="02010600030101010101" pitchFamily="2" charset="-122"/>
              </a:rPr>
              <a:t>, with j&lt;i.</a:t>
            </a:r>
          </a:p>
          <a:p>
            <a:pPr lvl="2">
              <a:buClr>
                <a:srgbClr val="CCCC99"/>
              </a:buClr>
            </a:pPr>
            <a:r>
              <a:rPr kumimoji="0" lang="en-US" altLang="zh-CN" sz="1600">
                <a:solidFill>
                  <a:srgbClr val="000000"/>
                </a:solidFill>
                <a:ea typeface="宋体" panose="02010600030101010101" pitchFamily="2" charset="-122"/>
              </a:rPr>
              <a:t>If P</a:t>
            </a:r>
            <a:r>
              <a:rPr kumimoji="0" lang="en-US" altLang="zh-CN" sz="1600" baseline="-25000">
                <a:solidFill>
                  <a:srgbClr val="000000"/>
                </a:solidFill>
                <a:ea typeface="宋体" panose="02010600030101010101" pitchFamily="2" charset="-122"/>
              </a:rPr>
              <a:t>i</a:t>
            </a:r>
            <a:r>
              <a:rPr kumimoji="0" lang="en-US" altLang="zh-CN" sz="1600">
                <a:solidFill>
                  <a:srgbClr val="000000"/>
                </a:solidFill>
                <a:ea typeface="宋体" panose="02010600030101010101" pitchFamily="2" charset="-122"/>
              </a:rPr>
              <a:t> resource needs are not immediately available, then </a:t>
            </a:r>
            <a:r>
              <a:rPr kumimoji="0" lang="en-US" altLang="zh-CN" sz="1600" i="1">
                <a:solidFill>
                  <a:srgbClr val="000000"/>
                </a:solidFill>
                <a:ea typeface="宋体" panose="02010600030101010101" pitchFamily="2" charset="-122"/>
              </a:rPr>
              <a:t>P</a:t>
            </a:r>
            <a:r>
              <a:rPr kumimoji="0" lang="en-US" altLang="zh-CN" sz="1600" i="1" baseline="-25000">
                <a:solidFill>
                  <a:srgbClr val="000000"/>
                </a:solidFill>
                <a:ea typeface="宋体" panose="02010600030101010101" pitchFamily="2" charset="-122"/>
              </a:rPr>
              <a:t>i</a:t>
            </a:r>
            <a:r>
              <a:rPr kumimoji="0" lang="en-US" altLang="zh-CN" sz="1600">
                <a:solidFill>
                  <a:srgbClr val="000000"/>
                </a:solidFill>
                <a:ea typeface="宋体" panose="02010600030101010101" pitchFamily="2" charset="-122"/>
              </a:rPr>
              <a:t> can wait until all </a:t>
            </a:r>
            <a:r>
              <a:rPr kumimoji="0" lang="en-US" altLang="zh-CN" sz="1600" i="1">
                <a:solidFill>
                  <a:srgbClr val="000000"/>
                </a:solidFill>
                <a:ea typeface="宋体" panose="02010600030101010101" pitchFamily="2" charset="-122"/>
              </a:rPr>
              <a:t>P</a:t>
            </a:r>
            <a:r>
              <a:rPr kumimoji="0" lang="en-US" altLang="zh-CN" sz="1600" i="1" baseline="-25000">
                <a:solidFill>
                  <a:srgbClr val="000000"/>
                </a:solidFill>
                <a:ea typeface="宋体" panose="02010600030101010101" pitchFamily="2" charset="-122"/>
              </a:rPr>
              <a:t>j</a:t>
            </a:r>
            <a:r>
              <a:rPr kumimoji="0" lang="en-US" altLang="zh-CN" sz="1600" i="1">
                <a:solidFill>
                  <a:srgbClr val="000000"/>
                </a:solidFill>
                <a:ea typeface="宋体" panose="02010600030101010101" pitchFamily="2" charset="-122"/>
              </a:rPr>
              <a:t> </a:t>
            </a:r>
            <a:r>
              <a:rPr kumimoji="0" lang="en-US" altLang="zh-CN" sz="1600">
                <a:solidFill>
                  <a:srgbClr val="000000"/>
                </a:solidFill>
                <a:ea typeface="宋体" panose="02010600030101010101" pitchFamily="2" charset="-122"/>
              </a:rPr>
              <a:t>have finished.</a:t>
            </a:r>
          </a:p>
          <a:p>
            <a:pPr lvl="2">
              <a:buClr>
                <a:srgbClr val="CCCC99"/>
              </a:buClr>
            </a:pPr>
            <a:r>
              <a:rPr kumimoji="0" lang="en-US" altLang="zh-CN" sz="1600">
                <a:solidFill>
                  <a:srgbClr val="000000"/>
                </a:solidFill>
                <a:ea typeface="宋体" panose="02010600030101010101" pitchFamily="2" charset="-122"/>
              </a:rPr>
              <a:t>When </a:t>
            </a:r>
            <a:r>
              <a:rPr kumimoji="0" lang="en-US" altLang="zh-CN" sz="1600" i="1">
                <a:solidFill>
                  <a:srgbClr val="000000"/>
                </a:solidFill>
                <a:ea typeface="宋体" panose="02010600030101010101" pitchFamily="2" charset="-122"/>
              </a:rPr>
              <a:t>P</a:t>
            </a:r>
            <a:r>
              <a:rPr kumimoji="0" lang="en-US" altLang="zh-CN" sz="1600" i="1" baseline="-25000">
                <a:solidFill>
                  <a:srgbClr val="000000"/>
                </a:solidFill>
                <a:ea typeface="宋体" panose="02010600030101010101" pitchFamily="2" charset="-122"/>
              </a:rPr>
              <a:t>j</a:t>
            </a:r>
            <a:r>
              <a:rPr kumimoji="0" lang="en-US" altLang="zh-CN" sz="1600">
                <a:solidFill>
                  <a:srgbClr val="000000"/>
                </a:solidFill>
                <a:ea typeface="宋体" panose="02010600030101010101" pitchFamily="2" charset="-122"/>
              </a:rPr>
              <a:t> is finished, </a:t>
            </a:r>
            <a:r>
              <a:rPr kumimoji="0" lang="en-US" altLang="zh-CN" sz="1600" i="1">
                <a:solidFill>
                  <a:srgbClr val="000000"/>
                </a:solidFill>
                <a:ea typeface="宋体" panose="02010600030101010101" pitchFamily="2" charset="-122"/>
              </a:rPr>
              <a:t>P</a:t>
            </a:r>
            <a:r>
              <a:rPr kumimoji="0" lang="en-US" altLang="zh-CN" sz="1600" baseline="-25000">
                <a:solidFill>
                  <a:srgbClr val="000000"/>
                </a:solidFill>
                <a:ea typeface="宋体" panose="02010600030101010101" pitchFamily="2" charset="-122"/>
              </a:rPr>
              <a:t>i</a:t>
            </a:r>
            <a:r>
              <a:rPr kumimoji="0" lang="en-US" altLang="zh-CN" sz="1600">
                <a:solidFill>
                  <a:srgbClr val="000000"/>
                </a:solidFill>
                <a:ea typeface="宋体" panose="02010600030101010101" pitchFamily="2" charset="-122"/>
              </a:rPr>
              <a:t> can obtain needed resources, execute, return allocated resources, and terminate. </a:t>
            </a:r>
          </a:p>
          <a:p>
            <a:pPr lvl="2">
              <a:buClr>
                <a:srgbClr val="CCCC99"/>
              </a:buClr>
            </a:pPr>
            <a:r>
              <a:rPr kumimoji="0" lang="en-US" altLang="zh-CN" sz="1600">
                <a:solidFill>
                  <a:srgbClr val="000000"/>
                </a:solidFill>
                <a:ea typeface="宋体" panose="02010600030101010101" pitchFamily="2" charset="-122"/>
              </a:rPr>
              <a:t>When </a:t>
            </a:r>
            <a:r>
              <a:rPr kumimoji="0" lang="en-US" altLang="zh-CN" sz="1600" i="1">
                <a:solidFill>
                  <a:srgbClr val="000000"/>
                </a:solidFill>
                <a:ea typeface="宋体" panose="02010600030101010101" pitchFamily="2" charset="-122"/>
              </a:rPr>
              <a:t>P</a:t>
            </a:r>
            <a:r>
              <a:rPr kumimoji="0" lang="en-US" altLang="zh-CN" sz="1600" i="1" baseline="-25000">
                <a:solidFill>
                  <a:srgbClr val="000000"/>
                </a:solidFill>
                <a:ea typeface="宋体" panose="02010600030101010101" pitchFamily="2" charset="-122"/>
              </a:rPr>
              <a:t>i</a:t>
            </a:r>
            <a:r>
              <a:rPr kumimoji="0" lang="en-US" altLang="zh-CN" sz="1600">
                <a:solidFill>
                  <a:srgbClr val="000000"/>
                </a:solidFill>
                <a:ea typeface="宋体" panose="02010600030101010101" pitchFamily="2" charset="-122"/>
              </a:rPr>
              <a:t> terminates, </a:t>
            </a:r>
            <a:r>
              <a:rPr kumimoji="0" lang="en-US" altLang="zh-CN" sz="1600" i="1">
                <a:solidFill>
                  <a:srgbClr val="000000"/>
                </a:solidFill>
                <a:ea typeface="宋体" panose="02010600030101010101" pitchFamily="2" charset="-122"/>
              </a:rPr>
              <a:t>P</a:t>
            </a:r>
            <a:r>
              <a:rPr kumimoji="0" lang="en-US" altLang="zh-CN" sz="1600" i="1" baseline="-25000">
                <a:solidFill>
                  <a:srgbClr val="000000"/>
                </a:solidFill>
                <a:ea typeface="宋体" panose="02010600030101010101" pitchFamily="2" charset="-122"/>
              </a:rPr>
              <a:t>i</a:t>
            </a:r>
            <a:r>
              <a:rPr kumimoji="0" lang="en-US" altLang="zh-CN" sz="1600" baseline="-25000">
                <a:solidFill>
                  <a:srgbClr val="000000"/>
                </a:solidFill>
                <a:ea typeface="宋体" panose="02010600030101010101" pitchFamily="2" charset="-122"/>
              </a:rPr>
              <a:t>+1</a:t>
            </a:r>
            <a:r>
              <a:rPr kumimoji="0" lang="en-US" altLang="zh-CN" sz="1600">
                <a:solidFill>
                  <a:srgbClr val="000000"/>
                </a:solidFill>
                <a:ea typeface="宋体" panose="02010600030101010101" pitchFamily="2" charset="-122"/>
              </a:rPr>
              <a:t> can obtain its needed resources, and so on. </a:t>
            </a:r>
          </a:p>
        </p:txBody>
      </p:sp>
    </p:spTree>
    <p:extLst>
      <p:ext uri="{BB962C8B-B14F-4D97-AF65-F5344CB8AC3E}">
        <p14:creationId xmlns:p14="http://schemas.microsoft.com/office/powerpoint/2010/main" val="177433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07EBC2-F4DC-5A4E-9ED1-DBB01C634E57}"/>
              </a:ext>
            </a:extLst>
          </p:cNvPr>
          <p:cNvSpPr>
            <a:spLocks noGrp="1" noChangeArrowheads="1"/>
          </p:cNvSpPr>
          <p:nvPr>
            <p:ph type="title"/>
          </p:nvPr>
        </p:nvSpPr>
        <p:spPr>
          <a:xfrm>
            <a:off x="463859" y="157447"/>
            <a:ext cx="8442325" cy="666253"/>
          </a:xfrm>
        </p:spPr>
        <p:txBody>
          <a:bodyPr/>
          <a:lstStyle/>
          <a:p>
            <a:pPr eaLnBrk="1" hangingPunct="1"/>
            <a:r>
              <a:rPr kumimoji="0" lang="en-US" altLang="zh-TW" sz="3600" dirty="0"/>
              <a:t>Resource-Allocation Graph</a:t>
            </a:r>
            <a:endParaRPr lang="en-US" altLang="en-US" sz="1200" dirty="0"/>
          </a:p>
        </p:txBody>
      </p:sp>
      <p:sp>
        <p:nvSpPr>
          <p:cNvPr id="4" name="Rectangle 3">
            <a:extLst>
              <a:ext uri="{FF2B5EF4-FFF2-40B4-BE49-F238E27FC236}">
                <a16:creationId xmlns:a16="http://schemas.microsoft.com/office/drawing/2014/main" id="{F042671F-7C2D-4FB2-B77B-2004991902D7}"/>
              </a:ext>
            </a:extLst>
          </p:cNvPr>
          <p:cNvSpPr txBox="1">
            <a:spLocks noChangeArrowheads="1"/>
          </p:cNvSpPr>
          <p:nvPr/>
        </p:nvSpPr>
        <p:spPr bwMode="auto">
          <a:xfrm>
            <a:off x="557784" y="1069848"/>
            <a:ext cx="6788150" cy="412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80000"/>
              </a:lnSpc>
            </a:pPr>
            <a:r>
              <a:rPr kumimoji="0" lang="en-US" altLang="zh-CN" sz="2000" kern="0" dirty="0"/>
              <a:t>A set of vertices </a:t>
            </a:r>
            <a:r>
              <a:rPr kumimoji="0" lang="en-US" altLang="zh-CN" sz="2000" i="1" kern="0" dirty="0"/>
              <a:t>V</a:t>
            </a:r>
            <a:r>
              <a:rPr kumimoji="0" lang="en-US" altLang="zh-CN" sz="2000" kern="0" dirty="0"/>
              <a:t> and a set of edges </a:t>
            </a:r>
            <a:r>
              <a:rPr kumimoji="0" lang="en-US" altLang="zh-CN" sz="2000" i="1" kern="0" dirty="0"/>
              <a:t>E</a:t>
            </a:r>
            <a:r>
              <a:rPr kumimoji="0" lang="en-US" altLang="zh-CN" sz="2000" kern="0" dirty="0"/>
              <a:t>.</a:t>
            </a:r>
          </a:p>
          <a:p>
            <a:pPr>
              <a:lnSpc>
                <a:spcPct val="80000"/>
              </a:lnSpc>
            </a:pPr>
            <a:endParaRPr kumimoji="0" lang="en-US" altLang="zh-CN" kern="0" dirty="0">
              <a:ea typeface="宋体" panose="02010600030101010101" pitchFamily="2" charset="-122"/>
            </a:endParaRPr>
          </a:p>
          <a:p>
            <a:pPr>
              <a:lnSpc>
                <a:spcPct val="80000"/>
              </a:lnSpc>
            </a:pPr>
            <a:r>
              <a:rPr kumimoji="0" lang="en-US" altLang="zh-CN" kern="0" dirty="0">
                <a:ea typeface="宋体" panose="02010600030101010101" pitchFamily="2" charset="-122"/>
              </a:rPr>
              <a:t>V is partitioned into two types:</a:t>
            </a:r>
          </a:p>
          <a:p>
            <a:pPr>
              <a:lnSpc>
                <a:spcPct val="80000"/>
              </a:lnSpc>
              <a:buFont typeface="Monotype Sorts" pitchFamily="-84" charset="2"/>
              <a:buNone/>
            </a:pPr>
            <a:endParaRPr kumimoji="0" lang="en-US" altLang="zh-CN" kern="0" dirty="0">
              <a:ea typeface="宋体" panose="02010600030101010101" pitchFamily="2" charset="-122"/>
            </a:endParaRPr>
          </a:p>
          <a:p>
            <a:pPr lvl="1">
              <a:lnSpc>
                <a:spcPct val="80000"/>
              </a:lnSpc>
            </a:pPr>
            <a:r>
              <a:rPr kumimoji="0" lang="en-US" altLang="zh-CN" sz="1600" i="1" kern="0" dirty="0">
                <a:ea typeface="宋体" panose="02010600030101010101" pitchFamily="2" charset="-122"/>
              </a:rPr>
              <a:t>P</a:t>
            </a:r>
            <a:r>
              <a:rPr kumimoji="0" lang="en-US" altLang="zh-CN" sz="1600" kern="0" dirty="0">
                <a:ea typeface="宋体" panose="02010600030101010101" pitchFamily="2" charset="-122"/>
              </a:rPr>
              <a:t> = {</a:t>
            </a:r>
            <a:r>
              <a:rPr kumimoji="0" lang="en-US" altLang="zh-CN" sz="1600" i="1" kern="0" dirty="0">
                <a:ea typeface="宋体" panose="02010600030101010101" pitchFamily="2" charset="-122"/>
              </a:rPr>
              <a:t>P</a:t>
            </a:r>
            <a:r>
              <a:rPr kumimoji="0" lang="en-US" altLang="zh-CN" sz="1600" kern="0" baseline="-25000" dirty="0">
                <a:ea typeface="宋体" panose="02010600030101010101" pitchFamily="2" charset="-122"/>
              </a:rPr>
              <a:t>1</a:t>
            </a:r>
            <a:r>
              <a:rPr kumimoji="0" lang="en-US" altLang="zh-CN" sz="1600" kern="0" dirty="0">
                <a:ea typeface="宋体" panose="02010600030101010101" pitchFamily="2" charset="-122"/>
              </a:rPr>
              <a:t>, </a:t>
            </a:r>
            <a:r>
              <a:rPr kumimoji="0" lang="en-US" altLang="zh-CN" sz="1600" i="1" kern="0" dirty="0">
                <a:ea typeface="宋体" panose="02010600030101010101" pitchFamily="2" charset="-122"/>
              </a:rPr>
              <a:t>P</a:t>
            </a:r>
            <a:r>
              <a:rPr kumimoji="0" lang="en-US" altLang="zh-CN" sz="1600" kern="0" baseline="-25000" dirty="0">
                <a:ea typeface="宋体" panose="02010600030101010101" pitchFamily="2" charset="-122"/>
              </a:rPr>
              <a:t>2</a:t>
            </a:r>
            <a:r>
              <a:rPr kumimoji="0" lang="en-US" altLang="zh-CN" sz="1600" kern="0" dirty="0">
                <a:ea typeface="宋体" panose="02010600030101010101" pitchFamily="2" charset="-122"/>
              </a:rPr>
              <a:t>, …, </a:t>
            </a:r>
            <a:r>
              <a:rPr kumimoji="0" lang="en-US" altLang="zh-CN" sz="1600" i="1" kern="0" dirty="0" err="1">
                <a:ea typeface="宋体" panose="02010600030101010101" pitchFamily="2" charset="-122"/>
              </a:rPr>
              <a:t>P</a:t>
            </a:r>
            <a:r>
              <a:rPr kumimoji="0" lang="en-US" altLang="zh-CN" sz="1600" i="1" kern="0" baseline="-25000" dirty="0" err="1">
                <a:ea typeface="宋体" panose="02010600030101010101" pitchFamily="2" charset="-122"/>
              </a:rPr>
              <a:t>n</a:t>
            </a:r>
            <a:r>
              <a:rPr kumimoji="0" lang="en-US" altLang="zh-CN" sz="1600" kern="0" dirty="0">
                <a:ea typeface="宋体" panose="02010600030101010101" pitchFamily="2" charset="-122"/>
              </a:rPr>
              <a:t>}, the set consisting of all the processes in the system.</a:t>
            </a:r>
            <a:br>
              <a:rPr kumimoji="0" lang="en-US" altLang="zh-CN" sz="1600" kern="0" dirty="0">
                <a:ea typeface="宋体" panose="02010600030101010101" pitchFamily="2" charset="-122"/>
              </a:rPr>
            </a:br>
            <a:endParaRPr kumimoji="0" lang="en-US" altLang="zh-CN" sz="1600" kern="0" dirty="0">
              <a:ea typeface="宋体" panose="02010600030101010101" pitchFamily="2" charset="-122"/>
            </a:endParaRPr>
          </a:p>
          <a:p>
            <a:pPr lvl="1">
              <a:lnSpc>
                <a:spcPct val="80000"/>
              </a:lnSpc>
            </a:pPr>
            <a:r>
              <a:rPr kumimoji="0" lang="en-US" altLang="zh-CN" sz="1600" i="1" kern="0" dirty="0">
                <a:ea typeface="宋体" panose="02010600030101010101" pitchFamily="2" charset="-122"/>
              </a:rPr>
              <a:t>R</a:t>
            </a:r>
            <a:r>
              <a:rPr kumimoji="0" lang="en-US" altLang="zh-CN" sz="1600" kern="0" dirty="0">
                <a:ea typeface="宋体" panose="02010600030101010101" pitchFamily="2" charset="-122"/>
              </a:rPr>
              <a:t> = {</a:t>
            </a:r>
            <a:r>
              <a:rPr kumimoji="0" lang="en-US" altLang="zh-CN" sz="1600" i="1" kern="0" dirty="0">
                <a:ea typeface="宋体" panose="02010600030101010101" pitchFamily="2" charset="-122"/>
              </a:rPr>
              <a:t>R</a:t>
            </a:r>
            <a:r>
              <a:rPr kumimoji="0" lang="en-US" altLang="zh-CN" sz="1600" kern="0" baseline="-25000" dirty="0">
                <a:ea typeface="宋体" panose="02010600030101010101" pitchFamily="2" charset="-122"/>
              </a:rPr>
              <a:t>1</a:t>
            </a:r>
            <a:r>
              <a:rPr kumimoji="0" lang="en-US" altLang="zh-CN" sz="1600" kern="0" dirty="0">
                <a:ea typeface="宋体" panose="02010600030101010101" pitchFamily="2" charset="-122"/>
              </a:rPr>
              <a:t>, </a:t>
            </a:r>
            <a:r>
              <a:rPr kumimoji="0" lang="en-US" altLang="zh-CN" sz="1600" i="1" kern="0" dirty="0">
                <a:ea typeface="宋体" panose="02010600030101010101" pitchFamily="2" charset="-122"/>
              </a:rPr>
              <a:t>R</a:t>
            </a:r>
            <a:r>
              <a:rPr kumimoji="0" lang="en-US" altLang="zh-CN" sz="1600" kern="0" baseline="-25000" dirty="0">
                <a:ea typeface="宋体" panose="02010600030101010101" pitchFamily="2" charset="-122"/>
              </a:rPr>
              <a:t>2</a:t>
            </a:r>
            <a:r>
              <a:rPr kumimoji="0" lang="en-US" altLang="zh-CN" sz="1600" kern="0" dirty="0">
                <a:ea typeface="宋体" panose="02010600030101010101" pitchFamily="2" charset="-122"/>
              </a:rPr>
              <a:t>, …, </a:t>
            </a:r>
            <a:r>
              <a:rPr kumimoji="0" lang="en-US" altLang="zh-CN" sz="1600" i="1" kern="0" dirty="0">
                <a:ea typeface="宋体" panose="02010600030101010101" pitchFamily="2" charset="-122"/>
              </a:rPr>
              <a:t>R</a:t>
            </a:r>
            <a:r>
              <a:rPr kumimoji="0" lang="en-US" altLang="zh-CN" sz="1600" i="1" kern="0" baseline="-25000" dirty="0">
                <a:ea typeface="宋体" panose="02010600030101010101" pitchFamily="2" charset="-122"/>
              </a:rPr>
              <a:t>m</a:t>
            </a:r>
            <a:r>
              <a:rPr kumimoji="0" lang="en-US" altLang="zh-CN" sz="1600" kern="0" dirty="0">
                <a:ea typeface="宋体" panose="02010600030101010101" pitchFamily="2" charset="-122"/>
              </a:rPr>
              <a:t>}, the set consisting of all resource types in the system</a:t>
            </a:r>
          </a:p>
          <a:p>
            <a:pPr lvl="1">
              <a:lnSpc>
                <a:spcPct val="80000"/>
              </a:lnSpc>
              <a:buFont typeface="Monotype Sorts" pitchFamily="-84" charset="2"/>
              <a:buNone/>
            </a:pPr>
            <a:endParaRPr kumimoji="0" lang="en-US" altLang="zh-CN" sz="1600" kern="0" dirty="0">
              <a:ea typeface="宋体" panose="02010600030101010101" pitchFamily="2" charset="-122"/>
            </a:endParaRPr>
          </a:p>
          <a:p>
            <a:pPr>
              <a:lnSpc>
                <a:spcPct val="80000"/>
              </a:lnSpc>
            </a:pPr>
            <a:r>
              <a:rPr kumimoji="0" lang="en-US" altLang="zh-CN" kern="0" dirty="0">
                <a:ea typeface="宋体" panose="02010600030101010101" pitchFamily="2" charset="-122"/>
              </a:rPr>
              <a:t>Each resource type </a:t>
            </a:r>
            <a:r>
              <a:rPr kumimoji="0" lang="en-US" altLang="zh-CN" i="1" kern="0" dirty="0">
                <a:ea typeface="宋体" panose="02010600030101010101" pitchFamily="2" charset="-122"/>
              </a:rPr>
              <a:t>R</a:t>
            </a:r>
            <a:r>
              <a:rPr kumimoji="0" lang="en-US" altLang="zh-CN" kern="0" baseline="-25000" dirty="0">
                <a:ea typeface="宋体" panose="02010600030101010101" pitchFamily="2" charset="-122"/>
              </a:rPr>
              <a:t>i</a:t>
            </a:r>
            <a:r>
              <a:rPr kumimoji="0" lang="en-US" altLang="zh-CN" kern="0" dirty="0">
                <a:ea typeface="宋体" panose="02010600030101010101" pitchFamily="2" charset="-122"/>
              </a:rPr>
              <a:t> has </a:t>
            </a:r>
            <a:r>
              <a:rPr kumimoji="0" lang="en-US" altLang="zh-CN" i="1" kern="0" dirty="0">
                <a:ea typeface="宋体" panose="02010600030101010101" pitchFamily="2" charset="-122"/>
              </a:rPr>
              <a:t>W</a:t>
            </a:r>
            <a:r>
              <a:rPr kumimoji="0" lang="en-US" altLang="zh-CN" kern="0" baseline="-25000" dirty="0">
                <a:ea typeface="宋体" panose="02010600030101010101" pitchFamily="2" charset="-122"/>
              </a:rPr>
              <a:t>i</a:t>
            </a:r>
            <a:r>
              <a:rPr kumimoji="0" lang="en-US" altLang="zh-CN" kern="0" dirty="0">
                <a:ea typeface="宋体" panose="02010600030101010101" pitchFamily="2" charset="-122"/>
              </a:rPr>
              <a:t> instances.</a:t>
            </a:r>
          </a:p>
          <a:p>
            <a:pPr>
              <a:lnSpc>
                <a:spcPct val="80000"/>
              </a:lnSpc>
            </a:pPr>
            <a:r>
              <a:rPr kumimoji="0" lang="en-US" altLang="zh-CN" kern="0" dirty="0">
                <a:ea typeface="宋体" panose="02010600030101010101" pitchFamily="2" charset="-122"/>
              </a:rPr>
              <a:t>Each process utilizes a resource as follows: </a:t>
            </a:r>
            <a:r>
              <a:rPr kumimoji="0" lang="en-US" altLang="zh-CN" kern="0" dirty="0">
                <a:solidFill>
                  <a:srgbClr val="0000FF"/>
                </a:solidFill>
                <a:ea typeface="宋体" panose="02010600030101010101" pitchFamily="2" charset="-122"/>
              </a:rPr>
              <a:t>request, use, release</a:t>
            </a:r>
          </a:p>
          <a:p>
            <a:pPr>
              <a:lnSpc>
                <a:spcPct val="80000"/>
              </a:lnSpc>
            </a:pPr>
            <a:r>
              <a:rPr kumimoji="0" lang="en-US" altLang="zh-CN" kern="0" dirty="0">
                <a:solidFill>
                  <a:srgbClr val="FF0000"/>
                </a:solidFill>
                <a:ea typeface="宋体" panose="02010600030101010101" pitchFamily="2" charset="-122"/>
              </a:rPr>
              <a:t>Request edge</a:t>
            </a:r>
            <a:r>
              <a:rPr kumimoji="0" lang="en-US" altLang="zh-CN" kern="0" dirty="0">
                <a:ea typeface="宋体" panose="02010600030101010101" pitchFamily="2" charset="-122"/>
              </a:rPr>
              <a:t> – directed edge </a:t>
            </a:r>
            <a:r>
              <a:rPr kumimoji="0" lang="en-US" altLang="zh-CN" i="1" kern="0" dirty="0">
                <a:ea typeface="宋体" panose="02010600030101010101" pitchFamily="2" charset="-122"/>
              </a:rPr>
              <a:t>P</a:t>
            </a:r>
            <a:r>
              <a:rPr kumimoji="0" lang="en-US" altLang="zh-CN" kern="0" baseline="-25000" dirty="0">
                <a:ea typeface="宋体" panose="02010600030101010101" pitchFamily="2" charset="-122"/>
              </a:rPr>
              <a:t>i </a:t>
            </a:r>
            <a:r>
              <a:rPr kumimoji="0" lang="en-US" altLang="zh-CN" kern="0" dirty="0">
                <a:ea typeface="宋体" panose="02010600030101010101" pitchFamily="2" charset="-122"/>
                <a:sym typeface="Symbol" panose="05050102010706020507" pitchFamily="18" charset="2"/>
              </a:rPr>
              <a:t> </a:t>
            </a:r>
            <a:r>
              <a:rPr kumimoji="0" lang="en-US" altLang="zh-CN" i="1" kern="0" dirty="0" err="1">
                <a:ea typeface="宋体" panose="02010600030101010101" pitchFamily="2" charset="-122"/>
                <a:sym typeface="Symbol" panose="05050102010706020507" pitchFamily="18" charset="2"/>
              </a:rPr>
              <a:t>R</a:t>
            </a:r>
            <a:r>
              <a:rPr kumimoji="0" lang="en-US" altLang="zh-CN" i="1" kern="0" baseline="-25000" dirty="0" err="1">
                <a:ea typeface="宋体" panose="02010600030101010101" pitchFamily="2" charset="-122"/>
                <a:sym typeface="Symbol" panose="05050102010706020507" pitchFamily="18" charset="2"/>
              </a:rPr>
              <a:t>j</a:t>
            </a:r>
            <a:endParaRPr kumimoji="0" lang="en-US" altLang="zh-CN" i="1" kern="0" dirty="0">
              <a:ea typeface="宋体" panose="02010600030101010101" pitchFamily="2" charset="-122"/>
              <a:sym typeface="Symbol" panose="05050102010706020507" pitchFamily="18" charset="2"/>
            </a:endParaRPr>
          </a:p>
          <a:p>
            <a:pPr>
              <a:lnSpc>
                <a:spcPct val="80000"/>
              </a:lnSpc>
            </a:pPr>
            <a:r>
              <a:rPr kumimoji="0" lang="en-US" altLang="zh-CN" kern="0" dirty="0">
                <a:solidFill>
                  <a:srgbClr val="FF0000"/>
                </a:solidFill>
                <a:ea typeface="宋体" panose="02010600030101010101" pitchFamily="2" charset="-122"/>
                <a:sym typeface="Symbol" panose="05050102010706020507" pitchFamily="18" charset="2"/>
              </a:rPr>
              <a:t>Assignment edge</a:t>
            </a:r>
            <a:r>
              <a:rPr kumimoji="0" lang="en-US" altLang="zh-CN" kern="0" dirty="0">
                <a:ea typeface="宋体" panose="02010600030101010101" pitchFamily="2" charset="-122"/>
                <a:sym typeface="Symbol" panose="05050102010706020507" pitchFamily="18" charset="2"/>
              </a:rPr>
              <a:t> </a:t>
            </a:r>
            <a:r>
              <a:rPr kumimoji="0" lang="en-US" altLang="zh-CN" kern="0" dirty="0">
                <a:ea typeface="宋体" panose="02010600030101010101" pitchFamily="2" charset="-122"/>
              </a:rPr>
              <a:t>– directed edge </a:t>
            </a:r>
            <a:r>
              <a:rPr kumimoji="0" lang="en-US" altLang="zh-CN" i="1" kern="0" dirty="0" err="1">
                <a:ea typeface="宋体" panose="02010600030101010101" pitchFamily="2" charset="-122"/>
              </a:rPr>
              <a:t>R</a:t>
            </a:r>
            <a:r>
              <a:rPr kumimoji="0" lang="en-US" altLang="zh-CN" i="1" kern="0" baseline="-25000" dirty="0" err="1">
                <a:ea typeface="宋体" panose="02010600030101010101" pitchFamily="2" charset="-122"/>
              </a:rPr>
              <a:t>j</a:t>
            </a:r>
            <a:r>
              <a:rPr kumimoji="0" lang="en-US" altLang="zh-CN" i="1" kern="0" dirty="0">
                <a:ea typeface="宋体" panose="02010600030101010101" pitchFamily="2" charset="-122"/>
              </a:rPr>
              <a:t> </a:t>
            </a:r>
            <a:r>
              <a:rPr kumimoji="0" lang="en-US" altLang="zh-CN" kern="0" dirty="0">
                <a:ea typeface="宋体" panose="02010600030101010101" pitchFamily="2" charset="-122"/>
                <a:sym typeface="Symbol" panose="05050102010706020507" pitchFamily="18" charset="2"/>
              </a:rPr>
              <a:t> </a:t>
            </a:r>
            <a:r>
              <a:rPr kumimoji="0" lang="en-US" altLang="zh-CN" i="1" kern="0" dirty="0">
                <a:ea typeface="宋体" panose="02010600030101010101" pitchFamily="2" charset="-122"/>
                <a:sym typeface="Symbol" panose="05050102010706020507" pitchFamily="18" charset="2"/>
              </a:rPr>
              <a:t>P</a:t>
            </a:r>
            <a:r>
              <a:rPr kumimoji="0" lang="en-US" altLang="zh-CN" i="1" kern="0" baseline="-25000" dirty="0">
                <a:ea typeface="宋体" panose="02010600030101010101" pitchFamily="2" charset="-122"/>
                <a:sym typeface="Symbol" panose="05050102010706020507" pitchFamily="18" charset="2"/>
              </a:rPr>
              <a:t>i</a:t>
            </a:r>
          </a:p>
        </p:txBody>
      </p:sp>
    </p:spTree>
    <p:extLst>
      <p:ext uri="{BB962C8B-B14F-4D97-AF65-F5344CB8AC3E}">
        <p14:creationId xmlns:p14="http://schemas.microsoft.com/office/powerpoint/2010/main" val="1846850060"/>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themeOverride>
</file>

<file path=docProps/app.xml><?xml version="1.0" encoding="utf-8"?>
<Properties xmlns="http://schemas.openxmlformats.org/officeDocument/2006/extended-properties" xmlns:vt="http://schemas.openxmlformats.org/officeDocument/2006/docPropsVTypes">
  <Template>OS8</Template>
  <TotalTime>31681</TotalTime>
  <Words>3632</Words>
  <Application>Microsoft Office PowerPoint</Application>
  <PresentationFormat>全屏显示(4:3)</PresentationFormat>
  <Paragraphs>921</Paragraphs>
  <Slides>40</Slides>
  <Notes>33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Monotype Sorts</vt:lpstr>
      <vt:lpstr>Arial</vt:lpstr>
      <vt:lpstr>Helvetica</vt:lpstr>
      <vt:lpstr>Times New Roman</vt:lpstr>
      <vt:lpstr>Verdana</vt:lpstr>
      <vt:lpstr>Webdings</vt:lpstr>
      <vt:lpstr>Wingdings</vt:lpstr>
      <vt:lpstr>os-8</vt:lpstr>
      <vt:lpstr>Spring 2022 COMP 3511 Review #6</vt:lpstr>
      <vt:lpstr>Coverages</vt:lpstr>
      <vt:lpstr>Deadlock</vt:lpstr>
      <vt:lpstr>The Deadlock Problem</vt:lpstr>
      <vt:lpstr>Deadlock Characterization</vt:lpstr>
      <vt:lpstr>Methods for Handling Deadlocks</vt:lpstr>
      <vt:lpstr>Deadlock Prevention</vt:lpstr>
      <vt:lpstr>Deadlock Avoidance</vt:lpstr>
      <vt:lpstr>Resource-Allocation Graph</vt:lpstr>
      <vt:lpstr>Resource Allocation Graph: Examples</vt:lpstr>
      <vt:lpstr>Basic Facts &amp; Limitation</vt:lpstr>
      <vt:lpstr>Banker’s Algorithm Terminologies</vt:lpstr>
      <vt:lpstr>Data Structures for the Banker’s Algorithm </vt:lpstr>
      <vt:lpstr>Usage of Banker’s Algorithm</vt:lpstr>
      <vt:lpstr>Safety Algorithm</vt:lpstr>
      <vt:lpstr>Safety Algorithm - Example</vt:lpstr>
      <vt:lpstr>Safety Algorithm - Example</vt:lpstr>
      <vt:lpstr>Step 1</vt:lpstr>
      <vt:lpstr>Step 2</vt:lpstr>
      <vt:lpstr>Step 3</vt:lpstr>
      <vt:lpstr>Step 4</vt:lpstr>
      <vt:lpstr>Step 5</vt:lpstr>
      <vt:lpstr>Step 6</vt:lpstr>
      <vt:lpstr>Safety Algorithm: Final Result </vt:lpstr>
      <vt:lpstr>Another Example of Banker’s algorithm (Safety)</vt:lpstr>
      <vt:lpstr>Another Example of Banker’s algorithm (Safety)</vt:lpstr>
      <vt:lpstr>Another Example of Banker’s algorithm (Safety)</vt:lpstr>
      <vt:lpstr>Another Example of Banker’s algorithm (Safety)</vt:lpstr>
      <vt:lpstr>Deadlock Detection</vt:lpstr>
      <vt:lpstr>Detection Algorithm</vt:lpstr>
      <vt:lpstr>Detection Algorithm - Example</vt:lpstr>
      <vt:lpstr>Detection Algorithm - Example</vt:lpstr>
      <vt:lpstr>Contiguous Memory Allocation</vt:lpstr>
      <vt:lpstr>Contiguous Memory Allocation</vt:lpstr>
      <vt:lpstr>Memory Hole</vt:lpstr>
      <vt:lpstr>Dynamic Storage-Allocation Problem</vt:lpstr>
      <vt:lpstr>Example Question</vt:lpstr>
      <vt:lpstr>First-Fit Example</vt:lpstr>
      <vt:lpstr>Best-Fit Example</vt:lpstr>
      <vt:lpstr>Worst-Fit Example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Chaoliang ZENG</cp:lastModifiedBy>
  <cp:revision>872</cp:revision>
  <cp:lastPrinted>2022-04-05T06:19:48Z</cp:lastPrinted>
  <dcterms:created xsi:type="dcterms:W3CDTF">2011-01-13T23:43:38Z</dcterms:created>
  <dcterms:modified xsi:type="dcterms:W3CDTF">2022-04-07T07:37:48Z</dcterms:modified>
</cp:coreProperties>
</file>