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92" r:id="rId6"/>
    <p:sldId id="259" r:id="rId7"/>
    <p:sldId id="260" r:id="rId8"/>
    <p:sldId id="261" r:id="rId9"/>
    <p:sldId id="263" r:id="rId10"/>
    <p:sldId id="266" r:id="rId11"/>
    <p:sldId id="265" r:id="rId12"/>
    <p:sldId id="267" r:id="rId13"/>
    <p:sldId id="268" r:id="rId14"/>
    <p:sldId id="277" r:id="rId15"/>
    <p:sldId id="278" r:id="rId16"/>
    <p:sldId id="279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80" r:id="rId27"/>
    <p:sldId id="4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/>
    <p:restoredTop sz="94521"/>
  </p:normalViewPr>
  <p:slideViewPr>
    <p:cSldViewPr snapToGrid="0" snapToObjects="1">
      <p:cViewPr varScale="1">
        <p:scale>
          <a:sx n="107" d="100"/>
          <a:sy n="107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4ED5-92FB-CA4E-920F-43BE4C619C5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0FC60-9D2C-6040-A684-6958A9C0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0FC60-9D2C-6040-A684-6958A9C0D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9CA-8160-AF41-AE2D-3EBE2764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11B7-921E-7B49-BBA9-DD66B363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1911-97C5-BB44-BB52-0FC4B63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247F-9CA3-9541-93A2-4889656E9758}" type="datetime1">
              <a:rPr lang="en-HK" smtClean="0"/>
              <a:t>19/4/2022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2181-E615-8C45-ACDE-240298B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21FB-2C85-5442-BFD8-BA9FEC3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F015-0F56-F947-BB19-D04290B6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9CCD-6E87-FB44-8C76-1733BA89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FAFC-DD50-7143-86FE-0B62A20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C09F-B9CD-DA46-B1BE-4FB25CF8801C}" type="datetime1">
              <a:rPr lang="en-HK" smtClean="0"/>
              <a:t>19/4/2022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F95E-EFD3-C74A-AE44-521A1EBF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2A4A-139E-7647-B2D9-130C9497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E986E-C1D7-7745-8468-6C88206A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DC0E-692A-4B4F-B5C4-7E88A8BE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B8B2-EA18-624F-ABD1-92E1BB49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717D-8774-FA42-A0C9-B8B70D7683E5}" type="datetime1">
              <a:rPr lang="en-HK" smtClean="0"/>
              <a:t>19/4/2022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2A80-6E1A-8940-A71F-3B706FA8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7848-8B28-5B4D-AC7B-C84D9261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591-24DF-2244-8B85-0EE5180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0425-BFCA-DB44-81AE-31203F9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0DE6-19B1-AF4F-9EF7-AEEDAF5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E62C-2DC6-2E42-B3AC-A551166D2B95}" type="datetime1">
              <a:rPr lang="en-HK" smtClean="0"/>
              <a:t>19/4/2022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3A2B-E459-5F48-BA14-F4CB6D3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108D-26FA-6B40-8614-FCF9469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F91-944A-514B-8F0F-6ED824E1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5A34-A50C-EB43-8B61-522C3375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BE73-DCF1-4344-B008-8C4573C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1509-D81D-3043-BBE3-D0DB60A3FA14}" type="datetime1">
              <a:rPr lang="en-HK" smtClean="0"/>
              <a:t>19/4/2022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7E47-1DCD-2344-A73A-20FD9BDC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D-99B0-1643-88B4-F43AB628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4F2E-3BD8-EA48-8EFB-2BBFD4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7135-84ED-4E42-AD73-AAD3E1A4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BE8E-99AC-434E-B34D-A11B3DDD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B4D4-77E7-3040-ADB5-7EB9C7B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A93C-0FCA-6B4F-8864-8CB7152E2CC6}" type="datetime1">
              <a:rPr lang="en-HK" smtClean="0"/>
              <a:t>19/4/2022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2D6D-03AD-214D-9BF5-29D2C23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E14F3-E4C7-8A4A-83C1-42D159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0D6-6159-4142-B3CF-E2BBDED2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D7D9-EED1-474A-83C8-D9B016C1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07B71-A20C-8349-B7F0-9A23CC69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751F-99FD-CD4A-959A-EE9933EB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3433-3888-0744-B776-7C055E02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978C4-73EF-F446-AEC4-B87EF6D1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D6BF-06D3-D442-84C2-4A5A735FCB90}" type="datetime1">
              <a:rPr lang="en-HK" smtClean="0"/>
              <a:t>19/4/2022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CAE36-98E3-3E4F-9A93-CCD5EDC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7866B-4ACC-AE4B-963D-3D98D7B8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B876-8EFD-E34D-8606-9B3FF2E2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55BE9-E9E3-914E-BA55-E23C9C15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DC2F-C64F-0D41-92DA-1450C082B7FF}" type="datetime1">
              <a:rPr lang="en-HK" smtClean="0"/>
              <a:t>19/4/2022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375FA-DBFB-994E-8CF2-C43681F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F91D-4EEB-2747-87F1-1713FA9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25BFD-EB01-EB4C-8EB7-772FA1D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EFC-02D3-AC43-8691-CBD5E2FA5105}" type="datetime1">
              <a:rPr lang="en-HK" smtClean="0"/>
              <a:t>19/4/2022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48D89-F7AC-A74A-882C-468B50C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F59A-E698-1F43-AFCB-9B53409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83A9-8133-7447-92C3-EDB4556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A50-452B-634D-ABEA-9329686D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E025-0E66-A64F-BB20-78C65FD7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D5F8-841B-284E-BDDB-A9E934D2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7FDE-758A-4440-84E1-39F2271BB37C}" type="datetime1">
              <a:rPr lang="en-HK" smtClean="0"/>
              <a:t>19/4/2022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2A03-6C90-144F-908C-2C8D618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AA67-43DC-2F4D-827E-42E31ED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11B5-E2D0-0845-9913-67A55A93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5B4DB-7446-C54C-9139-CE018A6D7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9759B-C863-B643-8CC8-F5EFF4C8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9E1B-972B-F44F-8F52-491423A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DD6-024D-6241-B16D-06E0B7A8B0B4}" type="datetime1">
              <a:rPr lang="en-HK" smtClean="0"/>
              <a:t>19/4/2022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AEC5-B043-0748-9984-74BB82E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7D0E-3A1B-E84E-AEF6-BABD768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2BCB9-D56C-954F-8444-3C42FE75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0ED0-3649-9146-B78C-E1EFFDE0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72C9-1A7A-814D-A7B7-AF361023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3650-6787-C94D-A496-D7FCACEDE510}" type="datetime1">
              <a:rPr lang="en-HK" smtClean="0"/>
              <a:t>19/4/2022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DF4A-3FFD-4C4F-A3E0-0619AEC1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B7BC-CBAB-9C40-8821-3A85DC2F9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5721-4649-8C40-B60C-B5C383618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1297E-C961-4145-86ED-FEE087585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Introduction: A simplified malloc/free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FF7D-C9B5-1242-8241-698A0300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9E14-7883-8A43-BCBD-D227EE00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7526-184D-7C4B-B383-BAB3EB86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assignment, we need to implement a linked list to keep track of the memory allocation</a:t>
            </a:r>
          </a:p>
          <a:p>
            <a:r>
              <a:rPr lang="en-US" dirty="0"/>
              <a:t>When we allocate a memory block, we need to first allocate the meta data and then fill in the details of the meta data</a:t>
            </a:r>
          </a:p>
          <a:p>
            <a:r>
              <a:rPr lang="en-US" dirty="0"/>
              <a:t>For each block, we should have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:  the number of bytes for the allocated memory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: 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‘f’ </a:t>
            </a:r>
            <a:r>
              <a:rPr lang="en-US" dirty="0"/>
              <a:t>means the block is free, 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‘o’</a:t>
            </a:r>
            <a:r>
              <a:rPr lang="en-US" dirty="0"/>
              <a:t> means the block is occupied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/>
              <a:t>: pointer to the previous block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: pointer to the next block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B4F42-F018-BD43-BA59-5E3735D7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02CD-8851-B04C-90F3-3AA63E50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BBEF-DE68-4043-9A10-3648814B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 structure is given in the base code</a:t>
            </a:r>
          </a:p>
          <a:p>
            <a:r>
              <a:rPr lang="en-US" dirty="0"/>
              <a:t>Please </a:t>
            </a:r>
            <a:r>
              <a:rPr lang="en-US" b="1" dirty="0"/>
              <a:t>DON’T</a:t>
            </a:r>
            <a:r>
              <a:rPr lang="en-US" dirty="0"/>
              <a:t> make any changes on this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79240-98F9-8349-BC7C-5CC5C19A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1F00F-6FD0-3D4B-B9B5-6ABF73B8C7DA}"/>
              </a:ext>
            </a:extLst>
          </p:cNvPr>
          <p:cNvSpPr/>
          <p:nvPr/>
        </p:nvSpPr>
        <p:spPr>
          <a:xfrm>
            <a:off x="1153886" y="3143043"/>
            <a:ext cx="10058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// Data structure of </a:t>
            </a:r>
            <a:r>
              <a:rPr lang="en-HK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meta_data</a:t>
            </a:r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HK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4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__attribute__((__packed__)) </a:t>
            </a:r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// compiler directive, avoid "</a:t>
            </a:r>
            <a:r>
              <a:rPr lang="en-HK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gcc</a:t>
            </a:r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" padding bytes to struct</a:t>
            </a:r>
            <a:endParaRPr lang="en-HK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HK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HK" sz="14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HK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size; </a:t>
            </a:r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// 8 bytes (in 64-bit OS)</a:t>
            </a:r>
            <a:endParaRPr lang="en-HK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4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free;   </a:t>
            </a:r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// 1 byte ('f' or 'o’)</a:t>
            </a:r>
            <a:endParaRPr lang="en-HK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400" dirty="0">
                <a:solidFill>
                  <a:srgbClr val="0000FF"/>
                </a:solidFill>
                <a:latin typeface="Menlo" panose="020B0609030804020204" pitchFamily="49" charset="0"/>
              </a:rPr>
              <a:t>    struct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*next; </a:t>
            </a:r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// 8 bytes (in 64-bit OS)</a:t>
            </a:r>
            <a:endParaRPr lang="en-HK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400" dirty="0">
                <a:solidFill>
                  <a:srgbClr val="0000FF"/>
                </a:solidFill>
                <a:latin typeface="Menlo" panose="020B0609030804020204" pitchFamily="49" charset="0"/>
              </a:rPr>
              <a:t>    struct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HK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// 8 bytes (in 64-bit OS)</a:t>
            </a:r>
            <a:endParaRPr lang="en-HK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sz="1400" dirty="0">
                <a:solidFill>
                  <a:srgbClr val="008000"/>
                </a:solidFill>
                <a:latin typeface="Menlo" panose="020B0609030804020204" pitchFamily="49" charset="0"/>
              </a:rPr>
              <a:t>// calculate the meta data size and store as a constant (exactly 25 bytes)</a:t>
            </a:r>
            <a:endParaRPr lang="en-HK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meta_data_size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HK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sz="14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endParaRPr lang="en-HK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4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A0A1-760E-4049-8A82-D76E5FC2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memory layout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B3A31-74F1-D843-8C1D-73E83B060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example shows at least 3 memory blocks in the linked list</a:t>
            </a:r>
          </a:p>
          <a:p>
            <a:r>
              <a:rPr lang="en-US" dirty="0"/>
              <a:t>The meta data block stores the information related to the following allocated memory block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‘f’ </a:t>
            </a:r>
            <a:r>
              <a:rPr lang="en-US" dirty="0"/>
              <a:t>means the block is free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‘o’</a:t>
            </a:r>
            <a:r>
              <a:rPr lang="en-US" dirty="0"/>
              <a:t> means the block is occupied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8E58A-23F2-DE42-BD36-87BD8585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E3BD3D-E2BA-AE42-8004-2FFBB858D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4596"/>
            <a:ext cx="5181600" cy="4333396"/>
          </a:xfrm>
        </p:spPr>
      </p:pic>
    </p:spTree>
    <p:extLst>
      <p:ext uri="{BB962C8B-B14F-4D97-AF65-F5344CB8AC3E}">
        <p14:creationId xmlns:p14="http://schemas.microsoft.com/office/powerpoint/2010/main" val="171986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3A21-3F12-AB4E-BDBF-4720AE65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to implement a linked list?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7D5A3-BB38-CB48-95F7-8E83C4E9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</a:t>
            </a:r>
            <a:r>
              <a:rPr lang="en-US" b="1" dirty="0"/>
              <a:t>the TA already implemented</a:t>
            </a:r>
            <a:endParaRPr lang="en-US" dirty="0"/>
          </a:p>
          <a:p>
            <a:pPr lvl="1"/>
            <a:r>
              <a:rPr lang="en-US" dirty="0"/>
              <a:t>A circular doubly-linked list with a dummy head node</a:t>
            </a:r>
          </a:p>
          <a:p>
            <a:pPr lvl="1"/>
            <a:r>
              <a:rPr lang="en-US" dirty="0"/>
              <a:t>Necessary functions to initialize and insert a node to the linked list</a:t>
            </a:r>
          </a:p>
          <a:p>
            <a:pPr lvl="1"/>
            <a:r>
              <a:rPr lang="en-US" dirty="0"/>
              <a:t>Why there is no linked list item deletion? </a:t>
            </a:r>
          </a:p>
          <a:p>
            <a:pPr lvl="2"/>
            <a:r>
              <a:rPr lang="en-US" dirty="0"/>
              <a:t>It is because the delete operation is not required in this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FEE-0AE0-D64F-905D-41E03467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963E3-C952-FE42-9EFD-16F9FABD7531}"/>
              </a:ext>
            </a:extLst>
          </p:cNvPr>
          <p:cNvSpPr/>
          <p:nvPr/>
        </p:nvSpPr>
        <p:spPr>
          <a:xfrm>
            <a:off x="838200" y="4184551"/>
            <a:ext cx="109807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08000"/>
                </a:solidFill>
                <a:latin typeface="Menlo" panose="020B0609030804020204" pitchFamily="49" charset="0"/>
              </a:rPr>
              <a:t>// Global variables</a:t>
            </a:r>
            <a:endParaRPr lang="en-HK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start_heap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HK" sz="1600" dirty="0">
                <a:solidFill>
                  <a:srgbClr val="008000"/>
                </a:solidFill>
                <a:latin typeface="Menlo" panose="020B0609030804020204" pitchFamily="49" charset="0"/>
              </a:rPr>
              <a:t>// pointing to the start of the heap, initialize in main()</a:t>
            </a:r>
            <a:endParaRPr lang="en-HK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dummy_head_node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HK" sz="1600" dirty="0">
                <a:solidFill>
                  <a:srgbClr val="008000"/>
                </a:solidFill>
                <a:latin typeface="Menlo" panose="020B0609030804020204" pitchFamily="49" charset="0"/>
              </a:rPr>
              <a:t>// dummy head node of a doubly linked list</a:t>
            </a:r>
          </a:p>
          <a:p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*head = &amp;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dummy_head_node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sz="1600" dirty="0">
                <a:solidFill>
                  <a:srgbClr val="008000"/>
                </a:solidFill>
                <a:latin typeface="Menlo" panose="020B0609030804020204" pitchFamily="49" charset="0"/>
              </a:rPr>
              <a:t>// The implementation of the following functions are given:</a:t>
            </a:r>
            <a:endParaRPr lang="en-HK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list_add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*new, </a:t>
            </a:r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*next);</a:t>
            </a:r>
          </a:p>
          <a:p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list_add_tail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*new, </a:t>
            </a:r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*head);</a:t>
            </a:r>
          </a:p>
          <a:p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init_list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sz="16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meta_data</a:t>
            </a:r>
            <a:r>
              <a:rPr lang="en-HK" sz="1600" dirty="0">
                <a:solidFill>
                  <a:srgbClr val="000000"/>
                </a:solidFill>
                <a:latin typeface="Menlo" panose="020B0609030804020204" pitchFamily="49" charset="0"/>
              </a:rPr>
              <a:t> *list);</a:t>
            </a:r>
            <a:endParaRPr lang="en-HK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5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4C5-D8ED-D843-8605-EB8E050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HK" dirty="0"/>
            </a:b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br>
              <a:rPr lang="en-HK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B4B4-63CE-BE4F-99E7-603B6BA0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argument, size, is the number of bytes to be allocated from the heap</a:t>
            </a:r>
          </a:p>
          <a:p>
            <a:r>
              <a:rPr lang="en-US" dirty="0"/>
              <a:t>Please ensure that the returned pointer is pointing to the beginning of the allocated space, not the start address of the meta data block</a:t>
            </a:r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AEA37-7F53-6948-BD8E-C03662B8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D96F-897D-2444-8D44-9F890962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81F7-D5D0-0B43-92A8-D8A93C48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assignment, we iterate the linked list to find the </a:t>
            </a:r>
            <a:r>
              <a:rPr lang="en-US" b="1" u="sng" dirty="0"/>
              <a:t>first-fit free block</a:t>
            </a:r>
            <a:r>
              <a:rPr lang="en-US" dirty="0"/>
              <a:t>. We may have the following situations:</a:t>
            </a:r>
          </a:p>
          <a:p>
            <a:pPr lvl="1"/>
            <a:r>
              <a:rPr lang="en-US" dirty="0"/>
              <a:t>If </a:t>
            </a:r>
            <a:r>
              <a:rPr lang="en-US" u="sng" dirty="0">
                <a:solidFill>
                  <a:srgbClr val="FF0000"/>
                </a:solidFill>
              </a:rPr>
              <a:t>no sufficiently large free block is found</a:t>
            </a: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/>
              <a:t> to allocate more space</a:t>
            </a:r>
          </a:p>
          <a:p>
            <a:pPr lvl="2"/>
            <a:r>
              <a:rPr lang="en-US" dirty="0"/>
              <a:t>After that, we fill in the meta data of the new block and then update the linked list </a:t>
            </a:r>
            <a:endParaRPr lang="en-HK" dirty="0"/>
          </a:p>
          <a:p>
            <a:pPr lvl="1"/>
            <a:r>
              <a:rPr lang="en-US" dirty="0"/>
              <a:t>If the </a:t>
            </a:r>
            <a:r>
              <a:rPr lang="en-US" u="sng" dirty="0">
                <a:solidFill>
                  <a:srgbClr val="FF0000"/>
                </a:solidFill>
              </a:rPr>
              <a:t>first free block is big enough to be split</a:t>
            </a:r>
            <a:r>
              <a:rPr lang="en-US" dirty="0"/>
              <a:t>, we split it into 2 blocks: </a:t>
            </a:r>
          </a:p>
          <a:p>
            <a:pPr lvl="2"/>
            <a:r>
              <a:rPr lang="en-US" dirty="0"/>
              <a:t>One block holding the newly allocated memory block</a:t>
            </a:r>
          </a:p>
          <a:p>
            <a:pPr lvl="2"/>
            <a:r>
              <a:rPr lang="en-US" dirty="0"/>
              <a:t>The remaining bytes are assigned to a residual free block. </a:t>
            </a:r>
            <a:endParaRPr lang="en-HK" dirty="0"/>
          </a:p>
          <a:p>
            <a:pPr lvl="1"/>
            <a:r>
              <a:rPr lang="en-US" dirty="0"/>
              <a:t>If the </a:t>
            </a:r>
            <a:r>
              <a:rPr lang="en-US" u="sng" dirty="0">
                <a:solidFill>
                  <a:srgbClr val="FF0000"/>
                </a:solidFill>
              </a:rPr>
              <a:t>first free block is not big enough to be split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Occupy the whole free block and don’t split</a:t>
            </a:r>
          </a:p>
          <a:p>
            <a:pPr lvl="2"/>
            <a:r>
              <a:rPr lang="en-US" dirty="0"/>
              <a:t>A few bytes will be wasted (i.e., internal fragmentation)</a:t>
            </a:r>
          </a:p>
          <a:p>
            <a:pPr lvl="2"/>
            <a:r>
              <a:rPr lang="en-US" dirty="0"/>
              <a:t>In this project, we don’t need to handle internal fragmentation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25421-0760-EA47-9C4E-1824A141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7B22-561C-ED48-BD23-A53A8FAF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(void *p);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81C7-503F-9946-B726-099DAE62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Deallocate the input pointer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/>
              <a:t>from the heap</a:t>
            </a:r>
          </a:p>
          <a:p>
            <a:r>
              <a:rPr lang="en-US" dirty="0"/>
              <a:t>Algorithm: </a:t>
            </a:r>
          </a:p>
          <a:p>
            <a:pPr lvl="1"/>
            <a:r>
              <a:rPr lang="en-US" dirty="0"/>
              <a:t>we iterate the linked list and compare the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with the address of the data block</a:t>
            </a:r>
          </a:p>
          <a:p>
            <a:pPr lvl="1"/>
            <a:r>
              <a:rPr lang="en-US" dirty="0"/>
              <a:t>If it matches, we mark the free attribute of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OCCP</a:t>
            </a:r>
            <a:r>
              <a:rPr lang="en-US" dirty="0"/>
              <a:t>)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 and return</a:t>
            </a:r>
          </a:p>
          <a:p>
            <a:r>
              <a:rPr lang="en-US" dirty="0"/>
              <a:t>To simplify the requirements of this project. </a:t>
            </a:r>
            <a:r>
              <a:rPr lang="en-US" u="sng" dirty="0"/>
              <a:t>We don’t need to release the actual memory back to the operating system </a:t>
            </a:r>
            <a:r>
              <a:rPr lang="en-US" dirty="0"/>
              <a:t>(i.e., you don’t need to decrease the current break of the heap</a:t>
            </a:r>
            <a:endParaRPr lang="en-HK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8B69A-E598-D24D-853A-E3DCABF9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67A-7915-8D41-B43A-73412744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Step-by-Step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AD75-D805-7746-82A7-F7858CB3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following test case for a step-by-step illustration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4053C-2F13-CE4C-BCA3-5353B2A6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31D34-2C3E-4C42-B7C6-D93AC09C6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5" r="4773"/>
          <a:stretch/>
        </p:blipFill>
        <p:spPr>
          <a:xfrm>
            <a:off x="2743200" y="3644303"/>
            <a:ext cx="1600201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D5736-56EB-DF46-B981-A3FE6D18C772}"/>
              </a:ext>
            </a:extLst>
          </p:cNvPr>
          <p:cNvSpPr txBox="1"/>
          <p:nvPr/>
        </p:nvSpPr>
        <p:spPr>
          <a:xfrm>
            <a:off x="2829002" y="550644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341538F-959A-FA45-9109-147C8C83AA6B}"/>
              </a:ext>
            </a:extLst>
          </p:cNvPr>
          <p:cNvSpPr/>
          <p:nvPr/>
        </p:nvSpPr>
        <p:spPr>
          <a:xfrm>
            <a:off x="5029200" y="4235760"/>
            <a:ext cx="1066800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DCD9CD-1E55-EB4F-B55E-5F796852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59" y="2383869"/>
            <a:ext cx="2834986" cy="3807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59304C-C792-5841-B0D6-C566BFD35622}"/>
              </a:ext>
            </a:extLst>
          </p:cNvPr>
          <p:cNvSpPr txBox="1"/>
          <p:nvPr/>
        </p:nvSpPr>
        <p:spPr>
          <a:xfrm>
            <a:off x="7379354" y="619661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386484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7EBF-A80B-B04B-945F-08EE2EA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allocate 1000 bytes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7FB4B-326A-8642-8752-923AAB31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 a 1000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0467-56F6-4D44-88ED-A8CB27E6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113F2-FC42-BB4F-A034-1783CAFF1159}"/>
              </a:ext>
            </a:extLst>
          </p:cNvPr>
          <p:cNvSpPr txBox="1"/>
          <p:nvPr/>
        </p:nvSpPr>
        <p:spPr>
          <a:xfrm>
            <a:off x="5443539" y="5166749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1 (25 bytes)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free=‘o’ size=1000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AD8A4-4B67-7A49-B192-129F9214A88A}"/>
              </a:ext>
            </a:extLst>
          </p:cNvPr>
          <p:cNvSpPr txBox="1"/>
          <p:nvPr/>
        </p:nvSpPr>
        <p:spPr>
          <a:xfrm>
            <a:off x="5443539" y="4797417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1 (1000 bytes)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010718-A263-7546-9F9A-143B5F835FF5}"/>
              </a:ext>
            </a:extLst>
          </p:cNvPr>
          <p:cNvCxnSpPr/>
          <p:nvPr/>
        </p:nvCxnSpPr>
        <p:spPr>
          <a:xfrm flipH="1">
            <a:off x="9962785" y="4797417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5726AB-04F6-CB48-B78B-557579F71857}"/>
              </a:ext>
            </a:extLst>
          </p:cNvPr>
          <p:cNvSpPr txBox="1"/>
          <p:nvPr/>
        </p:nvSpPr>
        <p:spPr>
          <a:xfrm>
            <a:off x="10472735" y="562223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180EC0-CAB7-FD49-B80F-20B587354AE0}"/>
              </a:ext>
            </a:extLst>
          </p:cNvPr>
          <p:cNvCxnSpPr/>
          <p:nvPr/>
        </p:nvCxnSpPr>
        <p:spPr>
          <a:xfrm flipH="1">
            <a:off x="9962785" y="580690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042EE7-8664-124C-9AC5-C37927F3A238}"/>
              </a:ext>
            </a:extLst>
          </p:cNvPr>
          <p:cNvSpPr txBox="1"/>
          <p:nvPr/>
        </p:nvSpPr>
        <p:spPr>
          <a:xfrm>
            <a:off x="10472735" y="46127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38FF2-4869-8048-BDB0-FCFEB74DBEF4}"/>
              </a:ext>
            </a:extLst>
          </p:cNvPr>
          <p:cNvSpPr txBox="1"/>
          <p:nvPr/>
        </p:nvSpPr>
        <p:spPr>
          <a:xfrm>
            <a:off x="6310386" y="1824709"/>
            <a:ext cx="46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Reason: no sufficiently large free block is found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810764-3A8D-9F43-AA0B-30A93E4A6F76}"/>
              </a:ext>
            </a:extLst>
          </p:cNvPr>
          <p:cNvGrpSpPr/>
          <p:nvPr/>
        </p:nvGrpSpPr>
        <p:grpSpPr>
          <a:xfrm>
            <a:off x="4302898" y="4905139"/>
            <a:ext cx="1140641" cy="523220"/>
            <a:chOff x="4302898" y="4905139"/>
            <a:chExt cx="1140641" cy="52322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403867E-52E6-7D47-8EBC-A5368C1B14AF}"/>
                </a:ext>
              </a:extLst>
            </p:cNvPr>
            <p:cNvCxnSpPr>
              <a:cxnSpLocks/>
            </p:cNvCxnSpPr>
            <p:nvPr/>
          </p:nvCxnSpPr>
          <p:spPr>
            <a:xfrm>
              <a:off x="4665498" y="5166749"/>
              <a:ext cx="7780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2A7711-68FB-844C-83B4-E99156BADA6D}"/>
                </a:ext>
              </a:extLst>
            </p:cNvPr>
            <p:cNvSpPr txBox="1"/>
            <p:nvPr/>
          </p:nvSpPr>
          <p:spPr>
            <a:xfrm>
              <a:off x="4302898" y="4905139"/>
              <a:ext cx="362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F4A691E-B08B-6049-8D9B-0C0132AC0C84}"/>
              </a:ext>
            </a:extLst>
          </p:cNvPr>
          <p:cNvSpPr txBox="1"/>
          <p:nvPr/>
        </p:nvSpPr>
        <p:spPr>
          <a:xfrm>
            <a:off x="1886217" y="3279372"/>
            <a:ext cx="93681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Please note that the pointer should point to the allocated memory block (not the meta data block) </a:t>
            </a:r>
          </a:p>
          <a:p>
            <a:r>
              <a:rPr lang="en-US" i="1" dirty="0">
                <a:solidFill>
                  <a:srgbClr val="FF0000"/>
                </a:solidFill>
              </a:rPr>
              <a:t>Otherwise, we will erase the meta data if we updating the data (e.g. *a = new value)</a:t>
            </a:r>
          </a:p>
        </p:txBody>
      </p:sp>
    </p:spTree>
    <p:extLst>
      <p:ext uri="{BB962C8B-B14F-4D97-AF65-F5344CB8AC3E}">
        <p14:creationId xmlns:p14="http://schemas.microsoft.com/office/powerpoint/2010/main" val="951381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AA06-F6B1-F942-BA9F-80E567F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free 1000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B3D9-E641-2C44-B8B7-2D1E5B07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A2BE0-36FB-4B43-BF2E-B9F55135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31975-D138-1C4F-B7C7-4383167A9E01}"/>
              </a:ext>
            </a:extLst>
          </p:cNvPr>
          <p:cNvSpPr txBox="1"/>
          <p:nvPr/>
        </p:nvSpPr>
        <p:spPr>
          <a:xfrm>
            <a:off x="5443539" y="5166749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1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313E6-6145-D94C-993A-C16AA4E56CE2}"/>
              </a:ext>
            </a:extLst>
          </p:cNvPr>
          <p:cNvSpPr txBox="1"/>
          <p:nvPr/>
        </p:nvSpPr>
        <p:spPr>
          <a:xfrm>
            <a:off x="5443539" y="4797417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1 (1000 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02F193-F2CC-3040-99E6-FCC06DCC4B12}"/>
              </a:ext>
            </a:extLst>
          </p:cNvPr>
          <p:cNvCxnSpPr/>
          <p:nvPr/>
        </p:nvCxnSpPr>
        <p:spPr>
          <a:xfrm flipH="1">
            <a:off x="9962785" y="4797417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5DB3D5-B00B-8840-A434-4ECA3FAC3832}"/>
              </a:ext>
            </a:extLst>
          </p:cNvPr>
          <p:cNvSpPr txBox="1"/>
          <p:nvPr/>
        </p:nvSpPr>
        <p:spPr>
          <a:xfrm>
            <a:off x="10472735" y="562223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B3A24-3108-E14B-8CA2-B958720D8C63}"/>
              </a:ext>
            </a:extLst>
          </p:cNvPr>
          <p:cNvCxnSpPr/>
          <p:nvPr/>
        </p:nvCxnSpPr>
        <p:spPr>
          <a:xfrm flipH="1">
            <a:off x="9962785" y="580690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3E361B-7E93-9349-B9EB-21F323936F83}"/>
              </a:ext>
            </a:extLst>
          </p:cNvPr>
          <p:cNvSpPr txBox="1"/>
          <p:nvPr/>
        </p:nvSpPr>
        <p:spPr>
          <a:xfrm>
            <a:off x="10472735" y="46127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E1450-F151-C643-89A5-25C23EB421C9}"/>
              </a:ext>
            </a:extLst>
          </p:cNvPr>
          <p:cNvSpPr txBox="1"/>
          <p:nvPr/>
        </p:nvSpPr>
        <p:spPr>
          <a:xfrm>
            <a:off x="6388517" y="1870075"/>
            <a:ext cx="444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Reason: free an occupied block from the heap</a:t>
            </a:r>
          </a:p>
        </p:txBody>
      </p:sp>
    </p:spTree>
    <p:extLst>
      <p:ext uri="{BB962C8B-B14F-4D97-AF65-F5344CB8AC3E}">
        <p14:creationId xmlns:p14="http://schemas.microsoft.com/office/powerpoint/2010/main" val="237136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67A-7915-8D41-B43A-73412744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AD75-D805-7746-82A7-F7858CB3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system program to simulate a sequence of memory allocation and deallocation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4053C-2F13-CE4C-BCA3-5353B2A6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31D34-2C3E-4C42-B7C6-D93AC09C6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5" r="4773"/>
          <a:stretch/>
        </p:blipFill>
        <p:spPr>
          <a:xfrm>
            <a:off x="2743200" y="3644303"/>
            <a:ext cx="1600201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D5736-56EB-DF46-B981-A3FE6D18C772}"/>
              </a:ext>
            </a:extLst>
          </p:cNvPr>
          <p:cNvSpPr txBox="1"/>
          <p:nvPr/>
        </p:nvSpPr>
        <p:spPr>
          <a:xfrm>
            <a:off x="2829002" y="550644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341538F-959A-FA45-9109-147C8C83AA6B}"/>
              </a:ext>
            </a:extLst>
          </p:cNvPr>
          <p:cNvSpPr/>
          <p:nvPr/>
        </p:nvSpPr>
        <p:spPr>
          <a:xfrm>
            <a:off x="5029200" y="4235760"/>
            <a:ext cx="1066800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DCD9CD-1E55-EB4F-B55E-5F796852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59" y="2383869"/>
            <a:ext cx="2834986" cy="3807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59304C-C792-5841-B0D6-C566BFD35622}"/>
              </a:ext>
            </a:extLst>
          </p:cNvPr>
          <p:cNvSpPr txBox="1"/>
          <p:nvPr/>
        </p:nvSpPr>
        <p:spPr>
          <a:xfrm>
            <a:off x="7379354" y="619661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68982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AA06-F6B1-F942-BA9F-80E567F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allocate 300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B3D9-E641-2C44-B8B7-2D1E5B07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 b 300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A2BE0-36FB-4B43-BF2E-B9F55135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401BC-43CE-E241-9D7F-1B63E02DB7B6}"/>
              </a:ext>
            </a:extLst>
          </p:cNvPr>
          <p:cNvSpPr txBox="1"/>
          <p:nvPr/>
        </p:nvSpPr>
        <p:spPr>
          <a:xfrm>
            <a:off x="5443539" y="5166749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1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free=‘o’ size=300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C1C64-CA9A-584E-969E-F721FFE2ECDE}"/>
              </a:ext>
            </a:extLst>
          </p:cNvPr>
          <p:cNvSpPr txBox="1"/>
          <p:nvPr/>
        </p:nvSpPr>
        <p:spPr>
          <a:xfrm>
            <a:off x="5443539" y="4797417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1 (300 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7CDF2B-D247-CA43-A8C4-3C77E46B191C}"/>
              </a:ext>
            </a:extLst>
          </p:cNvPr>
          <p:cNvCxnSpPr/>
          <p:nvPr/>
        </p:nvCxnSpPr>
        <p:spPr>
          <a:xfrm flipH="1">
            <a:off x="10016243" y="3778360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85D695-DECB-EF43-8483-88A6C73387AB}"/>
              </a:ext>
            </a:extLst>
          </p:cNvPr>
          <p:cNvSpPr txBox="1"/>
          <p:nvPr/>
        </p:nvSpPr>
        <p:spPr>
          <a:xfrm>
            <a:off x="10472735" y="562223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A03BC0-001E-C945-9733-FD4E918125D1}"/>
              </a:ext>
            </a:extLst>
          </p:cNvPr>
          <p:cNvCxnSpPr/>
          <p:nvPr/>
        </p:nvCxnSpPr>
        <p:spPr>
          <a:xfrm flipH="1">
            <a:off x="9962785" y="580690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14887B-8506-C446-B9BF-CA702719499F}"/>
              </a:ext>
            </a:extLst>
          </p:cNvPr>
          <p:cNvSpPr txBox="1"/>
          <p:nvPr/>
        </p:nvSpPr>
        <p:spPr>
          <a:xfrm>
            <a:off x="10644967" y="36319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E1922-BDA7-5F4D-85FF-86EA211E1D9B}"/>
              </a:ext>
            </a:extLst>
          </p:cNvPr>
          <p:cNvSpPr txBox="1"/>
          <p:nvPr/>
        </p:nvSpPr>
        <p:spPr>
          <a:xfrm>
            <a:off x="5443539" y="4147692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2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size=675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892D5-9191-AF4D-91E3-F0F0E0A2CAE1}"/>
              </a:ext>
            </a:extLst>
          </p:cNvPr>
          <p:cNvSpPr txBox="1"/>
          <p:nvPr/>
        </p:nvSpPr>
        <p:spPr>
          <a:xfrm>
            <a:off x="5443539" y="3778360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2 (675 bytes)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02113-56B8-5D4E-9440-1897CF8ECCD0}"/>
              </a:ext>
            </a:extLst>
          </p:cNvPr>
          <p:cNvSpPr txBox="1"/>
          <p:nvPr/>
        </p:nvSpPr>
        <p:spPr>
          <a:xfrm>
            <a:off x="6388517" y="1787720"/>
            <a:ext cx="462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Reason: first free block is big enough to be split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9BC67E-0B86-4D4F-83F2-761F07F93F13}"/>
              </a:ext>
            </a:extLst>
          </p:cNvPr>
          <p:cNvGrpSpPr/>
          <p:nvPr/>
        </p:nvGrpSpPr>
        <p:grpSpPr>
          <a:xfrm>
            <a:off x="4299895" y="4905139"/>
            <a:ext cx="1140641" cy="523220"/>
            <a:chOff x="4302898" y="4905139"/>
            <a:chExt cx="1140641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F9448E-6D0A-DF4E-867D-C9FB4967E260}"/>
                </a:ext>
              </a:extLst>
            </p:cNvPr>
            <p:cNvCxnSpPr>
              <a:cxnSpLocks/>
            </p:cNvCxnSpPr>
            <p:nvPr/>
          </p:nvCxnSpPr>
          <p:spPr>
            <a:xfrm>
              <a:off x="4665498" y="5166749"/>
              <a:ext cx="7780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8EEF24-2BD5-1F43-8FE7-8D60235A2358}"/>
                </a:ext>
              </a:extLst>
            </p:cNvPr>
            <p:cNvSpPr txBox="1"/>
            <p:nvPr/>
          </p:nvSpPr>
          <p:spPr>
            <a:xfrm>
              <a:off x="4302898" y="4905139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53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AA06-F6B1-F942-BA9F-80E567F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allocate 200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B3D9-E641-2C44-B8B7-2D1E5B07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 c 200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A2BE0-36FB-4B43-BF2E-B9F55135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E20DE-7CB6-FD47-BE6E-B18963374E81}"/>
              </a:ext>
            </a:extLst>
          </p:cNvPr>
          <p:cNvSpPr txBox="1"/>
          <p:nvPr/>
        </p:nvSpPr>
        <p:spPr>
          <a:xfrm>
            <a:off x="5443539" y="5166749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1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free=‘o’ size=300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1202E-8BFC-A14D-96B4-E88DDAD0B168}"/>
              </a:ext>
            </a:extLst>
          </p:cNvPr>
          <p:cNvSpPr txBox="1"/>
          <p:nvPr/>
        </p:nvSpPr>
        <p:spPr>
          <a:xfrm>
            <a:off x="5443539" y="4797417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1 (300 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C0CBEF-B76F-C949-8681-11858BAF4552}"/>
              </a:ext>
            </a:extLst>
          </p:cNvPr>
          <p:cNvCxnSpPr/>
          <p:nvPr/>
        </p:nvCxnSpPr>
        <p:spPr>
          <a:xfrm flipH="1">
            <a:off x="10028777" y="268003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6F3CB8-6BC8-1246-8144-847735427FE8}"/>
              </a:ext>
            </a:extLst>
          </p:cNvPr>
          <p:cNvSpPr txBox="1"/>
          <p:nvPr/>
        </p:nvSpPr>
        <p:spPr>
          <a:xfrm>
            <a:off x="10472735" y="562223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C67BE2-C858-DA4F-AD8F-618F8BFA77E9}"/>
              </a:ext>
            </a:extLst>
          </p:cNvPr>
          <p:cNvCxnSpPr/>
          <p:nvPr/>
        </p:nvCxnSpPr>
        <p:spPr>
          <a:xfrm flipH="1">
            <a:off x="9962785" y="580690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B71DEE-1B07-1E44-B00A-1C561C2F7246}"/>
              </a:ext>
            </a:extLst>
          </p:cNvPr>
          <p:cNvSpPr txBox="1"/>
          <p:nvPr/>
        </p:nvSpPr>
        <p:spPr>
          <a:xfrm>
            <a:off x="10647143" y="24953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A8C45-06B7-4B4F-BBD0-C96BABC8E14F}"/>
              </a:ext>
            </a:extLst>
          </p:cNvPr>
          <p:cNvSpPr txBox="1"/>
          <p:nvPr/>
        </p:nvSpPr>
        <p:spPr>
          <a:xfrm>
            <a:off x="5443539" y="4147692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2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free=‘o’ size=200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5C799-CE5F-C242-8F55-9996C672FC62}"/>
              </a:ext>
            </a:extLst>
          </p:cNvPr>
          <p:cNvSpPr txBox="1"/>
          <p:nvPr/>
        </p:nvSpPr>
        <p:spPr>
          <a:xfrm>
            <a:off x="5443539" y="3778360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2 (200 bytes)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47123-93C0-DD4A-9735-82DA89CD6082}"/>
              </a:ext>
            </a:extLst>
          </p:cNvPr>
          <p:cNvSpPr txBox="1"/>
          <p:nvPr/>
        </p:nvSpPr>
        <p:spPr>
          <a:xfrm>
            <a:off x="5443539" y="3135117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3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size=450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53D86-6D79-134D-9A02-184AAC5BD6FD}"/>
              </a:ext>
            </a:extLst>
          </p:cNvPr>
          <p:cNvSpPr txBox="1"/>
          <p:nvPr/>
        </p:nvSpPr>
        <p:spPr>
          <a:xfrm>
            <a:off x="5443539" y="2765785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3 (450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6AD4-23DA-EB48-B345-984FEE8F50EF}"/>
              </a:ext>
            </a:extLst>
          </p:cNvPr>
          <p:cNvSpPr txBox="1"/>
          <p:nvPr/>
        </p:nvSpPr>
        <p:spPr>
          <a:xfrm>
            <a:off x="6388517" y="1787720"/>
            <a:ext cx="462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Reason: first free block is big enough to be split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7ACC77-8212-B745-B55E-2DB0EDD35DA4}"/>
              </a:ext>
            </a:extLst>
          </p:cNvPr>
          <p:cNvGrpSpPr/>
          <p:nvPr/>
        </p:nvGrpSpPr>
        <p:grpSpPr>
          <a:xfrm>
            <a:off x="4289009" y="4905139"/>
            <a:ext cx="1140641" cy="523220"/>
            <a:chOff x="4302898" y="4905139"/>
            <a:chExt cx="1140641" cy="52322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713C01-1C44-6B4C-ABD1-F79A28F13C15}"/>
                </a:ext>
              </a:extLst>
            </p:cNvPr>
            <p:cNvCxnSpPr>
              <a:cxnSpLocks/>
            </p:cNvCxnSpPr>
            <p:nvPr/>
          </p:nvCxnSpPr>
          <p:spPr>
            <a:xfrm>
              <a:off x="4665498" y="5166749"/>
              <a:ext cx="7780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ABC8D7-27F7-6C4D-B235-6FC66A4386B7}"/>
                </a:ext>
              </a:extLst>
            </p:cNvPr>
            <p:cNvSpPr txBox="1"/>
            <p:nvPr/>
          </p:nvSpPr>
          <p:spPr>
            <a:xfrm>
              <a:off x="4302898" y="4905139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448D7B-1C72-5048-9A4D-327E2C711DA4}"/>
              </a:ext>
            </a:extLst>
          </p:cNvPr>
          <p:cNvGrpSpPr/>
          <p:nvPr/>
        </p:nvGrpSpPr>
        <p:grpSpPr>
          <a:xfrm>
            <a:off x="4299895" y="3886082"/>
            <a:ext cx="1140641" cy="523220"/>
            <a:chOff x="4302898" y="4905139"/>
            <a:chExt cx="1140641" cy="52322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3BCF286-1D51-E44C-AD65-0F43F8E0C94D}"/>
                </a:ext>
              </a:extLst>
            </p:cNvPr>
            <p:cNvCxnSpPr>
              <a:cxnSpLocks/>
            </p:cNvCxnSpPr>
            <p:nvPr/>
          </p:nvCxnSpPr>
          <p:spPr>
            <a:xfrm>
              <a:off x="4665498" y="5166749"/>
              <a:ext cx="7780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5FB9CA-EE2E-AC49-A562-C8D3C235C32F}"/>
                </a:ext>
              </a:extLst>
            </p:cNvPr>
            <p:cNvSpPr txBox="1"/>
            <p:nvPr/>
          </p:nvSpPr>
          <p:spPr>
            <a:xfrm>
              <a:off x="4302898" y="4905139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7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AA06-F6B1-F942-BA9F-80E567F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free pointer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B3D9-E641-2C44-B8B7-2D1E5B07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A2BE0-36FB-4B43-BF2E-B9F55135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3EA9-146E-A141-9E49-66072D2EE33E}"/>
              </a:ext>
            </a:extLst>
          </p:cNvPr>
          <p:cNvSpPr txBox="1"/>
          <p:nvPr/>
        </p:nvSpPr>
        <p:spPr>
          <a:xfrm>
            <a:off x="5443539" y="5166749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1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free=‘o’ size=300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BA91A-4EDA-A841-8898-7C30EF57C6B4}"/>
              </a:ext>
            </a:extLst>
          </p:cNvPr>
          <p:cNvSpPr txBox="1"/>
          <p:nvPr/>
        </p:nvSpPr>
        <p:spPr>
          <a:xfrm>
            <a:off x="5443539" y="4797417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1 (300 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F4261D-3064-0148-B671-A80B1AABA037}"/>
              </a:ext>
            </a:extLst>
          </p:cNvPr>
          <p:cNvCxnSpPr/>
          <p:nvPr/>
        </p:nvCxnSpPr>
        <p:spPr>
          <a:xfrm flipH="1">
            <a:off x="10028777" y="268003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4A15F3-99CB-0F46-9E26-B86622BEC6EF}"/>
              </a:ext>
            </a:extLst>
          </p:cNvPr>
          <p:cNvSpPr txBox="1"/>
          <p:nvPr/>
        </p:nvSpPr>
        <p:spPr>
          <a:xfrm>
            <a:off x="10472735" y="562223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5C9FB2-08DB-D744-B097-3CB6F6DEBD21}"/>
              </a:ext>
            </a:extLst>
          </p:cNvPr>
          <p:cNvCxnSpPr/>
          <p:nvPr/>
        </p:nvCxnSpPr>
        <p:spPr>
          <a:xfrm flipH="1">
            <a:off x="9962785" y="580690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616060-A6CB-044F-85EB-4FD5863073C3}"/>
              </a:ext>
            </a:extLst>
          </p:cNvPr>
          <p:cNvSpPr txBox="1"/>
          <p:nvPr/>
        </p:nvSpPr>
        <p:spPr>
          <a:xfrm>
            <a:off x="10647143" y="24953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4B786-22CA-9C45-980C-97B5FF640952}"/>
              </a:ext>
            </a:extLst>
          </p:cNvPr>
          <p:cNvSpPr txBox="1"/>
          <p:nvPr/>
        </p:nvSpPr>
        <p:spPr>
          <a:xfrm>
            <a:off x="5443539" y="4147692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2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88D53C-4BCF-FC45-8350-086C4DF0B55C}"/>
              </a:ext>
            </a:extLst>
          </p:cNvPr>
          <p:cNvSpPr txBox="1"/>
          <p:nvPr/>
        </p:nvSpPr>
        <p:spPr>
          <a:xfrm>
            <a:off x="5443539" y="3778360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2 (200 bytes)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27EAC-3826-B94B-A76C-E812EFE290D7}"/>
              </a:ext>
            </a:extLst>
          </p:cNvPr>
          <p:cNvSpPr txBox="1"/>
          <p:nvPr/>
        </p:nvSpPr>
        <p:spPr>
          <a:xfrm>
            <a:off x="5443539" y="3135117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3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size=450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6D3AB-F1B2-9C4E-B61A-8B68707FBBC2}"/>
              </a:ext>
            </a:extLst>
          </p:cNvPr>
          <p:cNvSpPr txBox="1"/>
          <p:nvPr/>
        </p:nvSpPr>
        <p:spPr>
          <a:xfrm>
            <a:off x="5443539" y="2765785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3 (450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C24C2-5CD6-4E44-A19C-447E5DC95D3B}"/>
              </a:ext>
            </a:extLst>
          </p:cNvPr>
          <p:cNvSpPr txBox="1"/>
          <p:nvPr/>
        </p:nvSpPr>
        <p:spPr>
          <a:xfrm>
            <a:off x="6388517" y="1870075"/>
            <a:ext cx="444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Reason: free an occupied block from the heap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4B2FB-CD8E-B94A-9F1E-25D17D12468C}"/>
              </a:ext>
            </a:extLst>
          </p:cNvPr>
          <p:cNvGrpSpPr/>
          <p:nvPr/>
        </p:nvGrpSpPr>
        <p:grpSpPr>
          <a:xfrm>
            <a:off x="4289009" y="4905139"/>
            <a:ext cx="1140641" cy="523220"/>
            <a:chOff x="4302898" y="4905139"/>
            <a:chExt cx="1140641" cy="52322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38A0E3-7D2F-2540-9C89-6D625850445B}"/>
                </a:ext>
              </a:extLst>
            </p:cNvPr>
            <p:cNvCxnSpPr>
              <a:cxnSpLocks/>
            </p:cNvCxnSpPr>
            <p:nvPr/>
          </p:nvCxnSpPr>
          <p:spPr>
            <a:xfrm>
              <a:off x="4665498" y="5166749"/>
              <a:ext cx="7780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E98295-B786-DC4B-AD26-506E75A9336A}"/>
                </a:ext>
              </a:extLst>
            </p:cNvPr>
            <p:cNvSpPr txBox="1"/>
            <p:nvPr/>
          </p:nvSpPr>
          <p:spPr>
            <a:xfrm>
              <a:off x="4302898" y="4905139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8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AA06-F6B1-F942-BA9F-80E567F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free pointer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B3D9-E641-2C44-B8B7-2D1E5B07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A2BE0-36FB-4B43-BF2E-B9F55135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CE15D-B67C-484E-A003-977E750A2433}"/>
              </a:ext>
            </a:extLst>
          </p:cNvPr>
          <p:cNvSpPr txBox="1"/>
          <p:nvPr/>
        </p:nvSpPr>
        <p:spPr>
          <a:xfrm>
            <a:off x="5443539" y="5166749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1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size=300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7EABD-AA6D-9F46-8ADF-44CCF99E24F7}"/>
              </a:ext>
            </a:extLst>
          </p:cNvPr>
          <p:cNvSpPr txBox="1"/>
          <p:nvPr/>
        </p:nvSpPr>
        <p:spPr>
          <a:xfrm>
            <a:off x="5443539" y="4797417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1 (300 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B50147-DADD-AF4A-9141-6BF49475BD68}"/>
              </a:ext>
            </a:extLst>
          </p:cNvPr>
          <p:cNvCxnSpPr/>
          <p:nvPr/>
        </p:nvCxnSpPr>
        <p:spPr>
          <a:xfrm flipH="1">
            <a:off x="10028777" y="268003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DCE16A-254E-2546-9F36-05F4023B8C3B}"/>
              </a:ext>
            </a:extLst>
          </p:cNvPr>
          <p:cNvSpPr txBox="1"/>
          <p:nvPr/>
        </p:nvSpPr>
        <p:spPr>
          <a:xfrm>
            <a:off x="10472735" y="562223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823B92-B5A0-AB40-9E3A-C6A839FB14C7}"/>
              </a:ext>
            </a:extLst>
          </p:cNvPr>
          <p:cNvCxnSpPr/>
          <p:nvPr/>
        </p:nvCxnSpPr>
        <p:spPr>
          <a:xfrm flipH="1">
            <a:off x="9962785" y="5806905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D5DF95-E56E-AA40-802F-D5BAB19FD75E}"/>
              </a:ext>
            </a:extLst>
          </p:cNvPr>
          <p:cNvSpPr txBox="1"/>
          <p:nvPr/>
        </p:nvSpPr>
        <p:spPr>
          <a:xfrm>
            <a:off x="10647143" y="24953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B9965-EFDE-3E4B-A5FF-CD13CB08680F}"/>
              </a:ext>
            </a:extLst>
          </p:cNvPr>
          <p:cNvSpPr txBox="1"/>
          <p:nvPr/>
        </p:nvSpPr>
        <p:spPr>
          <a:xfrm>
            <a:off x="5443539" y="4147692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2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F5C9A-F80D-2149-8771-3EF0A8EB071B}"/>
              </a:ext>
            </a:extLst>
          </p:cNvPr>
          <p:cNvSpPr txBox="1"/>
          <p:nvPr/>
        </p:nvSpPr>
        <p:spPr>
          <a:xfrm>
            <a:off x="5443539" y="3778360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2 (200 bytes)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FAF31-2771-8645-A06D-CF99DF0932B2}"/>
              </a:ext>
            </a:extLst>
          </p:cNvPr>
          <p:cNvSpPr txBox="1"/>
          <p:nvPr/>
        </p:nvSpPr>
        <p:spPr>
          <a:xfrm>
            <a:off x="5443539" y="3135117"/>
            <a:ext cx="4519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Meta Data for block 3 (25 bytes)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size=450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E7EBF-2AC5-544C-AB6E-EBCF3B7C8159}"/>
              </a:ext>
            </a:extLst>
          </p:cNvPr>
          <p:cNvSpPr txBox="1"/>
          <p:nvPr/>
        </p:nvSpPr>
        <p:spPr>
          <a:xfrm>
            <a:off x="5443539" y="2765785"/>
            <a:ext cx="451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Allocated memory for block 3 (450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9C7FA-BC71-D241-BE87-8972451368F9}"/>
              </a:ext>
            </a:extLst>
          </p:cNvPr>
          <p:cNvSpPr txBox="1"/>
          <p:nvPr/>
        </p:nvSpPr>
        <p:spPr>
          <a:xfrm>
            <a:off x="6388517" y="1870075"/>
            <a:ext cx="444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Reason: free an occupied block from the heap</a:t>
            </a:r>
          </a:p>
        </p:txBody>
      </p:sp>
    </p:spTree>
    <p:extLst>
      <p:ext uri="{BB962C8B-B14F-4D97-AF65-F5344CB8AC3E}">
        <p14:creationId xmlns:p14="http://schemas.microsoft.com/office/powerpoint/2010/main" val="322439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12E-5A4F-4F4C-A76F-3C26D208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first free block is not big enough to split?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A5DE-A758-8B43-997F-FE78D699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After the previous step, we allocate 299 bytes to pointer ’d’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 d 299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299 bytes can be fitted in the first free block (300 bytes)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It is not enough to split to 2 blocks. Thus, the whole free block is occupied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8AC2B-99A3-E848-B7E5-1C148ADB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1849"/>
            <a:ext cx="2743200" cy="365125"/>
          </a:xfrm>
        </p:spPr>
        <p:txBody>
          <a:bodyPr/>
          <a:lstStyle/>
          <a:p>
            <a:fld id="{0153766D-A0C9-6E4A-A9D4-CD247634460E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23656-F8E7-4649-B979-AD2371F5FFF4}"/>
              </a:ext>
            </a:extLst>
          </p:cNvPr>
          <p:cNvSpPr txBox="1"/>
          <p:nvPr/>
        </p:nvSpPr>
        <p:spPr>
          <a:xfrm>
            <a:off x="468767" y="5896653"/>
            <a:ext cx="45192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Meta Data for block 1 (25 bytes)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size=300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279BE-1FFE-C940-A425-15B08A635FFF}"/>
              </a:ext>
            </a:extLst>
          </p:cNvPr>
          <p:cNvSpPr txBox="1"/>
          <p:nvPr/>
        </p:nvSpPr>
        <p:spPr>
          <a:xfrm>
            <a:off x="468767" y="5588876"/>
            <a:ext cx="45192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Allocated memory for block 1 (300 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6DE187-CA16-3C46-8318-D70ED8E8F571}"/>
              </a:ext>
            </a:extLst>
          </p:cNvPr>
          <p:cNvCxnSpPr/>
          <p:nvPr/>
        </p:nvCxnSpPr>
        <p:spPr>
          <a:xfrm flipH="1">
            <a:off x="4988013" y="3870454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CF4937-AAAD-CE41-9ECD-B1B47908291D}"/>
              </a:ext>
            </a:extLst>
          </p:cNvPr>
          <p:cNvSpPr txBox="1"/>
          <p:nvPr/>
        </p:nvSpPr>
        <p:spPr>
          <a:xfrm>
            <a:off x="4358674" y="648974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3BCB0D-A4DA-8548-AE30-59AF50197F5E}"/>
              </a:ext>
            </a:extLst>
          </p:cNvPr>
          <p:cNvCxnSpPr/>
          <p:nvPr/>
        </p:nvCxnSpPr>
        <p:spPr>
          <a:xfrm flipH="1">
            <a:off x="4988013" y="6437182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49D598-56FC-D94D-93A4-A71ABE99C4FC}"/>
              </a:ext>
            </a:extLst>
          </p:cNvPr>
          <p:cNvSpPr txBox="1"/>
          <p:nvPr/>
        </p:nvSpPr>
        <p:spPr>
          <a:xfrm>
            <a:off x="4998016" y="347365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85538-4F07-C249-AE40-2D07A7CD1034}"/>
              </a:ext>
            </a:extLst>
          </p:cNvPr>
          <p:cNvSpPr txBox="1"/>
          <p:nvPr/>
        </p:nvSpPr>
        <p:spPr>
          <a:xfrm>
            <a:off x="468767" y="5053355"/>
            <a:ext cx="45192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Meta Data for block 2 (25 bytes)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781E4-BD6E-5643-A382-FCAA8F9289CE}"/>
              </a:ext>
            </a:extLst>
          </p:cNvPr>
          <p:cNvSpPr txBox="1"/>
          <p:nvPr/>
        </p:nvSpPr>
        <p:spPr>
          <a:xfrm>
            <a:off x="468767" y="4734985"/>
            <a:ext cx="45192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Allocated memory for block 2 (200 bytes)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08DE0-BDCE-AB4A-B44E-A9821583BD59}"/>
              </a:ext>
            </a:extLst>
          </p:cNvPr>
          <p:cNvSpPr txBox="1"/>
          <p:nvPr/>
        </p:nvSpPr>
        <p:spPr>
          <a:xfrm>
            <a:off x="468767" y="4199464"/>
            <a:ext cx="45192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Meta Data for block 3 (25 bytes)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size=450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F8612-916C-6649-A3A7-22F81B293A03}"/>
              </a:ext>
            </a:extLst>
          </p:cNvPr>
          <p:cNvSpPr txBox="1"/>
          <p:nvPr/>
        </p:nvSpPr>
        <p:spPr>
          <a:xfrm>
            <a:off x="468767" y="3885536"/>
            <a:ext cx="45192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Allocated memory for block 3 (450 bytes)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DDD08A-65B4-A644-BAEA-55E4C82D1E5E}"/>
              </a:ext>
            </a:extLst>
          </p:cNvPr>
          <p:cNvSpPr txBox="1"/>
          <p:nvPr/>
        </p:nvSpPr>
        <p:spPr>
          <a:xfrm>
            <a:off x="6834554" y="5838565"/>
            <a:ext cx="45192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Meta Data for block 1 (25 bytes)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free=‘o’ size=300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9E970-A53A-5340-B02A-363D5CB0768C}"/>
              </a:ext>
            </a:extLst>
          </p:cNvPr>
          <p:cNvSpPr txBox="1"/>
          <p:nvPr/>
        </p:nvSpPr>
        <p:spPr>
          <a:xfrm>
            <a:off x="6834554" y="5530788"/>
            <a:ext cx="45192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Allocated memory for block 1 (300 bytes)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231B83-D24E-1C4F-A1AE-A60E79134F80}"/>
              </a:ext>
            </a:extLst>
          </p:cNvPr>
          <p:cNvCxnSpPr/>
          <p:nvPr/>
        </p:nvCxnSpPr>
        <p:spPr>
          <a:xfrm flipH="1">
            <a:off x="11353800" y="3812366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63983E-9EFD-014C-929A-9AB5471ACE3C}"/>
              </a:ext>
            </a:extLst>
          </p:cNvPr>
          <p:cNvSpPr txBox="1"/>
          <p:nvPr/>
        </p:nvSpPr>
        <p:spPr>
          <a:xfrm>
            <a:off x="10605072" y="642611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90AD95-922B-F341-B4DD-AC2E1E3CB2B1}"/>
              </a:ext>
            </a:extLst>
          </p:cNvPr>
          <p:cNvCxnSpPr/>
          <p:nvPr/>
        </p:nvCxnSpPr>
        <p:spPr>
          <a:xfrm flipH="1">
            <a:off x="11353800" y="6379094"/>
            <a:ext cx="509950" cy="2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14FF70-2157-0A4E-BD59-CCD29FA426FF}"/>
              </a:ext>
            </a:extLst>
          </p:cNvPr>
          <p:cNvSpPr txBox="1"/>
          <p:nvPr/>
        </p:nvSpPr>
        <p:spPr>
          <a:xfrm>
            <a:off x="11476269" y="346569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1E9E0E-E0F4-1A4A-AC0B-7194D9407ED5}"/>
              </a:ext>
            </a:extLst>
          </p:cNvPr>
          <p:cNvSpPr txBox="1"/>
          <p:nvPr/>
        </p:nvSpPr>
        <p:spPr>
          <a:xfrm>
            <a:off x="6834554" y="4995267"/>
            <a:ext cx="45192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Meta Data for block 2 (25 bytes)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7E444-DD56-8E41-9F0F-BCA355CBF52B}"/>
              </a:ext>
            </a:extLst>
          </p:cNvPr>
          <p:cNvSpPr txBox="1"/>
          <p:nvPr/>
        </p:nvSpPr>
        <p:spPr>
          <a:xfrm>
            <a:off x="6834554" y="4676897"/>
            <a:ext cx="45192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Allocated memory for block 2 (200 bytes)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4036B6-03B4-6740-8522-7E71921704BB}"/>
              </a:ext>
            </a:extLst>
          </p:cNvPr>
          <p:cNvSpPr txBox="1"/>
          <p:nvPr/>
        </p:nvSpPr>
        <p:spPr>
          <a:xfrm>
            <a:off x="6834554" y="4141376"/>
            <a:ext cx="45192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Meta Data for block 3 (25 bytes)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free=‘f’ size=450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B505F9-5669-9742-88DB-966F2340DCF8}"/>
              </a:ext>
            </a:extLst>
          </p:cNvPr>
          <p:cNvSpPr txBox="1"/>
          <p:nvPr/>
        </p:nvSpPr>
        <p:spPr>
          <a:xfrm>
            <a:off x="6834554" y="3827448"/>
            <a:ext cx="45192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Allocated memory for block 3 (450 bytes)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372CEE0-4B53-DC45-82BE-7B970DFD2CDE}"/>
              </a:ext>
            </a:extLst>
          </p:cNvPr>
          <p:cNvSpPr/>
          <p:nvPr/>
        </p:nvSpPr>
        <p:spPr>
          <a:xfrm>
            <a:off x="5401650" y="4852339"/>
            <a:ext cx="1019267" cy="737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E414E1-D501-DB48-A8DB-B2B6B1E88882}"/>
              </a:ext>
            </a:extLst>
          </p:cNvPr>
          <p:cNvGrpSpPr/>
          <p:nvPr/>
        </p:nvGrpSpPr>
        <p:grpSpPr>
          <a:xfrm>
            <a:off x="5693253" y="5576955"/>
            <a:ext cx="1140641" cy="523220"/>
            <a:chOff x="4302898" y="4905139"/>
            <a:chExt cx="1140641" cy="5232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021B7E-F602-1F4D-A429-1E70D1F35CAA}"/>
                </a:ext>
              </a:extLst>
            </p:cNvPr>
            <p:cNvCxnSpPr>
              <a:cxnSpLocks/>
            </p:cNvCxnSpPr>
            <p:nvPr/>
          </p:nvCxnSpPr>
          <p:spPr>
            <a:xfrm>
              <a:off x="4665498" y="5166749"/>
              <a:ext cx="7780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5D77AA-38CF-9540-A6DB-D16F2CE0EC7D}"/>
                </a:ext>
              </a:extLst>
            </p:cNvPr>
            <p:cNvSpPr txBox="1"/>
            <p:nvPr/>
          </p:nvSpPr>
          <p:spPr>
            <a:xfrm>
              <a:off x="4302898" y="4905139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16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9EF-D92E-7C4B-92FD-7FFF9CCD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FA9-2E00-064B-AAB8-016C4BA8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pair of test cases are provided </a:t>
            </a:r>
          </a:p>
          <a:p>
            <a:pPr lvl="1"/>
            <a:r>
              <a:rPr lang="en-US" dirty="0"/>
              <a:t>(i.e. </a:t>
            </a:r>
            <a:r>
              <a:rPr lang="en-US" dirty="0" err="1"/>
              <a:t>in</a:t>
            </a:r>
            <a:r>
              <a:rPr lang="en-US" b="1" dirty="0" err="1"/>
              <a:t>X</a:t>
            </a:r>
            <a:r>
              <a:rPr lang="en-US" dirty="0" err="1"/>
              <a:t>.txt</a:t>
            </a:r>
            <a:r>
              <a:rPr lang="en-US" dirty="0"/>
              <a:t> and </a:t>
            </a:r>
            <a:r>
              <a:rPr lang="en-US" dirty="0" err="1"/>
              <a:t>out</a:t>
            </a:r>
            <a:r>
              <a:rPr lang="en-US" b="1" dirty="0" err="1"/>
              <a:t>X</a:t>
            </a:r>
            <a:r>
              <a:rPr lang="en-US" dirty="0" err="1"/>
              <a:t>.txt</a:t>
            </a:r>
            <a:r>
              <a:rPr lang="en-US" dirty="0"/>
              <a:t>, where </a:t>
            </a:r>
            <a:r>
              <a:rPr lang="en-US" b="1" dirty="0"/>
              <a:t>X=1-10</a:t>
            </a:r>
            <a:r>
              <a:rPr lang="en-US" dirty="0"/>
              <a:t>)</a:t>
            </a:r>
          </a:p>
          <a:p>
            <a:r>
              <a:rPr lang="en-US" dirty="0"/>
              <a:t>The grader TA will probably write a grading script to mark the test cases</a:t>
            </a:r>
          </a:p>
          <a:p>
            <a:pPr lvl="1"/>
            <a:r>
              <a:rPr lang="en-US" dirty="0"/>
              <a:t>The helper print function (i.e.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mm_print</a:t>
            </a:r>
            <a:r>
              <a:rPr lang="en-US" dirty="0"/>
              <a:t>) is given in the base code to avoid text formatting problems</a:t>
            </a:r>
          </a:p>
          <a:p>
            <a:pPr lvl="1"/>
            <a:r>
              <a:rPr lang="en-US" dirty="0"/>
              <a:t>Please use the Linux diff command to compare your output with the sample output</a:t>
            </a:r>
            <a:r>
              <a:rPr lang="en-HK" dirty="0"/>
              <a:t> 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$&gt; diff --side-by-side your-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sample-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HK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0500-5F83-D541-88F9-9385A2C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D86-4966-8C4B-A024-FE6477B0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B49F-D345-BA47-BCAD-62524A74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Think</a:t>
            </a:r>
            <a:r>
              <a:rPr lang="en-US" dirty="0"/>
              <a:t> carefully before you type </a:t>
            </a:r>
            <a:r>
              <a:rPr lang="en-US" b="1" u="sng" dirty="0"/>
              <a:t>ANY</a:t>
            </a:r>
            <a:r>
              <a:rPr lang="en-US" dirty="0"/>
              <a:t> line of code</a:t>
            </a:r>
          </a:p>
          <a:p>
            <a:pPr lvl="1"/>
            <a:r>
              <a:rPr lang="en-US" dirty="0"/>
              <a:t>Good C programmers never do trial-and-error</a:t>
            </a:r>
          </a:p>
          <a:p>
            <a:pPr lvl="1"/>
            <a:r>
              <a:rPr lang="en-US" dirty="0"/>
              <a:t>A program that can compile does not mean that it can execute correctly</a:t>
            </a:r>
          </a:p>
          <a:p>
            <a:pPr lvl="1"/>
            <a:r>
              <a:rPr lang="en-US" dirty="0"/>
              <a:t>Check carefully to avoid runtime errors (i.e., Segmentation fault)</a:t>
            </a:r>
          </a:p>
          <a:p>
            <a:r>
              <a:rPr lang="en-US" dirty="0"/>
              <a:t>Read carefully the provided base code</a:t>
            </a:r>
          </a:p>
          <a:p>
            <a:r>
              <a:rPr lang="en-US" dirty="0"/>
              <a:t>Make sure you understand how to use the provided linked list related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CC654-A9BE-5F43-9DE5-2F7295C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78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AA38DA-61E9-434B-AB90-B7BBA0F3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215489-6DA5-0947-8C20-068BD724A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skeleton code</a:t>
            </a:r>
          </a:p>
          <a:p>
            <a:r>
              <a:rPr lang="en-US" dirty="0"/>
              <a:t>The sample Linux executable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CFD8-D56B-3647-AEE6-29F38E7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E8E9-C29C-8541-9456-B5C5391C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and free in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59A7-72AE-B641-B0AE-66D1DAF8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*malloc(</a:t>
            </a:r>
            <a:r>
              <a:rPr lang="en-HK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  <a:p>
            <a:pPr lvl="1"/>
            <a:r>
              <a:rPr lang="en-US" dirty="0"/>
              <a:t>The malloc function requests a block of memory from the heap</a:t>
            </a:r>
          </a:p>
          <a:p>
            <a:pPr lvl="1"/>
            <a:r>
              <a:rPr lang="en-US" dirty="0"/>
              <a:t>If the request is granted, the operating system will reserve the amount of memory (in bytes) </a:t>
            </a:r>
          </a:p>
          <a:p>
            <a:pPr lvl="1"/>
            <a:r>
              <a:rPr lang="en-US" dirty="0"/>
              <a:t>The function returns the pointer pointing to the start of the memory address</a:t>
            </a:r>
          </a:p>
          <a:p>
            <a:pPr marL="0" indent="0">
              <a:buNone/>
            </a:pPr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free(</a:t>
            </a:r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The free function frees the memory space pointed to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cs typeface="Courier New" panose="02070309020205020404" pitchFamily="49" charset="0"/>
              </a:rPr>
              <a:t> must point to a previously allocated memory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cs typeface="Courier New" panose="02070309020205020404" pitchFamily="49" charset="0"/>
              </a:rPr>
              <a:t> (or variants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cs typeface="Courier New" panose="02070309020205020404" pitchFamily="49" charset="0"/>
              </a:rPr>
              <a:t> is NULL, no operation is performed.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76F7-497F-B34B-9A48-CECFE6DE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4CDD-7DC0-7743-8BD5-9E6E8438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7EAB-3006-2349-9C81-41170764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project is to help students understand </a:t>
            </a:r>
            <a:r>
              <a:rPr lang="en-US" b="1" dirty="0"/>
              <a:t>virtual memory management</a:t>
            </a:r>
            <a:r>
              <a:rPr lang="en-US" dirty="0"/>
              <a:t> in an operating system</a:t>
            </a:r>
          </a:p>
          <a:p>
            <a:pPr lvl="1"/>
            <a:r>
              <a:rPr lang="en-US" dirty="0"/>
              <a:t>In other words, we are going to develop our own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malloc/free </a:t>
            </a:r>
            <a:r>
              <a:rPr lang="en-US" dirty="0"/>
              <a:t>functions</a:t>
            </a:r>
          </a:p>
          <a:p>
            <a:r>
              <a:rPr lang="en-US" dirty="0"/>
              <a:t>Upon completion of the project, students should be able to write their own simplified memory management functions: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03D14-FE57-884B-83D1-10FC09D5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4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34AB-7415-1745-AB72-87ED0D0E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B89A-F6E9-7540-9E7F-31194FC3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note that you </a:t>
            </a:r>
            <a:r>
              <a:rPr lang="en-US" b="1" u="sng" dirty="0">
                <a:solidFill>
                  <a:srgbClr val="FF0000"/>
                </a:solidFill>
              </a:rPr>
              <a:t>CANNOT</a:t>
            </a:r>
            <a:r>
              <a:rPr lang="en-US" dirty="0"/>
              <a:t> invoke any dynamic memory allocation functions in the C standard library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&gt;), </a:t>
            </a:r>
            <a:r>
              <a:rPr lang="en-US" dirty="0"/>
              <a:t>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free(), </a:t>
            </a:r>
          </a:p>
          <a:p>
            <a:pPr lvl="1"/>
            <a:r>
              <a:rPr lang="en-US" dirty="0"/>
              <a:t>because these library functions will change the heap implicitly and will affect our own memory management implementation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Zero</a:t>
            </a:r>
            <a:r>
              <a:rPr lang="en-US" dirty="0"/>
              <a:t> marks will be given if the above functions are invoked anywhere in your code</a:t>
            </a:r>
          </a:p>
          <a:p>
            <a:pPr lvl="1"/>
            <a:r>
              <a:rPr lang="en-US" dirty="0"/>
              <a:t>For example, the grader can check whether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by using regular expression 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53AA5-A311-564F-849B-D707FB26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BDB94-E198-21D1-F8E6-F4D6152ADEC8}"/>
              </a:ext>
            </a:extLst>
          </p:cNvPr>
          <p:cNvSpPr txBox="1"/>
          <p:nvPr/>
        </p:nvSpPr>
        <p:spPr>
          <a:xfrm>
            <a:off x="838200" y="5634750"/>
            <a:ext cx="11170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fpreprocessed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-E -P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vmm.c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grep -n -E 'malloc[ \t]*\(' | grep -v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96B5-DF5E-F942-9517-158B045E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8F97-618F-AC42-8DA4-F9EB631F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base code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vmm_skeleton.c</a:t>
            </a:r>
            <a:r>
              <a:rPr lang="en-US" dirty="0"/>
              <a:t>) is provided</a:t>
            </a:r>
          </a:p>
          <a:p>
            <a:pPr lvl="1"/>
            <a:r>
              <a:rPr lang="en-US" dirty="0"/>
              <a:t>Necessary data structures, variables and several helper functions (e.g.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mm_print</a:t>
            </a:r>
            <a:r>
              <a:rPr lang="en-US" dirty="0"/>
              <a:t>) are already implemented in the provided base code</a:t>
            </a:r>
          </a:p>
          <a:p>
            <a:r>
              <a:rPr lang="en-US" dirty="0"/>
              <a:t>We will take a closer look at the base code together in the later slides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E4173-7800-E04D-9344-2C3FA356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DD2B-A320-DE44-B058-23F42C54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6EC5-9CC6-AB46-B6FA-5FA4B9AF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only need to complete the following missing parts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3D68-A808-BC42-A0BA-DE82F3C9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310CD6-F7FC-BE48-93C9-2FC52FE7AA63}"/>
              </a:ext>
            </a:extLst>
          </p:cNvPr>
          <p:cNvSpPr/>
          <p:nvPr/>
        </p:nvSpPr>
        <p:spPr>
          <a:xfrm>
            <a:off x="1904010" y="3021321"/>
            <a:ext cx="838397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mm_malloc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size) {</a:t>
            </a:r>
          </a:p>
          <a:p>
            <a:r>
              <a:rPr lang="en-HK" dirty="0">
                <a:solidFill>
                  <a:srgbClr val="008000"/>
                </a:solidFill>
                <a:latin typeface="Menlo" panose="020B0609030804020204" pitchFamily="49" charset="0"/>
              </a:rPr>
              <a:t>    // TODO: Complete </a:t>
            </a:r>
            <a:r>
              <a:rPr lang="en-HK" dirty="0" err="1">
                <a:solidFill>
                  <a:srgbClr val="008000"/>
                </a:solidFill>
                <a:latin typeface="Menlo" panose="020B0609030804020204" pitchFamily="49" charset="0"/>
              </a:rPr>
              <a:t>mm_malloc</a:t>
            </a:r>
            <a:r>
              <a:rPr lang="en-HK" dirty="0">
                <a:solidFill>
                  <a:srgbClr val="008000"/>
                </a:solidFill>
                <a:latin typeface="Menlo" panose="020B0609030804020204" pitchFamily="49" charset="0"/>
              </a:rPr>
              <a:t> here </a:t>
            </a:r>
            <a:endParaRPr lang="en-HK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    return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mm_free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*p) {</a:t>
            </a:r>
          </a:p>
          <a:p>
            <a:r>
              <a:rPr lang="en-HK" dirty="0">
                <a:solidFill>
                  <a:srgbClr val="008000"/>
                </a:solidFill>
                <a:latin typeface="Menlo" panose="020B0609030804020204" pitchFamily="49" charset="0"/>
              </a:rPr>
              <a:t>    // TODO: Complete </a:t>
            </a:r>
            <a:r>
              <a:rPr lang="en-HK" dirty="0" err="1">
                <a:solidFill>
                  <a:srgbClr val="008000"/>
                </a:solidFill>
                <a:latin typeface="Menlo" panose="020B0609030804020204" pitchFamily="49" charset="0"/>
              </a:rPr>
              <a:t>mm_free</a:t>
            </a:r>
            <a:r>
              <a:rPr lang="en-HK" dirty="0">
                <a:solidFill>
                  <a:srgbClr val="008000"/>
                </a:solidFill>
                <a:latin typeface="Menlo" panose="020B0609030804020204" pitchFamily="49" charset="0"/>
              </a:rPr>
              <a:t> here</a:t>
            </a:r>
            <a:endParaRPr lang="en-HK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HK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7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007A-407D-2C43-8D68-3479CFA6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Address 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38975A-6AA7-6642-9A12-D95AEED52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process has its own virtual memory address space</a:t>
            </a:r>
          </a:p>
          <a:p>
            <a:r>
              <a:rPr lang="en-US" dirty="0"/>
              <a:t>In order to build our own memory allocator, we need to understand how different parts of a process (e.g. heap, stack, …) are being mapped in the virtual address space</a:t>
            </a:r>
          </a:p>
          <a:p>
            <a:r>
              <a:rPr lang="en-US" dirty="0"/>
              <a:t>In PA2, we only focus on the mapped region (i.e. the green region)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5626-1430-624E-8973-061DE226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F3038D-CE0A-3849-9695-EA2284F201D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134790"/>
            <a:ext cx="5714998" cy="386595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A24CA23-37FC-E345-83C9-D6C05D56363E}"/>
              </a:ext>
            </a:extLst>
          </p:cNvPr>
          <p:cNvSpPr/>
          <p:nvPr/>
        </p:nvSpPr>
        <p:spPr>
          <a:xfrm>
            <a:off x="8304811" y="4211781"/>
            <a:ext cx="2349333" cy="95596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AA6B-C506-E749-A446-7DD15C39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0271-F4CA-3446-80E5-04D6B4107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get the current break address, you can invoke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can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</a:t>
            </a:r>
            <a:r>
              <a:rPr lang="en-US" dirty="0"/>
              <a:t>, where </a:t>
            </a:r>
            <a:r>
              <a:rPr lang="en-US" u="sng" dirty="0"/>
              <a:t>size is in bytes</a:t>
            </a:r>
            <a:r>
              <a:rPr lang="en-US" dirty="0"/>
              <a:t>, to expand the mapped region </a:t>
            </a:r>
          </a:p>
          <a:p>
            <a:r>
              <a:rPr lang="en-US" dirty="0"/>
              <a:t>You can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</a:t>
            </a:r>
            <a:r>
              <a:rPr lang="en-US" dirty="0"/>
              <a:t>, with a </a:t>
            </a:r>
            <a:r>
              <a:rPr lang="en-US" u="sng" dirty="0"/>
              <a:t>negative</a:t>
            </a:r>
            <a:r>
              <a:rPr lang="en-US" dirty="0"/>
              <a:t> size value, to shrink the mapped region</a:t>
            </a:r>
          </a:p>
          <a:p>
            <a:pPr lvl="1"/>
            <a:r>
              <a:rPr lang="en-US" dirty="0"/>
              <a:t>However, it is not necessary in our project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8D3C-6D93-0144-8778-6F2B1726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F3147-33F6-D547-87DE-A14A7B3D020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62" y="1977231"/>
            <a:ext cx="5584825" cy="33948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8CD556-D1C7-D743-AB20-5B9BCC9BEAFB}"/>
              </a:ext>
            </a:extLst>
          </p:cNvPr>
          <p:cNvSpPr/>
          <p:nvPr/>
        </p:nvSpPr>
        <p:spPr>
          <a:xfrm>
            <a:off x="8318666" y="3768436"/>
            <a:ext cx="2349333" cy="95596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2261</Words>
  <Application>Microsoft Macintosh PowerPoint</Application>
  <PresentationFormat>Widescreen</PresentationFormat>
  <Paragraphs>267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Menlo</vt:lpstr>
      <vt:lpstr>Office Theme</vt:lpstr>
      <vt:lpstr>COMP3511</vt:lpstr>
      <vt:lpstr>Overview</vt:lpstr>
      <vt:lpstr>malloc and free in &lt;stdlib.h&gt;</vt:lpstr>
      <vt:lpstr>Project Goal</vt:lpstr>
      <vt:lpstr>Restrictions</vt:lpstr>
      <vt:lpstr>Getting Started</vt:lpstr>
      <vt:lpstr>The starting point</vt:lpstr>
      <vt:lpstr>Virtual Memory Address Space</vt:lpstr>
      <vt:lpstr>Using sbrk() </vt:lpstr>
      <vt:lpstr>Data Structure Specification</vt:lpstr>
      <vt:lpstr>Data Structure Implementation</vt:lpstr>
      <vt:lpstr>A sample memory layout</vt:lpstr>
      <vt:lpstr>Do we need to implement a linked list?</vt:lpstr>
      <vt:lpstr>  void *mm_malloc(size_t size); </vt:lpstr>
      <vt:lpstr>Algorithm for mm_malloc</vt:lpstr>
      <vt:lpstr>void mm_free(void *p);</vt:lpstr>
      <vt:lpstr>A Step-by-Step Illustration</vt:lpstr>
      <vt:lpstr>Step 1: allocate 1000 bytes</vt:lpstr>
      <vt:lpstr>Step 2: free 1000 bytes</vt:lpstr>
      <vt:lpstr>Step 3: allocate 300 bytes</vt:lpstr>
      <vt:lpstr>Step 4: allocate 200 bytes</vt:lpstr>
      <vt:lpstr>Step 5: free pointer c </vt:lpstr>
      <vt:lpstr>Step 6: free pointer b</vt:lpstr>
      <vt:lpstr>What if the first free block is not big enough to split?</vt:lpstr>
      <vt:lpstr>Sample test cases</vt:lpstr>
      <vt:lpstr>Summary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Lun Peter CHUNG</dc:creator>
  <cp:lastModifiedBy>Kai Lun Peter CHUNG</cp:lastModifiedBy>
  <cp:revision>85</cp:revision>
  <dcterms:created xsi:type="dcterms:W3CDTF">2019-10-23T09:27:28Z</dcterms:created>
  <dcterms:modified xsi:type="dcterms:W3CDTF">2022-04-19T01:31:22Z</dcterms:modified>
</cp:coreProperties>
</file>