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1" r:id="rId1"/>
  </p:sldMasterIdLst>
  <p:notesMasterIdLst>
    <p:notesMasterId r:id="rId12"/>
  </p:notesMasterIdLst>
  <p:sldIdLst>
    <p:sldId id="286" r:id="rId2"/>
    <p:sldId id="320" r:id="rId3"/>
    <p:sldId id="287" r:id="rId4"/>
    <p:sldId id="321" r:id="rId5"/>
    <p:sldId id="322" r:id="rId6"/>
    <p:sldId id="323" r:id="rId7"/>
    <p:sldId id="324" r:id="rId8"/>
    <p:sldId id="325" r:id="rId9"/>
    <p:sldId id="319" r:id="rId10"/>
    <p:sldId id="31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1219" autoAdjust="0"/>
  </p:normalViewPr>
  <p:slideViewPr>
    <p:cSldViewPr snapToGrid="0" snapToObjects="1">
      <p:cViewPr varScale="1">
        <p:scale>
          <a:sx n="71" d="100"/>
          <a:sy n="71" d="100"/>
        </p:scale>
        <p:origin x="1013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A5542-4066-C648-98B1-F32085CC7EA2}" type="datetimeFigureOut">
              <a:rPr lang="en-US" smtClean="0"/>
              <a:t>2022-04-25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ED7E5-A6F7-B74F-8A52-FC80F72B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96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961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ED7E5-A6F7-B74F-8A52-FC80F72B43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51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ED7E5-A6F7-B74F-8A52-FC80F72B43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82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ED7E5-A6F7-B74F-8A52-FC80F72B43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5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ED7E5-A6F7-B74F-8A52-FC80F72B43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68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ED7E5-A6F7-B74F-8A52-FC80F72B43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32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ED7E5-A6F7-B74F-8A52-FC80F72B43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54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BED7E5-A6F7-B74F-8A52-FC80F72B43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50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176B-2F1E-C844-AB9D-D34AD44F7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070D2-1CB8-6A4C-8C89-A1F14522D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6D679-5CD1-7742-A6EB-94158A85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C430-3FEF-B841-8BB6-9DD9F81C85BB}" type="datetime1">
              <a:rPr lang="en-HK" smtClean="0"/>
              <a:t>25/4/2022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3A877-6292-B944-9453-7E5C208E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EB3D9-043D-224A-9FF0-33C6BD40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5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7E053-536F-114F-9546-2ECFB7BE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ADDC4-3356-B146-8901-3BC51948A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B944C-6F09-B341-AD9E-BB9518FD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8580-8F3D-B94B-913E-E7B1EBEF0B3A}" type="datetime1">
              <a:rPr lang="en-HK" smtClean="0"/>
              <a:t>25/4/2022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65C17-CED8-BE4A-BF87-05BE437F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02225-A1AF-8746-B725-84EB87C8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1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52D84-D1A9-D742-9412-FED495064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C20EE-1CB0-DE4E-9C22-B6B05F3D0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6D918-27FD-2A43-91B5-0E341912E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C2E2-5161-E44E-BFAD-F35222A1D254}" type="datetime1">
              <a:rPr lang="en-HK" smtClean="0"/>
              <a:t>25/4/2022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0DD17-3BE7-9942-B2E8-AD9A38F70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1868D-69E9-BF46-B454-0715C124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B851-62B5-3845-ABC2-5EC669E1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78DAC-A816-FD41-B3C7-BF296057D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C98A5-0BE5-0840-B363-2B325ACDB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BE7D-4EE3-9D47-90E4-C5893328815B}" type="datetime1">
              <a:rPr lang="en-HK" smtClean="0"/>
              <a:t>25/4/2022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E3069-768E-BC44-A238-724CE888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460EE-D70B-0C43-A7D2-952EC332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5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ED8A-3BF8-E247-8EDC-7F4BB7151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F0C50-2DAC-F746-81D0-4B75F5501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393F4-AD48-B649-99E4-32317736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365F-4E7D-294E-A57F-062B5AC34D60}" type="datetime1">
              <a:rPr lang="en-HK" smtClean="0"/>
              <a:t>25/4/2022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BA621-82CC-A947-A387-1AC61E1B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9EA81-CC1A-5742-A55B-4C4D825B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5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6B2FE-AE4C-9443-B5F6-93B28767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99818-A9A6-C24F-8FBF-065C9C424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1E3D0-B2DC-6D4F-A968-BBE8C6E88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F2D45-5E01-2748-AD19-5C047610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BBF6D-0F07-E94D-8DDB-067DBDB0BD0D}" type="datetime1">
              <a:rPr lang="en-HK" smtClean="0"/>
              <a:t>25/4/2022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B0015-06AE-DE44-8B72-D235C9D9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3CA59-C258-D64E-86FF-AE44361A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4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CE78-CE37-2E42-BBC7-6D33CEF5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0CAA7-5D4F-EC48-A1BF-DABD9EBE6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8C104-0A57-2A47-9CBF-D773F06AB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B0E8E-92A4-0440-87B3-FA52B0A0D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3C9627-B30C-8B42-9265-84E6750F7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EFAAF-FF51-5640-882E-B61E0D84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2640-C31E-F14B-ACC7-AF685BBA7CFB}" type="datetime1">
              <a:rPr lang="en-HK" smtClean="0"/>
              <a:t>25/4/2022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7BA6D-17B5-C14F-890E-A90551F2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9077E-D602-1546-A101-EC640AFE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5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90C8-1908-404D-B748-562086B8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CC8A34-9CE8-0B4F-94C8-A5796484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F72E-4EA8-4E4B-9764-E8AFB13C77B2}" type="datetime1">
              <a:rPr lang="en-HK" smtClean="0"/>
              <a:t>25/4/2022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CF586-361D-E94D-B764-D1F084BE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3519C-7623-9344-B0B3-197CB8A5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2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15FEAF-A524-B447-AD5E-B0686EC1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1273-1370-384B-ADA4-89FA5E73D726}" type="datetime1">
              <a:rPr lang="en-HK" smtClean="0"/>
              <a:t>25/4/2022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2F6C1-909D-6A47-A9AC-FCAF27C7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36B99-E0A5-2E48-9AFC-BA824D85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7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08CF-586D-874D-926B-825411612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85937-1284-3E42-841E-63358893B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7B120-7CBF-5944-B4E9-1587C5C25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C50D8-D76A-B442-98DC-0BFF7340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706F-087B-C14D-B2C1-1DF2B3CB304C}" type="datetime1">
              <a:rPr lang="en-HK" smtClean="0"/>
              <a:t>25/4/2022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E0B33-ADA7-D54C-B373-E65A65F6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F77B8-6D51-AD41-B22A-B5A51008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4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EC1B-8141-E141-99C3-563B2C03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7E9AA8-0CA6-D947-884C-61B7015A0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A2814-F6F5-6344-A088-ED773D68D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028E5-B288-3E48-8A24-CFDF5FD4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8566-F0A1-5348-962C-CBA02A7831FF}" type="datetime1">
              <a:rPr lang="en-HK" smtClean="0"/>
              <a:t>25/4/2022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20F1F-CCFE-B840-8EF7-5B207CE7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4331 Tutorial4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C7CEF-F0B7-B343-906B-D9C9FE3A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3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BFA8E-114B-1D42-A3E3-6F166C4D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9215E-037F-584F-8A70-855B659F6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97161-E17D-284E-A17D-42C136198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E4D31-A2AE-6042-A5FC-FF4F53E1B61F}" type="datetime1">
              <a:rPr lang="en-HK" smtClean="0"/>
              <a:t>25/4/2022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D6B73-F435-2F41-AB1B-920E61A80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 4331 Tutorial4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9BEFC-288E-B049-A969-0E7FB82C9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5FB54-3C32-EB45-AC83-4BD6FBE6A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3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2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6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" y="225425"/>
            <a:ext cx="12195810" cy="64617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z="4000" kern="0" spc="0" dirty="0">
                <a:solidFill>
                  <a:schemeClr val="bg1"/>
                </a:solidFill>
                <a:effectLst/>
                <a:uFillTx/>
              </a:rPr>
              <a:t>Tutorial 10: Q-Learning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endParaRPr lang="zh-CN" altLang="en-US" kern="0" spc="0" dirty="0"/>
          </a:p>
          <a:p>
            <a:r>
              <a:rPr lang="en-US" altLang="zh-CN" kern="0" spc="0" dirty="0">
                <a:solidFill>
                  <a:schemeClr val="bg1"/>
                </a:solidFill>
              </a:rPr>
              <a:t>TA: Yimin Zheng</a:t>
            </a:r>
          </a:p>
          <a:p>
            <a:r>
              <a:rPr lang="en-US" altLang="zh-CN" kern="0" spc="0" dirty="0">
                <a:solidFill>
                  <a:schemeClr val="bg1"/>
                </a:solidFill>
              </a:rPr>
              <a:t>yzhengbs@connect.ust.hk</a:t>
            </a:r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245870"/>
            <a:ext cx="12195175" cy="774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副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93065" y="535940"/>
            <a:ext cx="10852150" cy="608965"/>
          </a:xfrm>
          <a:prstGeom prst="rect">
            <a:avLst/>
          </a:prstGeom>
        </p:spPr>
        <p:txBody>
          <a:bodyPr vert="horz" lIns="101600" tIns="38100" rIns="76200" bIns="381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3200" kern="0" spc="0" dirty="0">
                <a:solidFill>
                  <a:schemeClr val="bg1"/>
                </a:solidFill>
              </a:rPr>
              <a:t>COMP 4211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2411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b="1" kern="0" spc="0" dirty="0">
                <a:solidFill>
                  <a:schemeClr val="bg1"/>
                </a:solidFill>
                <a:uFillTx/>
                <a:sym typeface="+mn-ea"/>
              </a:rPr>
              <a:t>Tutorial Code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10</a:t>
            </a:fld>
            <a:endParaRPr lang="zh-CN" alt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FE8A957-F50B-4592-94AA-B5E5D05D06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263503"/>
              </p:ext>
            </p:extLst>
          </p:nvPr>
        </p:nvGraphicFramePr>
        <p:xfrm>
          <a:off x="669925" y="1555712"/>
          <a:ext cx="2266892" cy="972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" name="Packager Shell Object" showAsIcon="1" r:id="rId4" imgW="780480" imgH="335520" progId="Package">
                  <p:embed/>
                </p:oleObj>
              </mc:Choice>
              <mc:Fallback>
                <p:oleObj name="Packager Shell Object" showAsIcon="1" r:id="rId4" imgW="780480" imgH="335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9925" y="1555712"/>
                        <a:ext cx="2266892" cy="972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69029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spc="0" dirty="0">
                <a:solidFill>
                  <a:schemeClr val="bg1"/>
                </a:solidFill>
                <a:uFillTx/>
                <a:sym typeface="+mn-ea"/>
              </a:rPr>
              <a:t>Q-table update rule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ACE971F-11C5-4611-8071-507D4CB2E5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2235"/>
          <a:stretch/>
        </p:blipFill>
        <p:spPr>
          <a:xfrm>
            <a:off x="669925" y="1239520"/>
            <a:ext cx="8704761" cy="44190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523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spc="0" dirty="0">
                <a:solidFill>
                  <a:schemeClr val="bg1"/>
                </a:solidFill>
                <a:uFillTx/>
                <a:sym typeface="+mn-ea"/>
              </a:rPr>
              <a:t>Deterministic example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10" name="Picture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7E9B99A-E51E-44B7-8071-93D817679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5" y="4417770"/>
            <a:ext cx="8228114" cy="2054785"/>
          </a:xfrm>
          <a:prstGeom prst="rect">
            <a:avLst/>
          </a:prstGeom>
        </p:spPr>
      </p:pic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C78C5A7C-0167-42B7-9637-FB9FD77A15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25" y="1197610"/>
            <a:ext cx="9915601" cy="27785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6197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DB728241-50F6-4495-BBEA-B51D15F5A5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0384"/>
          <a:stretch/>
        </p:blipFill>
        <p:spPr>
          <a:xfrm>
            <a:off x="669925" y="1197611"/>
            <a:ext cx="9437803" cy="5660390"/>
          </a:xfrm>
          <a:prstGeom prst="rect">
            <a:avLst/>
          </a:prstGeom>
        </p:spPr>
      </p:pic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spc="0" dirty="0">
                <a:solidFill>
                  <a:schemeClr val="bg1"/>
                </a:solidFill>
                <a:uFillTx/>
                <a:sym typeface="+mn-ea"/>
              </a:rPr>
              <a:t>Code – define how to access rewards, Q-table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E08DA4-618B-40E2-B72C-5ED407F98E26}"/>
              </a:ext>
            </a:extLst>
          </p:cNvPr>
          <p:cNvSpPr txBox="1"/>
          <p:nvPr/>
        </p:nvSpPr>
        <p:spPr>
          <a:xfrm>
            <a:off x="6240668" y="2361485"/>
            <a:ext cx="4983865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dirty="0"/>
              <a:t>get 100 immediate reward only when reach state 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663569-F25E-4C05-B85B-CA782DFDD7FC}"/>
              </a:ext>
            </a:extLst>
          </p:cNvPr>
          <p:cNvSpPr txBox="1"/>
          <p:nvPr/>
        </p:nvSpPr>
        <p:spPr>
          <a:xfrm>
            <a:off x="4670478" y="3525360"/>
            <a:ext cx="2138342" cy="3693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dirty="0"/>
              <a:t>start as a zero matrix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7790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A46808ED-0E69-4230-8A5E-D8B1B9D50F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8789" b="99"/>
          <a:stretch/>
        </p:blipFill>
        <p:spPr>
          <a:xfrm>
            <a:off x="669925" y="2187313"/>
            <a:ext cx="9437803" cy="2529652"/>
          </a:xfrm>
          <a:prstGeom prst="rect">
            <a:avLst/>
          </a:prstGeom>
        </p:spPr>
      </p:pic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spc="0" dirty="0">
                <a:solidFill>
                  <a:schemeClr val="bg1"/>
                </a:solidFill>
                <a:uFillTx/>
                <a:sym typeface="+mn-ea"/>
              </a:rPr>
              <a:t>Code – define Q-table update rule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803EE-47D6-4636-AC06-D2EF6AB30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25" y="1364988"/>
            <a:ext cx="6170261" cy="7042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08157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3DEDE51-9F74-4698-A318-D083089AF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5" y="1690008"/>
            <a:ext cx="9424241" cy="4878844"/>
          </a:xfrm>
          <a:prstGeom prst="rect">
            <a:avLst/>
          </a:prstGeom>
        </p:spPr>
      </p:pic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spc="0" dirty="0">
                <a:solidFill>
                  <a:schemeClr val="bg1"/>
                </a:solidFill>
                <a:uFillTx/>
                <a:sym typeface="+mn-ea"/>
              </a:rPr>
              <a:t>Code – set hyperparameters, state-action pairs and execute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10" name="Picture 9" descr="A picture containing text, pool ball&#10;&#10;Description automatically generated">
            <a:extLst>
              <a:ext uri="{FF2B5EF4-FFF2-40B4-BE49-F238E27FC236}">
                <a16:creationId xmlns:a16="http://schemas.microsoft.com/office/drawing/2014/main" id="{F5ABFF36-66AA-48D3-BAF4-0BC6A7060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6430" y="2665039"/>
            <a:ext cx="3448609" cy="10152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6087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alendar&#10;&#10;Description automatically generated">
            <a:extLst>
              <a:ext uri="{FF2B5EF4-FFF2-40B4-BE49-F238E27FC236}">
                <a16:creationId xmlns:a16="http://schemas.microsoft.com/office/drawing/2014/main" id="{699EB476-4595-4F0E-A08D-760C2D101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900" y="1237976"/>
            <a:ext cx="5775175" cy="53009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spc="0" dirty="0">
                <a:solidFill>
                  <a:schemeClr val="bg1"/>
                </a:solidFill>
                <a:uFillTx/>
                <a:sym typeface="+mn-ea"/>
              </a:rPr>
              <a:t>Results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3616AAE7-1846-4DA7-87B7-5C9CB39242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5377"/>
          <a:stretch/>
        </p:blipFill>
        <p:spPr>
          <a:xfrm>
            <a:off x="669926" y="1239520"/>
            <a:ext cx="4848748" cy="3044888"/>
          </a:xfrm>
          <a:prstGeom prst="rect">
            <a:avLst/>
          </a:prstGeom>
        </p:spPr>
      </p:pic>
      <p:pic>
        <p:nvPicPr>
          <p:cNvPr id="9" name="Picture 8" descr="A picture containing text, pool ball&#10;&#10;Description automatically generated">
            <a:extLst>
              <a:ext uri="{FF2B5EF4-FFF2-40B4-BE49-F238E27FC236}">
                <a16:creationId xmlns:a16="http://schemas.microsoft.com/office/drawing/2014/main" id="{F9D2D33A-9E2C-42E9-82C9-E532116A48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8114" y="4603196"/>
            <a:ext cx="3448609" cy="101528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7E0BA4-A90E-404C-AB4A-051D87120343}"/>
              </a:ext>
            </a:extLst>
          </p:cNvPr>
          <p:cNvCxnSpPr/>
          <p:nvPr/>
        </p:nvCxnSpPr>
        <p:spPr>
          <a:xfrm>
            <a:off x="6088828" y="5690795"/>
            <a:ext cx="34760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B4AF62-2235-4842-BB80-F1402EF25046}"/>
              </a:ext>
            </a:extLst>
          </p:cNvPr>
          <p:cNvCxnSpPr/>
          <p:nvPr/>
        </p:nvCxnSpPr>
        <p:spPr>
          <a:xfrm>
            <a:off x="6712772" y="6238240"/>
            <a:ext cx="34424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66200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6350" y="225425"/>
            <a:ext cx="12197080" cy="97218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5" y="385445"/>
            <a:ext cx="10852150" cy="694055"/>
          </a:xfrm>
        </p:spPr>
        <p:txBody>
          <a:bodyPr/>
          <a:lstStyle/>
          <a:p>
            <a:r>
              <a:rPr lang="en-US" altLang="zh-CN" sz="3200" kern="0" spc="0" dirty="0">
                <a:solidFill>
                  <a:schemeClr val="bg1"/>
                </a:solidFill>
                <a:uFillTx/>
                <a:sym typeface="+mn-ea"/>
              </a:rPr>
              <a:t>Non-deterministic case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2D0524-8032-4D83-9C1C-6A83AA256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25" y="1749018"/>
            <a:ext cx="10852150" cy="10632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some modification, the code can be used for non-deterministic case, and assignment 3 Q5.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326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3810" y="1343025"/>
            <a:ext cx="12202160" cy="35115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5080" y="1737995"/>
            <a:ext cx="12202160" cy="27209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3810" y="2091690"/>
            <a:ext cx="12202160" cy="201295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195" y="2750820"/>
            <a:ext cx="10852150" cy="69405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kern="0" spc="0" dirty="0">
                <a:solidFill>
                  <a:schemeClr val="bg1"/>
                </a:solidFill>
                <a:uFillTx/>
                <a:sym typeface="+mn-ea"/>
              </a:rPr>
              <a:t>Thanks!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9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61244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101</Words>
  <Application>Microsoft Office PowerPoint</Application>
  <PresentationFormat>Widescreen</PresentationFormat>
  <Paragraphs>33</Paragraphs>
  <Slides>10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Package</vt:lpstr>
      <vt:lpstr>Tutorial 10: Q-Learning</vt:lpstr>
      <vt:lpstr>Q-table update rule</vt:lpstr>
      <vt:lpstr>Deterministic example</vt:lpstr>
      <vt:lpstr>Code – define how to access rewards, Q-table</vt:lpstr>
      <vt:lpstr>Code – define Q-table update rule</vt:lpstr>
      <vt:lpstr>Code – set hyperparameters, state-action pairs and execute</vt:lpstr>
      <vt:lpstr>Results</vt:lpstr>
      <vt:lpstr>Non-deterministic case</vt:lpstr>
      <vt:lpstr>Thanks!</vt:lpstr>
      <vt:lpstr>Tutorial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Lawrence Ki-on CHAN</dc:creator>
  <cp:lastModifiedBy>Yimin Zheng</cp:lastModifiedBy>
  <cp:revision>715</cp:revision>
  <dcterms:created xsi:type="dcterms:W3CDTF">2020-09-25T07:42:11Z</dcterms:created>
  <dcterms:modified xsi:type="dcterms:W3CDTF">2022-04-25T04:09:25Z</dcterms:modified>
</cp:coreProperties>
</file>