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99187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472" autoAdjust="0"/>
    <p:restoredTop sz="94279" autoAdjust="0"/>
  </p:normalViewPr>
  <p:slideViewPr>
    <p:cSldViewPr>
      <p:cViewPr varScale="1">
        <p:scale>
          <a:sx n="79" d="100"/>
          <a:sy n="79" d="100"/>
        </p:scale>
        <p:origin x="1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0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876" y="-96"/>
      </p:cViewPr>
      <p:guideLst>
        <p:guide orient="horz" pos="2140"/>
        <p:guide pos="3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7508" y="3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0BE4F2C-0EE3-4CC6-9A7F-FCEE2CED77EB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7508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2AB639E-B2BE-4F41-B992-699629CB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8303" y="3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870" y="3227388"/>
            <a:ext cx="793496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3599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8303" y="6453599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78340DC-DDD3-4383-9614-668A8EE09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DCBA1-42CF-8145-B13F-3E8BBD96739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262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48EA5-2AB8-469C-9C8D-DDC17F388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971A2-E15B-40AD-8D3B-C3853A18A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2645C-7078-496B-800F-5B55B382AA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735E3-5B29-4F54-8FB9-022B0DB6C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E6A3E-4888-4C12-8315-4FD2172AB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F64A1-F48A-4587-8460-697BC2570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D11BB-E399-4356-A7BA-ED113D68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0ABEF-E41E-4666-84C4-413527B4A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926DB-4DC2-4E3A-B2C0-BB9A6A939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B4454-C8A7-4B1B-8E65-E82A92619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DABB2-A7EC-4A6A-8A4D-8C9E34B87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382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724A02C-A69E-4EC1-BA44-1213A0435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57200" y="1066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sz="1800" b="0">
              <a:latin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1143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94E1B278-B6FF-9446-9FCC-AABC906E93F1}" type="slidenum">
              <a:rPr lang="en-US" altLang="zh-CN" smtClean="0"/>
              <a:pPr/>
              <a:t>1</a:t>
            </a:fld>
            <a:endParaRPr lang="zh-CN" alt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smtClean="0"/>
              <a:t>L01 Recap: Propositional Logic</a:t>
            </a:r>
            <a:endParaRPr lang="en-US" dirty="0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  <a:noFill/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A </a:t>
            </a:r>
            <a:r>
              <a:rPr lang="en-US" altLang="zh-CN" sz="2400" b="1" dirty="0"/>
              <a:t>proposition</a:t>
            </a:r>
            <a:r>
              <a:rPr lang="en-US" altLang="zh-CN" sz="2400" dirty="0"/>
              <a:t> is a declarative statement (i.e., a    sentence that declares a fact) that is either true or false, but not </a:t>
            </a:r>
            <a:r>
              <a:rPr lang="en-US" altLang="zh-CN" sz="2400" dirty="0" smtClean="0"/>
              <a:t>both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: COMP 2711 is an elective course</a:t>
            </a:r>
          </a:p>
          <a:p>
            <a:pPr lvl="1"/>
            <a:r>
              <a:rPr lang="en-US" sz="2000" dirty="0"/>
              <a:t>q</a:t>
            </a:r>
            <a:r>
              <a:rPr lang="en-US" sz="2000" dirty="0" smtClean="0"/>
              <a:t>: COMP 2711 is an Mathematical course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Logical operators </a:t>
            </a:r>
            <a:r>
              <a:rPr lang="en-US" altLang="zh-CN" sz="2400" dirty="0"/>
              <a:t>or </a:t>
            </a:r>
            <a:r>
              <a:rPr lang="en-US" altLang="zh-CN" sz="2400" b="1" dirty="0">
                <a:solidFill>
                  <a:srgbClr val="0000FF"/>
                </a:solidFill>
              </a:rPr>
              <a:t>logical connectives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can be used to turn existing propositions into new propositions.</a:t>
            </a:r>
          </a:p>
          <a:p>
            <a:pPr lvl="1"/>
            <a:r>
              <a:rPr lang="en-US" altLang="zh-CN" sz="2000" dirty="0"/>
              <a:t>¬</a:t>
            </a:r>
            <a:r>
              <a:rPr lang="en-US" altLang="zh-CN" sz="2000" i="1" dirty="0" smtClean="0"/>
              <a:t>p, </a:t>
            </a:r>
            <a:r>
              <a:rPr lang="en-US" altLang="zh-CN" sz="2000" i="1" dirty="0"/>
              <a:t>p</a:t>
            </a:r>
            <a:r>
              <a:rPr lang="en-US" altLang="zh-CN" sz="2000" dirty="0"/>
              <a:t> ^ </a:t>
            </a:r>
            <a:r>
              <a:rPr lang="en-US" altLang="zh-CN" sz="2000" i="1" dirty="0"/>
              <a:t>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 </a:t>
            </a:r>
            <a:r>
              <a:rPr lang="en-US" altLang="zh-CN" sz="2000" i="1" dirty="0"/>
              <a:t>p</a:t>
            </a:r>
            <a:r>
              <a:rPr lang="en-US" altLang="zh-CN" sz="2000" dirty="0"/>
              <a:t> </a:t>
            </a:r>
            <a:r>
              <a:rPr lang="zh-CN" altLang="en-US" sz="1800" dirty="0">
                <a:latin typeface="+mn-ea"/>
              </a:rPr>
              <a:t>∨</a:t>
            </a:r>
            <a:r>
              <a:rPr lang="zh-CN" altLang="en-US" sz="2000" dirty="0"/>
              <a:t> </a:t>
            </a:r>
            <a:r>
              <a:rPr lang="en-US" altLang="zh-CN" sz="2000" i="1" dirty="0"/>
              <a:t>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 </a:t>
            </a:r>
            <a:r>
              <a:rPr lang="en-US" altLang="zh-CN" sz="2000" i="1" dirty="0"/>
              <a:t>p</a:t>
            </a:r>
            <a:r>
              <a:rPr lang="zh-CN" altLang="en-US" sz="2000" b="1" dirty="0"/>
              <a:t>⊕</a:t>
            </a:r>
            <a:r>
              <a:rPr lang="en-US" altLang="zh-CN" sz="2000" i="1" dirty="0" smtClean="0"/>
              <a:t>q, </a:t>
            </a:r>
            <a:r>
              <a:rPr lang="en-US" altLang="zh-CN" sz="2000" i="1" dirty="0"/>
              <a:t>p</a:t>
            </a:r>
            <a:r>
              <a:rPr lang="zh-CN" altLang="en-US" sz="2000" dirty="0"/>
              <a:t>→</a:t>
            </a:r>
            <a:r>
              <a:rPr lang="en-US" altLang="zh-CN" sz="2000" i="1" dirty="0"/>
              <a:t>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p</a:t>
            </a:r>
            <a:r>
              <a:rPr lang="zh-CN" altLang="en-US" sz="2000" dirty="0"/>
              <a:t>↔</a:t>
            </a:r>
            <a:r>
              <a:rPr lang="en-US" altLang="zh-CN" sz="2000" i="1"/>
              <a:t>q</a:t>
            </a:r>
            <a:r>
              <a:rPr lang="en-US" altLang="zh-CN" sz="2000"/>
              <a:t> </a:t>
            </a:r>
            <a:endParaRPr lang="en-US" altLang="zh-CN" sz="2000" smtClean="0"/>
          </a:p>
          <a:p>
            <a:pPr lvl="1"/>
            <a:endParaRPr lang="en-US" altLang="zh-CN" sz="2000" dirty="0" smtClean="0"/>
          </a:p>
          <a:p>
            <a:r>
              <a:rPr lang="en-US" sz="2400" dirty="0" smtClean="0"/>
              <a:t>Precedence: </a:t>
            </a:r>
            <a:r>
              <a:rPr lang="en-US" altLang="zh-CN" sz="2400" dirty="0" smtClean="0"/>
              <a:t>¬; ^, </a:t>
            </a:r>
            <a:r>
              <a:rPr lang="zh-CN" altLang="en-US" sz="2400" dirty="0">
                <a:latin typeface="+mn-ea"/>
              </a:rPr>
              <a:t>∨</a:t>
            </a:r>
            <a:r>
              <a:rPr lang="zh-CN" altLang="en-US" dirty="0"/>
              <a:t> </a:t>
            </a:r>
            <a:r>
              <a:rPr lang="en-US" altLang="zh-CN" dirty="0" smtClean="0"/>
              <a:t>; </a:t>
            </a:r>
            <a:r>
              <a:rPr lang="zh-CN" altLang="en-US" sz="2400" dirty="0" smtClean="0"/>
              <a:t>→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↔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Better to use parentheses for clarity, except for </a:t>
            </a:r>
            <a:r>
              <a:rPr lang="en-US" altLang="zh-CN" sz="2000" dirty="0"/>
              <a:t>¬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Tautology and Contradiction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495800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/>
          </a:p>
          <a:p>
            <a:r>
              <a:rPr lang="en-US" altLang="zh-CN" sz="2400" dirty="0" smtClean="0"/>
              <a:t>A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tautology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is a compound proposition that is always true, no matter what the truth values of the propositions that occur in it. </a:t>
            </a:r>
            <a:endParaRPr lang="en-US" altLang="zh-CN" sz="2400" dirty="0" smtClean="0"/>
          </a:p>
          <a:p>
            <a:r>
              <a:rPr lang="en-US" altLang="zh-CN" sz="2400" dirty="0" smtClean="0"/>
              <a:t>A </a:t>
            </a:r>
            <a:r>
              <a:rPr lang="en-US" altLang="zh-CN" sz="2400" b="1" dirty="0">
                <a:solidFill>
                  <a:srgbClr val="0000FF"/>
                </a:solidFill>
              </a:rPr>
              <a:t>contradiction</a:t>
            </a:r>
            <a:r>
              <a:rPr lang="en-US" altLang="zh-CN" sz="2400" dirty="0"/>
              <a:t> is a compound proposition that is always false. </a:t>
            </a:r>
            <a:endParaRPr lang="en-US" altLang="zh-CN" sz="2400" dirty="0" smtClean="0"/>
          </a:p>
          <a:p>
            <a:r>
              <a:rPr lang="en-US" altLang="zh-CN" sz="2400" dirty="0" smtClean="0"/>
              <a:t>A </a:t>
            </a:r>
            <a:r>
              <a:rPr lang="en-US" altLang="zh-CN" sz="2400" b="1" dirty="0">
                <a:solidFill>
                  <a:srgbClr val="0000FF"/>
                </a:solidFill>
              </a:rPr>
              <a:t>contingency</a:t>
            </a:r>
            <a:r>
              <a:rPr lang="en-US" altLang="zh-CN" sz="2400" dirty="0"/>
              <a:t> is a compound proposition that is neither a tautology nor a contradiction</a:t>
            </a:r>
            <a:r>
              <a:rPr lang="en-US" altLang="zh-CN" dirty="0"/>
              <a:t>.</a:t>
            </a:r>
            <a:endParaRPr lang="en-US" altLang="zh-CN" i="1" dirty="0"/>
          </a:p>
          <a:p>
            <a:endParaRPr lang="en-US" altLang="zh-CN" b="1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Logical Equivalence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r>
              <a:rPr lang="en-US" altLang="zh-CN" dirty="0" smtClean="0"/>
              <a:t>Compound </a:t>
            </a:r>
            <a:r>
              <a:rPr lang="en-US" altLang="zh-CN" dirty="0"/>
              <a:t>propositions </a:t>
            </a:r>
            <a:r>
              <a:rPr lang="en-US" altLang="zh-CN" dirty="0" smtClean="0"/>
              <a:t>that always have the same truth values are called </a:t>
            </a:r>
            <a:r>
              <a:rPr lang="en-US" altLang="zh-CN" b="1" dirty="0"/>
              <a:t>logically equivalent </a:t>
            </a:r>
            <a:endParaRPr lang="en-US" altLang="zh-CN" b="1" dirty="0" smtClean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are called </a:t>
            </a:r>
            <a:r>
              <a:rPr lang="en-US" altLang="zh-CN" b="1" dirty="0" smtClean="0"/>
              <a:t>logically equivalent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zh-CN" altLang="en-US" dirty="0">
                <a:solidFill>
                  <a:srgbClr val="0000FF"/>
                </a:solidFill>
              </a:rPr>
              <a:t> ↔ </a:t>
            </a:r>
            <a:r>
              <a:rPr lang="en-US" altLang="zh-CN" i="1" dirty="0" smtClean="0">
                <a:solidFill>
                  <a:srgbClr val="0000FF"/>
                </a:solidFill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</a:rPr>
              <a:t> is a tautology</a:t>
            </a:r>
            <a:r>
              <a:rPr lang="en-US" altLang="zh-CN" dirty="0" smtClean="0"/>
              <a:t>.</a:t>
            </a:r>
          </a:p>
          <a:p>
            <a:pPr algn="just">
              <a:buNone/>
            </a:pPr>
            <a:r>
              <a:rPr lang="en-US" altLang="zh-CN" dirty="0" smtClean="0"/>
              <a:t>   </a:t>
            </a:r>
          </a:p>
          <a:p>
            <a:pPr algn="just">
              <a:buNone/>
            </a:pPr>
            <a:endParaRPr lang="en-US" altLang="zh-CN" i="1" dirty="0" smtClean="0"/>
          </a:p>
          <a:p>
            <a:pPr algn="just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6117688" cy="25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Propositional Equivalences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altLang="zh-CN" dirty="0" smtClean="0"/>
              <a:t>The following table summarizes the major propositional equivalences:</a:t>
            </a:r>
          </a:p>
        </p:txBody>
      </p:sp>
      <p:pic>
        <p:nvPicPr>
          <p:cNvPr id="4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5334000" cy="41455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Propositional Equivalences (cont'd)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0" y="1676400"/>
            <a:ext cx="6630868" cy="41455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Propositional Equivalences (cont'd)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71600"/>
            <a:ext cx="8172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188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Monotype Sorts</vt:lpstr>
      <vt:lpstr>ＭＳ Ｐゴシック</vt:lpstr>
      <vt:lpstr>Arial</vt:lpstr>
      <vt:lpstr>Lucida Sans</vt:lpstr>
      <vt:lpstr>Wingdings</vt:lpstr>
      <vt:lpstr>Default Design</vt:lpstr>
      <vt:lpstr>L01 Recap: Propositional Logic</vt:lpstr>
      <vt:lpstr>Tautology and Contradiction</vt:lpstr>
      <vt:lpstr>Logical Equivalence</vt:lpstr>
      <vt:lpstr>Propositional Equivalences</vt:lpstr>
      <vt:lpstr>Propositional Equivalences (cont'd)</vt:lpstr>
      <vt:lpstr>Propositional Equivalences (cont'd)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taicl</dc:creator>
  <cp:lastModifiedBy>Dr. Lian Wen Zhang</cp:lastModifiedBy>
  <cp:revision>497</cp:revision>
  <cp:lastPrinted>2015-09-07T06:59:21Z</cp:lastPrinted>
  <dcterms:created xsi:type="dcterms:W3CDTF">2012-01-21T22:53:48Z</dcterms:created>
  <dcterms:modified xsi:type="dcterms:W3CDTF">2015-09-07T07:00:42Z</dcterms:modified>
</cp:coreProperties>
</file>