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259" r:id="rId3"/>
    <p:sldId id="260" r:id="rId4"/>
    <p:sldId id="261" r:id="rId5"/>
    <p:sldId id="262" r:id="rId6"/>
    <p:sldId id="265" r:id="rId7"/>
    <p:sldId id="264" r:id="rId8"/>
    <p:sldId id="266" r:id="rId9"/>
  </p:sldIdLst>
  <p:sldSz cx="9144000" cy="6858000" type="screen4x3"/>
  <p:notesSz cx="9918700" cy="6794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0" userDrawn="1">
          <p15:clr>
            <a:srgbClr val="A4A3A4"/>
          </p15:clr>
        </p15:guide>
        <p15:guide id="2" pos="31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72" autoAdjust="0"/>
    <p:restoredTop sz="94279" autoAdjust="0"/>
  </p:normalViewPr>
  <p:slideViewPr>
    <p:cSldViewPr>
      <p:cViewPr varScale="1">
        <p:scale>
          <a:sx n="76" d="100"/>
          <a:sy n="76" d="100"/>
        </p:scale>
        <p:origin x="31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14" y="106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852"/>
    </p:cViewPr>
  </p:sorterViewPr>
  <p:notesViewPr>
    <p:cSldViewPr>
      <p:cViewPr varScale="1">
        <p:scale>
          <a:sx n="89" d="100"/>
          <a:sy n="89" d="100"/>
        </p:scale>
        <p:origin x="-876" y="-96"/>
      </p:cViewPr>
      <p:guideLst>
        <p:guide orient="horz" pos="2140"/>
        <p:guide pos="3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4298876" cy="339725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17508" y="3"/>
            <a:ext cx="4298876" cy="339725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50BE4F2C-0EE3-4CC6-9A7F-FCEE2CED77EB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453688"/>
            <a:ext cx="4298876" cy="339725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17508" y="6453688"/>
            <a:ext cx="4298876" cy="339725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A2AB639E-B2BE-4F41-B992-699629CBE3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53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429810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18303" y="3"/>
            <a:ext cx="429810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0725" y="509588"/>
            <a:ext cx="3397250" cy="2547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1870" y="3227388"/>
            <a:ext cx="793496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3599"/>
            <a:ext cx="429810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18303" y="6453599"/>
            <a:ext cx="429810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fld id="{878340DC-DDD3-4383-9614-668A8EE090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636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9DCBA1-42CF-8145-B13F-3E8BBD967398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2262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48EA5-2AB8-469C-9C8D-DDC17F3887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6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4971A2-E15B-40AD-8D3B-C3853A18A9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4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73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973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32645C-7078-496B-800F-5B55B382AA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2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C735E3-5B29-4F54-8FB9-022B0DB6C8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91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5E6A3E-4888-4C12-8315-4FD2172AB7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7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4F64A1-F48A-4587-8460-697BC25700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6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4D11BB-E399-4356-A7BA-ED113D687B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7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E0ABEF-E41E-4666-84C4-413527B4A9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0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9926DB-4DC2-4E3A-B2C0-BB9A6A9391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5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1B4454-C8A7-4B1B-8E65-E82A92619F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5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DABB2-A7EC-4A6A-8A4D-8C9E34B87E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7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3820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00200"/>
            <a:ext cx="8686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</a:defRPr>
            </a:lvl1pPr>
          </a:lstStyle>
          <a:p>
            <a:fld id="{6724A02C-A69E-4EC1-BA44-1213A0435DC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57200" y="1066800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sz="1800" b="0">
              <a:latin typeface="Arial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457200" y="1143000"/>
            <a:ext cx="2590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1800" b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  <a:ea typeface="ＭＳ Ｐゴシック" charset="-128"/>
          <a:cs typeface="ＭＳ Ｐゴシック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 </a:t>
            </a:r>
            <a:fld id="{94E1B278-B6FF-9446-9FCC-AABC906E93F1}" type="slidenum">
              <a:rPr lang="en-US" altLang="zh-CN" smtClean="0"/>
              <a:pPr/>
              <a:t>1</a:t>
            </a:fld>
            <a:endParaRPr lang="zh-CN" altLang="en-US" smtClean="0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dirty="0" smtClean="0"/>
              <a:t>L03 Recap</a:t>
            </a:r>
            <a:endParaRPr lang="en-US" dirty="0"/>
          </a:p>
        </p:txBody>
      </p:sp>
      <p:pic>
        <p:nvPicPr>
          <p:cNvPr id="6" name="图片 3" descr="QQ截图2014102902441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34" y="1721834"/>
            <a:ext cx="8594932" cy="44503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 descr="QQ截图201410290244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17" y="1645634"/>
            <a:ext cx="8603366" cy="460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9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 descr="QQ截图201410290244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36" y="1721834"/>
            <a:ext cx="8553327" cy="445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9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715962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Proofs for </a:t>
            </a:r>
            <a:r>
              <a:rPr lang="en-US" altLang="zh-CN" i="1" dirty="0"/>
              <a:t>p</a:t>
            </a:r>
            <a:r>
              <a:rPr lang="zh-CN" altLang="en-US" dirty="0"/>
              <a:t>→</a:t>
            </a:r>
            <a:r>
              <a:rPr lang="en-US" altLang="zh-CN" i="1" dirty="0"/>
              <a:t>q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343400"/>
          </a:xfrm>
        </p:spPr>
        <p:txBody>
          <a:bodyPr/>
          <a:lstStyle/>
          <a:p>
            <a:pPr algn="just"/>
            <a:r>
              <a:rPr lang="en-US" altLang="zh-CN" sz="2400" b="1" dirty="0" smtClean="0"/>
              <a:t>Direct proof:  </a:t>
            </a:r>
            <a:r>
              <a:rPr lang="en-US" altLang="zh-CN" sz="2400" dirty="0" smtClean="0"/>
              <a:t>Assume p, derive q</a:t>
            </a:r>
          </a:p>
          <a:p>
            <a:pPr algn="just"/>
            <a:endParaRPr lang="en-US" altLang="zh-CN" sz="2400" dirty="0"/>
          </a:p>
          <a:p>
            <a:pPr algn="just"/>
            <a:r>
              <a:rPr lang="en-US" altLang="zh-CN" sz="2400" b="1" dirty="0" smtClean="0"/>
              <a:t>Contrapositive proof</a:t>
            </a:r>
            <a:r>
              <a:rPr lang="en-US" altLang="zh-CN" sz="2400" dirty="0" smtClean="0"/>
              <a:t>: Assume </a:t>
            </a:r>
            <a:r>
              <a:rPr lang="en-US" altLang="zh-CN" sz="2400" dirty="0"/>
              <a:t>¬</a:t>
            </a:r>
            <a:r>
              <a:rPr lang="en-US" altLang="zh-CN" sz="2400" i="1" dirty="0" smtClean="0"/>
              <a:t>q</a:t>
            </a:r>
            <a:r>
              <a:rPr lang="en-US" altLang="zh-CN" sz="2400" dirty="0" smtClean="0"/>
              <a:t>, derive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¬</a:t>
            </a:r>
            <a:r>
              <a:rPr lang="en-US" altLang="zh-CN" sz="2400" i="1" dirty="0"/>
              <a:t>p</a:t>
            </a:r>
            <a:r>
              <a:rPr lang="en-US" altLang="zh-CN" sz="2400" dirty="0" smtClean="0"/>
              <a:t> </a:t>
            </a:r>
          </a:p>
          <a:p>
            <a:pPr algn="just"/>
            <a:endParaRPr lang="en-US" altLang="zh-CN" sz="2400" dirty="0"/>
          </a:p>
          <a:p>
            <a:pPr algn="just"/>
            <a:r>
              <a:rPr lang="en-US" altLang="zh-CN" sz="2400" b="1" dirty="0" smtClean="0"/>
              <a:t>Proof by contradiction</a:t>
            </a:r>
            <a:r>
              <a:rPr lang="en-US" altLang="zh-CN" sz="2400" dirty="0" smtClean="0"/>
              <a:t>: Assume p </a:t>
            </a:r>
            <a:r>
              <a:rPr lang="en-US" altLang="zh-CN" sz="2400" dirty="0"/>
              <a:t>and ¬</a:t>
            </a:r>
            <a:r>
              <a:rPr lang="en-US" altLang="zh-CN" sz="2400" i="1" dirty="0" smtClean="0"/>
              <a:t>q, derive contradiction</a:t>
            </a:r>
            <a:endParaRPr lang="en-US" altLang="zh-CN" sz="2400" dirty="0" smtClean="0"/>
          </a:p>
          <a:p>
            <a:pPr algn="just">
              <a:buNone/>
            </a:pPr>
            <a:endParaRPr lang="en-US" altLang="zh-CN" sz="2400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/>
          <a:p>
            <a:fld id="{5EC735E3-5B29-4F54-8FB9-022B0DB6C88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2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Direct Proof doesn’t work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3n+2 is odd, then n is odd</a:t>
            </a:r>
          </a:p>
          <a:p>
            <a:endParaRPr lang="en-US" altLang="zh-CN" dirty="0"/>
          </a:p>
          <a:p>
            <a:r>
              <a:rPr lang="en-US" altLang="zh-CN" dirty="0" smtClean="0"/>
              <a:t>Direct Proof: </a:t>
            </a:r>
          </a:p>
          <a:p>
            <a:pPr lvl="1"/>
            <a:r>
              <a:rPr lang="en-US" altLang="zh-CN" dirty="0" smtClean="0"/>
              <a:t>Suppose 3n+2 is odd.</a:t>
            </a:r>
          </a:p>
          <a:p>
            <a:pPr lvl="1"/>
            <a:r>
              <a:rPr lang="en-US" altLang="zh-CN" dirty="0" smtClean="0"/>
              <a:t>3n+2 = 2k +1 for some integer k</a:t>
            </a:r>
          </a:p>
          <a:p>
            <a:pPr lvl="1"/>
            <a:r>
              <a:rPr lang="en-US" altLang="zh-CN" dirty="0"/>
              <a:t>n</a:t>
            </a:r>
            <a:r>
              <a:rPr lang="en-US" altLang="zh-CN" dirty="0" smtClean="0"/>
              <a:t> = (2k-1)/3</a:t>
            </a:r>
          </a:p>
          <a:p>
            <a:pPr lvl="1"/>
            <a:r>
              <a:rPr lang="en-US" altLang="zh-CN" dirty="0" smtClean="0"/>
              <a:t>Cannot continue further..</a:t>
            </a: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Can be done using Proof by Contraposition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31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Contrapositive prof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3n+2 is odd, then n is odd</a:t>
            </a:r>
          </a:p>
          <a:p>
            <a:endParaRPr lang="en-US" altLang="zh-CN" dirty="0"/>
          </a:p>
          <a:p>
            <a:r>
              <a:rPr lang="en-US" altLang="zh-CN" dirty="0" smtClean="0"/>
              <a:t>Contrapositive Proof: </a:t>
            </a:r>
          </a:p>
          <a:p>
            <a:pPr lvl="1"/>
            <a:r>
              <a:rPr lang="en-US" altLang="zh-CN" dirty="0" smtClean="0"/>
              <a:t>Assume n is even.</a:t>
            </a:r>
          </a:p>
          <a:p>
            <a:pPr lvl="1"/>
            <a:r>
              <a:rPr lang="en-US" altLang="zh-CN" dirty="0" smtClean="0"/>
              <a:t>That is, n = 2k for some integer k.</a:t>
            </a:r>
          </a:p>
          <a:p>
            <a:pPr lvl="1"/>
            <a:r>
              <a:rPr lang="en-US" altLang="zh-CN" dirty="0" smtClean="0"/>
              <a:t>Then, 3n+2 = 6k+2 = 2(3K+1) is even.</a:t>
            </a:r>
          </a:p>
          <a:p>
            <a:pPr lvl="1"/>
            <a:r>
              <a:rPr lang="en-US" altLang="zh-CN" dirty="0" smtClean="0"/>
              <a:t>This contradicts the premise. </a:t>
            </a:r>
          </a:p>
          <a:p>
            <a:pPr lvl="1"/>
            <a:r>
              <a:rPr lang="en-US" altLang="zh-CN" dirty="0" smtClean="0"/>
              <a:t>Hence, the statement must be true.</a:t>
            </a:r>
          </a:p>
          <a:p>
            <a:pPr marL="457200" lvl="1" indent="0">
              <a:buNone/>
            </a:pP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8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Example: Contrapositive does not work</a:t>
            </a:r>
            <a:endParaRPr lang="zh-CN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: greatest common divisor, </a:t>
            </a:r>
            <a:r>
              <a:rPr lang="en-US" altLang="zh-CN" dirty="0" err="1" smtClean="0"/>
              <a:t>e.g</a:t>
            </a:r>
            <a:r>
              <a:rPr lang="en-US" altLang="zh-CN" dirty="0" smtClean="0"/>
              <a:t>, </a:t>
            </a:r>
            <a:r>
              <a:rPr lang="en-US" altLang="zh-CN" dirty="0" err="1"/>
              <a:t>g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(4, 6)=2</a:t>
            </a:r>
          </a:p>
          <a:p>
            <a:r>
              <a:rPr lang="en-US" altLang="zh-CN" dirty="0" smtClean="0"/>
              <a:t>Proposition: </a:t>
            </a:r>
          </a:p>
          <a:p>
            <a:pPr lvl="1"/>
            <a:r>
              <a:rPr lang="en-US" altLang="zh-CN" dirty="0" smtClean="0"/>
              <a:t>Let x, y, z be positive integers such that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(x, y)=1</a:t>
            </a:r>
          </a:p>
          <a:p>
            <a:pPr lvl="1"/>
            <a:r>
              <a:rPr lang="en-US" altLang="zh-CN" dirty="0" smtClean="0"/>
              <a:t>If x=</a:t>
            </a:r>
            <a:r>
              <a:rPr lang="en-US" altLang="zh-CN" dirty="0" err="1" smtClean="0"/>
              <a:t>y+z</a:t>
            </a:r>
            <a:r>
              <a:rPr lang="en-US" altLang="zh-CN" dirty="0" smtClean="0"/>
              <a:t>, then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(y, z)=1.</a:t>
            </a:r>
          </a:p>
          <a:p>
            <a:r>
              <a:rPr lang="en-US" altLang="zh-CN" dirty="0" smtClean="0"/>
              <a:t>Proof by contraposition:</a:t>
            </a:r>
          </a:p>
          <a:p>
            <a:pPr lvl="1"/>
            <a:r>
              <a:rPr lang="en-US" altLang="zh-CN" dirty="0" smtClean="0"/>
              <a:t>Suppose </a:t>
            </a:r>
            <a:r>
              <a:rPr lang="en-US" altLang="zh-CN" dirty="0" err="1"/>
              <a:t>gcd</a:t>
            </a:r>
            <a:r>
              <a:rPr lang="en-US" altLang="zh-CN" dirty="0"/>
              <a:t>(y, z</a:t>
            </a:r>
            <a:r>
              <a:rPr lang="en-US" altLang="zh-CN" dirty="0" smtClean="0"/>
              <a:t>)=k, for some integer k&gt;1 </a:t>
            </a:r>
          </a:p>
          <a:p>
            <a:pPr lvl="1"/>
            <a:r>
              <a:rPr lang="en-US" altLang="zh-CN" dirty="0" smtClean="0"/>
              <a:t>Then y=</a:t>
            </a:r>
            <a:r>
              <a:rPr lang="en-US" altLang="zh-CN" dirty="0" err="1" smtClean="0"/>
              <a:t>ak</a:t>
            </a:r>
            <a:r>
              <a:rPr lang="en-US" altLang="zh-CN" dirty="0" smtClean="0"/>
              <a:t>, z=</a:t>
            </a:r>
            <a:r>
              <a:rPr lang="en-US" altLang="zh-CN" dirty="0" err="1" smtClean="0"/>
              <a:t>bk</a:t>
            </a:r>
            <a:r>
              <a:rPr lang="en-US" altLang="zh-CN" dirty="0" smtClean="0"/>
              <a:t> for some a and b.</a:t>
            </a:r>
          </a:p>
          <a:p>
            <a:pPr lvl="1"/>
            <a:r>
              <a:rPr lang="en-US" altLang="zh-CN" dirty="0" smtClean="0"/>
              <a:t>Cannot continue further without assuming x=</a:t>
            </a:r>
            <a:r>
              <a:rPr lang="en-US" altLang="zh-CN" dirty="0" err="1" smtClean="0"/>
              <a:t>y+z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Can be done using proof by contradiction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7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Example: Proof by Contradiction</a:t>
            </a:r>
            <a:endParaRPr lang="zh-CN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Proposition: </a:t>
            </a:r>
          </a:p>
          <a:p>
            <a:pPr lvl="1"/>
            <a:r>
              <a:rPr lang="en-US" altLang="zh-CN" dirty="0" smtClean="0"/>
              <a:t>Let x, y, z be positive integers such that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(x, y)=1</a:t>
            </a:r>
          </a:p>
          <a:p>
            <a:pPr lvl="1"/>
            <a:r>
              <a:rPr lang="en-US" altLang="zh-CN" dirty="0" smtClean="0"/>
              <a:t>If x=</a:t>
            </a:r>
            <a:r>
              <a:rPr lang="en-US" altLang="zh-CN" dirty="0" err="1" smtClean="0"/>
              <a:t>y+z</a:t>
            </a:r>
            <a:r>
              <a:rPr lang="en-US" altLang="zh-CN" dirty="0" smtClean="0"/>
              <a:t>, then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(y, z)=1.</a:t>
            </a:r>
          </a:p>
          <a:p>
            <a:r>
              <a:rPr lang="en-US" altLang="zh-CN" dirty="0" smtClean="0"/>
              <a:t>Proof by contradiction:</a:t>
            </a:r>
          </a:p>
          <a:p>
            <a:pPr lvl="1"/>
            <a:r>
              <a:rPr lang="en-US" altLang="zh-CN" dirty="0" smtClean="0"/>
              <a:t>Assume x=</a:t>
            </a:r>
            <a:r>
              <a:rPr lang="en-US" altLang="zh-CN" dirty="0" err="1" smtClean="0"/>
              <a:t>y+z</a:t>
            </a:r>
            <a:r>
              <a:rPr lang="en-US" altLang="zh-CN" dirty="0" smtClean="0"/>
              <a:t> and  </a:t>
            </a:r>
            <a:r>
              <a:rPr lang="en-US" altLang="zh-CN" dirty="0" err="1"/>
              <a:t>gcd</a:t>
            </a:r>
            <a:r>
              <a:rPr lang="en-US" altLang="zh-CN" dirty="0"/>
              <a:t>(y, z</a:t>
            </a:r>
            <a:r>
              <a:rPr lang="en-US" altLang="zh-CN" dirty="0" smtClean="0"/>
              <a:t>)=k for integer K&gt;1.</a:t>
            </a:r>
          </a:p>
          <a:p>
            <a:pPr lvl="1"/>
            <a:r>
              <a:rPr lang="en-US" altLang="zh-CN" dirty="0" smtClean="0"/>
              <a:t>Then y=</a:t>
            </a:r>
            <a:r>
              <a:rPr lang="en-US" altLang="zh-CN" dirty="0" err="1" smtClean="0"/>
              <a:t>ak</a:t>
            </a:r>
            <a:r>
              <a:rPr lang="en-US" altLang="zh-CN" dirty="0" smtClean="0"/>
              <a:t>, z=</a:t>
            </a:r>
            <a:r>
              <a:rPr lang="en-US" altLang="zh-CN" dirty="0" err="1" smtClean="0"/>
              <a:t>bk</a:t>
            </a:r>
            <a:r>
              <a:rPr lang="en-US" altLang="zh-CN" dirty="0" smtClean="0"/>
              <a:t> for some a and b,</a:t>
            </a:r>
          </a:p>
          <a:p>
            <a:pPr lvl="1"/>
            <a:r>
              <a:rPr lang="en-US" altLang="zh-CN" dirty="0" smtClean="0"/>
              <a:t> x=</a:t>
            </a:r>
            <a:r>
              <a:rPr lang="en-US" altLang="zh-CN" dirty="0" err="1" smtClean="0"/>
              <a:t>y+z</a:t>
            </a:r>
            <a:r>
              <a:rPr lang="en-US" altLang="zh-CN" dirty="0" smtClean="0"/>
              <a:t> = k(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).</a:t>
            </a:r>
          </a:p>
          <a:p>
            <a:pPr lvl="1"/>
            <a:r>
              <a:rPr lang="en-US" altLang="zh-CN" dirty="0" smtClean="0"/>
              <a:t>Hence, k divides both x and y, contradicting the condition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(x, y)=1.</a:t>
            </a:r>
          </a:p>
          <a:p>
            <a:pPr lvl="1"/>
            <a:r>
              <a:rPr lang="en-US" altLang="zh-CN" dirty="0" smtClean="0"/>
              <a:t>Hence, the statement must be true.</a:t>
            </a:r>
          </a:p>
          <a:p>
            <a:pPr lvl="1"/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17336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2805</TotalTime>
  <Words>323</Words>
  <Application>Microsoft Office PowerPoint</Application>
  <PresentationFormat>On-screen Show (4:3)</PresentationFormat>
  <Paragraphs>54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Lucida Sans</vt:lpstr>
      <vt:lpstr>Wingdings</vt:lpstr>
      <vt:lpstr>Default Design</vt:lpstr>
      <vt:lpstr>L03 Recap</vt:lpstr>
      <vt:lpstr>PowerPoint Presentation</vt:lpstr>
      <vt:lpstr>PowerPoint Presentation</vt:lpstr>
      <vt:lpstr>Proofs for p→q </vt:lpstr>
      <vt:lpstr>Example: Direct Proof doesn’t work</vt:lpstr>
      <vt:lpstr>Contrapositive prof</vt:lpstr>
      <vt:lpstr>Example: Contrapositive does not work</vt:lpstr>
      <vt:lpstr>Example: Proof by Contradiction</vt:lpstr>
    </vt:vector>
  </TitlesOfParts>
  <Company>HKUST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taicl</dc:creator>
  <cp:lastModifiedBy>Dr. Lian Wen Zhang</cp:lastModifiedBy>
  <cp:revision>507</cp:revision>
  <cp:lastPrinted>2015-09-07T06:59:21Z</cp:lastPrinted>
  <dcterms:created xsi:type="dcterms:W3CDTF">2012-01-21T22:53:48Z</dcterms:created>
  <dcterms:modified xsi:type="dcterms:W3CDTF">2015-09-22T04:02:27Z</dcterms:modified>
</cp:coreProperties>
</file>