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7" r:id="rId3"/>
    <p:sldId id="392" r:id="rId4"/>
    <p:sldId id="358" r:id="rId5"/>
    <p:sldId id="387" r:id="rId6"/>
    <p:sldId id="367" r:id="rId7"/>
    <p:sldId id="388" r:id="rId8"/>
    <p:sldId id="368" r:id="rId9"/>
    <p:sldId id="369" r:id="rId10"/>
    <p:sldId id="389" r:id="rId11"/>
    <p:sldId id="370" r:id="rId12"/>
    <p:sldId id="371" r:id="rId13"/>
    <p:sldId id="372" r:id="rId14"/>
    <p:sldId id="373" r:id="rId15"/>
    <p:sldId id="375" r:id="rId16"/>
    <p:sldId id="376" r:id="rId17"/>
    <p:sldId id="374" r:id="rId18"/>
    <p:sldId id="377" r:id="rId19"/>
    <p:sldId id="378" r:id="rId20"/>
    <p:sldId id="379" r:id="rId21"/>
    <p:sldId id="380" r:id="rId22"/>
    <p:sldId id="390" r:id="rId23"/>
    <p:sldId id="381" r:id="rId24"/>
    <p:sldId id="382" r:id="rId25"/>
    <p:sldId id="403" r:id="rId26"/>
    <p:sldId id="383" r:id="rId27"/>
    <p:sldId id="393" r:id="rId28"/>
    <p:sldId id="394" r:id="rId29"/>
    <p:sldId id="395" r:id="rId30"/>
    <p:sldId id="396" r:id="rId31"/>
    <p:sldId id="397" r:id="rId32"/>
    <p:sldId id="399" r:id="rId33"/>
    <p:sldId id="400" r:id="rId34"/>
    <p:sldId id="401" r:id="rId35"/>
    <p:sldId id="402" r:id="rId36"/>
    <p:sldId id="404" r:id="rId37"/>
    <p:sldId id="405" r:id="rId38"/>
    <p:sldId id="391" r:id="rId39"/>
    <p:sldId id="406" r:id="rId40"/>
    <p:sldId id="410" r:id="rId41"/>
    <p:sldId id="413" r:id="rId42"/>
    <p:sldId id="415" r:id="rId43"/>
    <p:sldId id="41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80" autoAdjust="0"/>
  </p:normalViewPr>
  <p:slideViewPr>
    <p:cSldViewPr snapToGrid="0">
      <p:cViewPr>
        <p:scale>
          <a:sx n="88" d="100"/>
          <a:sy n="88" d="100"/>
        </p:scale>
        <p:origin x="-196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Kettle</a:t>
            </a:r>
            <a:r>
              <a:rPr lang="zh-CN" altLang="en-US" dirty="0"/>
              <a:t>使用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02135"/>
            <a:ext cx="9144000" cy="512762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北京恒信启华信息技术股份有限公司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工作界面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334" y="1005072"/>
            <a:ext cx="7315768" cy="4124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区域1 为 搜索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框可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搜索此工具的功能，区域2 为spoon的功能列表。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0" y="1417489"/>
            <a:ext cx="9712326" cy="52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新建转换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4" y="1057275"/>
            <a:ext cx="5216928" cy="48307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59" y="1136089"/>
            <a:ext cx="9062754" cy="54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操作步骤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105402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hangingPunct="0"/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拖动“脚本”下“执行</a:t>
            </a:r>
            <a:r>
              <a:rPr lang="en-US" altLang="zh-CN" dirty="0" smtClean="0">
                <a:solidFill>
                  <a:srgbClr val="000000"/>
                </a:solidFill>
                <a:sym typeface="Helvetica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sym typeface="Helvetica"/>
              </a:rPr>
              <a:t>脚本”至工作面板</a:t>
            </a:r>
            <a:endParaRPr lang="zh-CN" altLang="en-US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84" y="705017"/>
            <a:ext cx="5426988" cy="57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zh-CN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执行</a:t>
            </a:r>
            <a:r>
              <a:rPr lang="en-US" altLang="zh-CN" sz="2000" b="1" dirty="0" err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sql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脚本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334" y="958349"/>
            <a:ext cx="8758923" cy="73250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选中步骤右键会展开详细的功能能列表，点击编辑步骤，可新建或编辑数据库连接。</a:t>
            </a:r>
          </a:p>
          <a:p>
            <a:pPr>
              <a:lnSpc>
                <a:spcPct val="13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可在文本区域内填写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sql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语句并保存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42" y="1690853"/>
            <a:ext cx="7124840" cy="50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连接线</a:t>
            </a:r>
            <a:endParaRPr kumimoji="0" lang="en-US" altLang="zh-CN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2" y="1812323"/>
            <a:ext cx="2152650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62" y="4648025"/>
            <a:ext cx="350520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192062" y="1211281"/>
            <a:ext cx="9232098" cy="3854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"/>
              </a:rPr>
              <a:t>鼠标在节点悬停，出现下图后可以连接节点之间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2062" y="3957563"/>
            <a:ext cx="9232098" cy="3854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"/>
              </a:rPr>
              <a:t>连接节点之间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528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表输入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3" y="1021856"/>
            <a:ext cx="917280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双击输入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---&gt;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表输入 获取表输入步骤，右键点击编辑步骤进行编辑。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84" y="1501987"/>
            <a:ext cx="7423919" cy="48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表输入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6" y="876766"/>
            <a:ext cx="7120517" cy="59812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81499" y="843513"/>
            <a:ext cx="43730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SELECT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@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:= @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+ 1 AS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rownum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b.*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FROM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(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SELECT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@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:= 0,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count(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any_value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wod.workorderid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)) AS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any_value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(wod.classifyname2) AS classifyname2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FROM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workorder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wod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LEFT JOIN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sys_dict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dict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ON dict. CODE =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wod.workordertype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WHERE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dict.pid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= '1297'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GROUP BY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wod.classifyname2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) b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9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表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输入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输出字段</a:t>
            </a:r>
            <a:endParaRPr lang="en-US" altLang="zh-CN" sz="2000" b="1" dirty="0" smtClea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5334" y="895049"/>
            <a:ext cx="10974271" cy="4370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可右键表输入步骤，选择显示输出字段对编辑的表输出字段进行检测，如下图所示。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Helvetic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16" y="1230501"/>
            <a:ext cx="3048000" cy="470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6" y="2690931"/>
            <a:ext cx="8243279" cy="380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9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插入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更新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334" y="958482"/>
            <a:ext cx="6055761" cy="3508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双击输出 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---&gt; 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插入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/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更新 进行数据从原表插入到目标表。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84" y="1454054"/>
            <a:ext cx="8688271" cy="49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973865" y="149703"/>
            <a:ext cx="6421086" cy="6256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操作步骤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334" y="1023352"/>
            <a:ext cx="5288982" cy="12926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双击左侧菜单栏可在右侧区域产生步骤。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建立数据库连接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2.</a:t>
            </a: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选择目标表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3.</a:t>
            </a: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配置用来查询的关键字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4.</a:t>
            </a: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配置更新字段</a:t>
            </a:r>
          </a:p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其中流字段为之前表输入中的输出字段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99" y="1023352"/>
            <a:ext cx="6283192" cy="5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连接步骤与执行启动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334" y="813770"/>
            <a:ext cx="7649912" cy="16435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zh-CN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可根据实际业务需求，步骤对进行排序。</a:t>
            </a:r>
          </a:p>
          <a:p>
            <a:pPr>
              <a:lnSpc>
                <a:spcPct val="140000"/>
              </a:lnSpc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点击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1 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开始任务，按照执行流程执行任务。</a:t>
            </a:r>
          </a:p>
          <a:p>
            <a:pPr>
              <a:lnSpc>
                <a:spcPct val="140000"/>
              </a:lnSpc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2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区域会显示执行日志，开始和结束以及其他问题等。</a:t>
            </a:r>
          </a:p>
          <a:p>
            <a:pPr>
              <a:lnSpc>
                <a:spcPct val="140000"/>
              </a:lnSpc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"/>
            </a:endParaRPr>
          </a:p>
          <a:p>
            <a:pPr>
              <a:lnSpc>
                <a:spcPct val="140000"/>
              </a:lnSpc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执行启动软件会弹窗询问是否保存文件，点确定，保存为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.ktr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类型的文件。</a:t>
            </a:r>
          </a:p>
          <a:p>
            <a:pPr>
              <a:lnSpc>
                <a:spcPct val="140000"/>
              </a:lnSpc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2" y="2207036"/>
            <a:ext cx="7649912" cy="4543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74" y="2457293"/>
            <a:ext cx="3002139" cy="1549902"/>
          </a:xfrm>
          <a:prstGeom prst="rect">
            <a:avLst/>
          </a:prstGeom>
        </p:spPr>
      </p:pic>
      <p:pic>
        <p:nvPicPr>
          <p:cNvPr id="8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92" y="4388852"/>
            <a:ext cx="1109980" cy="106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6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新建作业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6555" y="1003781"/>
            <a:ext cx="803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打开</a:t>
            </a:r>
            <a:r>
              <a:rPr lang="en-US" altLang="zh-CN" dirty="0">
                <a:sym typeface="+mn-ea"/>
              </a:rPr>
              <a:t>Spoon.bat</a:t>
            </a:r>
            <a:r>
              <a:rPr lang="zh-CN" altLang="en-US" dirty="0">
                <a:sym typeface="+mn-ea"/>
              </a:rPr>
              <a:t>后可以通过</a:t>
            </a:r>
            <a:r>
              <a:rPr lang="zh-CN" altLang="en-US" dirty="0" smtClean="0">
                <a:sym typeface="+mn-ea"/>
              </a:rPr>
              <a:t>点击        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选择作业来新建；或者通过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文件来新建作业，出现下图所的界面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5" y="1840122"/>
            <a:ext cx="10292080" cy="431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14" y="1003780"/>
            <a:ext cx="386619" cy="3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连接数据库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4" y="848359"/>
            <a:ext cx="10648950" cy="604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03" y="1308735"/>
            <a:ext cx="10668000" cy="55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作业步骤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055654"/>
            <a:ext cx="7902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拖拽组件；将</a:t>
            </a:r>
            <a:r>
              <a:rPr lang="en-US" altLang="zh-CN" dirty="0"/>
              <a:t>“</a:t>
            </a:r>
            <a:r>
              <a:rPr lang="zh-CN" altLang="en-US" dirty="0"/>
              <a:t>核心对象</a:t>
            </a:r>
            <a:r>
              <a:rPr lang="en-US" altLang="zh-CN" dirty="0"/>
              <a:t>”--</a:t>
            </a:r>
            <a:r>
              <a:rPr lang="zh-CN" altLang="en-US" dirty="0"/>
              <a:t>通用下的组件用鼠标拖拽到右边的工作区</a:t>
            </a: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2" y="1575502"/>
            <a:ext cx="10931525" cy="48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-Start-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属性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097901"/>
            <a:ext cx="5276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鼠标悬停在</a:t>
            </a:r>
            <a:r>
              <a:rPr lang="en-US" altLang="zh-CN" dirty="0"/>
              <a:t>START</a:t>
            </a:r>
            <a:r>
              <a:rPr lang="zh-CN" altLang="en-US" dirty="0"/>
              <a:t>按钮上，点击       ，设置定时属性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15" y="1065205"/>
            <a:ext cx="415750" cy="434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8" y="1645485"/>
            <a:ext cx="10015220" cy="46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Start-</a:t>
            </a: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连线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59317" y="1090408"/>
            <a:ext cx="9012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鼠标悬停在</a:t>
            </a:r>
            <a:r>
              <a:rPr lang="en-US" altLang="zh-CN" dirty="0">
                <a:sym typeface="+mn-ea"/>
              </a:rPr>
              <a:t>START</a:t>
            </a:r>
            <a:r>
              <a:rPr lang="zh-CN" altLang="en-US" dirty="0">
                <a:sym typeface="+mn-ea"/>
              </a:rPr>
              <a:t>按钮上，点击        ，</a:t>
            </a:r>
            <a:r>
              <a:rPr lang="en-US" altLang="zh-CN" dirty="0">
                <a:sym typeface="+mn-ea"/>
              </a:rPr>
              <a:t>job</a:t>
            </a:r>
            <a:r>
              <a:rPr lang="zh-CN" altLang="en-US" dirty="0">
                <a:sym typeface="+mn-ea"/>
              </a:rPr>
              <a:t>菜单，相当于右键单击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鼠标悬停在</a:t>
            </a:r>
            <a:r>
              <a:rPr lang="en-US" altLang="zh-CN" dirty="0">
                <a:sym typeface="+mn-ea"/>
              </a:rPr>
              <a:t>START</a:t>
            </a:r>
            <a:r>
              <a:rPr lang="zh-CN" altLang="en-US" dirty="0">
                <a:sym typeface="+mn-ea"/>
              </a:rPr>
              <a:t>按钮上，      表示连线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238" y="1016063"/>
            <a:ext cx="417722" cy="397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40" y="1367723"/>
            <a:ext cx="385746" cy="369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16" y="1736739"/>
            <a:ext cx="8392895" cy="18850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113" y="3798854"/>
            <a:ext cx="10373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鼠标悬停在转换按钮上，出现         表示连线指向自己，出现         表示连线从自己指出去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565" y="3743606"/>
            <a:ext cx="509534" cy="532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955" y="3803669"/>
            <a:ext cx="484113" cy="412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299" y="4276276"/>
            <a:ext cx="6085674" cy="23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转换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16555" y="955655"/>
            <a:ext cx="965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鼠标悬停在转换按钮上，出现       选择转换文件，和双击转换按钮作用相同</a:t>
            </a:r>
          </a:p>
          <a:p>
            <a:r>
              <a:rPr lang="zh-CN" altLang="en-US" dirty="0">
                <a:sym typeface="+mn-ea"/>
              </a:rPr>
              <a:t>鼠标悬停在转换按钮上，出现            </a:t>
            </a:r>
            <a:r>
              <a:rPr lang="en-US" altLang="zh-CN" dirty="0">
                <a:sym typeface="+mn-ea"/>
              </a:rPr>
              <a:t>job</a:t>
            </a:r>
            <a:r>
              <a:rPr lang="zh-CN" altLang="en-US" dirty="0">
                <a:sym typeface="+mn-ea"/>
              </a:rPr>
              <a:t>菜单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00" y="963776"/>
            <a:ext cx="349384" cy="33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973" y="1256877"/>
            <a:ext cx="374016" cy="3559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33" y="1895087"/>
            <a:ext cx="7953815" cy="45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配置转换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017153"/>
            <a:ext cx="899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作业项名称就是给转换取的名称；点击浏览按钮，选择已经建好得转换脚本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4" y="1589867"/>
            <a:ext cx="10493213" cy="5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配置工作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6656" y="1026614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、不需要定时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5" y="1513473"/>
            <a:ext cx="11238413" cy="47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配置工作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7680" y="978652"/>
            <a:ext cx="10254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时间间隔，配置定时后一定要勾选重复，否则不生效；每隔多少分钟和秒钟执行一次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3" y="1728636"/>
            <a:ext cx="10106461" cy="46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工作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天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6898" y="94389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天，每天的几时几分定时执行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4" y="1516715"/>
            <a:ext cx="10763022" cy="49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工作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周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02661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周，可以设置星期数、小时、分钟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3" y="1608789"/>
            <a:ext cx="10347091" cy="49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配置工作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月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18957" y="102661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月，可以设置每月的号数、小时、分钟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49" y="1608789"/>
            <a:ext cx="10144226" cy="49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保存作业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026614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定时设置好之后，</a:t>
            </a:r>
            <a:r>
              <a:rPr lang="en-US" altLang="zh-CN" dirty="0"/>
              <a:t>‘Ctrl + S’</a:t>
            </a:r>
            <a:r>
              <a:rPr lang="zh-CN" altLang="en-US" dirty="0"/>
              <a:t>保存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5" y="1484563"/>
            <a:ext cx="11771630" cy="50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Spoon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客户端执行</a:t>
            </a:r>
            <a:endParaRPr lang="zh-CN" altLang="en-US" sz="20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5" y="1057275"/>
            <a:ext cx="11037302" cy="53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运行（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Spoon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客户端执行）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6180" y="1026614"/>
            <a:ext cx="7992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如本</a:t>
            </a:r>
            <a:r>
              <a:rPr lang="zh-CN" altLang="en-US" dirty="0"/>
              <a:t>次运行定时设置的</a:t>
            </a:r>
            <a:r>
              <a:rPr lang="zh-CN" altLang="en-US" dirty="0" smtClean="0"/>
              <a:t>是</a:t>
            </a:r>
            <a:r>
              <a:rPr lang="en-US" altLang="zh-CN" dirty="0"/>
              <a:t>3</a:t>
            </a:r>
            <a:r>
              <a:rPr lang="zh-CN" altLang="en-US" dirty="0" smtClean="0"/>
              <a:t>秒钟</a:t>
            </a:r>
            <a:r>
              <a:rPr lang="zh-CN" altLang="en-US" dirty="0"/>
              <a:t>，所以点击运行后，会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秒钟</a:t>
            </a:r>
            <a:r>
              <a:rPr lang="zh-CN" altLang="en-US" dirty="0"/>
              <a:t>之后执行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3" y="1608789"/>
            <a:ext cx="10567035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-Win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服务器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端命令行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97305" y="1071158"/>
            <a:ext cx="11322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命令行界面（</a:t>
            </a:r>
            <a:r>
              <a:rPr lang="en-US" altLang="zh-CN" dirty="0" err="1"/>
              <a:t>cmd</a:t>
            </a:r>
            <a:r>
              <a:rPr lang="zh-CN" altLang="en-US" dirty="0"/>
              <a:t>）</a:t>
            </a:r>
            <a:r>
              <a:rPr lang="en-US" altLang="zh-CN" dirty="0"/>
              <a:t>cd  </a:t>
            </a:r>
            <a:r>
              <a:rPr lang="zh-CN" altLang="en-US" dirty="0"/>
              <a:t>E:\kettle\data-integration（</a:t>
            </a:r>
            <a:r>
              <a:rPr lang="zh-CN" altLang="en-US" dirty="0">
                <a:sym typeface="+mn-ea"/>
              </a:rPr>
              <a:t>data</a:t>
            </a:r>
            <a:r>
              <a:rPr lang="zh-CN" altLang="en-US" dirty="0" smtClean="0">
                <a:sym typeface="+mn-ea"/>
              </a:rPr>
              <a:t>-integration</a:t>
            </a:r>
            <a:r>
              <a:rPr lang="zh-CN" altLang="en-US" dirty="0">
                <a:sym typeface="+mn-ea"/>
              </a:rPr>
              <a:t>为解压文件名</a:t>
            </a:r>
            <a:r>
              <a:rPr lang="zh-CN" altLang="en-US" dirty="0"/>
              <a:t>），执行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1565376"/>
            <a:ext cx="10107930" cy="8515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7304" y="2672698"/>
            <a:ext cx="1079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E:\kettle\data-integration&gt;Kitchen.bat  /</a:t>
            </a:r>
            <a:r>
              <a:rPr lang="en-US" altLang="zh-CN" dirty="0" err="1"/>
              <a:t>file:E</a:t>
            </a:r>
            <a:r>
              <a:rPr lang="en-US" altLang="zh-CN" dirty="0"/>
              <a:t>:\</a:t>
            </a:r>
            <a:r>
              <a:rPr lang="en-US" altLang="zh-CN" dirty="0" smtClean="0"/>
              <a:t>kettle\job6.kjb  </a:t>
            </a:r>
            <a:r>
              <a:rPr lang="en-US" altLang="zh-CN" dirty="0"/>
              <a:t>/</a:t>
            </a:r>
            <a:r>
              <a:rPr lang="en-US" altLang="zh-CN" dirty="0" err="1"/>
              <a:t>logfile</a:t>
            </a:r>
            <a:r>
              <a:rPr lang="en-US" altLang="zh-CN" dirty="0"/>
              <a:t> e:\kettle\log\log.log;</a:t>
            </a:r>
          </a:p>
        </p:txBody>
      </p:sp>
      <p:sp>
        <p:nvSpPr>
          <p:cNvPr id="7" name="矩形 6"/>
          <p:cNvSpPr/>
          <p:nvPr/>
        </p:nvSpPr>
        <p:spPr>
          <a:xfrm>
            <a:off x="497303" y="3113151"/>
            <a:ext cx="10793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kitchen.bat -file=D:/Program/pdi-ce-8.1.0.0-365/store/job/device.kjb -log=D:/Program/pdi-ce-8.1.0.0-365/store/log/device.log</a:t>
            </a:r>
          </a:p>
        </p:txBody>
      </p:sp>
      <p:sp>
        <p:nvSpPr>
          <p:cNvPr id="8" name="矩形 7"/>
          <p:cNvSpPr/>
          <p:nvPr/>
        </p:nvSpPr>
        <p:spPr>
          <a:xfrm>
            <a:off x="497303" y="4274859"/>
            <a:ext cx="4610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E:\kettle\job7.kjb</a:t>
            </a:r>
            <a:r>
              <a:rPr lang="zh-CN" altLang="en-US" dirty="0"/>
              <a:t>为</a:t>
            </a:r>
            <a:r>
              <a:rPr lang="en-US" altLang="zh-CN" dirty="0"/>
              <a:t>job</a:t>
            </a:r>
            <a:r>
              <a:rPr lang="zh-CN" altLang="en-US" dirty="0"/>
              <a:t>脚本存放的路径</a:t>
            </a:r>
          </a:p>
        </p:txBody>
      </p:sp>
      <p:sp>
        <p:nvSpPr>
          <p:cNvPr id="9" name="矩形 8"/>
          <p:cNvSpPr/>
          <p:nvPr/>
        </p:nvSpPr>
        <p:spPr>
          <a:xfrm>
            <a:off x="497303" y="4790236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在命令行运行之前要配置好</a:t>
            </a:r>
            <a:r>
              <a:rPr lang="en-US" altLang="zh-CN" b="1" dirty="0" err="1">
                <a:solidFill>
                  <a:srgbClr val="FF0000"/>
                </a:solidFill>
              </a:rPr>
              <a:t>jdk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334" y="2092271"/>
            <a:ext cx="7319980" cy="471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下载 spoon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334" y="1039679"/>
            <a:ext cx="8354662" cy="10525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algn="l">
              <a:lnSpc>
                <a:spcPct val="130000"/>
              </a:lnSpc>
              <a:buNone/>
            </a:pPr>
            <a:r>
              <a:rPr lang="zh-CN" altLang="en-US" sz="16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利用spoon工具 进kettle的转化和作业管理</a:t>
            </a: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下载网址 ： </a:t>
            </a:r>
            <a:r>
              <a:rPr lang="zh-CN" altLang="en-US" sz="1600" dirty="0" smtClean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https</a:t>
            </a:r>
            <a:r>
              <a:rPr lang="zh-CN" altLang="en-US" sz="16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://community.hitachivantara.com/docs/DOC-1009855</a:t>
            </a: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下载后 解压压缩包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370" y="1755387"/>
            <a:ext cx="8665194" cy="47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6622114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-Win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服务器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端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命令行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后台执行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026615"/>
            <a:ext cx="540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后台</a:t>
            </a:r>
            <a:r>
              <a:rPr lang="zh-CN" altLang="en-US" dirty="0" smtClean="0"/>
              <a:t>执行，新建</a:t>
            </a:r>
            <a:r>
              <a:rPr lang="en-US" altLang="zh-CN" dirty="0" smtClean="0"/>
              <a:t>execute.bat,</a:t>
            </a:r>
            <a:r>
              <a:rPr lang="zh-CN" altLang="en-US" dirty="0" smtClean="0"/>
              <a:t>文件内容如下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0837" y="1728332"/>
            <a:ext cx="9317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@echo off </a:t>
            </a:r>
          </a:p>
          <a:p>
            <a:r>
              <a:rPr lang="zh-CN" altLang="en-US" dirty="0"/>
              <a:t>　　if "%1" == "h" goto begin </a:t>
            </a:r>
          </a:p>
          <a:p>
            <a:r>
              <a:rPr lang="zh-CN" altLang="en-US" dirty="0"/>
              <a:t>　　mshta vbscript:createobject("wscript.shell").run("%~nx0 h",0)(window.close)&amp;&amp;exit </a:t>
            </a:r>
          </a:p>
          <a:p>
            <a:r>
              <a:rPr lang="zh-CN" altLang="en-US" dirty="0"/>
              <a:t>　　:begin </a:t>
            </a:r>
          </a:p>
          <a:p>
            <a:r>
              <a:rPr lang="zh-CN" altLang="en-US" dirty="0"/>
              <a:t>　　::</a:t>
            </a:r>
          </a:p>
          <a:p>
            <a:r>
              <a:rPr lang="en-US" altLang="zh-CN" dirty="0"/>
              <a:t>E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cd E:\kettle\data-integration</a:t>
            </a:r>
          </a:p>
          <a:p>
            <a:r>
              <a:rPr lang="zh-CN" altLang="en-US" dirty="0"/>
              <a:t>kitchen /file:E:\kettle\job</a:t>
            </a:r>
            <a:r>
              <a:rPr lang="en-US" altLang="zh-CN" dirty="0"/>
              <a:t>7</a:t>
            </a:r>
            <a:r>
              <a:rPr lang="zh-CN" altLang="en-US" dirty="0"/>
              <a:t>.kjb /level:Basic&gt;&gt;</a:t>
            </a:r>
            <a:r>
              <a:rPr lang="zh-CN" altLang="en-US" dirty="0">
                <a:sym typeface="+mn-ea"/>
              </a:rPr>
              <a:t>E:\kettle</a:t>
            </a:r>
            <a:r>
              <a:rPr lang="en-US" altLang="zh-CN" dirty="0">
                <a:sym typeface="+mn-ea"/>
              </a:rPr>
              <a:t>\log</a:t>
            </a:r>
            <a:r>
              <a:rPr lang="zh-CN" altLang="en-US" dirty="0"/>
              <a:t>\log.log</a:t>
            </a:r>
          </a:p>
        </p:txBody>
      </p:sp>
    </p:spTree>
    <p:extLst>
      <p:ext uri="{BB962C8B-B14F-4D97-AF65-F5344CB8AC3E}">
        <p14:creationId xmlns:p14="http://schemas.microsoft.com/office/powerpoint/2010/main" val="21936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4899192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-Win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服务器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端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命令行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-error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334" y="1211280"/>
            <a:ext cx="9442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/home/hadoop/kettle/pdi-ce-8.1.0.0-365/kitchen.sh -file=/home/hadoop/kettle/job/device.kjb </a:t>
            </a:r>
            <a:r>
              <a:rPr lang="zh-CN" altLang="en-US" dirty="0" smtClean="0"/>
              <a:t>-</a:t>
            </a:r>
            <a:r>
              <a:rPr lang="zh-CN" altLang="en-US" dirty="0"/>
              <a:t>log=/home/hadoop/kettle/job/log/device.log </a:t>
            </a:r>
          </a:p>
        </p:txBody>
      </p:sp>
    </p:spTree>
    <p:extLst>
      <p:ext uri="{BB962C8B-B14F-4D97-AF65-F5344CB8AC3E}">
        <p14:creationId xmlns:p14="http://schemas.microsoft.com/office/powerpoint/2010/main" val="3216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-Win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服务器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端命令行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5334" y="5758661"/>
            <a:ext cx="1018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/home/hadoop/kettle/pdi-ce-8.1.0.0-365/kitchen.sh -file=/home/hadoop/kettle/job/device-linux.kjb -log=/home/hadoop/kettle/job/log/</a:t>
            </a:r>
            <a:r>
              <a:rPr lang="zh-CN" altLang="en-US" dirty="0" smtClean="0"/>
              <a:t>device</a:t>
            </a:r>
            <a:r>
              <a:rPr lang="en-US" altLang="zh-CN" dirty="0" smtClean="0"/>
              <a:t>-</a:t>
            </a:r>
            <a:r>
              <a:rPr lang="zh-CN" altLang="en-US" dirty="0" smtClean="0"/>
              <a:t>linux.</a:t>
            </a:r>
            <a:r>
              <a:rPr lang="zh-CN" altLang="en-US" dirty="0"/>
              <a:t>log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01878"/>
            <a:ext cx="10366408" cy="43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7228506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运行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作业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-Linux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服务器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端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命令行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-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后台执行</a:t>
            </a:r>
            <a:endParaRPr kumimoji="0" lang="zh-CN" altLang="en-US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+mn-cs"/>
              <a:sym typeface="Helvetic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5056" y="1211281"/>
            <a:ext cx="10918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nohup</a:t>
            </a:r>
            <a:r>
              <a:rPr lang="en-US" altLang="zh-CN" dirty="0"/>
              <a:t> /home/hadoop/kettle/pdi-ce-8.1.0.0-365/kitchen.sh -file=/home/</a:t>
            </a:r>
            <a:r>
              <a:rPr lang="en-US" altLang="zh-CN" dirty="0" err="1"/>
              <a:t>hadoop</a:t>
            </a:r>
            <a:r>
              <a:rPr lang="en-US" altLang="zh-CN" dirty="0"/>
              <a:t>/kettle/job/device-</a:t>
            </a:r>
            <a:r>
              <a:rPr lang="en-US" altLang="zh-CN" dirty="0" err="1"/>
              <a:t>linux.kjb</a:t>
            </a:r>
            <a:r>
              <a:rPr lang="en-US" altLang="zh-CN" dirty="0"/>
              <a:t> -log=/home/</a:t>
            </a:r>
            <a:r>
              <a:rPr lang="en-US" altLang="zh-CN" dirty="0" err="1"/>
              <a:t>hadoop</a:t>
            </a:r>
            <a:r>
              <a:rPr lang="en-US" altLang="zh-CN" dirty="0"/>
              <a:t>/kettle/job/log/device-linux.log &gt; /dev/null 2</a:t>
            </a:r>
            <a:r>
              <a:rPr lang="en-US" altLang="zh-CN" dirty="0" smtClean="0"/>
              <a:t>&gt;&amp;1 &amp;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4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685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Helvetica"/>
              </a:rPr>
              <a:t>安装与启动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5334" y="1054601"/>
            <a:ext cx="4899192" cy="4124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解压后，如右图显示。双击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spoon.bat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启动。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688673"/>
            <a:ext cx="5295533" cy="586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0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0"/>
          <p:cNvSpPr/>
          <p:nvPr/>
        </p:nvSpPr>
        <p:spPr bwMode="gray">
          <a:xfrm>
            <a:off x="1388596" y="1041652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/>
          <p:nvPr/>
        </p:nvSpPr>
        <p:spPr bwMode="gray">
          <a:xfrm>
            <a:off x="2295058" y="1039116"/>
            <a:ext cx="6611938" cy="717550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2445871" y="1135314"/>
            <a:ext cx="6199187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下载软件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702943" y="1050559"/>
            <a:ext cx="406400" cy="800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lIns="121935" tIns="60968" rIns="121935" bIns="6096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Freeform 10"/>
          <p:cNvSpPr/>
          <p:nvPr/>
        </p:nvSpPr>
        <p:spPr bwMode="gray">
          <a:xfrm>
            <a:off x="1376531" y="185308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Freeform 9"/>
          <p:cNvSpPr/>
          <p:nvPr/>
        </p:nvSpPr>
        <p:spPr bwMode="gray">
          <a:xfrm>
            <a:off x="2276008" y="185308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gray">
          <a:xfrm>
            <a:off x="2384049" y="193438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安装与启动</a:t>
            </a:r>
          </a:p>
        </p:txBody>
      </p:sp>
      <p:sp>
        <p:nvSpPr>
          <p:cNvPr id="25" name="Freeform 10"/>
          <p:cNvSpPr/>
          <p:nvPr/>
        </p:nvSpPr>
        <p:spPr bwMode="gray">
          <a:xfrm>
            <a:off x="1370816" y="2667791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Freeform 9"/>
          <p:cNvSpPr/>
          <p:nvPr/>
        </p:nvSpPr>
        <p:spPr bwMode="gray">
          <a:xfrm>
            <a:off x="2270293" y="2667791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2389764" y="2735117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数据库连接</a:t>
            </a:r>
          </a:p>
        </p:txBody>
      </p:sp>
      <p:sp>
        <p:nvSpPr>
          <p:cNvPr id="28" name="Freeform 10"/>
          <p:cNvSpPr/>
          <p:nvPr/>
        </p:nvSpPr>
        <p:spPr bwMode="gray">
          <a:xfrm>
            <a:off x="1365101" y="3469796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gray">
          <a:xfrm>
            <a:off x="2264578" y="3469796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gray">
          <a:xfrm>
            <a:off x="2384049" y="3537122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</a:p>
        </p:txBody>
      </p:sp>
      <p:sp>
        <p:nvSpPr>
          <p:cNvPr id="38" name="Freeform 10"/>
          <p:cNvSpPr/>
          <p:nvPr/>
        </p:nvSpPr>
        <p:spPr bwMode="gray">
          <a:xfrm>
            <a:off x="1370816" y="4309298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9" name="Freeform 9"/>
          <p:cNvSpPr/>
          <p:nvPr/>
        </p:nvSpPr>
        <p:spPr bwMode="gray">
          <a:xfrm>
            <a:off x="2270293" y="4309298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gray">
          <a:xfrm>
            <a:off x="2389764" y="4376624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Freeform 10"/>
          <p:cNvSpPr/>
          <p:nvPr/>
        </p:nvSpPr>
        <p:spPr bwMode="gray">
          <a:xfrm>
            <a:off x="1365101" y="5111303"/>
            <a:ext cx="812800" cy="715962"/>
          </a:xfrm>
          <a:custGeom>
            <a:avLst/>
            <a:gdLst>
              <a:gd name="T0" fmla="*/ 372 w 372"/>
              <a:gd name="T1" fmla="*/ 1 h 358"/>
              <a:gd name="T2" fmla="*/ 372 w 372"/>
              <a:gd name="T3" fmla="*/ 358 h 358"/>
              <a:gd name="T4" fmla="*/ 165 w 372"/>
              <a:gd name="T5" fmla="*/ 357 h 358"/>
              <a:gd name="T6" fmla="*/ 0 w 372"/>
              <a:gd name="T7" fmla="*/ 181 h 358"/>
              <a:gd name="T8" fmla="*/ 164 w 372"/>
              <a:gd name="T9" fmla="*/ 1 h 358"/>
              <a:gd name="T10" fmla="*/ 372 w 372"/>
              <a:gd name="T11" fmla="*/ 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42" name="Freeform 9"/>
          <p:cNvSpPr/>
          <p:nvPr/>
        </p:nvSpPr>
        <p:spPr bwMode="gray">
          <a:xfrm>
            <a:off x="2264578" y="5111303"/>
            <a:ext cx="6611938" cy="715962"/>
          </a:xfrm>
          <a:custGeom>
            <a:avLst/>
            <a:gdLst>
              <a:gd name="T0" fmla="*/ 0 w 2856"/>
              <a:gd name="T1" fmla="*/ 5 h 358"/>
              <a:gd name="T2" fmla="*/ 0 w 2856"/>
              <a:gd name="T3" fmla="*/ 357 h 358"/>
              <a:gd name="T4" fmla="*/ 2667 w 2856"/>
              <a:gd name="T5" fmla="*/ 357 h 358"/>
              <a:gd name="T6" fmla="*/ 2854 w 2856"/>
              <a:gd name="T7" fmla="*/ 182 h 358"/>
              <a:gd name="T8" fmla="*/ 2667 w 2856"/>
              <a:gd name="T9" fmla="*/ 0 h 358"/>
              <a:gd name="T10" fmla="*/ 0 w 2856"/>
              <a:gd name="T11" fmla="*/ 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</a:ln>
          <a:effectLst/>
        </p:spPr>
        <p:txBody>
          <a:bodyPr wrap="none" lIns="121935" tIns="60968" rIns="121935" bIns="60968" anchor="ctr"/>
          <a:lstStyle/>
          <a:p>
            <a:pPr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gray">
          <a:xfrm>
            <a:off x="2384049" y="5178629"/>
            <a:ext cx="6222365" cy="55245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 lIns="121935" tIns="60968" rIns="121935" bIns="60968">
            <a:spAutoFit/>
          </a:bodyPr>
          <a:lstStyle/>
          <a:p>
            <a:pPr marL="514350" indent="-51435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服务端运行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配置数据库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1978" y="936924"/>
            <a:ext cx="9810617" cy="11264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右面上图为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配置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DB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的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基本参数，包括主机名，数据库名，端口号，用户名和密码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"/>
              </a:rPr>
              <a:t>。</a:t>
            </a:r>
          </a:p>
          <a:p>
            <a:pPr>
              <a:lnSpc>
                <a:spcPct val="14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下图为设置选项，可设置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编码字符集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sym typeface="Helvetica"/>
              </a:rPr>
              <a:t>characterEncoding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参数。</a:t>
            </a:r>
          </a:p>
          <a:p>
            <a:pPr>
              <a:lnSpc>
                <a:spcPct val="14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"/>
              </a:rPr>
              <a:t>可点击测试查看是否连接成功。</a:t>
            </a: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4" y="2186535"/>
            <a:ext cx="10274156" cy="419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812" y="2931058"/>
            <a:ext cx="8802432" cy="344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948" y="4360342"/>
            <a:ext cx="4002405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334" y="416260"/>
            <a:ext cx="37077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685800" hangingPunct="0"/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连接失败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Helvetica"/>
              </a:rPr>
              <a:t>解决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35334" y="813770"/>
            <a:ext cx="4076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334" y="992760"/>
            <a:ext cx="8750835" cy="4370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初次安装，配置完成数据库后可能出现失败，原因可能是缺少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mysql-connector-java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的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jar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"/>
              </a:rPr>
              <a:t>包</a:t>
            </a: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55" y="1429799"/>
            <a:ext cx="8922552" cy="5153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42423252"/>
  <p:tag name="KSO_WM_UNIT_PLACING_PICTURE_USER_VIEWPORT" val="{&quot;height&quot;:6924,&quot;width&quot;:83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1097</Words>
  <Application>Microsoft Office PowerPoint</Application>
  <PresentationFormat>宽屏</PresentationFormat>
  <Paragraphs>185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仿宋</vt:lpstr>
      <vt:lpstr>黑体</vt:lpstr>
      <vt:lpstr>华文宋体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Kettle使用介绍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DashBoard项目介绍</dc:title>
  <dc:creator>H K</dc:creator>
  <cp:lastModifiedBy>H K</cp:lastModifiedBy>
  <cp:revision>200</cp:revision>
  <dcterms:created xsi:type="dcterms:W3CDTF">2018-11-26T05:12:00Z</dcterms:created>
  <dcterms:modified xsi:type="dcterms:W3CDTF">2019-12-24T07:43:40Z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