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047c83e7a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4047c83e7a_1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047c83e7a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176" name="Google Shape;176;g4047c83e7a_0_5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047c83e7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187" name="Google Shape;187;g4047c83e7a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047c83e7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198" name="Google Shape;198;g4047c83e7a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4047c83e7a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209" name="Google Shape;209;g4047c83e7a_0_5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047c83e7a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220" name="Google Shape;220;g4047c83e7a_0_5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047c83e7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231" name="Google Shape;231;g4047c83e7a_0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4047c83e7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242" name="Google Shape;242;g4047c83e7a_0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4047c83e7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253" name="Google Shape;253;g4047c83e7a_0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047c83e7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264" name="Google Shape;264;g4047c83e7a_0_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4047c83e7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275" name="Google Shape;275;g4047c83e7a_0_3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047c83e7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286" name="Google Shape;286;g4047c83e7a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047c83e7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a:t>
            </a:r>
            <a:endParaRPr/>
          </a:p>
        </p:txBody>
      </p:sp>
      <p:sp>
        <p:nvSpPr>
          <p:cNvPr id="297" name="Google Shape;297;g4047c83e7a_0_3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4047c83e7a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308" name="Google Shape;308;g4047c83e7a_0_4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4047c83e7a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319" name="Google Shape;319;g4047c83e7a_0_4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4047c83e7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330" name="Google Shape;330;g4047c83e7a_0_4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4047c83e7a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341" name="Google Shape;341;g4047c83e7a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4047c83e7a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4047c83e7a_0_4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4047c83e7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363" name="Google Shape;363;g4047c83e7a_0_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4047c83e7a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374" name="Google Shape;374;g4047c83e7a_0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4047c83e7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385" name="Google Shape;385;g4047c83e7a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4047c83e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AU">
                <a:solidFill>
                  <a:schemeClr val="dk1"/>
                </a:solidFill>
              </a:rPr>
              <a:t>moved</a:t>
            </a:r>
            <a:endParaRPr>
              <a:solidFill>
                <a:schemeClr val="dk1"/>
              </a:solidFill>
            </a:endParaRPr>
          </a:p>
          <a:p>
            <a:pPr indent="0" lvl="0" marL="0" rtl="0" algn="l">
              <a:spcBef>
                <a:spcPts val="0"/>
              </a:spcBef>
              <a:spcAft>
                <a:spcPts val="0"/>
              </a:spcAft>
              <a:buNone/>
            </a:pPr>
            <a:r>
              <a:t/>
            </a:r>
            <a:endParaRPr/>
          </a:p>
        </p:txBody>
      </p:sp>
      <p:sp>
        <p:nvSpPr>
          <p:cNvPr id="99" name="Google Shape;99;g4047c83e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4047c83e7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change it to customer automatic discount</a:t>
            </a:r>
            <a:endParaRPr/>
          </a:p>
        </p:txBody>
      </p:sp>
      <p:sp>
        <p:nvSpPr>
          <p:cNvPr id="396" name="Google Shape;396;g4047c83e7a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4047c83e7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407" name="Google Shape;407;g4047c83e7a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4047c83e7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418" name="Google Shape;418;g4047c83e7a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4047c83e7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429" name="Google Shape;429;g4047c83e7a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4047c83e7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440" name="Google Shape;440;g4047c83e7a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4047c83e7a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451" name="Google Shape;451;g4047c83e7a_1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4047c83e7a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462" name="Google Shape;462;g4047c83e7a_0_5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4047c83e7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473" name="Google Shape;473;g4047c83e7a_0_5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4047c83e7a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484" name="Google Shape;484;g4047c83e7a_0_5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4047c83e7a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495" name="Google Shape;495;g4047c83e7a_0_5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047c83e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110" name="Google Shape;110;g4047c83e7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4047c83e7a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506" name="Google Shape;506;g4047c83e7a_0_5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40756c83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g40756c83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406bc17a4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528" name="Google Shape;528;g406bc17a40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047c83e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a:t>
            </a:r>
            <a:endParaRPr/>
          </a:p>
        </p:txBody>
      </p:sp>
      <p:sp>
        <p:nvSpPr>
          <p:cNvPr id="121" name="Google Shape;121;g4047c83e7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4047c83e7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AU">
                <a:solidFill>
                  <a:schemeClr val="dk1"/>
                </a:solidFill>
              </a:rPr>
              <a:t>moved</a:t>
            </a:r>
            <a:endParaRPr/>
          </a:p>
        </p:txBody>
      </p:sp>
      <p:sp>
        <p:nvSpPr>
          <p:cNvPr id="132" name="Google Shape;132;g4047c83e7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4047c83e7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moved</a:t>
            </a:r>
            <a:endParaRPr/>
          </a:p>
        </p:txBody>
      </p:sp>
      <p:sp>
        <p:nvSpPr>
          <p:cNvPr id="143" name="Google Shape;143;g4047c83e7a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047c83e7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AU">
                <a:solidFill>
                  <a:schemeClr val="dk1"/>
                </a:solidFill>
              </a:rPr>
              <a:t>moved ask tutor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54" name="Google Shape;154;g4047c83e7a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047c83e7a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AU">
                <a:solidFill>
                  <a:schemeClr val="dk1"/>
                </a:solidFill>
              </a:rPr>
              <a:t>moved</a:t>
            </a:r>
            <a:endParaRPr/>
          </a:p>
        </p:txBody>
      </p:sp>
      <p:sp>
        <p:nvSpPr>
          <p:cNvPr id="165" name="Google Shape;165;g4047c83e7a_0_5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body"/>
          </p:nvPr>
        </p:nvSpPr>
        <p:spPr>
          <a:xfrm>
            <a:off x="495300" y="1600201"/>
            <a:ext cx="89154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690018" y="-594518"/>
            <a:ext cx="4525963" cy="8915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70512" y="2085976"/>
            <a:ext cx="5851525" cy="22288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830262" y="-60323"/>
            <a:ext cx="5851525" cy="652145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742950" y="2130426"/>
            <a:ext cx="84201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3"/>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82506" y="4406901"/>
            <a:ext cx="84201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782506" y="2906713"/>
            <a:ext cx="84201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95300" y="1600201"/>
            <a:ext cx="437515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5035550" y="1600201"/>
            <a:ext cx="437515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495300" y="1535113"/>
            <a:ext cx="4376870"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95300" y="2174875"/>
            <a:ext cx="4376870"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5032111" y="1535113"/>
            <a:ext cx="4378590"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5032111" y="2174875"/>
            <a:ext cx="4378590"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95300" y="273050"/>
            <a:ext cx="3259006"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872971" y="273051"/>
            <a:ext cx="5537729"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95300" y="1435101"/>
            <a:ext cx="3259006"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941645" y="4800600"/>
            <a:ext cx="59436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941645" y="612775"/>
            <a:ext cx="59436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941645" y="5367338"/>
            <a:ext cx="59436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95300" y="1600201"/>
            <a:ext cx="89154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160215" y="867509"/>
            <a:ext cx="9585600" cy="52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lang="en-AU" sz="2000" u="sng"/>
              <a:t>Office Staff</a:t>
            </a:r>
            <a:r>
              <a:rPr b="0" i="0" lang="en-AU" sz="2000" u="none" cap="none" strike="noStrike">
                <a:solidFill>
                  <a:schemeClr val="dk1"/>
                </a:solidFill>
                <a:latin typeface="Calibri"/>
                <a:ea typeface="Calibri"/>
                <a:cs typeface="Calibri"/>
                <a:sym typeface="Calibri"/>
              </a:rPr>
              <a:t> – </a:t>
            </a:r>
            <a:r>
              <a:rPr lang="en-AU" sz="2000"/>
              <a:t>As a Office Staff, we have responsibility to finish the pick up and drop off vehicle mission.</a:t>
            </a:r>
            <a:endParaRPr/>
          </a:p>
          <a:p>
            <a:pPr indent="0" lvl="0" marL="0" marR="0" rtl="0" algn="l">
              <a:spcBef>
                <a:spcPts val="900"/>
              </a:spcBef>
              <a:spcAft>
                <a:spcPts val="0"/>
              </a:spcAft>
              <a:buClr>
                <a:schemeClr val="dk1"/>
              </a:buClr>
              <a:buSzPts val="2000"/>
              <a:buFont typeface="Arial"/>
              <a:buNone/>
            </a:pPr>
            <a:r>
              <a:rPr lang="en-AU" sz="2000" u="sng"/>
              <a:t>Manager Staff</a:t>
            </a:r>
            <a:r>
              <a:rPr b="0" i="0" lang="en-AU" sz="2000" u="none" cap="none" strike="noStrike">
                <a:solidFill>
                  <a:schemeClr val="dk1"/>
                </a:solidFill>
                <a:latin typeface="Calibri"/>
                <a:ea typeface="Calibri"/>
                <a:cs typeface="Calibri"/>
                <a:sym typeface="Calibri"/>
              </a:rPr>
              <a:t> – </a:t>
            </a:r>
            <a:r>
              <a:rPr lang="en-AU" sz="2000"/>
              <a:t>As a Manager Staff, my role is creating a income and spending report, and send it to the owner. I also have responsibility for managing office staff.</a:t>
            </a:r>
            <a:endParaRPr sz="2000"/>
          </a:p>
          <a:p>
            <a:pPr indent="0" lvl="0" marL="0" rtl="0" algn="l">
              <a:spcBef>
                <a:spcPts val="900"/>
              </a:spcBef>
              <a:spcAft>
                <a:spcPts val="0"/>
              </a:spcAft>
              <a:buClr>
                <a:schemeClr val="dk1"/>
              </a:buClr>
              <a:buSzPts val="2000"/>
              <a:buFont typeface="Arial"/>
              <a:buNone/>
            </a:pPr>
            <a:r>
              <a:rPr lang="en-AU" sz="2000" u="sng"/>
              <a:t>Owner</a:t>
            </a:r>
            <a:r>
              <a:rPr lang="en-AU" sz="2000"/>
              <a:t> – As a Owner, In order to manage and optimise car Rental company income and outcome, analysis the number customer base on </a:t>
            </a:r>
            <a:r>
              <a:rPr lang="en-AU" sz="1800">
                <a:latin typeface="Arial"/>
                <a:ea typeface="Arial"/>
                <a:cs typeface="Arial"/>
                <a:sym typeface="Arial"/>
              </a:rPr>
              <a:t>location and season, collect data  to improve.</a:t>
            </a:r>
            <a:endParaRPr sz="2000"/>
          </a:p>
          <a:p>
            <a:pPr indent="0" lvl="0" marL="0" rtl="0" algn="l">
              <a:spcBef>
                <a:spcPts val="900"/>
              </a:spcBef>
              <a:spcAft>
                <a:spcPts val="0"/>
              </a:spcAft>
              <a:buClr>
                <a:schemeClr val="dk1"/>
              </a:buClr>
              <a:buSzPts val="2000"/>
              <a:buFont typeface="Arial"/>
              <a:buNone/>
            </a:pPr>
            <a:r>
              <a:rPr lang="en-AU" sz="2000" u="sng"/>
              <a:t>IT Support</a:t>
            </a:r>
            <a:r>
              <a:rPr lang="en-AU" sz="2000"/>
              <a:t> – As a IT support, we have responsibility keep the website stability.</a:t>
            </a:r>
            <a:endParaRPr sz="2000"/>
          </a:p>
          <a:p>
            <a:pPr indent="0" lvl="0" marL="0" rtl="0" algn="l">
              <a:spcBef>
                <a:spcPts val="900"/>
              </a:spcBef>
              <a:spcAft>
                <a:spcPts val="0"/>
              </a:spcAft>
              <a:buClr>
                <a:schemeClr val="dk1"/>
              </a:buClr>
              <a:buSzPts val="2000"/>
              <a:buFont typeface="Arial"/>
              <a:buNone/>
            </a:pPr>
            <a:r>
              <a:rPr lang="en-AU" sz="2000" u="sng"/>
              <a:t>Customer</a:t>
            </a:r>
            <a:r>
              <a:rPr lang="en-AU" sz="2000"/>
              <a:t> – As a customer, I want to to have good services that can fit all my needs and requirements. I additionally want promotions for using the service after several times.</a:t>
            </a:r>
            <a:endParaRPr sz="2000"/>
          </a:p>
        </p:txBody>
      </p:sp>
      <p:sp>
        <p:nvSpPr>
          <p:cNvPr id="85" name="Google Shape;85;p13"/>
          <p:cNvSpPr/>
          <p:nvPr/>
        </p:nvSpPr>
        <p:spPr>
          <a:xfrm>
            <a:off x="101505" y="109410"/>
            <a:ext cx="96912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System Roles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11</a:t>
            </a:r>
            <a:endParaRPr b="0" i="0" sz="2000" u="none" cap="none" strike="noStrike">
              <a:solidFill>
                <a:schemeClr val="dk1"/>
              </a:solidFill>
              <a:latin typeface="Calibri"/>
              <a:ea typeface="Calibri"/>
              <a:cs typeface="Calibri"/>
              <a:sym typeface="Calibri"/>
            </a:endParaRPr>
          </a:p>
        </p:txBody>
      </p:sp>
      <p:sp>
        <p:nvSpPr>
          <p:cNvPr id="179" name="Google Shape;179;p2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Transmission</a:t>
            </a:r>
            <a:endParaRPr b="0" i="0" sz="2800" u="none" cap="none" strike="noStrike">
              <a:solidFill>
                <a:schemeClr val="lt1"/>
              </a:solidFill>
              <a:latin typeface="Calibri"/>
              <a:ea typeface="Calibri"/>
              <a:cs typeface="Calibri"/>
              <a:sym typeface="Calibri"/>
            </a:endParaRPr>
          </a:p>
        </p:txBody>
      </p:sp>
      <p:sp>
        <p:nvSpPr>
          <p:cNvPr id="180" name="Google Shape;180;p2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the search result limited by car information so that I can found which car meet the customer requirements like transmission included.</a:t>
            </a:r>
            <a:endParaRPr sz="2400">
              <a:latin typeface="Calibri"/>
              <a:ea typeface="Calibri"/>
              <a:cs typeface="Calibri"/>
              <a:sym typeface="Calibri"/>
            </a:endParaRPr>
          </a:p>
        </p:txBody>
      </p:sp>
      <p:sp>
        <p:nvSpPr>
          <p:cNvPr id="181" name="Google Shape;181;p2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 </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 sort of “Transmission” on the top of car list after selecting the pick-up and drop-off locations for sorting the list depends on transmission.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“Transmission” sort for sorting the manual to automatic or </a:t>
            </a:r>
            <a:r>
              <a:rPr lang="en-AU" sz="2000">
                <a:solidFill>
                  <a:schemeClr val="dk1"/>
                </a:solidFill>
                <a:latin typeface="Calibri"/>
                <a:ea typeface="Calibri"/>
                <a:cs typeface="Calibri"/>
                <a:sym typeface="Calibri"/>
              </a:rPr>
              <a:t>automatic </a:t>
            </a:r>
            <a:r>
              <a:rPr lang="en-AU" sz="2000">
                <a:solidFill>
                  <a:schemeClr val="dk1"/>
                </a:solidFill>
                <a:latin typeface="Calibri"/>
                <a:ea typeface="Calibri"/>
                <a:cs typeface="Calibri"/>
                <a:sym typeface="Calibri"/>
              </a:rPr>
              <a:t>to </a:t>
            </a:r>
            <a:r>
              <a:rPr lang="en-AU" sz="2000">
                <a:solidFill>
                  <a:schemeClr val="dk1"/>
                </a:solidFill>
                <a:latin typeface="Calibri"/>
                <a:ea typeface="Calibri"/>
                <a:cs typeface="Calibri"/>
                <a:sym typeface="Calibri"/>
              </a:rPr>
              <a:t>manual.</a:t>
            </a:r>
            <a:endParaRPr sz="2000">
              <a:solidFill>
                <a:schemeClr val="dk1"/>
              </a:solidFill>
              <a:latin typeface="Calibri"/>
              <a:ea typeface="Calibri"/>
              <a:cs typeface="Calibri"/>
              <a:sym typeface="Calibri"/>
            </a:endParaRPr>
          </a:p>
        </p:txBody>
      </p:sp>
      <p:sp>
        <p:nvSpPr>
          <p:cNvPr id="182" name="Google Shape;182;p2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183" name="Google Shape;183;p2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184" name="Google Shape;184;p2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12</a:t>
            </a:r>
            <a:endParaRPr b="0" i="0" sz="2000" u="none" cap="none" strike="noStrike">
              <a:solidFill>
                <a:schemeClr val="dk1"/>
              </a:solidFill>
              <a:latin typeface="Calibri"/>
              <a:ea typeface="Calibri"/>
              <a:cs typeface="Calibri"/>
              <a:sym typeface="Calibri"/>
            </a:endParaRPr>
          </a:p>
        </p:txBody>
      </p:sp>
      <p:sp>
        <p:nvSpPr>
          <p:cNvPr id="190" name="Google Shape;190;p2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Rental Receipt</a:t>
            </a:r>
            <a:endParaRPr b="0" i="0" sz="2800" u="none" cap="none" strike="noStrike">
              <a:solidFill>
                <a:schemeClr val="lt1"/>
              </a:solidFill>
              <a:latin typeface="Calibri"/>
              <a:ea typeface="Calibri"/>
              <a:cs typeface="Calibri"/>
              <a:sym typeface="Calibri"/>
            </a:endParaRPr>
          </a:p>
        </p:txBody>
      </p:sp>
      <p:sp>
        <p:nvSpPr>
          <p:cNvPr id="191" name="Google Shape;191;p2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have a vehicle renting agreement receipt so that I have a proof for renting those vehicles</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2" name="Google Shape;192;p2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If the customers rent the car through internet, electronic </a:t>
            </a:r>
            <a:r>
              <a:rPr lang="en-AU" sz="2000">
                <a:solidFill>
                  <a:schemeClr val="dk1"/>
                </a:solidFill>
                <a:latin typeface="Calibri"/>
                <a:ea typeface="Calibri"/>
                <a:cs typeface="Calibri"/>
                <a:sym typeface="Calibri"/>
              </a:rPr>
              <a:t>receipt</a:t>
            </a:r>
            <a:r>
              <a:rPr lang="en-AU" sz="2000">
                <a:solidFill>
                  <a:schemeClr val="dk1"/>
                </a:solidFill>
                <a:latin typeface="Calibri"/>
                <a:ea typeface="Calibri"/>
                <a:cs typeface="Calibri"/>
                <a:sym typeface="Calibri"/>
              </a:rPr>
              <a:t> will be sent to their email address, for the in-store renting customer, staff will provide receipt for customer after the renting process has done </a:t>
            </a:r>
            <a:endParaRPr/>
          </a:p>
        </p:txBody>
      </p:sp>
      <p:sp>
        <p:nvSpPr>
          <p:cNvPr id="193" name="Google Shape;193;p2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194" name="Google Shape;194;p2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Could</a:t>
            </a:r>
            <a:r>
              <a:rPr lang="en-AU" sz="2000">
                <a:solidFill>
                  <a:schemeClr val="dk1"/>
                </a:solidFill>
                <a:latin typeface="Calibri"/>
                <a:ea typeface="Calibri"/>
                <a:cs typeface="Calibri"/>
                <a:sym typeface="Calibri"/>
              </a:rPr>
              <a:t> have</a:t>
            </a:r>
            <a:endParaRPr sz="2000">
              <a:solidFill>
                <a:schemeClr val="dk1"/>
              </a:solidFill>
              <a:latin typeface="Calibri"/>
              <a:ea typeface="Calibri"/>
              <a:cs typeface="Calibri"/>
              <a:sym typeface="Calibri"/>
            </a:endParaRPr>
          </a:p>
        </p:txBody>
      </p:sp>
      <p:sp>
        <p:nvSpPr>
          <p:cNvPr id="195" name="Google Shape;195;p2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13</a:t>
            </a:r>
            <a:endParaRPr b="0" i="0" sz="2000" u="none" cap="none" strike="noStrike">
              <a:solidFill>
                <a:schemeClr val="dk1"/>
              </a:solidFill>
              <a:latin typeface="Calibri"/>
              <a:ea typeface="Calibri"/>
              <a:cs typeface="Calibri"/>
              <a:sym typeface="Calibri"/>
            </a:endParaRPr>
          </a:p>
        </p:txBody>
      </p:sp>
      <p:sp>
        <p:nvSpPr>
          <p:cNvPr id="201" name="Google Shape;201;p2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Viewing Return Policy</a:t>
            </a:r>
            <a:endParaRPr b="0" i="0" sz="2800" u="none" cap="none" strike="noStrike">
              <a:solidFill>
                <a:schemeClr val="lt1"/>
              </a:solidFill>
              <a:latin typeface="Calibri"/>
              <a:ea typeface="Calibri"/>
              <a:cs typeface="Calibri"/>
              <a:sym typeface="Calibri"/>
            </a:endParaRPr>
          </a:p>
        </p:txBody>
      </p:sp>
      <p:sp>
        <p:nvSpPr>
          <p:cNvPr id="202" name="Google Shape;202;p2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the be provided with a return policy list so that I know the return instruction during drop off and car last inspection.</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3" name="Google Shape;203;p2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Return Policy will be pop up when clicking the “Book” button on the customer page when booking a car</a:t>
            </a:r>
            <a:endParaRPr sz="2000">
              <a:solidFill>
                <a:schemeClr val="dk1"/>
              </a:solidFill>
              <a:latin typeface="Calibri"/>
              <a:ea typeface="Calibri"/>
              <a:cs typeface="Calibri"/>
              <a:sym typeface="Calibri"/>
            </a:endParaRPr>
          </a:p>
        </p:txBody>
      </p:sp>
      <p:sp>
        <p:nvSpPr>
          <p:cNvPr id="204" name="Google Shape;204;p2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205" name="Google Shape;205;p2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206" name="Google Shape;206;p2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14</a:t>
            </a:r>
            <a:endParaRPr b="0" i="0" sz="2000" u="none" cap="none" strike="noStrike">
              <a:solidFill>
                <a:schemeClr val="dk1"/>
              </a:solidFill>
              <a:latin typeface="Calibri"/>
              <a:ea typeface="Calibri"/>
              <a:cs typeface="Calibri"/>
              <a:sym typeface="Calibri"/>
            </a:endParaRPr>
          </a:p>
        </p:txBody>
      </p:sp>
      <p:sp>
        <p:nvSpPr>
          <p:cNvPr id="212" name="Google Shape;212;p2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Damage Cost List</a:t>
            </a:r>
            <a:endParaRPr b="0" i="0" sz="2800" u="none" cap="none" strike="noStrike">
              <a:solidFill>
                <a:schemeClr val="lt1"/>
              </a:solidFill>
              <a:latin typeface="Calibri"/>
              <a:ea typeface="Calibri"/>
              <a:cs typeface="Calibri"/>
              <a:sym typeface="Calibri"/>
            </a:endParaRPr>
          </a:p>
        </p:txBody>
      </p:sp>
      <p:sp>
        <p:nvSpPr>
          <p:cNvPr id="213" name="Google Shape;213;p2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be provided with a common damage cost list so that I understand the accident cost charging before booking.</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4" name="Google Shape;214;p2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List of common damage cost is displayed as question inside FAQ link which is displayed at the bottom of every page </a:t>
            </a:r>
            <a:endParaRPr sz="2000">
              <a:solidFill>
                <a:schemeClr val="dk1"/>
              </a:solidFill>
              <a:latin typeface="Calibri"/>
              <a:ea typeface="Calibri"/>
              <a:cs typeface="Calibri"/>
              <a:sym typeface="Calibri"/>
            </a:endParaRPr>
          </a:p>
        </p:txBody>
      </p:sp>
      <p:sp>
        <p:nvSpPr>
          <p:cNvPr id="215" name="Google Shape;215;p2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216" name="Google Shape;216;p2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217" name="Google Shape;217;p2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15</a:t>
            </a:r>
            <a:endParaRPr b="0" i="0" sz="2000" u="none" cap="none" strike="noStrike">
              <a:solidFill>
                <a:schemeClr val="dk1"/>
              </a:solidFill>
              <a:latin typeface="Calibri"/>
              <a:ea typeface="Calibri"/>
              <a:cs typeface="Calibri"/>
              <a:sym typeface="Calibri"/>
            </a:endParaRPr>
          </a:p>
        </p:txBody>
      </p:sp>
      <p:sp>
        <p:nvSpPr>
          <p:cNvPr id="223" name="Google Shape;223;p2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Fill Personal Information</a:t>
            </a:r>
            <a:endParaRPr b="0" i="0" sz="2800" u="none" cap="none" strike="noStrike">
              <a:solidFill>
                <a:schemeClr val="lt1"/>
              </a:solidFill>
              <a:latin typeface="Calibri"/>
              <a:ea typeface="Calibri"/>
              <a:cs typeface="Calibri"/>
              <a:sym typeface="Calibri"/>
            </a:endParaRPr>
          </a:p>
        </p:txBody>
      </p:sp>
      <p:sp>
        <p:nvSpPr>
          <p:cNvPr id="224" name="Google Shape;224;p2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fill in the driver personal information online so that i don’t have to fulfil the application form through the car rental store.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5" name="Google Shape;225;p2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After complete renting car online, customers are prompt to new page to fill in driver personal information with text boxes. Clicking “Save” button after filling to save the driver information into database match with the rented car</a:t>
            </a:r>
            <a:endParaRPr/>
          </a:p>
        </p:txBody>
      </p:sp>
      <p:sp>
        <p:nvSpPr>
          <p:cNvPr id="226" name="Google Shape;226;p2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Points:4</a:t>
            </a:r>
            <a:endParaRPr sz="2000">
              <a:solidFill>
                <a:schemeClr val="dk1"/>
              </a:solidFill>
              <a:latin typeface="Calibri"/>
              <a:ea typeface="Calibri"/>
              <a:cs typeface="Calibri"/>
              <a:sym typeface="Calibri"/>
            </a:endParaRPr>
          </a:p>
        </p:txBody>
      </p:sp>
      <p:sp>
        <p:nvSpPr>
          <p:cNvPr id="227" name="Google Shape;227;p2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228" name="Google Shape;228;p2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16</a:t>
            </a:r>
            <a:endParaRPr b="0" i="0" sz="2000" u="none" cap="none" strike="noStrike">
              <a:solidFill>
                <a:schemeClr val="dk1"/>
              </a:solidFill>
              <a:latin typeface="Calibri"/>
              <a:ea typeface="Calibri"/>
              <a:cs typeface="Calibri"/>
              <a:sym typeface="Calibri"/>
            </a:endParaRPr>
          </a:p>
        </p:txBody>
      </p:sp>
      <p:sp>
        <p:nvSpPr>
          <p:cNvPr id="234" name="Google Shape;234;p2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Total Payment Display</a:t>
            </a:r>
            <a:endParaRPr b="0" i="0" sz="2800" u="none" cap="none" strike="noStrike">
              <a:solidFill>
                <a:schemeClr val="lt1"/>
              </a:solidFill>
              <a:latin typeface="Calibri"/>
              <a:ea typeface="Calibri"/>
              <a:cs typeface="Calibri"/>
              <a:sym typeface="Calibri"/>
            </a:endParaRPr>
          </a:p>
        </p:txBody>
      </p:sp>
      <p:sp>
        <p:nvSpPr>
          <p:cNvPr id="235" name="Google Shape;235;p2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provided with the rental car total payment so that I can confirm the vehicle rental price are match up our budget.</a:t>
            </a:r>
            <a:endParaRPr sz="2400">
              <a:solidFill>
                <a:schemeClr val="dk1"/>
              </a:solidFill>
              <a:latin typeface="Calibri"/>
              <a:ea typeface="Calibri"/>
              <a:cs typeface="Calibri"/>
              <a:sym typeface="Calibri"/>
            </a:endParaRPr>
          </a:p>
        </p:txBody>
      </p:sp>
      <p:sp>
        <p:nvSpPr>
          <p:cNvPr id="236" name="Google Shape;236;p2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After selecting a car and filling pick up and drop up locations, the total payment will be shown on the screen.  </a:t>
            </a:r>
            <a:endParaRPr/>
          </a:p>
        </p:txBody>
      </p:sp>
      <p:sp>
        <p:nvSpPr>
          <p:cNvPr id="237" name="Google Shape;237;p2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238" name="Google Shape;238;p2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239" name="Google Shape;239;p2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17</a:t>
            </a:r>
            <a:endParaRPr b="0" i="0" sz="2000" u="none" cap="none" strike="noStrike">
              <a:solidFill>
                <a:schemeClr val="dk1"/>
              </a:solidFill>
              <a:latin typeface="Calibri"/>
              <a:ea typeface="Calibri"/>
              <a:cs typeface="Calibri"/>
              <a:sym typeface="Calibri"/>
            </a:endParaRPr>
          </a:p>
        </p:txBody>
      </p:sp>
      <p:sp>
        <p:nvSpPr>
          <p:cNvPr id="245" name="Google Shape;245;p2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Swapping Car</a:t>
            </a:r>
            <a:endParaRPr b="0" i="0" sz="2800" u="none" cap="none" strike="noStrike">
              <a:solidFill>
                <a:schemeClr val="lt1"/>
              </a:solidFill>
              <a:latin typeface="Calibri"/>
              <a:ea typeface="Calibri"/>
              <a:cs typeface="Calibri"/>
              <a:sym typeface="Calibri"/>
            </a:endParaRPr>
          </a:p>
        </p:txBody>
      </p:sp>
      <p:sp>
        <p:nvSpPr>
          <p:cNvPr id="246" name="Google Shape;246;p2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have an option to swap the same type of car within the rental contract period in any store if there have any small issues so that my plan for vacation or business will keep stability.</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p:txBody>
      </p:sp>
      <p:sp>
        <p:nvSpPr>
          <p:cNvPr id="247" name="Google Shape;247;p28"/>
          <p:cNvSpPr/>
          <p:nvPr/>
        </p:nvSpPr>
        <p:spPr>
          <a:xfrm>
            <a:off x="78000" y="3335549"/>
            <a:ext cx="9828000" cy="2750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600">
                <a:solidFill>
                  <a:schemeClr val="dk1"/>
                </a:solidFill>
              </a:rPr>
              <a:t>Acceptance Criteria</a:t>
            </a:r>
            <a:endParaRPr sz="1600">
              <a:solidFill>
                <a:schemeClr val="dk1"/>
              </a:solidFill>
            </a:endParaRPr>
          </a:p>
          <a:p>
            <a:pPr indent="-330200" lvl="0" marL="457200" marR="0" rtl="0" algn="l">
              <a:spcBef>
                <a:spcPts val="0"/>
              </a:spcBef>
              <a:spcAft>
                <a:spcPts val="0"/>
              </a:spcAft>
              <a:buClr>
                <a:schemeClr val="dk1"/>
              </a:buClr>
              <a:buSzPts val="1600"/>
              <a:buChar char="●"/>
            </a:pPr>
            <a:r>
              <a:rPr lang="en-AU" sz="1600">
                <a:solidFill>
                  <a:schemeClr val="dk1"/>
                </a:solidFill>
              </a:rPr>
              <a:t>After the customer loggin , under the personal menu,a link to “Current Rental Contract” will be available .</a:t>
            </a:r>
            <a:endParaRPr sz="1600">
              <a:solidFill>
                <a:schemeClr val="dk1"/>
              </a:solidFill>
            </a:endParaRPr>
          </a:p>
          <a:p>
            <a:pPr indent="-330200" lvl="0" marL="457200" marR="0" rtl="0" algn="l">
              <a:spcBef>
                <a:spcPts val="0"/>
              </a:spcBef>
              <a:spcAft>
                <a:spcPts val="0"/>
              </a:spcAft>
              <a:buClr>
                <a:schemeClr val="dk1"/>
              </a:buClr>
              <a:buSzPts val="1600"/>
              <a:buChar char="●"/>
            </a:pPr>
            <a:r>
              <a:rPr lang="en-AU" sz="1600">
                <a:solidFill>
                  <a:schemeClr val="dk1"/>
                </a:solidFill>
              </a:rPr>
              <a:t>Click on “ Current Rental contract” link to show details of current car hiring contract</a:t>
            </a:r>
            <a:endParaRPr sz="1600">
              <a:solidFill>
                <a:schemeClr val="dk1"/>
              </a:solidFill>
            </a:endParaRPr>
          </a:p>
          <a:p>
            <a:pPr indent="-330200" lvl="0" marL="457200" marR="0" rtl="0" algn="l">
              <a:spcBef>
                <a:spcPts val="0"/>
              </a:spcBef>
              <a:spcAft>
                <a:spcPts val="0"/>
              </a:spcAft>
              <a:buClr>
                <a:schemeClr val="dk1"/>
              </a:buClr>
              <a:buSzPts val="1600"/>
              <a:buChar char="●"/>
            </a:pPr>
            <a:r>
              <a:rPr lang="en-AU" sz="1600">
                <a:solidFill>
                  <a:schemeClr val="dk1"/>
                </a:solidFill>
              </a:rPr>
              <a:t>On the bottom left of the screen, “Change Car” button is displayed, click on the button will prompt the user to fill in a report for changing the car</a:t>
            </a:r>
            <a:endParaRPr sz="1600">
              <a:solidFill>
                <a:schemeClr val="dk1"/>
              </a:solidFill>
            </a:endParaRPr>
          </a:p>
          <a:p>
            <a:pPr indent="-330200" lvl="0" marL="457200" marR="0" rtl="0" algn="l">
              <a:spcBef>
                <a:spcPts val="0"/>
              </a:spcBef>
              <a:spcAft>
                <a:spcPts val="0"/>
              </a:spcAft>
              <a:buClr>
                <a:schemeClr val="dk1"/>
              </a:buClr>
              <a:buSzPts val="1600"/>
              <a:buChar char="●"/>
            </a:pPr>
            <a:r>
              <a:rPr lang="en-AU" sz="1600">
                <a:solidFill>
                  <a:schemeClr val="dk1"/>
                </a:solidFill>
              </a:rPr>
              <a:t>The report include car rental preference, customer name and reason for changing the car with a drop-down menu with reasons provided for customer, changing store location</a:t>
            </a:r>
            <a:endParaRPr sz="1600">
              <a:solidFill>
                <a:schemeClr val="dk1"/>
              </a:solidFill>
            </a:endParaRPr>
          </a:p>
          <a:p>
            <a:pPr indent="-330200" lvl="0" marL="457200" marR="0" rtl="0" algn="l">
              <a:spcBef>
                <a:spcPts val="0"/>
              </a:spcBef>
              <a:spcAft>
                <a:spcPts val="0"/>
              </a:spcAft>
              <a:buClr>
                <a:schemeClr val="dk1"/>
              </a:buClr>
              <a:buSzPts val="1600"/>
              <a:buChar char="●"/>
            </a:pPr>
            <a:r>
              <a:rPr lang="en-AU" sz="1600">
                <a:solidFill>
                  <a:schemeClr val="dk1"/>
                </a:solidFill>
              </a:rPr>
              <a:t>Clicking on “confirm" button to submit the report and customer can come to the chosen store to change the car</a:t>
            </a:r>
            <a:endParaRPr sz="1600">
              <a:solidFill>
                <a:schemeClr val="dk1"/>
              </a:solidFill>
            </a:endParaRPr>
          </a:p>
          <a:p>
            <a:pPr indent="0" lvl="0" marL="179387"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248" name="Google Shape;248;p2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249" name="Google Shape;249;p2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Have</a:t>
            </a:r>
            <a:endParaRPr sz="2000">
              <a:solidFill>
                <a:schemeClr val="dk1"/>
              </a:solidFill>
              <a:latin typeface="Calibri"/>
              <a:ea typeface="Calibri"/>
              <a:cs typeface="Calibri"/>
              <a:sym typeface="Calibri"/>
            </a:endParaRPr>
          </a:p>
        </p:txBody>
      </p:sp>
      <p:sp>
        <p:nvSpPr>
          <p:cNvPr id="250" name="Google Shape;250;p28"/>
          <p:cNvSpPr/>
          <p:nvPr/>
        </p:nvSpPr>
        <p:spPr>
          <a:xfrm>
            <a:off x="78000" y="6085646"/>
            <a:ext cx="9828000" cy="1002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18</a:t>
            </a:r>
            <a:endParaRPr b="0" i="0" sz="2000" u="none" cap="none" strike="noStrike">
              <a:solidFill>
                <a:schemeClr val="dk1"/>
              </a:solidFill>
              <a:latin typeface="Calibri"/>
              <a:ea typeface="Calibri"/>
              <a:cs typeface="Calibri"/>
              <a:sym typeface="Calibri"/>
            </a:endParaRPr>
          </a:p>
        </p:txBody>
      </p:sp>
      <p:sp>
        <p:nvSpPr>
          <p:cNvPr id="256" name="Google Shape;256;p2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Update Information by Customer</a:t>
            </a:r>
            <a:endParaRPr b="0" i="0" sz="2800" u="none" cap="none" strike="noStrike">
              <a:solidFill>
                <a:schemeClr val="lt1"/>
              </a:solidFill>
              <a:latin typeface="Calibri"/>
              <a:ea typeface="Calibri"/>
              <a:cs typeface="Calibri"/>
              <a:sym typeface="Calibri"/>
            </a:endParaRPr>
          </a:p>
        </p:txBody>
      </p:sp>
      <p:sp>
        <p:nvSpPr>
          <p:cNvPr id="257" name="Google Shape;257;p2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modify my personal information such as name, number or address, so that I won't provide the mistaken information that affects me cannot pick up the vertical</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8" name="Google Shape;258;p2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a:t>
            </a:r>
            <a:r>
              <a:rPr lang="en-AU" sz="2000">
                <a:solidFill>
                  <a:schemeClr val="dk1"/>
                </a:solidFill>
                <a:latin typeface="Calibri"/>
                <a:ea typeface="Calibri"/>
                <a:cs typeface="Calibri"/>
                <a:sym typeface="Calibri"/>
              </a:rPr>
              <a:t>Criteria</a:t>
            </a:r>
            <a:endParaRPr sz="2000">
              <a:solidFill>
                <a:schemeClr val="dk1"/>
              </a:solidFill>
              <a:latin typeface="Calibri"/>
              <a:ea typeface="Calibri"/>
              <a:cs typeface="Calibri"/>
              <a:sym typeface="Calibri"/>
            </a:endParaRPr>
          </a:p>
          <a:p>
            <a:pPr indent="-153987" lvl="0" marL="179387" rtl="0" algn="l">
              <a:spcBef>
                <a:spcPts val="0"/>
              </a:spcBef>
              <a:spcAft>
                <a:spcPts val="0"/>
              </a:spcAft>
              <a:buClr>
                <a:schemeClr val="dk1"/>
              </a:buClr>
              <a:buSzPts val="1600"/>
              <a:buFont typeface="Arial"/>
              <a:buChar char="•"/>
            </a:pPr>
            <a:r>
              <a:rPr lang="en-AU" sz="1600">
                <a:solidFill>
                  <a:srgbClr val="222222"/>
                </a:solidFill>
              </a:rPr>
              <a:t>On the customer menu, “a link of profile” is display. Clicking on it will allow the user to see their account information and then they can edit some specific information ( name, address ..)</a:t>
            </a:r>
            <a:endParaRPr sz="1600">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259" name="Google Shape;259;p2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Points:4</a:t>
            </a:r>
            <a:endParaRPr sz="2000">
              <a:solidFill>
                <a:schemeClr val="dk1"/>
              </a:solidFill>
              <a:latin typeface="Calibri"/>
              <a:ea typeface="Calibri"/>
              <a:cs typeface="Calibri"/>
              <a:sym typeface="Calibri"/>
            </a:endParaRPr>
          </a:p>
        </p:txBody>
      </p:sp>
      <p:sp>
        <p:nvSpPr>
          <p:cNvPr id="260" name="Google Shape;260;p2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261" name="Google Shape;261;p2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19</a:t>
            </a:r>
            <a:endParaRPr b="0" i="0" sz="2000" u="none" cap="none" strike="noStrike">
              <a:solidFill>
                <a:schemeClr val="dk1"/>
              </a:solidFill>
              <a:latin typeface="Calibri"/>
              <a:ea typeface="Calibri"/>
              <a:cs typeface="Calibri"/>
              <a:sym typeface="Calibri"/>
            </a:endParaRPr>
          </a:p>
        </p:txBody>
      </p:sp>
      <p:sp>
        <p:nvSpPr>
          <p:cNvPr id="267" name="Google Shape;267;p3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 Record</a:t>
            </a:r>
            <a:endParaRPr b="0" i="0" sz="2800" u="none" cap="none" strike="noStrike">
              <a:solidFill>
                <a:schemeClr val="lt1"/>
              </a:solidFill>
              <a:latin typeface="Calibri"/>
              <a:ea typeface="Calibri"/>
              <a:cs typeface="Calibri"/>
              <a:sym typeface="Calibri"/>
            </a:endParaRPr>
          </a:p>
        </p:txBody>
      </p:sp>
      <p:sp>
        <p:nvSpPr>
          <p:cNvPr id="268" name="Google Shape;268;p3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be provided with each car crash record so that I can know  which is the great quality vehicle choice.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9" name="Google Shape;269;p3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Char char="●"/>
            </a:pPr>
            <a:r>
              <a:rPr lang="en-AU" sz="1800">
                <a:solidFill>
                  <a:schemeClr val="dk1"/>
                </a:solidFill>
              </a:rPr>
              <a:t>When customer searches for car, a section of  “Car history” is displayed beside the car images.Clicking on will pop up a record of car maintenance history </a:t>
            </a:r>
            <a:endParaRPr sz="1800">
              <a:solidFill>
                <a:schemeClr val="dk1"/>
              </a:solidFill>
            </a:endParaRPr>
          </a:p>
          <a:p>
            <a:pPr indent="0" lvl="0" marL="179387"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70" name="Google Shape;270;p3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271" name="Google Shape;271;p3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 </a:t>
            </a:r>
            <a:endParaRPr sz="2000">
              <a:solidFill>
                <a:schemeClr val="dk1"/>
              </a:solidFill>
              <a:latin typeface="Calibri"/>
              <a:ea typeface="Calibri"/>
              <a:cs typeface="Calibri"/>
              <a:sym typeface="Calibri"/>
            </a:endParaRPr>
          </a:p>
        </p:txBody>
      </p:sp>
      <p:sp>
        <p:nvSpPr>
          <p:cNvPr id="272" name="Google Shape;272;p3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20</a:t>
            </a:r>
            <a:endParaRPr b="0" i="0" sz="2000" u="none" cap="none" strike="noStrike">
              <a:solidFill>
                <a:schemeClr val="dk1"/>
              </a:solidFill>
              <a:latin typeface="Calibri"/>
              <a:ea typeface="Calibri"/>
              <a:cs typeface="Calibri"/>
              <a:sym typeface="Calibri"/>
            </a:endParaRPr>
          </a:p>
        </p:txBody>
      </p:sp>
      <p:sp>
        <p:nvSpPr>
          <p:cNvPr id="278" name="Google Shape;278;p3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179387" rtl="0" algn="l">
              <a:spcBef>
                <a:spcPts val="0"/>
              </a:spcBef>
              <a:spcAft>
                <a:spcPts val="0"/>
              </a:spcAft>
              <a:buNone/>
            </a:pPr>
            <a:r>
              <a:rPr lang="en-AU" sz="1600">
                <a:solidFill>
                  <a:schemeClr val="dk1"/>
                </a:solidFill>
              </a:rPr>
              <a:t>                               </a:t>
            </a:r>
            <a:r>
              <a:rPr lang="en-AU" sz="2800">
                <a:solidFill>
                  <a:schemeClr val="lt1"/>
                </a:solidFill>
                <a:latin typeface="Calibri"/>
                <a:ea typeface="Calibri"/>
                <a:cs typeface="Calibri"/>
                <a:sym typeface="Calibri"/>
              </a:rPr>
              <a:t>Viewing</a:t>
            </a:r>
            <a:r>
              <a:rPr lang="en-AU" sz="2800">
                <a:solidFill>
                  <a:schemeClr val="lt1"/>
                </a:solidFill>
                <a:latin typeface="Calibri"/>
                <a:ea typeface="Calibri"/>
                <a:cs typeface="Calibri"/>
                <a:sym typeface="Calibri"/>
              </a:rPr>
              <a:t> Car Initial Condition</a:t>
            </a:r>
            <a:endParaRPr b="0" i="0" sz="2800" u="none" cap="none" strike="noStrike">
              <a:solidFill>
                <a:schemeClr val="lt1"/>
              </a:solidFill>
              <a:latin typeface="Calibri"/>
              <a:ea typeface="Calibri"/>
              <a:cs typeface="Calibri"/>
              <a:sym typeface="Calibri"/>
            </a:endParaRPr>
          </a:p>
        </p:txBody>
      </p:sp>
      <p:sp>
        <p:nvSpPr>
          <p:cNvPr id="279" name="Google Shape;279;p3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be provided with vehicle images before renting so that I decided which car to rent base on the images.</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0" name="Google Shape;280;p3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41287" lvl="0" marL="179387" marR="0" rtl="0" algn="l">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 </a:t>
            </a:r>
            <a:r>
              <a:rPr lang="en-AU" sz="1800">
                <a:solidFill>
                  <a:schemeClr val="dk1"/>
                </a:solidFill>
                <a:latin typeface="Calibri"/>
                <a:ea typeface="Calibri"/>
                <a:cs typeface="Calibri"/>
                <a:sym typeface="Calibri"/>
              </a:rPr>
              <a:t>After clicking the “search” button ,the car image will be displayed on each result which base on the same </a:t>
            </a:r>
            <a:r>
              <a:rPr lang="en-AU" sz="1800">
                <a:solidFill>
                  <a:schemeClr val="dk1"/>
                </a:solidFill>
                <a:latin typeface="Calibri"/>
                <a:ea typeface="Calibri"/>
                <a:cs typeface="Calibri"/>
                <a:sym typeface="Calibri"/>
              </a:rPr>
              <a:t>vehicle</a:t>
            </a:r>
            <a:r>
              <a:rPr lang="en-AU" sz="1800">
                <a:solidFill>
                  <a:schemeClr val="dk1"/>
                </a:solidFill>
                <a:latin typeface="Calibri"/>
                <a:ea typeface="Calibri"/>
                <a:cs typeface="Calibri"/>
                <a:sym typeface="Calibri"/>
              </a:rPr>
              <a:t> ID.</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Clicking on the image, several images with same vehicle ID will be </a:t>
            </a:r>
            <a:r>
              <a:rPr lang="en-AU" sz="1800">
                <a:solidFill>
                  <a:schemeClr val="dk1"/>
                </a:solidFill>
                <a:latin typeface="Calibri"/>
                <a:ea typeface="Calibri"/>
                <a:cs typeface="Calibri"/>
                <a:sym typeface="Calibri"/>
              </a:rPr>
              <a:t>displayed</a:t>
            </a:r>
            <a:r>
              <a:rPr lang="en-AU" sz="1800">
                <a:solidFill>
                  <a:schemeClr val="dk1"/>
                </a:solidFill>
                <a:latin typeface="Calibri"/>
                <a:ea typeface="Calibri"/>
                <a:cs typeface="Calibri"/>
                <a:sym typeface="Calibri"/>
              </a:rPr>
              <a:t> in net structure. </a:t>
            </a:r>
            <a:endParaRPr sz="1800">
              <a:solidFill>
                <a:schemeClr val="dk1"/>
              </a:solidFill>
              <a:latin typeface="Calibri"/>
              <a:ea typeface="Calibri"/>
              <a:cs typeface="Calibri"/>
              <a:sym typeface="Calibri"/>
            </a:endParaRPr>
          </a:p>
        </p:txBody>
      </p:sp>
      <p:sp>
        <p:nvSpPr>
          <p:cNvPr id="281" name="Google Shape;281;p3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282" name="Google Shape;282;p3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283" name="Google Shape;283;p3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01</a:t>
            </a:r>
            <a:endParaRPr b="0" i="0" sz="2000" u="none" cap="none" strike="noStrike">
              <a:solidFill>
                <a:schemeClr val="dk1"/>
              </a:solidFill>
              <a:latin typeface="Calibri"/>
              <a:ea typeface="Calibri"/>
              <a:cs typeface="Calibri"/>
              <a:sym typeface="Calibri"/>
            </a:endParaRPr>
          </a:p>
        </p:txBody>
      </p:sp>
      <p:sp>
        <p:nvSpPr>
          <p:cNvPr id="91" name="Google Shape;91;p1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 Returning In </a:t>
            </a:r>
            <a:r>
              <a:rPr lang="en-AU" sz="2800">
                <a:solidFill>
                  <a:schemeClr val="lt1"/>
                </a:solidFill>
                <a:latin typeface="Calibri"/>
                <a:ea typeface="Calibri"/>
                <a:cs typeface="Calibri"/>
                <a:sym typeface="Calibri"/>
              </a:rPr>
              <a:t>Various</a:t>
            </a:r>
            <a:r>
              <a:rPr lang="en-AU" sz="2800">
                <a:solidFill>
                  <a:schemeClr val="lt1"/>
                </a:solidFill>
                <a:latin typeface="Calibri"/>
                <a:ea typeface="Calibri"/>
                <a:cs typeface="Calibri"/>
                <a:sym typeface="Calibri"/>
              </a:rPr>
              <a:t> Location</a:t>
            </a:r>
            <a:endParaRPr b="0" i="0" sz="2800" u="none" cap="none" strike="noStrike">
              <a:solidFill>
                <a:schemeClr val="lt1"/>
              </a:solidFill>
              <a:latin typeface="Calibri"/>
              <a:ea typeface="Calibri"/>
              <a:cs typeface="Calibri"/>
              <a:sym typeface="Calibri"/>
            </a:endParaRPr>
          </a:p>
        </p:txBody>
      </p:sp>
      <p:sp>
        <p:nvSpPr>
          <p:cNvPr id="92" name="Google Shape;92;p1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return the rental car to various places in Australia so that I can be flexible with my plan for vacation or business.</a:t>
            </a:r>
            <a:endParaRPr/>
          </a:p>
        </p:txBody>
      </p:sp>
      <p:sp>
        <p:nvSpPr>
          <p:cNvPr id="93" name="Google Shape;93;p14"/>
          <p:cNvSpPr/>
          <p:nvPr/>
        </p:nvSpPr>
        <p:spPr>
          <a:xfrm>
            <a:off x="39150" y="3299537"/>
            <a:ext cx="9828000" cy="1656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 drop-down menu of “Selects a drop-off location” is displayed on filter list for showing all the available locations.</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one of the options on the “Selects a drop-off location” filter list for selecting the expected drop-off location.</a:t>
            </a:r>
            <a:endParaRPr/>
          </a:p>
        </p:txBody>
      </p:sp>
      <p:sp>
        <p:nvSpPr>
          <p:cNvPr id="94" name="Google Shape;94;p1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a:t>
            </a: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Points:2</a:t>
            </a:r>
            <a:endParaRPr sz="2000">
              <a:solidFill>
                <a:schemeClr val="dk1"/>
              </a:solidFill>
              <a:latin typeface="Calibri"/>
              <a:ea typeface="Calibri"/>
              <a:cs typeface="Calibri"/>
              <a:sym typeface="Calibri"/>
            </a:endParaRPr>
          </a:p>
        </p:txBody>
      </p:sp>
      <p:sp>
        <p:nvSpPr>
          <p:cNvPr id="95" name="Google Shape;95;p1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 have</a:t>
            </a:r>
            <a:endParaRPr sz="2000">
              <a:solidFill>
                <a:schemeClr val="dk1"/>
              </a:solidFill>
              <a:latin typeface="Calibri"/>
              <a:ea typeface="Calibri"/>
              <a:cs typeface="Calibri"/>
              <a:sym typeface="Calibri"/>
            </a:endParaRPr>
          </a:p>
        </p:txBody>
      </p:sp>
      <p:sp>
        <p:nvSpPr>
          <p:cNvPr id="96" name="Google Shape;96;p1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22</a:t>
            </a:r>
            <a:endParaRPr b="0" i="0" sz="2000" u="none" cap="none" strike="noStrike">
              <a:solidFill>
                <a:schemeClr val="dk1"/>
              </a:solidFill>
              <a:latin typeface="Calibri"/>
              <a:ea typeface="Calibri"/>
              <a:cs typeface="Calibri"/>
              <a:sym typeface="Calibri"/>
            </a:endParaRPr>
          </a:p>
        </p:txBody>
      </p:sp>
      <p:sp>
        <p:nvSpPr>
          <p:cNvPr id="289" name="Google Shape;289;p3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457200" lvl="0" marL="1371600" marR="0" rtl="0" algn="l">
              <a:spcBef>
                <a:spcPts val="0"/>
              </a:spcBef>
              <a:spcAft>
                <a:spcPts val="0"/>
              </a:spcAft>
              <a:buNone/>
            </a:pPr>
            <a:r>
              <a:rPr lang="en-AU" sz="2800">
                <a:solidFill>
                  <a:schemeClr val="lt1"/>
                </a:solidFill>
                <a:latin typeface="Calibri"/>
                <a:ea typeface="Calibri"/>
                <a:cs typeface="Calibri"/>
                <a:sym typeface="Calibri"/>
              </a:rPr>
              <a:t>Vehicle Return Reminder</a:t>
            </a:r>
            <a:endParaRPr b="0" i="0" sz="2800" u="none" cap="none" strike="noStrike">
              <a:solidFill>
                <a:schemeClr val="lt1"/>
              </a:solidFill>
              <a:latin typeface="Calibri"/>
              <a:ea typeface="Calibri"/>
              <a:cs typeface="Calibri"/>
              <a:sym typeface="Calibri"/>
            </a:endParaRPr>
          </a:p>
        </p:txBody>
      </p:sp>
      <p:sp>
        <p:nvSpPr>
          <p:cNvPr id="290" name="Google Shape;290;p3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office staff, I want to have a reminder-function when a vehicle had already returned so that the rental car search system will provide the high-reliability result without any contracted vehicle.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91" name="Google Shape;291;p3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After staff login, the message box will be displayed with Tick symbol.</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the Tick symbol the message will show the history of which customer return which car base on the order of the date.</a:t>
            </a:r>
            <a:endParaRPr sz="2000">
              <a:solidFill>
                <a:schemeClr val="dk1"/>
              </a:solidFill>
              <a:latin typeface="Calibri"/>
              <a:ea typeface="Calibri"/>
              <a:cs typeface="Calibri"/>
              <a:sym typeface="Calibri"/>
            </a:endParaRPr>
          </a:p>
        </p:txBody>
      </p:sp>
      <p:sp>
        <p:nvSpPr>
          <p:cNvPr id="292" name="Google Shape;292;p3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293" name="Google Shape;293;p3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Must have</a:t>
            </a:r>
            <a:endParaRPr sz="2000">
              <a:solidFill>
                <a:schemeClr val="dk1"/>
              </a:solidFill>
              <a:latin typeface="Calibri"/>
              <a:ea typeface="Calibri"/>
              <a:cs typeface="Calibri"/>
              <a:sym typeface="Calibri"/>
            </a:endParaRPr>
          </a:p>
        </p:txBody>
      </p:sp>
      <p:sp>
        <p:nvSpPr>
          <p:cNvPr id="294" name="Google Shape;294;p3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The Return Reminder will only show the return messages in the same City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23</a:t>
            </a:r>
            <a:endParaRPr b="0" i="0" sz="2000" u="none" cap="none" strike="noStrike">
              <a:solidFill>
                <a:schemeClr val="dk1"/>
              </a:solidFill>
              <a:latin typeface="Calibri"/>
              <a:ea typeface="Calibri"/>
              <a:cs typeface="Calibri"/>
              <a:sym typeface="Calibri"/>
            </a:endParaRPr>
          </a:p>
        </p:txBody>
      </p:sp>
      <p:sp>
        <p:nvSpPr>
          <p:cNvPr id="300" name="Google Shape;300;p3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Access and Update Customer Information</a:t>
            </a:r>
            <a:endParaRPr b="0" i="0" sz="2800" u="none" cap="none" strike="noStrike">
              <a:solidFill>
                <a:schemeClr val="lt1"/>
              </a:solidFill>
              <a:latin typeface="Calibri"/>
              <a:ea typeface="Calibri"/>
              <a:cs typeface="Calibri"/>
              <a:sym typeface="Calibri"/>
            </a:endParaRPr>
          </a:p>
        </p:txBody>
      </p:sp>
      <p:sp>
        <p:nvSpPr>
          <p:cNvPr id="301" name="Google Shape;301;p3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office </a:t>
            </a:r>
            <a:r>
              <a:rPr lang="en-AU" sz="2400">
                <a:solidFill>
                  <a:schemeClr val="dk1"/>
                </a:solidFill>
                <a:latin typeface="Calibri"/>
                <a:ea typeface="Calibri"/>
                <a:cs typeface="Calibri"/>
                <a:sym typeface="Calibri"/>
              </a:rPr>
              <a:t>staff, I want to modify, add or delete in customer personal information page so that I can maintain the database information correctly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02" name="Google Shape;302;p3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66687" lvl="0" marL="179387" rtl="0" algn="l">
              <a:spcBef>
                <a:spcPts val="0"/>
              </a:spcBef>
              <a:spcAft>
                <a:spcPts val="0"/>
              </a:spcAft>
              <a:buClr>
                <a:schemeClr val="dk1"/>
              </a:buClr>
              <a:buSzPts val="1800"/>
              <a:buFont typeface="Arial"/>
              <a:buChar char="•"/>
            </a:pPr>
            <a:r>
              <a:rPr lang="en-AU" sz="1800">
                <a:solidFill>
                  <a:srgbClr val="222222"/>
                </a:solidFill>
              </a:rPr>
              <a:t>After logging as the staff, clicking on the “ Update Customer Information” button which is displayed at the right of the page will display all customer personal information.</a:t>
            </a:r>
            <a:endParaRPr sz="1800">
              <a:solidFill>
                <a:srgbClr val="222222"/>
              </a:solidFill>
            </a:endParaRPr>
          </a:p>
          <a:p>
            <a:pPr indent="-166687" lvl="0" marL="179387" rtl="0" algn="l">
              <a:spcBef>
                <a:spcPts val="0"/>
              </a:spcBef>
              <a:spcAft>
                <a:spcPts val="0"/>
              </a:spcAft>
              <a:buClr>
                <a:srgbClr val="222222"/>
              </a:buClr>
              <a:buSzPts val="1800"/>
              <a:buFont typeface="Arial"/>
              <a:buChar char="•"/>
            </a:pPr>
            <a:r>
              <a:rPr lang="en-AU" sz="1800">
                <a:solidFill>
                  <a:srgbClr val="222222"/>
                </a:solidFill>
              </a:rPr>
              <a:t>Change the information on the inside the blanket</a:t>
            </a:r>
            <a:endParaRPr sz="1800">
              <a:solidFill>
                <a:srgbClr val="222222"/>
              </a:solidFill>
            </a:endParaRPr>
          </a:p>
          <a:p>
            <a:pPr indent="-166687" lvl="0" marL="179387" rtl="0" algn="l">
              <a:spcBef>
                <a:spcPts val="0"/>
              </a:spcBef>
              <a:spcAft>
                <a:spcPts val="0"/>
              </a:spcAft>
              <a:buClr>
                <a:srgbClr val="222222"/>
              </a:buClr>
              <a:buSzPts val="1800"/>
              <a:buFont typeface="Arial"/>
              <a:buChar char="•"/>
            </a:pPr>
            <a:r>
              <a:rPr lang="en-AU" sz="1800">
                <a:solidFill>
                  <a:srgbClr val="222222"/>
                </a:solidFill>
              </a:rPr>
              <a:t>Click the “Save” button will update the customer information</a:t>
            </a:r>
            <a:endParaRPr sz="1800">
              <a:solidFill>
                <a:srgbClr val="222222"/>
              </a:solidFill>
            </a:endParaRPr>
          </a:p>
          <a:p>
            <a:pPr indent="0" lvl="0" marL="0" rtl="0" algn="l">
              <a:spcBef>
                <a:spcPts val="0"/>
              </a:spcBef>
              <a:spcAft>
                <a:spcPts val="0"/>
              </a:spcAft>
              <a:buNone/>
            </a:pPr>
            <a:r>
              <a:t/>
            </a:r>
            <a:endParaRPr sz="1800">
              <a:solidFill>
                <a:srgbClr val="222222"/>
              </a:solidFill>
            </a:endParaRPr>
          </a:p>
        </p:txBody>
      </p:sp>
      <p:sp>
        <p:nvSpPr>
          <p:cNvPr id="303" name="Google Shape;303;p3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Points:4</a:t>
            </a:r>
            <a:endParaRPr sz="2000">
              <a:solidFill>
                <a:schemeClr val="dk1"/>
              </a:solidFill>
              <a:latin typeface="Calibri"/>
              <a:ea typeface="Calibri"/>
              <a:cs typeface="Calibri"/>
              <a:sym typeface="Calibri"/>
            </a:endParaRPr>
          </a:p>
        </p:txBody>
      </p:sp>
      <p:sp>
        <p:nvSpPr>
          <p:cNvPr id="304" name="Google Shape;304;p3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Must</a:t>
            </a:r>
            <a:r>
              <a:rPr lang="en-AU" sz="2000">
                <a:solidFill>
                  <a:schemeClr val="dk1"/>
                </a:solidFill>
                <a:latin typeface="Calibri"/>
                <a:ea typeface="Calibri"/>
                <a:cs typeface="Calibri"/>
                <a:sym typeface="Calibri"/>
              </a:rPr>
              <a:t> have</a:t>
            </a:r>
            <a:endParaRPr sz="2000">
              <a:solidFill>
                <a:schemeClr val="dk1"/>
              </a:solidFill>
              <a:latin typeface="Calibri"/>
              <a:ea typeface="Calibri"/>
              <a:cs typeface="Calibri"/>
              <a:sym typeface="Calibri"/>
            </a:endParaRPr>
          </a:p>
        </p:txBody>
      </p:sp>
      <p:sp>
        <p:nvSpPr>
          <p:cNvPr id="305" name="Google Shape;305;p3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24</a:t>
            </a:r>
            <a:endParaRPr b="0" i="0" sz="2000" u="none" cap="none" strike="noStrike">
              <a:solidFill>
                <a:schemeClr val="dk1"/>
              </a:solidFill>
              <a:latin typeface="Calibri"/>
              <a:ea typeface="Calibri"/>
              <a:cs typeface="Calibri"/>
              <a:sym typeface="Calibri"/>
            </a:endParaRPr>
          </a:p>
        </p:txBody>
      </p:sp>
      <p:sp>
        <p:nvSpPr>
          <p:cNvPr id="311" name="Google Shape;311;p3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2800">
                <a:solidFill>
                  <a:schemeClr val="lt1"/>
                </a:solidFill>
                <a:latin typeface="Calibri"/>
                <a:ea typeface="Calibri"/>
                <a:cs typeface="Calibri"/>
                <a:sym typeface="Calibri"/>
              </a:rPr>
              <a:t>                                  Staff Main Page</a:t>
            </a:r>
            <a:endParaRPr b="0" i="0" sz="2800" u="none" cap="none" strike="noStrike">
              <a:solidFill>
                <a:schemeClr val="lt1"/>
              </a:solidFill>
              <a:latin typeface="Calibri"/>
              <a:ea typeface="Calibri"/>
              <a:cs typeface="Calibri"/>
              <a:sym typeface="Calibri"/>
            </a:endParaRPr>
          </a:p>
        </p:txBody>
      </p:sp>
      <p:sp>
        <p:nvSpPr>
          <p:cNvPr id="312" name="Google Shape;312;p3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office </a:t>
            </a:r>
            <a:r>
              <a:rPr lang="en-AU" sz="2400">
                <a:solidFill>
                  <a:schemeClr val="dk1"/>
                </a:solidFill>
                <a:latin typeface="Calibri"/>
                <a:ea typeface="Calibri"/>
                <a:cs typeface="Calibri"/>
                <a:sym typeface="Calibri"/>
              </a:rPr>
              <a:t>staff, I want a web interface for car rental information which record customers information, store information so that we can search and track the rental agreement online.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3" name="Google Shape;313;p3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lgn="l">
              <a:lnSpc>
                <a:spcPct val="115000"/>
              </a:lnSpc>
              <a:spcBef>
                <a:spcPts val="0"/>
              </a:spcBef>
              <a:spcAft>
                <a:spcPts val="0"/>
              </a:spcAft>
              <a:buClr>
                <a:schemeClr val="dk1"/>
              </a:buClr>
              <a:buSzPts val="2000"/>
              <a:buFont typeface="Arial"/>
              <a:buChar char="•"/>
            </a:pPr>
            <a:r>
              <a:rPr lang="en-AU" sz="2000">
                <a:solidFill>
                  <a:schemeClr val="dk1"/>
                </a:solidFill>
              </a:rPr>
              <a:t>After logging in as a staff, customer information is displayed in a table in the staff page.</a:t>
            </a:r>
            <a:endParaRPr sz="2000">
              <a:solidFill>
                <a:schemeClr val="dk1"/>
              </a:solidFill>
            </a:endParaRPr>
          </a:p>
          <a:p>
            <a:pPr indent="0" lvl="0" marL="179387"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14" name="Google Shape;314;p3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Points:4</a:t>
            </a:r>
            <a:endParaRPr sz="2000">
              <a:solidFill>
                <a:schemeClr val="dk1"/>
              </a:solidFill>
              <a:latin typeface="Calibri"/>
              <a:ea typeface="Calibri"/>
              <a:cs typeface="Calibri"/>
              <a:sym typeface="Calibri"/>
            </a:endParaRPr>
          </a:p>
        </p:txBody>
      </p:sp>
      <p:sp>
        <p:nvSpPr>
          <p:cNvPr id="315" name="Google Shape;315;p3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 have</a:t>
            </a:r>
            <a:endParaRPr sz="2000">
              <a:solidFill>
                <a:schemeClr val="dk1"/>
              </a:solidFill>
              <a:latin typeface="Calibri"/>
              <a:ea typeface="Calibri"/>
              <a:cs typeface="Calibri"/>
              <a:sym typeface="Calibri"/>
            </a:endParaRPr>
          </a:p>
        </p:txBody>
      </p:sp>
      <p:sp>
        <p:nvSpPr>
          <p:cNvPr id="316" name="Google Shape;316;p3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25</a:t>
            </a:r>
            <a:endParaRPr b="0" i="0" sz="2000" u="none" cap="none" strike="noStrike">
              <a:solidFill>
                <a:schemeClr val="dk1"/>
              </a:solidFill>
              <a:latin typeface="Calibri"/>
              <a:ea typeface="Calibri"/>
              <a:cs typeface="Calibri"/>
              <a:sym typeface="Calibri"/>
            </a:endParaRPr>
          </a:p>
        </p:txBody>
      </p:sp>
      <p:sp>
        <p:nvSpPr>
          <p:cNvPr id="322" name="Google Shape;322;p3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Close </a:t>
            </a:r>
            <a:r>
              <a:rPr lang="en-AU" sz="2800">
                <a:solidFill>
                  <a:schemeClr val="lt1"/>
                </a:solidFill>
                <a:latin typeface="Calibri"/>
                <a:ea typeface="Calibri"/>
                <a:cs typeface="Calibri"/>
                <a:sym typeface="Calibri"/>
              </a:rPr>
              <a:t>Inactive</a:t>
            </a:r>
            <a:r>
              <a:rPr lang="en-AU" sz="2800">
                <a:solidFill>
                  <a:schemeClr val="lt1"/>
                </a:solidFill>
                <a:latin typeface="Calibri"/>
                <a:ea typeface="Calibri"/>
                <a:cs typeface="Calibri"/>
                <a:sym typeface="Calibri"/>
              </a:rPr>
              <a:t> Account</a:t>
            </a:r>
            <a:endParaRPr b="0" i="0" sz="2800" u="none" cap="none" strike="noStrike">
              <a:solidFill>
                <a:schemeClr val="lt1"/>
              </a:solidFill>
              <a:latin typeface="Calibri"/>
              <a:ea typeface="Calibri"/>
              <a:cs typeface="Calibri"/>
              <a:sym typeface="Calibri"/>
            </a:endParaRPr>
          </a:p>
        </p:txBody>
      </p:sp>
      <p:sp>
        <p:nvSpPr>
          <p:cNvPr id="323" name="Google Shape;323;p3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office staff</a:t>
            </a:r>
            <a:r>
              <a:rPr lang="en-AU" sz="2400">
                <a:solidFill>
                  <a:schemeClr val="dk1"/>
                </a:solidFill>
                <a:latin typeface="Calibri"/>
                <a:ea typeface="Calibri"/>
                <a:cs typeface="Calibri"/>
                <a:sym typeface="Calibri"/>
              </a:rPr>
              <a:t>, I want to close the certain account when the customer has not been logging for more than 4 years so that server performance would not be dragged by inactive data.</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4" name="Google Shape;324;p3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r>
              <a:rPr lang="en-AU" sz="1800">
                <a:solidFill>
                  <a:srgbClr val="222222"/>
                </a:solidFill>
              </a:rPr>
              <a:t>After logging as the staff, clicking on the “ Update Customer Information” button which is displayed at the right of the page will display all customer personal information.</a:t>
            </a:r>
            <a:endParaRPr sz="1800">
              <a:solidFill>
                <a:srgbClr val="222222"/>
              </a:solidFill>
            </a:endParaRPr>
          </a:p>
          <a:p>
            <a:pPr indent="-166687" lvl="0" marL="179387" rtl="0" algn="l">
              <a:spcBef>
                <a:spcPts val="0"/>
              </a:spcBef>
              <a:spcAft>
                <a:spcPts val="0"/>
              </a:spcAft>
              <a:buClr>
                <a:srgbClr val="222222"/>
              </a:buClr>
              <a:buSzPts val="1800"/>
              <a:buFont typeface="Arial"/>
              <a:buChar char="•"/>
            </a:pPr>
            <a:r>
              <a:rPr lang="en-AU" sz="1800">
                <a:solidFill>
                  <a:srgbClr val="222222"/>
                </a:solidFill>
              </a:rPr>
              <a:t>If a customer have not been active for more than 4 years, Staff can remove that person’s account by clicking on the “X” symbol displayed on the right of the person’s information.</a:t>
            </a:r>
            <a:endParaRPr sz="1800">
              <a:solidFill>
                <a:srgbClr val="222222"/>
              </a:solidFill>
            </a:endParaRPr>
          </a:p>
          <a:p>
            <a:pPr indent="0" lvl="0" marL="0" marR="0" rtl="0" algn="l">
              <a:spcBef>
                <a:spcPts val="0"/>
              </a:spcBef>
              <a:spcAft>
                <a:spcPts val="0"/>
              </a:spcAft>
              <a:buNone/>
            </a:pPr>
            <a:r>
              <a:t/>
            </a:r>
            <a:endParaRPr/>
          </a:p>
        </p:txBody>
      </p:sp>
      <p:sp>
        <p:nvSpPr>
          <p:cNvPr id="325" name="Google Shape;325;p3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326" name="Google Shape;326;p3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Won’t have</a:t>
            </a:r>
            <a:endParaRPr sz="2000">
              <a:solidFill>
                <a:schemeClr val="dk1"/>
              </a:solidFill>
              <a:latin typeface="Calibri"/>
              <a:ea typeface="Calibri"/>
              <a:cs typeface="Calibri"/>
              <a:sym typeface="Calibri"/>
            </a:endParaRPr>
          </a:p>
        </p:txBody>
      </p:sp>
      <p:sp>
        <p:nvSpPr>
          <p:cNvPr id="327" name="Google Shape;327;p3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26</a:t>
            </a:r>
            <a:endParaRPr b="0" i="0" sz="2000" u="none" cap="none" strike="noStrike">
              <a:solidFill>
                <a:schemeClr val="dk1"/>
              </a:solidFill>
              <a:latin typeface="Calibri"/>
              <a:ea typeface="Calibri"/>
              <a:cs typeface="Calibri"/>
              <a:sym typeface="Calibri"/>
            </a:endParaRPr>
          </a:p>
        </p:txBody>
      </p:sp>
      <p:sp>
        <p:nvSpPr>
          <p:cNvPr id="333" name="Google Shape;333;p3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Confirm Customer</a:t>
            </a:r>
            <a:endParaRPr b="0" i="0" sz="2800" u="none" cap="none" strike="noStrike">
              <a:solidFill>
                <a:schemeClr val="lt1"/>
              </a:solidFill>
              <a:latin typeface="Calibri"/>
              <a:ea typeface="Calibri"/>
              <a:cs typeface="Calibri"/>
              <a:sym typeface="Calibri"/>
            </a:endParaRPr>
          </a:p>
        </p:txBody>
      </p:sp>
      <p:sp>
        <p:nvSpPr>
          <p:cNvPr id="334" name="Google Shape;334;p3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office </a:t>
            </a:r>
            <a:r>
              <a:rPr lang="en-AU" sz="2400">
                <a:solidFill>
                  <a:schemeClr val="dk1"/>
                </a:solidFill>
                <a:latin typeface="Calibri"/>
                <a:ea typeface="Calibri"/>
                <a:cs typeface="Calibri"/>
                <a:sym typeface="Calibri"/>
              </a:rPr>
              <a:t>staff, I want to search a customer base vehicle number or agreement number so that I can confirm whether that person is a customer.</a:t>
            </a:r>
            <a:endParaRPr sz="2400">
              <a:solidFill>
                <a:schemeClr val="dk1"/>
              </a:solidFill>
              <a:latin typeface="Calibri"/>
              <a:ea typeface="Calibri"/>
              <a:cs typeface="Calibri"/>
              <a:sym typeface="Calibri"/>
            </a:endParaRPr>
          </a:p>
          <a:p>
            <a:pPr indent="0" lvl="0" marL="0" marR="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35" name="Google Shape;335;p36"/>
          <p:cNvSpPr/>
          <p:nvPr/>
        </p:nvSpPr>
        <p:spPr>
          <a:xfrm>
            <a:off x="39150" y="3335523"/>
            <a:ext cx="9828000" cy="2123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In staff page, a</a:t>
            </a:r>
            <a:r>
              <a:rPr lang="en-AU" sz="2000">
                <a:solidFill>
                  <a:schemeClr val="dk1"/>
                </a:solidFill>
                <a:latin typeface="Calibri"/>
                <a:ea typeface="Calibri"/>
                <a:cs typeface="Calibri"/>
                <a:sym typeface="Calibri"/>
              </a:rPr>
              <a:t> blank of “Searching” above the searching table is provided to staff.</a:t>
            </a:r>
            <a:endParaRPr sz="2000">
              <a:solidFill>
                <a:schemeClr val="dk1"/>
              </a:solidFill>
              <a:latin typeface="Calibri"/>
              <a:ea typeface="Calibri"/>
              <a:cs typeface="Calibri"/>
              <a:sym typeface="Calibri"/>
            </a:endParaRPr>
          </a:p>
          <a:p>
            <a:pPr indent="-179387" lvl="0" marL="179387"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Typing vehicle number or agreement to check a customer. </a:t>
            </a:r>
            <a:endParaRPr sz="2000">
              <a:solidFill>
                <a:schemeClr val="dk1"/>
              </a:solidFill>
              <a:latin typeface="Calibri"/>
              <a:ea typeface="Calibri"/>
              <a:cs typeface="Calibri"/>
              <a:sym typeface="Calibri"/>
            </a:endParaRPr>
          </a:p>
          <a:p>
            <a:pPr indent="-179387" lvl="0" marL="179387"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“Searching” button shows the customer information</a:t>
            </a:r>
            <a:endParaRPr sz="2000">
              <a:solidFill>
                <a:schemeClr val="dk1"/>
              </a:solidFill>
              <a:latin typeface="Calibri"/>
              <a:ea typeface="Calibri"/>
              <a:cs typeface="Calibri"/>
              <a:sym typeface="Calibri"/>
            </a:endParaRPr>
          </a:p>
          <a:p>
            <a:pPr indent="0" lvl="0" marL="179387" rtl="0" algn="l">
              <a:spcBef>
                <a:spcPts val="0"/>
              </a:spcBef>
              <a:spcAft>
                <a:spcPts val="0"/>
              </a:spcAft>
              <a:buNone/>
            </a:pPr>
            <a:r>
              <a:t/>
            </a:r>
            <a:endParaRPr sz="2000">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a:p>
        </p:txBody>
      </p:sp>
      <p:sp>
        <p:nvSpPr>
          <p:cNvPr id="336" name="Google Shape;336;p3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337" name="Google Shape;337;p3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Must have</a:t>
            </a:r>
            <a:endParaRPr sz="2000">
              <a:solidFill>
                <a:schemeClr val="dk1"/>
              </a:solidFill>
              <a:latin typeface="Calibri"/>
              <a:ea typeface="Calibri"/>
              <a:cs typeface="Calibri"/>
              <a:sym typeface="Calibri"/>
            </a:endParaRPr>
          </a:p>
        </p:txBody>
      </p:sp>
      <p:sp>
        <p:nvSpPr>
          <p:cNvPr id="338" name="Google Shape;338;p36"/>
          <p:cNvSpPr/>
          <p:nvPr/>
        </p:nvSpPr>
        <p:spPr>
          <a:xfrm>
            <a:off x="39150" y="5632276"/>
            <a:ext cx="9828000" cy="1116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27</a:t>
            </a:r>
            <a:endParaRPr b="0" i="0" sz="2000" u="none" cap="none" strike="noStrike">
              <a:solidFill>
                <a:schemeClr val="dk1"/>
              </a:solidFill>
              <a:latin typeface="Calibri"/>
              <a:ea typeface="Calibri"/>
              <a:cs typeface="Calibri"/>
              <a:sym typeface="Calibri"/>
            </a:endParaRPr>
          </a:p>
        </p:txBody>
      </p:sp>
      <p:sp>
        <p:nvSpPr>
          <p:cNvPr id="344" name="Google Shape;344;p3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Disable Renting</a:t>
            </a:r>
            <a:endParaRPr b="0" i="0" sz="2800" u="none" cap="none" strike="noStrike">
              <a:solidFill>
                <a:schemeClr val="lt1"/>
              </a:solidFill>
              <a:latin typeface="Calibri"/>
              <a:ea typeface="Calibri"/>
              <a:cs typeface="Calibri"/>
              <a:sym typeface="Calibri"/>
            </a:endParaRPr>
          </a:p>
        </p:txBody>
      </p:sp>
      <p:sp>
        <p:nvSpPr>
          <p:cNvPr id="345" name="Google Shape;345;p3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office </a:t>
            </a:r>
            <a:r>
              <a:rPr lang="en-AU" sz="2400">
                <a:solidFill>
                  <a:schemeClr val="dk1"/>
                </a:solidFill>
                <a:latin typeface="Calibri"/>
                <a:ea typeface="Calibri"/>
                <a:cs typeface="Calibri"/>
                <a:sym typeface="Calibri"/>
              </a:rPr>
              <a:t>staff, I want to disable specify each type of rented car so that customers would not get a fail rental request by running out the selected vehicle type.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6" name="Google Shape;346;p3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600">
                <a:solidFill>
                  <a:schemeClr val="dk1"/>
                </a:solidFill>
                <a:latin typeface="Calibri"/>
                <a:ea typeface="Calibri"/>
                <a:cs typeface="Calibri"/>
                <a:sym typeface="Calibri"/>
              </a:rPr>
              <a:t>Acceptance Criteria</a:t>
            </a:r>
            <a:endParaRPr sz="1600"/>
          </a:p>
          <a:p>
            <a:pPr indent="-153987" lvl="0" marL="179387" marR="0" rtl="0" algn="l">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 </a:t>
            </a:r>
            <a:r>
              <a:rPr lang="en-AU" sz="1800">
                <a:solidFill>
                  <a:schemeClr val="dk1"/>
                </a:solidFill>
                <a:latin typeface="Calibri"/>
                <a:ea typeface="Calibri"/>
                <a:cs typeface="Calibri"/>
                <a:sym typeface="Calibri"/>
              </a:rPr>
              <a:t>In terms of Online Renting. “Book” button will be automatically disable and disappear on customer search once the car have already been rented. </a:t>
            </a:r>
            <a:endParaRPr sz="18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Calibri"/>
              <a:buChar char="•"/>
            </a:pPr>
            <a:r>
              <a:rPr lang="en-AU" sz="1800">
                <a:solidFill>
                  <a:schemeClr val="dk1"/>
                </a:solidFill>
                <a:latin typeface="Calibri"/>
                <a:ea typeface="Calibri"/>
                <a:cs typeface="Calibri"/>
                <a:sym typeface="Calibri"/>
              </a:rPr>
              <a:t>With regards to in store renting, after the car rent process finish, staff will search the rented car through filter on staff web page, clicking on “disable” car to marked the rented car which is currently unavailable</a:t>
            </a:r>
            <a:r>
              <a:rPr lang="en-AU"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p:txBody>
      </p:sp>
      <p:sp>
        <p:nvSpPr>
          <p:cNvPr id="347" name="Google Shape;347;p3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348" name="Google Shape;348;p3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have</a:t>
            </a:r>
            <a:endParaRPr sz="2000">
              <a:solidFill>
                <a:schemeClr val="dk1"/>
              </a:solidFill>
              <a:latin typeface="Calibri"/>
              <a:ea typeface="Calibri"/>
              <a:cs typeface="Calibri"/>
              <a:sym typeface="Calibri"/>
            </a:endParaRPr>
          </a:p>
        </p:txBody>
      </p:sp>
      <p:sp>
        <p:nvSpPr>
          <p:cNvPr id="349" name="Google Shape;349;p3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29</a:t>
            </a:r>
            <a:endParaRPr b="0" i="0" sz="2000" u="none" cap="none" strike="noStrike">
              <a:solidFill>
                <a:schemeClr val="dk1"/>
              </a:solidFill>
              <a:latin typeface="Calibri"/>
              <a:ea typeface="Calibri"/>
              <a:cs typeface="Calibri"/>
              <a:sym typeface="Calibri"/>
            </a:endParaRPr>
          </a:p>
        </p:txBody>
      </p:sp>
      <p:sp>
        <p:nvSpPr>
          <p:cNvPr id="355" name="Google Shape;355;p3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Daily target</a:t>
            </a:r>
            <a:endParaRPr sz="2800">
              <a:solidFill>
                <a:schemeClr val="lt1"/>
              </a:solidFill>
              <a:latin typeface="Calibri"/>
              <a:ea typeface="Calibri"/>
              <a:cs typeface="Calibri"/>
              <a:sym typeface="Calibri"/>
            </a:endParaRPr>
          </a:p>
        </p:txBody>
      </p:sp>
      <p:sp>
        <p:nvSpPr>
          <p:cNvPr id="356" name="Google Shape;356;p38"/>
          <p:cNvSpPr/>
          <p:nvPr/>
        </p:nvSpPr>
        <p:spPr>
          <a:xfrm>
            <a:off x="39150" y="822475"/>
            <a:ext cx="96918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staff manager, I want a analyze function to check how many vehicles rented every day in my store so that I assured to deliver proper mission to the staffs and direct them to contact the late return vehicle.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7" name="Google Shape;357;p3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After the staff manager login , a table display Day, Car number and time of each car have been rented, a “Analyze” button below the table is shown.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the “Analyze” button will analyse all car rented in the current city ordered by Day and Time.</a:t>
            </a:r>
            <a:endParaRPr sz="2000">
              <a:solidFill>
                <a:schemeClr val="dk1"/>
              </a:solidFill>
              <a:latin typeface="Calibri"/>
              <a:ea typeface="Calibri"/>
              <a:cs typeface="Calibri"/>
              <a:sym typeface="Calibri"/>
            </a:endParaRPr>
          </a:p>
        </p:txBody>
      </p:sp>
      <p:sp>
        <p:nvSpPr>
          <p:cNvPr id="358" name="Google Shape;358;p3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359" name="Google Shape;359;p3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 have </a:t>
            </a:r>
            <a:endParaRPr sz="2000">
              <a:solidFill>
                <a:schemeClr val="dk1"/>
              </a:solidFill>
              <a:latin typeface="Calibri"/>
              <a:ea typeface="Calibri"/>
              <a:cs typeface="Calibri"/>
              <a:sym typeface="Calibri"/>
            </a:endParaRPr>
          </a:p>
        </p:txBody>
      </p:sp>
      <p:sp>
        <p:nvSpPr>
          <p:cNvPr id="360" name="Google Shape;360;p3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rtl="0" algn="l">
              <a:spcBef>
                <a:spcPts val="0"/>
              </a:spcBef>
              <a:spcAft>
                <a:spcPts val="0"/>
              </a:spcAft>
              <a:buClr>
                <a:schemeClr val="dk1"/>
              </a:buClr>
              <a:buSzPts val="2000"/>
              <a:buFont typeface="Arial"/>
              <a:buChar char="•"/>
            </a:pPr>
            <a:r>
              <a:rPr lang="en-AU" sz="1100">
                <a:solidFill>
                  <a:schemeClr val="dk1"/>
                </a:solidFill>
              </a:rPr>
              <a:t>we have to create python function to finish </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30</a:t>
            </a:r>
            <a:endParaRPr b="0" i="0" sz="2000" u="none" cap="none" strike="noStrike">
              <a:solidFill>
                <a:schemeClr val="dk1"/>
              </a:solidFill>
              <a:latin typeface="Calibri"/>
              <a:ea typeface="Calibri"/>
              <a:cs typeface="Calibri"/>
              <a:sym typeface="Calibri"/>
            </a:endParaRPr>
          </a:p>
        </p:txBody>
      </p:sp>
      <p:sp>
        <p:nvSpPr>
          <p:cNvPr id="366" name="Google Shape;366;p3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Message Customer</a:t>
            </a:r>
            <a:endParaRPr b="0" i="0" sz="2800" u="none" cap="none" strike="noStrike">
              <a:solidFill>
                <a:schemeClr val="lt1"/>
              </a:solidFill>
              <a:latin typeface="Calibri"/>
              <a:ea typeface="Calibri"/>
              <a:cs typeface="Calibri"/>
              <a:sym typeface="Calibri"/>
            </a:endParaRPr>
          </a:p>
        </p:txBody>
      </p:sp>
      <p:sp>
        <p:nvSpPr>
          <p:cNvPr id="367" name="Google Shape;367;p3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a message box so that I can communicate with staff without talking on the phone.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8" name="Google Shape;368;p3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Small “Message” icon is displayed at the bottom right of the website. By clicking the icon, user are prompted with automatic message and user can type the questions which send directly to on-work staff</a:t>
            </a:r>
            <a:endParaRPr/>
          </a:p>
        </p:txBody>
      </p:sp>
      <p:sp>
        <p:nvSpPr>
          <p:cNvPr id="369" name="Google Shape;369;p3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370" name="Google Shape;370;p3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won’t</a:t>
            </a:r>
            <a:r>
              <a:rPr lang="en-AU" sz="2000">
                <a:solidFill>
                  <a:schemeClr val="dk1"/>
                </a:solidFill>
                <a:latin typeface="Calibri"/>
                <a:ea typeface="Calibri"/>
                <a:cs typeface="Calibri"/>
                <a:sym typeface="Calibri"/>
              </a:rPr>
              <a:t> have </a:t>
            </a:r>
            <a:endParaRPr sz="2000">
              <a:solidFill>
                <a:schemeClr val="dk1"/>
              </a:solidFill>
              <a:latin typeface="Calibri"/>
              <a:ea typeface="Calibri"/>
              <a:cs typeface="Calibri"/>
              <a:sym typeface="Calibri"/>
            </a:endParaRPr>
          </a:p>
        </p:txBody>
      </p:sp>
      <p:sp>
        <p:nvSpPr>
          <p:cNvPr id="371" name="Google Shape;371;p3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31</a:t>
            </a:r>
            <a:endParaRPr b="0" i="0" sz="2000" u="none" cap="none" strike="noStrike">
              <a:solidFill>
                <a:schemeClr val="dk1"/>
              </a:solidFill>
              <a:latin typeface="Calibri"/>
              <a:ea typeface="Calibri"/>
              <a:cs typeface="Calibri"/>
              <a:sym typeface="Calibri"/>
            </a:endParaRPr>
          </a:p>
        </p:txBody>
      </p:sp>
      <p:sp>
        <p:nvSpPr>
          <p:cNvPr id="377" name="Google Shape;377;p4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Print Agreement</a:t>
            </a:r>
            <a:endParaRPr b="0" i="0" sz="2800" u="none" cap="none" strike="noStrike">
              <a:solidFill>
                <a:schemeClr val="lt1"/>
              </a:solidFill>
              <a:latin typeface="Calibri"/>
              <a:ea typeface="Calibri"/>
              <a:cs typeface="Calibri"/>
              <a:sym typeface="Calibri"/>
            </a:endParaRPr>
          </a:p>
        </p:txBody>
      </p:sp>
      <p:sp>
        <p:nvSpPr>
          <p:cNvPr id="378" name="Google Shape;378;p4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AU" sz="2400">
                <a:solidFill>
                  <a:schemeClr val="dk1"/>
                </a:solidFill>
                <a:latin typeface="Calibri"/>
                <a:ea typeface="Calibri"/>
                <a:cs typeface="Calibri"/>
                <a:sym typeface="Calibri"/>
              </a:rPr>
              <a:t>As a customer, I want an agreement page and damage report so that I can print out the application </a:t>
            </a:r>
            <a:r>
              <a:rPr lang="en-AU" sz="2400">
                <a:solidFill>
                  <a:schemeClr val="dk1"/>
                </a:solidFill>
                <a:latin typeface="Calibri"/>
                <a:ea typeface="Calibri"/>
                <a:cs typeface="Calibri"/>
                <a:sym typeface="Calibri"/>
              </a:rPr>
              <a:t>agreement </a:t>
            </a:r>
            <a:r>
              <a:rPr lang="en-AU" sz="2400">
                <a:solidFill>
                  <a:schemeClr val="dk1"/>
                </a:solidFill>
                <a:latin typeface="Calibri"/>
                <a:ea typeface="Calibri"/>
                <a:cs typeface="Calibri"/>
                <a:sym typeface="Calibri"/>
              </a:rPr>
              <a:t>without any handwriting agreement.</a:t>
            </a:r>
            <a:endParaRPr sz="2400">
              <a:solidFill>
                <a:schemeClr val="dk1"/>
              </a:solidFill>
              <a:latin typeface="Calibri"/>
              <a:ea typeface="Calibri"/>
              <a:cs typeface="Calibri"/>
              <a:sym typeface="Calibri"/>
            </a:endParaRPr>
          </a:p>
          <a:p>
            <a:pPr indent="0" lvl="0" marL="0" marR="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9" name="Google Shape;379;p4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 customer when picking the car will be asked to sign up to an Agreement page provided by in-store staff</a:t>
            </a:r>
            <a:endParaRPr sz="2000">
              <a:solidFill>
                <a:schemeClr val="dk1"/>
              </a:solidFill>
              <a:latin typeface="Calibri"/>
              <a:ea typeface="Calibri"/>
              <a:cs typeface="Calibri"/>
              <a:sym typeface="Calibri"/>
            </a:endParaRPr>
          </a:p>
        </p:txBody>
      </p:sp>
      <p:sp>
        <p:nvSpPr>
          <p:cNvPr id="380" name="Google Shape;380;p4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381" name="Google Shape;381;p4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382" name="Google Shape;382;p4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33</a:t>
            </a:r>
            <a:endParaRPr b="0" i="0" sz="2000" u="none" cap="none" strike="noStrike">
              <a:solidFill>
                <a:schemeClr val="dk1"/>
              </a:solidFill>
              <a:latin typeface="Calibri"/>
              <a:ea typeface="Calibri"/>
              <a:cs typeface="Calibri"/>
              <a:sym typeface="Calibri"/>
            </a:endParaRPr>
          </a:p>
        </p:txBody>
      </p:sp>
      <p:sp>
        <p:nvSpPr>
          <p:cNvPr id="388" name="Google Shape;388;p4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Check History</a:t>
            </a:r>
            <a:endParaRPr b="0" i="0" sz="2800" u="none" cap="none" strike="noStrike">
              <a:solidFill>
                <a:schemeClr val="lt1"/>
              </a:solidFill>
              <a:latin typeface="Calibri"/>
              <a:ea typeface="Calibri"/>
              <a:cs typeface="Calibri"/>
              <a:sym typeface="Calibri"/>
            </a:endParaRPr>
          </a:p>
        </p:txBody>
      </p:sp>
      <p:sp>
        <p:nvSpPr>
          <p:cNvPr id="389" name="Google Shape;389;p4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staff manager, I want to be provided with a history of customer, car, store and time and display the search result in a proper format, so that I can create a monthly report to the owner efficiently.</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p:txBody>
      </p:sp>
      <p:sp>
        <p:nvSpPr>
          <p:cNvPr id="390" name="Google Shape;390;p41"/>
          <p:cNvSpPr/>
          <p:nvPr/>
        </p:nvSpPr>
        <p:spPr>
          <a:xfrm>
            <a:off x="39150" y="3335524"/>
            <a:ext cx="9828000" cy="1881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After staff management login, several text bars and customer drop-down menu is showed </a:t>
            </a:r>
            <a:r>
              <a:rPr lang="en-AU" sz="2000">
                <a:solidFill>
                  <a:schemeClr val="dk1"/>
                </a:solidFill>
                <a:latin typeface="Calibri"/>
                <a:ea typeface="Calibri"/>
                <a:cs typeface="Calibri"/>
                <a:sym typeface="Calibri"/>
              </a:rPr>
              <a:t>parallelly.</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Input the keyword in text bars and choose the categories within the drop-down list</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the “Search” button to display the search report </a:t>
            </a:r>
            <a:r>
              <a:rPr lang="en-AU" sz="2000">
                <a:solidFill>
                  <a:schemeClr val="dk1"/>
                </a:solidFill>
                <a:latin typeface="Calibri"/>
                <a:ea typeface="Calibri"/>
                <a:cs typeface="Calibri"/>
                <a:sym typeface="Calibri"/>
              </a:rPr>
              <a:t>based</a:t>
            </a:r>
            <a:r>
              <a:rPr lang="en-AU" sz="2000">
                <a:solidFill>
                  <a:schemeClr val="dk1"/>
                </a:solidFill>
                <a:latin typeface="Calibri"/>
                <a:ea typeface="Calibri"/>
                <a:cs typeface="Calibri"/>
                <a:sym typeface="Calibri"/>
              </a:rPr>
              <a:t> on the column position of the drop down menu. </a:t>
            </a:r>
            <a:endParaRPr sz="2000">
              <a:solidFill>
                <a:schemeClr val="dk1"/>
              </a:solidFill>
              <a:latin typeface="Calibri"/>
              <a:ea typeface="Calibri"/>
              <a:cs typeface="Calibri"/>
              <a:sym typeface="Calibri"/>
            </a:endParaRPr>
          </a:p>
        </p:txBody>
      </p:sp>
      <p:sp>
        <p:nvSpPr>
          <p:cNvPr id="391" name="Google Shape;391;p4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Points:4</a:t>
            </a:r>
            <a:endParaRPr sz="2000">
              <a:solidFill>
                <a:schemeClr val="dk1"/>
              </a:solidFill>
              <a:latin typeface="Calibri"/>
              <a:ea typeface="Calibri"/>
              <a:cs typeface="Calibri"/>
              <a:sym typeface="Calibri"/>
            </a:endParaRPr>
          </a:p>
        </p:txBody>
      </p:sp>
      <p:sp>
        <p:nvSpPr>
          <p:cNvPr id="392" name="Google Shape;392;p4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 have </a:t>
            </a:r>
            <a:endParaRPr sz="2000">
              <a:solidFill>
                <a:schemeClr val="dk1"/>
              </a:solidFill>
              <a:latin typeface="Calibri"/>
              <a:ea typeface="Calibri"/>
              <a:cs typeface="Calibri"/>
              <a:sym typeface="Calibri"/>
            </a:endParaRPr>
          </a:p>
        </p:txBody>
      </p:sp>
      <p:sp>
        <p:nvSpPr>
          <p:cNvPr id="393" name="Google Shape;393;p41"/>
          <p:cNvSpPr/>
          <p:nvPr/>
        </p:nvSpPr>
        <p:spPr>
          <a:xfrm>
            <a:off x="39150" y="5418498"/>
            <a:ext cx="9828000" cy="13302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02</a:t>
            </a:r>
            <a:endParaRPr b="0" i="0" sz="2000" u="none" cap="none" strike="noStrike">
              <a:solidFill>
                <a:schemeClr val="dk1"/>
              </a:solidFill>
              <a:latin typeface="Calibri"/>
              <a:ea typeface="Calibri"/>
              <a:cs typeface="Calibri"/>
              <a:sym typeface="Calibri"/>
            </a:endParaRPr>
          </a:p>
        </p:txBody>
      </p:sp>
      <p:sp>
        <p:nvSpPr>
          <p:cNvPr id="102" name="Google Shape;102;p1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Pick Up Location Selecting</a:t>
            </a:r>
            <a:endParaRPr b="0" i="0" sz="2800" u="none" cap="none" strike="noStrike">
              <a:solidFill>
                <a:schemeClr val="lt1"/>
              </a:solidFill>
              <a:latin typeface="Calibri"/>
              <a:ea typeface="Calibri"/>
              <a:cs typeface="Calibri"/>
              <a:sym typeface="Calibri"/>
            </a:endParaRPr>
          </a:p>
        </p:txBody>
      </p:sp>
      <p:sp>
        <p:nvSpPr>
          <p:cNvPr id="103" name="Google Shape;103;p1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select the pickup location and date so that I do not have to contact the staff before going to the store</a:t>
            </a:r>
            <a:endParaRPr/>
          </a:p>
        </p:txBody>
      </p:sp>
      <p:sp>
        <p:nvSpPr>
          <p:cNvPr id="104" name="Google Shape;104;p1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 drop-down menu of “Selects a Pick up location” and “Pick up Date” are displayed on filter list for showing all the available locations.</a:t>
            </a:r>
            <a:endParaRPr sz="2000">
              <a:solidFill>
                <a:schemeClr val="dk1"/>
              </a:solidFill>
              <a:latin typeface="Calibri"/>
              <a:ea typeface="Calibri"/>
              <a:cs typeface="Calibri"/>
              <a:sym typeface="Calibri"/>
            </a:endParaRPr>
          </a:p>
          <a:p>
            <a:pPr indent="-179387" lvl="0" marL="179387"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one of the options on the “Selects a Pick up location” filter list for selecting the expected Pick up location.</a:t>
            </a:r>
            <a:endParaRPr sz="2000">
              <a:solidFill>
                <a:schemeClr val="dk1"/>
              </a:solidFill>
              <a:latin typeface="Calibri"/>
              <a:ea typeface="Calibri"/>
              <a:cs typeface="Calibri"/>
              <a:sym typeface="Calibri"/>
            </a:endParaRPr>
          </a:p>
        </p:txBody>
      </p:sp>
      <p:sp>
        <p:nvSpPr>
          <p:cNvPr id="105" name="Google Shape;105;p1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106" name="Google Shape;106;p1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rtl="0" algn="ctr">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have</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sp>
        <p:nvSpPr>
          <p:cNvPr id="107" name="Google Shape;107;p1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34</a:t>
            </a:r>
            <a:endParaRPr b="0" i="0" sz="2000" u="none" cap="none" strike="noStrike">
              <a:solidFill>
                <a:schemeClr val="dk1"/>
              </a:solidFill>
              <a:latin typeface="Calibri"/>
              <a:ea typeface="Calibri"/>
              <a:cs typeface="Calibri"/>
              <a:sym typeface="Calibri"/>
            </a:endParaRPr>
          </a:p>
        </p:txBody>
      </p:sp>
      <p:sp>
        <p:nvSpPr>
          <p:cNvPr id="399" name="Google Shape;399;p4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Offer Discount</a:t>
            </a:r>
            <a:endParaRPr b="0" i="0" sz="2800" u="none" cap="none" strike="noStrike">
              <a:solidFill>
                <a:schemeClr val="lt1"/>
              </a:solidFill>
              <a:latin typeface="Calibri"/>
              <a:ea typeface="Calibri"/>
              <a:cs typeface="Calibri"/>
              <a:sym typeface="Calibri"/>
            </a:endParaRPr>
          </a:p>
        </p:txBody>
      </p:sp>
      <p:sp>
        <p:nvSpPr>
          <p:cNvPr id="400" name="Google Shape;400;p4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a:t>
            </a:r>
            <a:r>
              <a:rPr lang="en-AU" sz="2400">
                <a:solidFill>
                  <a:schemeClr val="dk1"/>
                </a:solidFill>
                <a:latin typeface="Calibri"/>
                <a:ea typeface="Calibri"/>
                <a:cs typeface="Calibri"/>
                <a:sym typeface="Calibri"/>
              </a:rPr>
              <a:t>, I want to offer a discount after renting </a:t>
            </a:r>
            <a:r>
              <a:rPr lang="en-AU" sz="2400">
                <a:solidFill>
                  <a:schemeClr val="dk1"/>
                </a:solidFill>
                <a:latin typeface="Calibri"/>
                <a:ea typeface="Calibri"/>
                <a:cs typeface="Calibri"/>
                <a:sym typeface="Calibri"/>
              </a:rPr>
              <a:t>several</a:t>
            </a:r>
            <a:r>
              <a:rPr lang="en-AU" sz="2400">
                <a:solidFill>
                  <a:schemeClr val="dk1"/>
                </a:solidFill>
                <a:latin typeface="Calibri"/>
                <a:ea typeface="Calibri"/>
                <a:cs typeface="Calibri"/>
                <a:sym typeface="Calibri"/>
              </a:rPr>
              <a:t>  times so that I can attract customer to use the rental service more often.</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01" name="Google Shape;401;p42"/>
          <p:cNvSpPr/>
          <p:nvPr/>
        </p:nvSpPr>
        <p:spPr>
          <a:xfrm>
            <a:off x="39153" y="32593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After renting several times, customer are both notified on the website and sent mail message inform that they will get a discount in the next car rental</a:t>
            </a:r>
            <a:endParaRPr/>
          </a:p>
        </p:txBody>
      </p:sp>
      <p:sp>
        <p:nvSpPr>
          <p:cNvPr id="402" name="Google Shape;402;p4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sz="2000">
              <a:solidFill>
                <a:schemeClr val="dk1"/>
              </a:solidFill>
              <a:latin typeface="Calibri"/>
              <a:ea typeface="Calibri"/>
              <a:cs typeface="Calibri"/>
              <a:sym typeface="Calibri"/>
            </a:endParaRPr>
          </a:p>
        </p:txBody>
      </p:sp>
      <p:sp>
        <p:nvSpPr>
          <p:cNvPr id="403" name="Google Shape;403;p4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 </a:t>
            </a:r>
            <a:r>
              <a:rPr lang="en-AU" sz="2000">
                <a:solidFill>
                  <a:schemeClr val="dk1"/>
                </a:solidFill>
                <a:latin typeface="Calibri"/>
                <a:ea typeface="Calibri"/>
                <a:cs typeface="Calibri"/>
                <a:sym typeface="Calibri"/>
              </a:rPr>
              <a:t>have </a:t>
            </a:r>
            <a:endParaRPr sz="2000">
              <a:solidFill>
                <a:schemeClr val="dk1"/>
              </a:solidFill>
              <a:latin typeface="Calibri"/>
              <a:ea typeface="Calibri"/>
              <a:cs typeface="Calibri"/>
              <a:sym typeface="Calibri"/>
            </a:endParaRPr>
          </a:p>
        </p:txBody>
      </p:sp>
      <p:sp>
        <p:nvSpPr>
          <p:cNvPr id="404" name="Google Shape;404;p4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35</a:t>
            </a:r>
            <a:endParaRPr b="0" i="0" sz="2000" u="none" cap="none" strike="noStrike">
              <a:solidFill>
                <a:schemeClr val="dk1"/>
              </a:solidFill>
              <a:latin typeface="Calibri"/>
              <a:ea typeface="Calibri"/>
              <a:cs typeface="Calibri"/>
              <a:sym typeface="Calibri"/>
            </a:endParaRPr>
          </a:p>
        </p:txBody>
      </p:sp>
      <p:sp>
        <p:nvSpPr>
          <p:cNvPr id="410" name="Google Shape;410;p4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Receive Feedback</a:t>
            </a:r>
            <a:endParaRPr b="0" i="0" sz="2800" u="none" cap="none" strike="noStrike">
              <a:solidFill>
                <a:schemeClr val="lt1"/>
              </a:solidFill>
              <a:latin typeface="Calibri"/>
              <a:ea typeface="Calibri"/>
              <a:cs typeface="Calibri"/>
              <a:sym typeface="Calibri"/>
            </a:endParaRPr>
          </a:p>
        </p:txBody>
      </p:sp>
      <p:sp>
        <p:nvSpPr>
          <p:cNvPr id="411" name="Google Shape;411;p4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an owner, I want to get feedbacks from customers after using our services so that we can adjust our services to serves future clients better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12" name="Google Shape;412;p4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After returning the car, customers are asked to complete feedback form provided by staffs through a tablet. </a:t>
            </a:r>
            <a:endParaRPr sz="2000">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13" name="Google Shape;413;p4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414" name="Google Shape;414;p4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 </a:t>
            </a:r>
            <a:r>
              <a:rPr lang="en-AU" sz="2000">
                <a:solidFill>
                  <a:schemeClr val="dk1"/>
                </a:solidFill>
                <a:latin typeface="Calibri"/>
                <a:ea typeface="Calibri"/>
                <a:cs typeface="Calibri"/>
                <a:sym typeface="Calibri"/>
              </a:rPr>
              <a:t>have </a:t>
            </a:r>
            <a:endParaRPr sz="2000">
              <a:solidFill>
                <a:schemeClr val="dk1"/>
              </a:solidFill>
              <a:latin typeface="Calibri"/>
              <a:ea typeface="Calibri"/>
              <a:cs typeface="Calibri"/>
              <a:sym typeface="Calibri"/>
            </a:endParaRPr>
          </a:p>
        </p:txBody>
      </p:sp>
      <p:sp>
        <p:nvSpPr>
          <p:cNvPr id="415" name="Google Shape;415;p4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36</a:t>
            </a:r>
            <a:endParaRPr b="0" i="0" sz="2000" u="none" cap="none" strike="noStrike">
              <a:solidFill>
                <a:schemeClr val="dk1"/>
              </a:solidFill>
              <a:latin typeface="Calibri"/>
              <a:ea typeface="Calibri"/>
              <a:cs typeface="Calibri"/>
              <a:sym typeface="Calibri"/>
            </a:endParaRPr>
          </a:p>
        </p:txBody>
      </p:sp>
      <p:sp>
        <p:nvSpPr>
          <p:cNvPr id="421" name="Google Shape;421;p4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 Store Monthly Report</a:t>
            </a:r>
            <a:endParaRPr b="0" i="0" sz="2800" u="none" cap="none" strike="noStrike">
              <a:solidFill>
                <a:schemeClr val="lt1"/>
              </a:solidFill>
              <a:latin typeface="Calibri"/>
              <a:ea typeface="Calibri"/>
              <a:cs typeface="Calibri"/>
              <a:sym typeface="Calibri"/>
            </a:endParaRPr>
          </a:p>
        </p:txBody>
      </p:sp>
      <p:sp>
        <p:nvSpPr>
          <p:cNvPr id="422" name="Google Shape;422;p4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an owner, I want to have an analysis report showing the number of what customer rented based on the car type and customers rented location information and rented time slot so that I can manage the car rental website to provide recommended car type for customers.</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23" name="Google Shape;423;p4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After owner login,The Monthly report table will be displayed base on each month.</a:t>
            </a:r>
            <a:endParaRPr sz="2000">
              <a:solidFill>
                <a:schemeClr val="dk1"/>
              </a:solidFill>
              <a:latin typeface="Calibri"/>
              <a:ea typeface="Calibri"/>
              <a:cs typeface="Calibri"/>
              <a:sym typeface="Calibri"/>
            </a:endParaRPr>
          </a:p>
          <a:p>
            <a:pPr indent="-179387" lvl="0" marL="179387"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Monthly Report Table will show the Date and the Report list which store in PDF format.</a:t>
            </a:r>
            <a:endParaRPr sz="2000">
              <a:solidFill>
                <a:schemeClr val="dk1"/>
              </a:solidFill>
              <a:latin typeface="Calibri"/>
              <a:ea typeface="Calibri"/>
              <a:cs typeface="Calibri"/>
              <a:sym typeface="Calibri"/>
            </a:endParaRPr>
          </a:p>
          <a:p>
            <a:pPr indent="-179387" lvl="0" marL="179387"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one of the  “Report ’’ list to show the statitice base on car type ,Pick up location and Rented time.</a:t>
            </a:r>
            <a:endParaRPr sz="2000">
              <a:solidFill>
                <a:schemeClr val="dk1"/>
              </a:solidFill>
              <a:latin typeface="Calibri"/>
              <a:ea typeface="Calibri"/>
              <a:cs typeface="Calibri"/>
              <a:sym typeface="Calibri"/>
            </a:endParaRPr>
          </a:p>
          <a:p>
            <a:pPr indent="0" lvl="0" marL="179387"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24" name="Google Shape;424;p4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425" name="Google Shape;425;p4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426" name="Google Shape;426;p44"/>
          <p:cNvSpPr/>
          <p:nvPr/>
        </p:nvSpPr>
        <p:spPr>
          <a:xfrm>
            <a:off x="39150" y="5128702"/>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38</a:t>
            </a:r>
            <a:endParaRPr b="0" i="0" sz="2000" u="none" cap="none" strike="noStrike">
              <a:solidFill>
                <a:schemeClr val="dk1"/>
              </a:solidFill>
              <a:latin typeface="Calibri"/>
              <a:ea typeface="Calibri"/>
              <a:cs typeface="Calibri"/>
              <a:sym typeface="Calibri"/>
            </a:endParaRPr>
          </a:p>
        </p:txBody>
      </p:sp>
      <p:sp>
        <p:nvSpPr>
          <p:cNvPr id="432" name="Google Shape;432;p4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GPS Tracking</a:t>
            </a:r>
            <a:endParaRPr b="0" i="0" sz="2800" u="none" cap="none" strike="noStrike">
              <a:solidFill>
                <a:schemeClr val="lt1"/>
              </a:solidFill>
              <a:latin typeface="Calibri"/>
              <a:ea typeface="Calibri"/>
              <a:cs typeface="Calibri"/>
              <a:sym typeface="Calibri"/>
            </a:endParaRPr>
          </a:p>
        </p:txBody>
      </p:sp>
      <p:sp>
        <p:nvSpPr>
          <p:cNvPr id="433" name="Google Shape;433;p4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an owner, I want all the cars are provided with GPS so that I can prevent the car stealing.</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34" name="Google Shape;434;p45"/>
          <p:cNvSpPr/>
          <p:nvPr/>
        </p:nvSpPr>
        <p:spPr>
          <a:xfrm>
            <a:off x="39150" y="3335524"/>
            <a:ext cx="9828000" cy="1916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After the staff login,the link “Customer Location” is displayed on the right side.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‘Customer Location”and the search bar name Customer ID is displayed.</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Input the Customer ID and click the “Search” button,the match keyword customer ID will be located on the Google Map API.</a:t>
            </a:r>
            <a:endParaRPr sz="2000">
              <a:solidFill>
                <a:schemeClr val="dk1"/>
              </a:solidFill>
              <a:latin typeface="Calibri"/>
              <a:ea typeface="Calibri"/>
              <a:cs typeface="Calibri"/>
              <a:sym typeface="Calibri"/>
            </a:endParaRPr>
          </a:p>
        </p:txBody>
      </p:sp>
      <p:sp>
        <p:nvSpPr>
          <p:cNvPr id="435" name="Google Shape;435;p4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436" name="Google Shape;436;p4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won’t ha</a:t>
            </a:r>
            <a:r>
              <a:rPr lang="en-AU" sz="2000">
                <a:solidFill>
                  <a:schemeClr val="dk1"/>
                </a:solidFill>
                <a:latin typeface="Calibri"/>
                <a:ea typeface="Calibri"/>
                <a:cs typeface="Calibri"/>
                <a:sym typeface="Calibri"/>
              </a:rPr>
              <a:t>ve</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437" name="Google Shape;437;p45"/>
          <p:cNvSpPr/>
          <p:nvPr/>
        </p:nvSpPr>
        <p:spPr>
          <a:xfrm>
            <a:off x="39150" y="5413073"/>
            <a:ext cx="9828000" cy="13356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40</a:t>
            </a:r>
            <a:endParaRPr b="0" i="0" sz="2000" u="none" cap="none" strike="noStrike">
              <a:solidFill>
                <a:schemeClr val="dk1"/>
              </a:solidFill>
              <a:latin typeface="Calibri"/>
              <a:ea typeface="Calibri"/>
              <a:cs typeface="Calibri"/>
              <a:sym typeface="Calibri"/>
            </a:endParaRPr>
          </a:p>
        </p:txBody>
      </p:sp>
      <p:sp>
        <p:nvSpPr>
          <p:cNvPr id="443" name="Google Shape;443;p4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n-AU" sz="2800">
                <a:solidFill>
                  <a:schemeClr val="lt1"/>
                </a:solidFill>
                <a:latin typeface="Calibri"/>
                <a:ea typeface="Calibri"/>
                <a:cs typeface="Calibri"/>
                <a:sym typeface="Calibri"/>
              </a:rPr>
              <a:t>Server Down Notice Page</a:t>
            </a:r>
            <a:endParaRPr b="0" i="0" sz="2800" u="none" cap="none" strike="noStrike">
              <a:solidFill>
                <a:schemeClr val="lt1"/>
              </a:solidFill>
              <a:latin typeface="Calibri"/>
              <a:ea typeface="Calibri"/>
              <a:cs typeface="Calibri"/>
              <a:sym typeface="Calibri"/>
            </a:endParaRPr>
          </a:p>
        </p:txBody>
      </p:sp>
      <p:sp>
        <p:nvSpPr>
          <p:cNvPr id="444" name="Google Shape;444;p4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an IT support, I want the server down notice page so that I can inform the customer about maintaining the online service.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45" name="Google Shape;445;p4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After the database disconnected with the Web Page,If the user input the </a:t>
            </a:r>
            <a:r>
              <a:rPr lang="en-AU" sz="2000">
                <a:solidFill>
                  <a:schemeClr val="dk1"/>
                </a:solidFill>
                <a:latin typeface="Calibri"/>
                <a:ea typeface="Calibri"/>
                <a:cs typeface="Calibri"/>
                <a:sym typeface="Calibri"/>
              </a:rPr>
              <a:t>main page</a:t>
            </a:r>
            <a:r>
              <a:rPr lang="en-AU" sz="2000">
                <a:solidFill>
                  <a:schemeClr val="dk1"/>
                </a:solidFill>
                <a:latin typeface="Calibri"/>
                <a:ea typeface="Calibri"/>
                <a:cs typeface="Calibri"/>
                <a:sym typeface="Calibri"/>
              </a:rPr>
              <a:t> url, web page will redirect the location and show the custom maintenance page</a:t>
            </a:r>
            <a:endParaRPr/>
          </a:p>
        </p:txBody>
      </p:sp>
      <p:sp>
        <p:nvSpPr>
          <p:cNvPr id="446" name="Google Shape;446;p4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447" name="Google Shape;447;p4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 have </a:t>
            </a:r>
            <a:endParaRPr sz="2000">
              <a:solidFill>
                <a:schemeClr val="dk1"/>
              </a:solidFill>
              <a:latin typeface="Calibri"/>
              <a:ea typeface="Calibri"/>
              <a:cs typeface="Calibri"/>
              <a:sym typeface="Calibri"/>
            </a:endParaRPr>
          </a:p>
        </p:txBody>
      </p:sp>
      <p:sp>
        <p:nvSpPr>
          <p:cNvPr id="448" name="Google Shape;448;p4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41</a:t>
            </a:r>
            <a:endParaRPr b="0" i="0" sz="2000" u="none" cap="none" strike="noStrike">
              <a:solidFill>
                <a:schemeClr val="dk1"/>
              </a:solidFill>
              <a:latin typeface="Calibri"/>
              <a:ea typeface="Calibri"/>
              <a:cs typeface="Calibri"/>
              <a:sym typeface="Calibri"/>
            </a:endParaRPr>
          </a:p>
        </p:txBody>
      </p:sp>
      <p:sp>
        <p:nvSpPr>
          <p:cNvPr id="454" name="Google Shape;454;p4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n-AU" sz="2800">
                <a:solidFill>
                  <a:schemeClr val="lt1"/>
                </a:solidFill>
                <a:latin typeface="Calibri"/>
                <a:ea typeface="Calibri"/>
                <a:cs typeface="Calibri"/>
                <a:sym typeface="Calibri"/>
              </a:rPr>
              <a:t>Customer Main</a:t>
            </a:r>
            <a:r>
              <a:rPr lang="en-AU" sz="2800">
                <a:solidFill>
                  <a:schemeClr val="lt1"/>
                </a:solidFill>
                <a:latin typeface="Calibri"/>
                <a:ea typeface="Calibri"/>
                <a:cs typeface="Calibri"/>
                <a:sym typeface="Calibri"/>
              </a:rPr>
              <a:t> Page</a:t>
            </a:r>
            <a:endParaRPr b="0" i="0" sz="2800" u="none" cap="none" strike="noStrike">
              <a:solidFill>
                <a:schemeClr val="lt1"/>
              </a:solidFill>
              <a:latin typeface="Calibri"/>
              <a:ea typeface="Calibri"/>
              <a:cs typeface="Calibri"/>
              <a:sym typeface="Calibri"/>
            </a:endParaRPr>
          </a:p>
        </p:txBody>
      </p:sp>
      <p:sp>
        <p:nvSpPr>
          <p:cNvPr id="455" name="Google Shape;455;p4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have customer main page so that I process the first step of car rental booking.</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56" name="Google Shape;456;p4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The customer main page is displayed on </a:t>
            </a:r>
            <a:r>
              <a:rPr lang="en-AU" sz="2000">
                <a:solidFill>
                  <a:schemeClr val="dk1"/>
                </a:solidFill>
                <a:latin typeface="Calibri"/>
                <a:ea typeface="Calibri"/>
                <a:cs typeface="Calibri"/>
                <a:sym typeface="Calibri"/>
              </a:rPr>
              <a:t>default</a:t>
            </a:r>
            <a:r>
              <a:rPr lang="en-AU" sz="2000">
                <a:solidFill>
                  <a:schemeClr val="dk1"/>
                </a:solidFill>
                <a:latin typeface="Calibri"/>
                <a:ea typeface="Calibri"/>
                <a:cs typeface="Calibri"/>
                <a:sym typeface="Calibri"/>
              </a:rPr>
              <a:t> URL main page before any process. </a:t>
            </a:r>
            <a:endParaRPr/>
          </a:p>
        </p:txBody>
      </p:sp>
      <p:sp>
        <p:nvSpPr>
          <p:cNvPr id="457" name="Google Shape;457;p4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Points:4</a:t>
            </a:r>
            <a:endParaRPr sz="2000">
              <a:solidFill>
                <a:schemeClr val="dk1"/>
              </a:solidFill>
              <a:latin typeface="Calibri"/>
              <a:ea typeface="Calibri"/>
              <a:cs typeface="Calibri"/>
              <a:sym typeface="Calibri"/>
            </a:endParaRPr>
          </a:p>
        </p:txBody>
      </p:sp>
      <p:sp>
        <p:nvSpPr>
          <p:cNvPr id="458" name="Google Shape;458;p4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 have </a:t>
            </a:r>
            <a:endParaRPr sz="2000">
              <a:solidFill>
                <a:schemeClr val="dk1"/>
              </a:solidFill>
              <a:latin typeface="Calibri"/>
              <a:ea typeface="Calibri"/>
              <a:cs typeface="Calibri"/>
              <a:sym typeface="Calibri"/>
            </a:endParaRPr>
          </a:p>
        </p:txBody>
      </p:sp>
      <p:sp>
        <p:nvSpPr>
          <p:cNvPr id="459" name="Google Shape;459;p4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42</a:t>
            </a:r>
            <a:endParaRPr b="0" i="0" sz="2000" u="none" cap="none" strike="noStrike">
              <a:solidFill>
                <a:schemeClr val="dk1"/>
              </a:solidFill>
              <a:latin typeface="Calibri"/>
              <a:ea typeface="Calibri"/>
              <a:cs typeface="Calibri"/>
              <a:sym typeface="Calibri"/>
            </a:endParaRPr>
          </a:p>
        </p:txBody>
      </p:sp>
      <p:sp>
        <p:nvSpPr>
          <p:cNvPr id="465" name="Google Shape;465;p4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n-AU" sz="2800">
                <a:solidFill>
                  <a:schemeClr val="lt1"/>
                </a:solidFill>
                <a:latin typeface="Calibri"/>
                <a:ea typeface="Calibri"/>
                <a:cs typeface="Calibri"/>
                <a:sym typeface="Calibri"/>
              </a:rPr>
              <a:t>Staff </a:t>
            </a:r>
            <a:r>
              <a:rPr lang="en-AU" sz="2800">
                <a:solidFill>
                  <a:schemeClr val="lt1"/>
                </a:solidFill>
                <a:latin typeface="Calibri"/>
                <a:ea typeface="Calibri"/>
                <a:cs typeface="Calibri"/>
                <a:sym typeface="Calibri"/>
              </a:rPr>
              <a:t>Registration</a:t>
            </a:r>
            <a:endParaRPr b="0" i="0" sz="2800" u="none" cap="none" strike="noStrike">
              <a:solidFill>
                <a:schemeClr val="lt1"/>
              </a:solidFill>
              <a:latin typeface="Calibri"/>
              <a:ea typeface="Calibri"/>
              <a:cs typeface="Calibri"/>
              <a:sym typeface="Calibri"/>
            </a:endParaRPr>
          </a:p>
        </p:txBody>
      </p:sp>
      <p:sp>
        <p:nvSpPr>
          <p:cNvPr id="466" name="Google Shape;466;p4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office </a:t>
            </a:r>
            <a:r>
              <a:rPr lang="en-AU" sz="2400">
                <a:solidFill>
                  <a:schemeClr val="dk1"/>
                </a:solidFill>
                <a:latin typeface="Calibri"/>
                <a:ea typeface="Calibri"/>
                <a:cs typeface="Calibri"/>
                <a:sym typeface="Calibri"/>
              </a:rPr>
              <a:t>staff, I want to register an account so that I can have a privileged account to manage the web interface.</a:t>
            </a:r>
            <a:endParaRPr sz="2400">
              <a:solidFill>
                <a:schemeClr val="dk1"/>
              </a:solidFill>
              <a:latin typeface="Calibri"/>
              <a:ea typeface="Calibri"/>
              <a:cs typeface="Calibri"/>
              <a:sym typeface="Calibri"/>
            </a:endParaRPr>
          </a:p>
        </p:txBody>
      </p:sp>
      <p:sp>
        <p:nvSpPr>
          <p:cNvPr id="467" name="Google Shape;467;p4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“Staff Register” is displayed for registering an staff account.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Staff </a:t>
            </a:r>
            <a:r>
              <a:rPr lang="en-AU" sz="2000">
                <a:solidFill>
                  <a:schemeClr val="dk1"/>
                </a:solidFill>
                <a:latin typeface="Calibri"/>
                <a:ea typeface="Calibri"/>
                <a:cs typeface="Calibri"/>
                <a:sym typeface="Calibri"/>
              </a:rPr>
              <a:t>application</a:t>
            </a:r>
            <a:r>
              <a:rPr lang="en-AU" sz="2000">
                <a:solidFill>
                  <a:schemeClr val="dk1"/>
                </a:solidFill>
                <a:latin typeface="Calibri"/>
                <a:ea typeface="Calibri"/>
                <a:cs typeface="Calibri"/>
                <a:sym typeface="Calibri"/>
              </a:rPr>
              <a:t> form with blank text box(Name , Sex, Age ,StaffID , Position and Home Address) are displayed webpage.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“Register” button to complete </a:t>
            </a:r>
            <a:r>
              <a:rPr lang="en-AU" sz="2000">
                <a:solidFill>
                  <a:schemeClr val="dk1"/>
                </a:solidFill>
                <a:latin typeface="Calibri"/>
                <a:ea typeface="Calibri"/>
                <a:cs typeface="Calibri"/>
                <a:sym typeface="Calibri"/>
              </a:rPr>
              <a:t>registration</a:t>
            </a:r>
            <a:r>
              <a:rPr lang="en-AU"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68" name="Google Shape;468;p4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469" name="Google Shape;469;p4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470" name="Google Shape;470;p4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43</a:t>
            </a:r>
            <a:endParaRPr b="0" i="0" sz="2000" u="none" cap="none" strike="noStrike">
              <a:solidFill>
                <a:schemeClr val="dk1"/>
              </a:solidFill>
              <a:latin typeface="Calibri"/>
              <a:ea typeface="Calibri"/>
              <a:cs typeface="Calibri"/>
              <a:sym typeface="Calibri"/>
            </a:endParaRPr>
          </a:p>
        </p:txBody>
      </p:sp>
      <p:sp>
        <p:nvSpPr>
          <p:cNvPr id="476" name="Google Shape;476;p4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n-AU" sz="2800">
                <a:solidFill>
                  <a:schemeClr val="lt1"/>
                </a:solidFill>
                <a:latin typeface="Calibri"/>
                <a:ea typeface="Calibri"/>
                <a:cs typeface="Calibri"/>
                <a:sym typeface="Calibri"/>
              </a:rPr>
              <a:t>Staff Login</a:t>
            </a:r>
            <a:endParaRPr b="0" i="0" sz="2800" u="none" cap="none" strike="noStrike">
              <a:solidFill>
                <a:schemeClr val="lt1"/>
              </a:solidFill>
              <a:latin typeface="Calibri"/>
              <a:ea typeface="Calibri"/>
              <a:cs typeface="Calibri"/>
              <a:sym typeface="Calibri"/>
            </a:endParaRPr>
          </a:p>
        </p:txBody>
      </p:sp>
      <p:sp>
        <p:nvSpPr>
          <p:cNvPr id="477" name="Google Shape;477;p4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office </a:t>
            </a:r>
            <a:r>
              <a:rPr lang="en-AU" sz="2400">
                <a:solidFill>
                  <a:schemeClr val="dk1"/>
                </a:solidFill>
                <a:latin typeface="Calibri"/>
                <a:ea typeface="Calibri"/>
                <a:cs typeface="Calibri"/>
                <a:sym typeface="Calibri"/>
              </a:rPr>
              <a:t>staff, I want to login to the web interface so that I can get access to the staff search interface.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p:txBody>
      </p:sp>
      <p:sp>
        <p:nvSpPr>
          <p:cNvPr id="478" name="Google Shape;478;p4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“Administrator Login” is displayed for login as a staff to the web interface.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“Staff Login” link shows the blank text box about the username and password.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“Login” button to complete the login </a:t>
            </a:r>
            <a:r>
              <a:rPr lang="en-AU" sz="2000">
                <a:solidFill>
                  <a:schemeClr val="dk1"/>
                </a:solidFill>
                <a:latin typeface="Calibri"/>
                <a:ea typeface="Calibri"/>
                <a:cs typeface="Calibri"/>
                <a:sym typeface="Calibri"/>
              </a:rPr>
              <a:t>section</a:t>
            </a:r>
            <a:r>
              <a:rPr lang="en-AU"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79" name="Google Shape;479;p4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480" name="Google Shape;480;p4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481" name="Google Shape;481;p4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44</a:t>
            </a:r>
            <a:endParaRPr b="0" i="0" sz="2000" u="none" cap="none" strike="noStrike">
              <a:solidFill>
                <a:schemeClr val="dk1"/>
              </a:solidFill>
              <a:latin typeface="Calibri"/>
              <a:ea typeface="Calibri"/>
              <a:cs typeface="Calibri"/>
              <a:sym typeface="Calibri"/>
            </a:endParaRPr>
          </a:p>
        </p:txBody>
      </p:sp>
      <p:sp>
        <p:nvSpPr>
          <p:cNvPr id="487" name="Google Shape;487;p5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n-AU" sz="2800">
                <a:solidFill>
                  <a:schemeClr val="lt1"/>
                </a:solidFill>
                <a:latin typeface="Calibri"/>
                <a:ea typeface="Calibri"/>
                <a:cs typeface="Calibri"/>
                <a:sym typeface="Calibri"/>
              </a:rPr>
              <a:t>Owner</a:t>
            </a:r>
            <a:r>
              <a:rPr lang="en-AU" sz="2800">
                <a:solidFill>
                  <a:schemeClr val="lt1"/>
                </a:solidFill>
                <a:latin typeface="Calibri"/>
                <a:ea typeface="Calibri"/>
                <a:cs typeface="Calibri"/>
                <a:sym typeface="Calibri"/>
              </a:rPr>
              <a:t> Login</a:t>
            </a:r>
            <a:endParaRPr b="0" i="0" sz="2800" u="none" cap="none" strike="noStrike">
              <a:solidFill>
                <a:schemeClr val="lt1"/>
              </a:solidFill>
              <a:latin typeface="Calibri"/>
              <a:ea typeface="Calibri"/>
              <a:cs typeface="Calibri"/>
              <a:sym typeface="Calibri"/>
            </a:endParaRPr>
          </a:p>
        </p:txBody>
      </p:sp>
      <p:sp>
        <p:nvSpPr>
          <p:cNvPr id="488" name="Google Shape;488;p5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an owner, I want to login to the web interface so that I can supervise the company promotion and report review.</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p:txBody>
      </p:sp>
      <p:sp>
        <p:nvSpPr>
          <p:cNvPr id="489" name="Google Shape;489;p5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 link “</a:t>
            </a:r>
            <a:r>
              <a:rPr lang="en-AU" sz="2000">
                <a:solidFill>
                  <a:schemeClr val="dk1"/>
                </a:solidFill>
                <a:latin typeface="Calibri"/>
                <a:ea typeface="Calibri"/>
                <a:cs typeface="Calibri"/>
                <a:sym typeface="Calibri"/>
              </a:rPr>
              <a:t>“Administrator Login” is displayed for owner logining to the web interface.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“Administrator Login” shows the blank text box for the username and password.</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“Login” button to complete the login section. </a:t>
            </a:r>
            <a:endParaRPr sz="2000">
              <a:solidFill>
                <a:schemeClr val="dk1"/>
              </a:solidFill>
              <a:latin typeface="Calibri"/>
              <a:ea typeface="Calibri"/>
              <a:cs typeface="Calibri"/>
              <a:sym typeface="Calibri"/>
            </a:endParaRPr>
          </a:p>
        </p:txBody>
      </p:sp>
      <p:sp>
        <p:nvSpPr>
          <p:cNvPr id="490" name="Google Shape;490;p5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491" name="Google Shape;491;p5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a:t>
            </a:r>
            <a:r>
              <a:rPr lang="en-AU" sz="2000">
                <a:solidFill>
                  <a:schemeClr val="dk1"/>
                </a:solidFill>
                <a:latin typeface="Calibri"/>
                <a:ea typeface="Calibri"/>
                <a:cs typeface="Calibri"/>
                <a:sym typeface="Calibri"/>
              </a:rPr>
              <a:t>have </a:t>
            </a:r>
            <a:endParaRPr sz="2000">
              <a:solidFill>
                <a:schemeClr val="dk1"/>
              </a:solidFill>
              <a:latin typeface="Calibri"/>
              <a:ea typeface="Calibri"/>
              <a:cs typeface="Calibri"/>
              <a:sym typeface="Calibri"/>
            </a:endParaRPr>
          </a:p>
        </p:txBody>
      </p:sp>
      <p:sp>
        <p:nvSpPr>
          <p:cNvPr id="492" name="Google Shape;492;p5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45</a:t>
            </a:r>
            <a:endParaRPr b="0" i="0" sz="2000" u="none" cap="none" strike="noStrike">
              <a:solidFill>
                <a:schemeClr val="dk1"/>
              </a:solidFill>
              <a:latin typeface="Calibri"/>
              <a:ea typeface="Calibri"/>
              <a:cs typeface="Calibri"/>
              <a:sym typeface="Calibri"/>
            </a:endParaRPr>
          </a:p>
        </p:txBody>
      </p:sp>
      <p:sp>
        <p:nvSpPr>
          <p:cNvPr id="498" name="Google Shape;498;p5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User </a:t>
            </a:r>
            <a:r>
              <a:rPr lang="en-AU" sz="2800">
                <a:solidFill>
                  <a:schemeClr val="lt1"/>
                </a:solidFill>
                <a:latin typeface="Calibri"/>
                <a:ea typeface="Calibri"/>
                <a:cs typeface="Calibri"/>
                <a:sym typeface="Calibri"/>
              </a:rPr>
              <a:t>Registration</a:t>
            </a:r>
            <a:endParaRPr b="0" i="0" sz="2800" u="none" cap="none" strike="noStrike">
              <a:solidFill>
                <a:schemeClr val="lt1"/>
              </a:solidFill>
              <a:latin typeface="Calibri"/>
              <a:ea typeface="Calibri"/>
              <a:cs typeface="Calibri"/>
              <a:sym typeface="Calibri"/>
            </a:endParaRPr>
          </a:p>
        </p:txBody>
      </p:sp>
      <p:sp>
        <p:nvSpPr>
          <p:cNvPr id="499" name="Google Shape;499;p5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be able to register an account for the user web interface so that I do not have to re-enter my personal information that for fulfilling later rental apply.</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00" name="Google Shape;500;p51"/>
          <p:cNvSpPr/>
          <p:nvPr/>
        </p:nvSpPr>
        <p:spPr>
          <a:xfrm>
            <a:off x="39150" y="3299537"/>
            <a:ext cx="9828000" cy="1656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t>A link of “Register” is displayed for registering an account.</a:t>
            </a:r>
            <a:endParaRPr sz="2000"/>
          </a:p>
          <a:p>
            <a:pPr indent="-355600" lvl="0" marL="457200" marR="0" rtl="0" algn="l">
              <a:spcBef>
                <a:spcPts val="0"/>
              </a:spcBef>
              <a:spcAft>
                <a:spcPts val="0"/>
              </a:spcAft>
              <a:buSzPts val="2000"/>
              <a:buChar char="●"/>
            </a:pPr>
            <a:r>
              <a:rPr lang="en-AU" sz="2000"/>
              <a:t>Clicking on “Register” link displays all the blank text box about first name,last name,email-address,DOB,password which information is related to customer.</a:t>
            </a:r>
            <a:endParaRPr sz="2000"/>
          </a:p>
          <a:p>
            <a:pPr indent="-355600" lvl="0" marL="457200" marR="0" rtl="0" algn="l">
              <a:spcBef>
                <a:spcPts val="0"/>
              </a:spcBef>
              <a:spcAft>
                <a:spcPts val="0"/>
              </a:spcAft>
              <a:buSzPts val="2000"/>
              <a:buChar char="●"/>
            </a:pPr>
            <a:r>
              <a:rPr lang="en-AU" sz="2000"/>
              <a:t>Clicking on “Register” button to complete register process.</a:t>
            </a:r>
            <a:endParaRPr sz="2000"/>
          </a:p>
        </p:txBody>
      </p:sp>
      <p:sp>
        <p:nvSpPr>
          <p:cNvPr id="501" name="Google Shape;501;p5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502" name="Google Shape;502;p5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r>
              <a:rPr lang="en-AU" sz="2000">
                <a:solidFill>
                  <a:schemeClr val="dk1"/>
                </a:solidFill>
                <a:latin typeface="Calibri"/>
                <a:ea typeface="Calibri"/>
                <a:cs typeface="Calibri"/>
                <a:sym typeface="Calibri"/>
              </a:rPr>
              <a:t> have</a:t>
            </a:r>
            <a:endParaRPr sz="2000">
              <a:solidFill>
                <a:schemeClr val="dk1"/>
              </a:solidFill>
              <a:latin typeface="Calibri"/>
              <a:ea typeface="Calibri"/>
              <a:cs typeface="Calibri"/>
              <a:sym typeface="Calibri"/>
            </a:endParaRPr>
          </a:p>
        </p:txBody>
      </p:sp>
      <p:sp>
        <p:nvSpPr>
          <p:cNvPr id="503" name="Google Shape;503;p5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03</a:t>
            </a:r>
            <a:endParaRPr b="0" i="0" sz="2000" u="none" cap="none" strike="noStrike">
              <a:solidFill>
                <a:schemeClr val="dk1"/>
              </a:solidFill>
              <a:latin typeface="Calibri"/>
              <a:ea typeface="Calibri"/>
              <a:cs typeface="Calibri"/>
              <a:sym typeface="Calibri"/>
            </a:endParaRPr>
          </a:p>
        </p:txBody>
      </p:sp>
      <p:sp>
        <p:nvSpPr>
          <p:cNvPr id="113" name="Google Shape;113;p1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H</a:t>
            </a:r>
            <a:r>
              <a:rPr lang="en-AU" sz="2800">
                <a:solidFill>
                  <a:schemeClr val="lt1"/>
                </a:solidFill>
                <a:latin typeface="Calibri"/>
                <a:ea typeface="Calibri"/>
                <a:cs typeface="Calibri"/>
                <a:sym typeface="Calibri"/>
              </a:rPr>
              <a:t>otline S</a:t>
            </a:r>
            <a:r>
              <a:rPr lang="en-AU" sz="2800">
                <a:solidFill>
                  <a:schemeClr val="lt1"/>
                </a:solidFill>
                <a:latin typeface="Calibri"/>
                <a:ea typeface="Calibri"/>
                <a:cs typeface="Calibri"/>
                <a:sym typeface="Calibri"/>
              </a:rPr>
              <a:t>upport</a:t>
            </a:r>
            <a:endParaRPr b="0" i="0" sz="2800" u="none" cap="none" strike="noStrike">
              <a:solidFill>
                <a:schemeClr val="lt1"/>
              </a:solidFill>
              <a:latin typeface="Calibri"/>
              <a:ea typeface="Calibri"/>
              <a:cs typeface="Calibri"/>
              <a:sym typeface="Calibri"/>
            </a:endParaRPr>
          </a:p>
        </p:txBody>
      </p:sp>
      <p:sp>
        <p:nvSpPr>
          <p:cNvPr id="114" name="Google Shape;114;p1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AU" sz="2400">
                <a:solidFill>
                  <a:schemeClr val="dk1"/>
                </a:solidFill>
                <a:latin typeface="Calibri"/>
                <a:ea typeface="Calibri"/>
                <a:cs typeface="Calibri"/>
                <a:sym typeface="Calibri"/>
              </a:rPr>
              <a:t>As a customer, I want to have a hotline support contact list so that I can consult the car company staff anytime</a:t>
            </a:r>
            <a:endParaRPr sz="2400">
              <a:solidFill>
                <a:schemeClr val="dk1"/>
              </a:solidFill>
              <a:latin typeface="Calibri"/>
              <a:ea typeface="Calibri"/>
              <a:cs typeface="Calibri"/>
              <a:sym typeface="Calibri"/>
            </a:endParaRPr>
          </a:p>
        </p:txBody>
      </p:sp>
      <p:sp>
        <p:nvSpPr>
          <p:cNvPr id="115" name="Google Shape;115;p1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rPr>
              <a:t>At the bottom of every page, “Contact us”  button is displayed  for providing contact information .</a:t>
            </a:r>
            <a:endParaRPr sz="2000">
              <a:solidFill>
                <a:schemeClr val="dk1"/>
              </a:solidFill>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rPr>
              <a:t>Clicking on “Contact us” button displays a list of phone number from every store</a:t>
            </a:r>
            <a:endParaRPr sz="2000">
              <a:solidFill>
                <a:schemeClr val="dk1"/>
              </a:solidFill>
            </a:endParaRPr>
          </a:p>
        </p:txBody>
      </p:sp>
      <p:sp>
        <p:nvSpPr>
          <p:cNvPr id="116" name="Google Shape;116;p1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a:t>
            </a: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117" name="Google Shape;117;p1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have</a:t>
            </a:r>
            <a:endParaRPr sz="2000">
              <a:solidFill>
                <a:schemeClr val="dk1"/>
              </a:solidFill>
              <a:latin typeface="Calibri"/>
              <a:ea typeface="Calibri"/>
              <a:cs typeface="Calibri"/>
              <a:sym typeface="Calibri"/>
            </a:endParaRPr>
          </a:p>
        </p:txBody>
      </p:sp>
      <p:sp>
        <p:nvSpPr>
          <p:cNvPr id="118" name="Google Shape;118;p1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46</a:t>
            </a:r>
            <a:endParaRPr b="0" i="0" sz="2000" u="none" cap="none" strike="noStrike">
              <a:solidFill>
                <a:schemeClr val="dk1"/>
              </a:solidFill>
              <a:latin typeface="Calibri"/>
              <a:ea typeface="Calibri"/>
              <a:cs typeface="Calibri"/>
              <a:sym typeface="Calibri"/>
            </a:endParaRPr>
          </a:p>
        </p:txBody>
      </p:sp>
      <p:sp>
        <p:nvSpPr>
          <p:cNvPr id="509" name="Google Shape;509;p5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User Login</a:t>
            </a:r>
            <a:endParaRPr b="0" i="0" sz="2800" u="none" cap="none" strike="noStrike">
              <a:solidFill>
                <a:schemeClr val="lt1"/>
              </a:solidFill>
              <a:latin typeface="Calibri"/>
              <a:ea typeface="Calibri"/>
              <a:cs typeface="Calibri"/>
              <a:sym typeface="Calibri"/>
            </a:endParaRPr>
          </a:p>
        </p:txBody>
      </p:sp>
      <p:sp>
        <p:nvSpPr>
          <p:cNvPr id="510" name="Google Shape;510;p5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be able to </a:t>
            </a:r>
            <a:r>
              <a:rPr lang="en-AU" sz="2400">
                <a:solidFill>
                  <a:schemeClr val="dk1"/>
                </a:solidFill>
                <a:latin typeface="Calibri"/>
                <a:ea typeface="Calibri"/>
                <a:cs typeface="Calibri"/>
                <a:sym typeface="Calibri"/>
              </a:rPr>
              <a:t>login</a:t>
            </a:r>
            <a:r>
              <a:rPr lang="en-AU" sz="2400">
                <a:solidFill>
                  <a:schemeClr val="dk1"/>
                </a:solidFill>
                <a:latin typeface="Calibri"/>
                <a:ea typeface="Calibri"/>
                <a:cs typeface="Calibri"/>
                <a:sym typeface="Calibri"/>
              </a:rPr>
              <a:t> the user web interface so that I can I can manage personal information and view my car rental history.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AU" sz="2400">
                <a:solidFill>
                  <a:schemeClr val="dk1"/>
                </a:solidFill>
                <a:latin typeface="Calibri"/>
                <a:ea typeface="Calibri"/>
                <a:cs typeface="Calibri"/>
                <a:sym typeface="Calibri"/>
              </a:rPr>
              <a:t> </a:t>
            </a:r>
            <a:endParaRPr/>
          </a:p>
        </p:txBody>
      </p:sp>
      <p:sp>
        <p:nvSpPr>
          <p:cNvPr id="511" name="Google Shape;511;p52"/>
          <p:cNvSpPr/>
          <p:nvPr/>
        </p:nvSpPr>
        <p:spPr>
          <a:xfrm>
            <a:off x="39150" y="3299537"/>
            <a:ext cx="9828000" cy="1656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t>A link of “User Login” is displayed for logging to the user web interface.</a:t>
            </a:r>
            <a:endParaRPr sz="2000"/>
          </a:p>
          <a:p>
            <a:pPr indent="-355600" lvl="0" marL="457200" marR="0" rtl="0" algn="l">
              <a:spcBef>
                <a:spcPts val="0"/>
              </a:spcBef>
              <a:spcAft>
                <a:spcPts val="0"/>
              </a:spcAft>
              <a:buSzPts val="2000"/>
              <a:buChar char="●"/>
            </a:pPr>
            <a:r>
              <a:rPr lang="en-AU" sz="2000"/>
              <a:t>Clicking on “User Login” link displays blank text box to enter username and password.</a:t>
            </a:r>
            <a:endParaRPr sz="2000"/>
          </a:p>
        </p:txBody>
      </p:sp>
      <p:sp>
        <p:nvSpPr>
          <p:cNvPr id="512" name="Google Shape;512;p5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513" name="Google Shape;513;p5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r>
              <a:rPr lang="en-AU" sz="2000">
                <a:solidFill>
                  <a:schemeClr val="dk1"/>
                </a:solidFill>
                <a:latin typeface="Calibri"/>
                <a:ea typeface="Calibri"/>
                <a:cs typeface="Calibri"/>
                <a:sym typeface="Calibri"/>
              </a:rPr>
              <a:t> have</a:t>
            </a:r>
            <a:endParaRPr sz="2000">
              <a:solidFill>
                <a:schemeClr val="dk1"/>
              </a:solidFill>
              <a:latin typeface="Calibri"/>
              <a:ea typeface="Calibri"/>
              <a:cs typeface="Calibri"/>
              <a:sym typeface="Calibri"/>
            </a:endParaRPr>
          </a:p>
        </p:txBody>
      </p:sp>
      <p:sp>
        <p:nvSpPr>
          <p:cNvPr id="514" name="Google Shape;514;p5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47</a:t>
            </a:r>
            <a:endParaRPr b="0" i="0" sz="2000" u="none" cap="none" strike="noStrike">
              <a:solidFill>
                <a:schemeClr val="dk1"/>
              </a:solidFill>
              <a:latin typeface="Calibri"/>
              <a:ea typeface="Calibri"/>
              <a:cs typeface="Calibri"/>
              <a:sym typeface="Calibri"/>
            </a:endParaRPr>
          </a:p>
        </p:txBody>
      </p:sp>
      <p:sp>
        <p:nvSpPr>
          <p:cNvPr id="520" name="Google Shape;520;p5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2800">
                <a:solidFill>
                  <a:schemeClr val="lt1"/>
                </a:solidFill>
                <a:latin typeface="Calibri"/>
                <a:ea typeface="Calibri"/>
                <a:cs typeface="Calibri"/>
                <a:sym typeface="Calibri"/>
              </a:rPr>
              <a:t>                             Recommendation</a:t>
            </a:r>
            <a:endParaRPr b="0" i="0" sz="2800" u="none" cap="none" strike="noStrike">
              <a:solidFill>
                <a:schemeClr val="lt1"/>
              </a:solidFill>
              <a:latin typeface="Calibri"/>
              <a:ea typeface="Calibri"/>
              <a:cs typeface="Calibri"/>
              <a:sym typeface="Calibri"/>
            </a:endParaRPr>
          </a:p>
        </p:txBody>
      </p:sp>
      <p:sp>
        <p:nvSpPr>
          <p:cNvPr id="521" name="Google Shape;521;p5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t>As an owner, I want to recommend a car type which depends on the location and season for customer so that the company potencial income will improve.  </a:t>
            </a:r>
            <a:endParaRPr sz="2400"/>
          </a:p>
          <a:p>
            <a:pPr indent="0" lvl="0" marL="0" marR="0" rtl="0" algn="l">
              <a:spcBef>
                <a:spcPts val="0"/>
              </a:spcBef>
              <a:spcAft>
                <a:spcPts val="0"/>
              </a:spcAft>
              <a:buNone/>
            </a:pPr>
            <a:r>
              <a:t/>
            </a:r>
            <a:endParaRPr sz="2400"/>
          </a:p>
        </p:txBody>
      </p:sp>
      <p:sp>
        <p:nvSpPr>
          <p:cNvPr id="522" name="Google Shape;522;p53"/>
          <p:cNvSpPr/>
          <p:nvPr/>
        </p:nvSpPr>
        <p:spPr>
          <a:xfrm>
            <a:off x="39150" y="3299520"/>
            <a:ext cx="9828000" cy="234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Acceptance Criteria</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AU" sz="1800">
                <a:solidFill>
                  <a:schemeClr val="dk1"/>
                </a:solidFill>
              </a:rPr>
              <a:t>After the owner login, the Button “recommendation” will display on the bottom right of staff main page.</a:t>
            </a:r>
            <a:endParaRPr sz="1800">
              <a:solidFill>
                <a:schemeClr val="dk1"/>
              </a:solidFill>
            </a:endParaRPr>
          </a:p>
          <a:p>
            <a:pPr indent="-342900" lvl="0" marL="457200" rtl="0" algn="l">
              <a:spcBef>
                <a:spcPts val="0"/>
              </a:spcBef>
              <a:spcAft>
                <a:spcPts val="0"/>
              </a:spcAft>
              <a:buClr>
                <a:schemeClr val="dk1"/>
              </a:buClr>
              <a:buSzPts val="1800"/>
              <a:buChar char="●"/>
            </a:pPr>
            <a:r>
              <a:rPr lang="en-AU" sz="1800">
                <a:solidFill>
                  <a:schemeClr val="dk1"/>
                </a:solidFill>
              </a:rPr>
              <a:t>Clicking on “recommendation”,the with drop down menu ,location and month option.</a:t>
            </a:r>
            <a:endParaRPr sz="1800">
              <a:solidFill>
                <a:schemeClr val="dk1"/>
              </a:solidFill>
            </a:endParaRPr>
          </a:p>
          <a:p>
            <a:pPr indent="-342900" lvl="0" marL="457200" rtl="0" algn="l">
              <a:spcBef>
                <a:spcPts val="0"/>
              </a:spcBef>
              <a:spcAft>
                <a:spcPts val="0"/>
              </a:spcAft>
              <a:buClr>
                <a:schemeClr val="dk1"/>
              </a:buClr>
              <a:buSzPts val="1800"/>
              <a:buChar char="●"/>
            </a:pPr>
            <a:r>
              <a:rPr lang="en-AU" sz="1800">
                <a:solidFill>
                  <a:schemeClr val="dk1"/>
                </a:solidFill>
              </a:rPr>
              <a:t>Clicking on “recommend” to complete the recommended section and coustomer main page search list will be displayed in top result which mean highest priority.</a:t>
            </a:r>
            <a:endParaRPr sz="1800">
              <a:solidFill>
                <a:schemeClr val="dk1"/>
              </a:solidFill>
            </a:endParaRPr>
          </a:p>
        </p:txBody>
      </p:sp>
      <p:sp>
        <p:nvSpPr>
          <p:cNvPr id="523" name="Google Shape;523;p5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4</a:t>
            </a:r>
            <a:endParaRPr sz="2000">
              <a:solidFill>
                <a:schemeClr val="dk1"/>
              </a:solidFill>
              <a:latin typeface="Calibri"/>
              <a:ea typeface="Calibri"/>
              <a:cs typeface="Calibri"/>
              <a:sym typeface="Calibri"/>
            </a:endParaRPr>
          </a:p>
        </p:txBody>
      </p:sp>
      <p:sp>
        <p:nvSpPr>
          <p:cNvPr id="524" name="Google Shape;524;p5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have</a:t>
            </a:r>
            <a:endParaRPr sz="2000">
              <a:solidFill>
                <a:schemeClr val="dk1"/>
              </a:solidFill>
              <a:latin typeface="Calibri"/>
              <a:ea typeface="Calibri"/>
              <a:cs typeface="Calibri"/>
              <a:sym typeface="Calibri"/>
            </a:endParaRPr>
          </a:p>
        </p:txBody>
      </p:sp>
      <p:sp>
        <p:nvSpPr>
          <p:cNvPr id="525" name="Google Shape;525;p53"/>
          <p:cNvSpPr/>
          <p:nvPr/>
        </p:nvSpPr>
        <p:spPr>
          <a:xfrm>
            <a:off x="39150" y="5699946"/>
            <a:ext cx="9828000" cy="10488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r>
              <a:rPr lang="en-AU" sz="2000">
                <a:solidFill>
                  <a:schemeClr val="dk1"/>
                </a:solidFill>
                <a:latin typeface="Calibri"/>
                <a:ea typeface="Calibri"/>
                <a:cs typeface="Calibri"/>
                <a:sym typeface="Calibri"/>
              </a:rPr>
              <a:t>2</a:t>
            </a:r>
            <a:endParaRPr b="0" i="0" sz="2000" u="none" cap="none" strike="noStrike">
              <a:solidFill>
                <a:schemeClr val="dk1"/>
              </a:solidFill>
              <a:latin typeface="Calibri"/>
              <a:ea typeface="Calibri"/>
              <a:cs typeface="Calibri"/>
              <a:sym typeface="Calibri"/>
            </a:endParaRPr>
          </a:p>
        </p:txBody>
      </p:sp>
      <p:sp>
        <p:nvSpPr>
          <p:cNvPr id="531" name="Google Shape;531;p5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457200" lvl="0" marL="1371600" marR="0" rtl="0" algn="l">
              <a:spcBef>
                <a:spcPts val="0"/>
              </a:spcBef>
              <a:spcAft>
                <a:spcPts val="0"/>
              </a:spcAft>
              <a:buNone/>
            </a:pPr>
            <a:r>
              <a:rPr lang="en-AU" sz="2800">
                <a:solidFill>
                  <a:schemeClr val="lt1"/>
                </a:solidFill>
                <a:latin typeface="Calibri"/>
                <a:ea typeface="Calibri"/>
                <a:cs typeface="Calibri"/>
                <a:sym typeface="Calibri"/>
              </a:rPr>
              <a:t>Late </a:t>
            </a:r>
            <a:r>
              <a:rPr lang="en-AU" sz="2800">
                <a:solidFill>
                  <a:schemeClr val="lt1"/>
                </a:solidFill>
                <a:latin typeface="Calibri"/>
                <a:ea typeface="Calibri"/>
                <a:cs typeface="Calibri"/>
                <a:sym typeface="Calibri"/>
              </a:rPr>
              <a:t>Return Reminder</a:t>
            </a:r>
            <a:endParaRPr b="0" i="0" sz="2800" u="none" cap="none" strike="noStrike">
              <a:solidFill>
                <a:schemeClr val="lt1"/>
              </a:solidFill>
              <a:latin typeface="Calibri"/>
              <a:ea typeface="Calibri"/>
              <a:cs typeface="Calibri"/>
              <a:sym typeface="Calibri"/>
            </a:endParaRPr>
          </a:p>
        </p:txBody>
      </p:sp>
      <p:sp>
        <p:nvSpPr>
          <p:cNvPr id="532" name="Google Shape;532;p5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office staff, I want to have a late reminder-function when the customer had late returned so that the rental car search system will provide the high-reliability result without any contracted vehicle.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33" name="Google Shape;533;p5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After staff login, the message box will be displayed with cross symbol.</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the cross symbol the message will show the history of which customer return which car base on the order of the date.</a:t>
            </a:r>
            <a:endParaRPr sz="2000">
              <a:solidFill>
                <a:schemeClr val="dk1"/>
              </a:solidFill>
              <a:latin typeface="Calibri"/>
              <a:ea typeface="Calibri"/>
              <a:cs typeface="Calibri"/>
              <a:sym typeface="Calibri"/>
            </a:endParaRPr>
          </a:p>
        </p:txBody>
      </p:sp>
      <p:sp>
        <p:nvSpPr>
          <p:cNvPr id="534" name="Google Shape;534;p5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535" name="Google Shape;535;p5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Must have</a:t>
            </a:r>
            <a:endParaRPr sz="2000">
              <a:solidFill>
                <a:schemeClr val="dk1"/>
              </a:solidFill>
              <a:latin typeface="Calibri"/>
              <a:ea typeface="Calibri"/>
              <a:cs typeface="Calibri"/>
              <a:sym typeface="Calibri"/>
            </a:endParaRPr>
          </a:p>
        </p:txBody>
      </p:sp>
      <p:sp>
        <p:nvSpPr>
          <p:cNvPr id="536" name="Google Shape;536;p5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The Late Return Reminder will only show the return messages in the same City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04</a:t>
            </a:r>
            <a:endParaRPr b="0" i="0" sz="2000" u="none" cap="none" strike="noStrike">
              <a:solidFill>
                <a:schemeClr val="dk1"/>
              </a:solidFill>
              <a:latin typeface="Calibri"/>
              <a:ea typeface="Calibri"/>
              <a:cs typeface="Calibri"/>
              <a:sym typeface="Calibri"/>
            </a:endParaRPr>
          </a:p>
        </p:txBody>
      </p:sp>
      <p:sp>
        <p:nvSpPr>
          <p:cNvPr id="124" name="Google Shape;124;p1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Insurance Covered</a:t>
            </a:r>
            <a:endParaRPr b="0" i="0" sz="2800" u="none" cap="none" strike="noStrike">
              <a:solidFill>
                <a:schemeClr val="lt1"/>
              </a:solidFill>
              <a:latin typeface="Calibri"/>
              <a:ea typeface="Calibri"/>
              <a:cs typeface="Calibri"/>
              <a:sym typeface="Calibri"/>
            </a:endParaRPr>
          </a:p>
        </p:txBody>
      </p:sp>
      <p:sp>
        <p:nvSpPr>
          <p:cNvPr id="125" name="Google Shape;125;p1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the protection insurance option so that I will be prevented cost charging during a car accident.</a:t>
            </a:r>
            <a:endParaRPr sz="2400">
              <a:latin typeface="Calibri"/>
              <a:ea typeface="Calibri"/>
              <a:cs typeface="Calibri"/>
              <a:sym typeface="Calibri"/>
            </a:endParaRPr>
          </a:p>
        </p:txBody>
      </p:sp>
      <p:sp>
        <p:nvSpPr>
          <p:cNvPr id="126" name="Google Shape;126;p1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Insurance and other policy will appear</a:t>
            </a:r>
            <a:r>
              <a:rPr lang="en-AU" sz="2000">
                <a:solidFill>
                  <a:schemeClr val="dk1"/>
                </a:solidFill>
                <a:latin typeface="Calibri"/>
                <a:ea typeface="Calibri"/>
                <a:cs typeface="Calibri"/>
                <a:sym typeface="Calibri"/>
              </a:rPr>
              <a:t> after processing to rent a car to inform the customer about what car insurance is covered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27" name="Google Shape;127;p1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128" name="Google Shape;128;p1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129" name="Google Shape;129;p1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05</a:t>
            </a:r>
            <a:endParaRPr b="0" i="0" sz="2000" u="none" cap="none" strike="noStrike">
              <a:solidFill>
                <a:schemeClr val="dk1"/>
              </a:solidFill>
              <a:latin typeface="Calibri"/>
              <a:ea typeface="Calibri"/>
              <a:cs typeface="Calibri"/>
              <a:sym typeface="Calibri"/>
            </a:endParaRPr>
          </a:p>
        </p:txBody>
      </p:sp>
      <p:sp>
        <p:nvSpPr>
          <p:cNvPr id="135" name="Google Shape;135;p1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Search Filter</a:t>
            </a:r>
            <a:endParaRPr b="0" i="0" sz="2800" u="none" cap="none" strike="noStrike">
              <a:solidFill>
                <a:schemeClr val="lt1"/>
              </a:solidFill>
              <a:latin typeface="Calibri"/>
              <a:ea typeface="Calibri"/>
              <a:cs typeface="Calibri"/>
              <a:sym typeface="Calibri"/>
            </a:endParaRPr>
          </a:p>
        </p:txBody>
      </p:sp>
      <p:sp>
        <p:nvSpPr>
          <p:cNvPr id="136" name="Google Shape;136;p1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to inspect all the car which is available for rent through a drop-down list of checkboxes so that I can filter the car information immediately.</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p:txBody>
      </p:sp>
      <p:sp>
        <p:nvSpPr>
          <p:cNvPr id="137" name="Google Shape;137;p18"/>
          <p:cNvSpPr/>
          <p:nvPr/>
        </p:nvSpPr>
        <p:spPr>
          <a:xfrm>
            <a:off x="39150" y="3335524"/>
            <a:ext cx="9828000" cy="18606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lgn="l">
              <a:spcBef>
                <a:spcPts val="0"/>
              </a:spcBef>
              <a:spcAft>
                <a:spcPts val="0"/>
              </a:spcAft>
              <a:buClr>
                <a:schemeClr val="dk1"/>
              </a:buClr>
              <a:buSzPts val="2000"/>
              <a:buFont typeface="Calibri"/>
              <a:buChar char="•"/>
            </a:pPr>
            <a:r>
              <a:rPr lang="en-AU" sz="2000">
                <a:solidFill>
                  <a:schemeClr val="dk1"/>
                </a:solidFill>
              </a:rPr>
              <a:t>At customer page, drop-down list and checkboxes show all the option to the customer</a:t>
            </a:r>
            <a:endParaRPr sz="2000">
              <a:solidFill>
                <a:schemeClr val="dk1"/>
              </a:solidFill>
            </a:endParaRPr>
          </a:p>
          <a:p>
            <a:pPr indent="-179387" lvl="0" marL="179387" rtl="0" algn="l">
              <a:spcBef>
                <a:spcPts val="0"/>
              </a:spcBef>
              <a:spcAft>
                <a:spcPts val="0"/>
              </a:spcAft>
              <a:buClr>
                <a:schemeClr val="dk1"/>
              </a:buClr>
              <a:buSzPts val="2000"/>
              <a:buFont typeface="Arial"/>
              <a:buChar char="•"/>
            </a:pPr>
            <a:r>
              <a:rPr lang="en-AU" sz="2000">
                <a:solidFill>
                  <a:schemeClr val="dk1"/>
                </a:solidFill>
              </a:rPr>
              <a:t>Clicking the checkboxes and select car information in the list.</a:t>
            </a:r>
            <a:endParaRPr sz="2000">
              <a:solidFill>
                <a:schemeClr val="dk1"/>
              </a:solidFill>
            </a:endParaRPr>
          </a:p>
          <a:p>
            <a:pPr indent="-179387" lvl="0" marL="179387" rtl="0" algn="l">
              <a:spcBef>
                <a:spcPts val="0"/>
              </a:spcBef>
              <a:spcAft>
                <a:spcPts val="0"/>
              </a:spcAft>
              <a:buClr>
                <a:schemeClr val="dk1"/>
              </a:buClr>
              <a:buSzPts val="2000"/>
              <a:buFont typeface="Arial"/>
              <a:buChar char="•"/>
            </a:pPr>
            <a:r>
              <a:rPr lang="en-AU" sz="2000">
                <a:solidFill>
                  <a:schemeClr val="dk1"/>
                </a:solidFill>
              </a:rPr>
              <a:t>Clicking on “Enter” to confirm the selection and it will sort the information for the customer.</a:t>
            </a:r>
            <a:endParaRPr sz="2000">
              <a:solidFill>
                <a:schemeClr val="dk1"/>
              </a:solidFill>
              <a:latin typeface="Calibri"/>
              <a:ea typeface="Calibri"/>
              <a:cs typeface="Calibri"/>
              <a:sym typeface="Calibri"/>
            </a:endParaRPr>
          </a:p>
        </p:txBody>
      </p:sp>
      <p:sp>
        <p:nvSpPr>
          <p:cNvPr id="138" name="Google Shape;138;p1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Points:2</a:t>
            </a:r>
            <a:endParaRPr sz="2000">
              <a:solidFill>
                <a:schemeClr val="dk1"/>
              </a:solidFill>
              <a:latin typeface="Calibri"/>
              <a:ea typeface="Calibri"/>
              <a:cs typeface="Calibri"/>
              <a:sym typeface="Calibri"/>
            </a:endParaRPr>
          </a:p>
        </p:txBody>
      </p:sp>
      <p:sp>
        <p:nvSpPr>
          <p:cNvPr id="139" name="Google Shape;139;p1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AU" sz="2000">
                <a:solidFill>
                  <a:schemeClr val="dk1"/>
                </a:solidFill>
                <a:latin typeface="Calibri"/>
                <a:ea typeface="Calibri"/>
                <a:cs typeface="Calibri"/>
                <a:sym typeface="Calibri"/>
              </a:rPr>
              <a:t>have</a:t>
            </a:r>
            <a:endParaRPr sz="2000">
              <a:solidFill>
                <a:schemeClr val="dk1"/>
              </a:solidFill>
              <a:latin typeface="Calibri"/>
              <a:ea typeface="Calibri"/>
              <a:cs typeface="Calibri"/>
              <a:sym typeface="Calibri"/>
            </a:endParaRPr>
          </a:p>
        </p:txBody>
      </p:sp>
      <p:sp>
        <p:nvSpPr>
          <p:cNvPr id="140" name="Google Shape;140;p18"/>
          <p:cNvSpPr/>
          <p:nvPr/>
        </p:nvSpPr>
        <p:spPr>
          <a:xfrm>
            <a:off x="39150" y="5337024"/>
            <a:ext cx="9828000" cy="14115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06</a:t>
            </a:r>
            <a:endParaRPr b="0" i="0" sz="2000" u="none" cap="none" strike="noStrike">
              <a:solidFill>
                <a:schemeClr val="dk1"/>
              </a:solidFill>
              <a:latin typeface="Calibri"/>
              <a:ea typeface="Calibri"/>
              <a:cs typeface="Calibri"/>
              <a:sym typeface="Calibri"/>
            </a:endParaRPr>
          </a:p>
        </p:txBody>
      </p:sp>
      <p:sp>
        <p:nvSpPr>
          <p:cNvPr id="146" name="Google Shape;146;p1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Change Language</a:t>
            </a:r>
            <a:endParaRPr b="0" i="0" sz="2800" u="none" cap="none" strike="noStrike">
              <a:solidFill>
                <a:schemeClr val="lt1"/>
              </a:solidFill>
              <a:latin typeface="Calibri"/>
              <a:ea typeface="Calibri"/>
              <a:cs typeface="Calibri"/>
              <a:sym typeface="Calibri"/>
            </a:endParaRPr>
          </a:p>
        </p:txBody>
      </p:sp>
      <p:sp>
        <p:nvSpPr>
          <p:cNvPr id="147" name="Google Shape;147;p1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the car rental website provided different languages so that I can understand the web page content.</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p:txBody>
      </p:sp>
      <p:sp>
        <p:nvSpPr>
          <p:cNvPr id="148" name="Google Shape;148;p1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On the bottom of every page, all supported languages are display ( English, German, …).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the type of language to change the website language</a:t>
            </a:r>
            <a:endParaRPr sz="2000">
              <a:solidFill>
                <a:schemeClr val="dk1"/>
              </a:solidFill>
              <a:latin typeface="Calibri"/>
              <a:ea typeface="Calibri"/>
              <a:cs typeface="Calibri"/>
              <a:sym typeface="Calibri"/>
            </a:endParaRPr>
          </a:p>
        </p:txBody>
      </p:sp>
      <p:sp>
        <p:nvSpPr>
          <p:cNvPr id="149" name="Google Shape;149;p1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150" name="Google Shape;150;p1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en-AU" sz="2000">
                <a:solidFill>
                  <a:schemeClr val="dk1"/>
                </a:solidFill>
                <a:latin typeface="Calibri"/>
                <a:ea typeface="Calibri"/>
                <a:cs typeface="Calibri"/>
                <a:sym typeface="Calibri"/>
              </a:rPr>
              <a:t>Should</a:t>
            </a:r>
            <a:r>
              <a:rPr lang="en-AU" sz="2000">
                <a:solidFill>
                  <a:schemeClr val="dk1"/>
                </a:solidFill>
                <a:latin typeface="Calibri"/>
                <a:ea typeface="Calibri"/>
                <a:cs typeface="Calibri"/>
                <a:sym typeface="Calibri"/>
              </a:rPr>
              <a:t> have</a:t>
            </a:r>
            <a:endParaRPr sz="2000">
              <a:solidFill>
                <a:schemeClr val="dk1"/>
              </a:solidFill>
              <a:latin typeface="Calibri"/>
              <a:ea typeface="Calibri"/>
              <a:cs typeface="Calibri"/>
              <a:sym typeface="Calibri"/>
            </a:endParaRPr>
          </a:p>
        </p:txBody>
      </p:sp>
      <p:sp>
        <p:nvSpPr>
          <p:cNvPr id="151" name="Google Shape;151;p1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0</a:t>
            </a:r>
            <a:r>
              <a:rPr lang="en-AU" sz="2000">
                <a:solidFill>
                  <a:schemeClr val="dk1"/>
                </a:solidFill>
                <a:latin typeface="Calibri"/>
                <a:ea typeface="Calibri"/>
                <a:cs typeface="Calibri"/>
                <a:sym typeface="Calibri"/>
              </a:rPr>
              <a:t>8</a:t>
            </a:r>
            <a:endParaRPr b="0" i="0" sz="2000" u="none" cap="none" strike="noStrike">
              <a:solidFill>
                <a:schemeClr val="dk1"/>
              </a:solidFill>
              <a:latin typeface="Calibri"/>
              <a:ea typeface="Calibri"/>
              <a:cs typeface="Calibri"/>
              <a:sym typeface="Calibri"/>
            </a:endParaRPr>
          </a:p>
        </p:txBody>
      </p:sp>
      <p:sp>
        <p:nvSpPr>
          <p:cNvPr id="157" name="Google Shape;157;p2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Search by Price</a:t>
            </a:r>
            <a:endParaRPr b="0" i="0" sz="2800" u="none" cap="none" strike="noStrike">
              <a:solidFill>
                <a:schemeClr val="lt1"/>
              </a:solidFill>
              <a:latin typeface="Calibri"/>
              <a:ea typeface="Calibri"/>
              <a:cs typeface="Calibri"/>
              <a:sym typeface="Calibri"/>
            </a:endParaRPr>
          </a:p>
        </p:txBody>
      </p:sp>
      <p:sp>
        <p:nvSpPr>
          <p:cNvPr id="158" name="Google Shape;158;p2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the search result to be sorted by the lowest price so that I can found the budget choice immediately.</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p:txBody>
      </p:sp>
      <p:sp>
        <p:nvSpPr>
          <p:cNvPr id="159" name="Google Shape;159;p2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In the “Searching” button, customers can sort the car by price via filter provided on the page</a:t>
            </a:r>
            <a:endParaRPr/>
          </a:p>
        </p:txBody>
      </p:sp>
      <p:sp>
        <p:nvSpPr>
          <p:cNvPr id="160" name="Google Shape;160;p2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161" name="Google Shape;161;p2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162" name="Google Shape;162;p2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10</a:t>
            </a:r>
            <a:endParaRPr b="0" i="0" sz="2000" u="none" cap="none" strike="noStrike">
              <a:solidFill>
                <a:schemeClr val="dk1"/>
              </a:solidFill>
              <a:latin typeface="Calibri"/>
              <a:ea typeface="Calibri"/>
              <a:cs typeface="Calibri"/>
              <a:sym typeface="Calibri"/>
            </a:endParaRPr>
          </a:p>
        </p:txBody>
      </p:sp>
      <p:sp>
        <p:nvSpPr>
          <p:cNvPr id="168" name="Google Shape;168;p2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Luggage Size</a:t>
            </a:r>
            <a:endParaRPr b="0" i="0" sz="2800" u="none" cap="none" strike="noStrike">
              <a:solidFill>
                <a:schemeClr val="lt1"/>
              </a:solidFill>
              <a:latin typeface="Calibri"/>
              <a:ea typeface="Calibri"/>
              <a:cs typeface="Calibri"/>
              <a:sym typeface="Calibri"/>
            </a:endParaRPr>
          </a:p>
        </p:txBody>
      </p:sp>
      <p:sp>
        <p:nvSpPr>
          <p:cNvPr id="169" name="Google Shape;169;p2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customer, I want the search result limited by car information so that I can found which car meet the customer requirements like what transmission included.</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p:txBody>
      </p:sp>
      <p:sp>
        <p:nvSpPr>
          <p:cNvPr id="170" name="Google Shape;170;p2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 </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 sort of “Luggage Size” on the top of car list after selecting the pick-up and drop-off locations for sorting the list depends on luggage size.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a:t>
            </a:r>
            <a:r>
              <a:rPr lang="en-AU" sz="2000">
                <a:solidFill>
                  <a:schemeClr val="dk1"/>
                </a:solidFill>
                <a:latin typeface="Calibri"/>
                <a:ea typeface="Calibri"/>
                <a:cs typeface="Calibri"/>
                <a:sym typeface="Calibri"/>
              </a:rPr>
              <a:t>Luggage Size</a:t>
            </a:r>
            <a:r>
              <a:rPr lang="en-AU" sz="2000">
                <a:solidFill>
                  <a:schemeClr val="dk1"/>
                </a:solidFill>
                <a:latin typeface="Calibri"/>
                <a:ea typeface="Calibri"/>
                <a:cs typeface="Calibri"/>
                <a:sym typeface="Calibri"/>
              </a:rPr>
              <a:t>” sort for sorting the biggest to smallest size or smallest to biggest size. </a:t>
            </a:r>
            <a:endParaRPr sz="2000">
              <a:solidFill>
                <a:schemeClr val="dk1"/>
              </a:solidFill>
              <a:latin typeface="Calibri"/>
              <a:ea typeface="Calibri"/>
              <a:cs typeface="Calibri"/>
              <a:sym typeface="Calibri"/>
            </a:endParaRPr>
          </a:p>
        </p:txBody>
      </p:sp>
      <p:sp>
        <p:nvSpPr>
          <p:cNvPr id="171" name="Google Shape;171;p2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Points:1</a:t>
            </a:r>
            <a:endParaRPr sz="2000">
              <a:solidFill>
                <a:schemeClr val="dk1"/>
              </a:solidFill>
              <a:latin typeface="Calibri"/>
              <a:ea typeface="Calibri"/>
              <a:cs typeface="Calibri"/>
              <a:sym typeface="Calibri"/>
            </a:endParaRPr>
          </a:p>
        </p:txBody>
      </p:sp>
      <p:sp>
        <p:nvSpPr>
          <p:cNvPr id="172" name="Google Shape;172;p2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 have</a:t>
            </a:r>
            <a:endParaRPr sz="2000">
              <a:solidFill>
                <a:schemeClr val="dk1"/>
              </a:solidFill>
              <a:latin typeface="Calibri"/>
              <a:ea typeface="Calibri"/>
              <a:cs typeface="Calibri"/>
              <a:sym typeface="Calibri"/>
            </a:endParaRPr>
          </a:p>
        </p:txBody>
      </p:sp>
      <p:sp>
        <p:nvSpPr>
          <p:cNvPr id="173" name="Google Shape;173;p2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