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3" r:id="rId9"/>
    <p:sldId id="274" r:id="rId10"/>
    <p:sldId id="269" r:id="rId11"/>
    <p:sldId id="275" r:id="rId12"/>
    <p:sldId id="277" r:id="rId13"/>
    <p:sldId id="280" r:id="rId14"/>
    <p:sldId id="278" r:id="rId15"/>
    <p:sldId id="279" r:id="rId16"/>
    <p:sldId id="262" r:id="rId17"/>
    <p:sldId id="265" r:id="rId18"/>
    <p:sldId id="266" r:id="rId19"/>
    <p:sldId id="267" r:id="rId20"/>
    <p:sldId id="263" r:id="rId21"/>
    <p:sldId id="270" r:id="rId22"/>
    <p:sldId id="268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velapp.com/15h48b6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" TargetMode="External"/><Relationship Id="rId2" Type="http://schemas.openxmlformats.org/officeDocument/2006/relationships/hyperlink" Target="https://www.faceboo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heguardian.com/education/mortarboard/2014/jun/11/homesickness-international-student-university" TargetMode="External"/><Relationship Id="rId4" Type="http://schemas.openxmlformats.org/officeDocument/2006/relationships/hyperlink" Target="https://www.meetup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83DE-5204-4942-827E-E5AE3D0A1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DFC53-7E22-41F5-8596-B499FB7F5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		Presenters: Ken, Anshul, Rorschach, Adam and Taiga</a:t>
            </a:r>
          </a:p>
          <a:p>
            <a:r>
              <a:rPr lang="en-US" dirty="0"/>
              <a:t>Unit code: ITD103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3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EF3E-0C92-4A32-AEFF-9224711C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A5EDC-9FFF-40BB-A49B-B60E04E9E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/>
          <a:lstStyle/>
          <a:p>
            <a:pPr fontAlgn="base"/>
            <a:r>
              <a:rPr lang="en-US" dirty="0"/>
              <a:t>Tag Search System </a:t>
            </a:r>
          </a:p>
          <a:p>
            <a:pPr fontAlgn="base"/>
            <a:r>
              <a:rPr lang="en-US" dirty="0"/>
              <a:t>Encourage user to give rating and comment </a:t>
            </a:r>
          </a:p>
          <a:p>
            <a:pPr fontAlgn="base"/>
            <a:r>
              <a:rPr lang="en-US" dirty="0"/>
              <a:t>Hosting services or activities(Culture tag)</a:t>
            </a:r>
          </a:p>
          <a:p>
            <a:pPr fontAlgn="base"/>
            <a:r>
              <a:rPr lang="en-US" dirty="0"/>
              <a:t>Administrator account</a:t>
            </a:r>
          </a:p>
          <a:p>
            <a:pPr fontAlgn="base"/>
            <a:r>
              <a:rPr lang="en-US" dirty="0"/>
              <a:t>Clear Interface(Large Buttons &amp; Law of UI design)</a:t>
            </a:r>
          </a:p>
          <a:p>
            <a:r>
              <a:rPr lang="en-US" dirty="0"/>
              <a:t>P.s. No </a:t>
            </a:r>
            <a:r>
              <a:rPr lang="en-US" dirty="0" err="1"/>
              <a:t>advertisment</a:t>
            </a:r>
            <a:r>
              <a:rPr lang="en-US" dirty="0"/>
              <a:t>!!</a:t>
            </a:r>
            <a:br>
              <a:rPr lang="en-US" dirty="0"/>
            </a:b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9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94">
            <a:extLst>
              <a:ext uri="{FF2B5EF4-FFF2-40B4-BE49-F238E27FC236}">
                <a16:creationId xmlns:a16="http://schemas.microsoft.com/office/drawing/2014/main" id="{7E9F235E-79DC-4C1B-8456-D3449CD748DD}"/>
              </a:ext>
            </a:extLst>
          </p:cNvPr>
          <p:cNvSpPr txBox="1"/>
          <p:nvPr/>
        </p:nvSpPr>
        <p:spPr>
          <a:xfrm>
            <a:off x="401100" y="511400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Seton</a:t>
            </a:r>
            <a:b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Microtag® Equipment Identification Tagging System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Shape 395">
            <a:extLst>
              <a:ext uri="{FF2B5EF4-FFF2-40B4-BE49-F238E27FC236}">
                <a16:creationId xmlns:a16="http://schemas.microsoft.com/office/drawing/2014/main" id="{1E9ED1C8-9A50-4734-9BF3-25E9BD6AA35F}"/>
              </a:ext>
            </a:extLst>
          </p:cNvPr>
          <p:cNvSpPr txBox="1"/>
          <p:nvPr/>
        </p:nvSpPr>
        <p:spPr>
          <a:xfrm>
            <a:off x="3969888" y="619400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Shape 396">
            <a:extLst>
              <a:ext uri="{FF2B5EF4-FFF2-40B4-BE49-F238E27FC236}">
                <a16:creationId xmlns:a16="http://schemas.microsoft.com/office/drawing/2014/main" id="{18867CC5-CE09-4D4E-9F16-D9E559C1CD0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300" y="1375650"/>
            <a:ext cx="3980800" cy="398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Shape 397">
            <a:extLst>
              <a:ext uri="{FF2B5EF4-FFF2-40B4-BE49-F238E27FC236}">
                <a16:creationId xmlns:a16="http://schemas.microsoft.com/office/drawing/2014/main" id="{F2FBFC22-AC03-4F11-88C1-3A71D45AD51F}"/>
              </a:ext>
            </a:extLst>
          </p:cNvPr>
          <p:cNvCxnSpPr/>
          <p:nvPr/>
        </p:nvCxnSpPr>
        <p:spPr>
          <a:xfrm>
            <a:off x="6096000" y="72375"/>
            <a:ext cx="0" cy="6730500"/>
          </a:xfrm>
          <a:prstGeom prst="straightConnector1">
            <a:avLst/>
          </a:prstGeom>
          <a:noFill/>
          <a:ln w="76200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" name="Shape 398">
            <a:extLst>
              <a:ext uri="{FF2B5EF4-FFF2-40B4-BE49-F238E27FC236}">
                <a16:creationId xmlns:a16="http://schemas.microsoft.com/office/drawing/2014/main" id="{2C7602DC-C020-4797-BC30-2C52C2435B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0557" t="16176" r="40407" b="15884"/>
          <a:stretch/>
        </p:blipFill>
        <p:spPr>
          <a:xfrm>
            <a:off x="7368649" y="72371"/>
            <a:ext cx="3352454" cy="67305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475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16">
            <a:extLst>
              <a:ext uri="{FF2B5EF4-FFF2-40B4-BE49-F238E27FC236}">
                <a16:creationId xmlns:a16="http://schemas.microsoft.com/office/drawing/2014/main" id="{6E34FF48-2A0C-4FCB-A20C-9192CB8129C1}"/>
              </a:ext>
            </a:extLst>
          </p:cNvPr>
          <p:cNvSpPr txBox="1"/>
          <p:nvPr/>
        </p:nvSpPr>
        <p:spPr>
          <a:xfrm>
            <a:off x="252944" y="-25"/>
            <a:ext cx="118371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to Encourage Leadership in Gifted Students: 13 Steps</a:t>
            </a:r>
            <a:b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wikiHow</a:t>
            </a:r>
            <a:b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Image titled Encourage Leadership in Gifted Students Step 3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Shape 417">
            <a:extLst>
              <a:ext uri="{FF2B5EF4-FFF2-40B4-BE49-F238E27FC236}">
                <a16:creationId xmlns:a16="http://schemas.microsoft.com/office/drawing/2014/main" id="{6B9AB415-68BC-4480-97C5-0769353C596F}"/>
              </a:ext>
            </a:extLst>
          </p:cNvPr>
          <p:cNvSpPr txBox="1"/>
          <p:nvPr/>
        </p:nvSpPr>
        <p:spPr>
          <a:xfrm>
            <a:off x="354873" y="2102151"/>
            <a:ext cx="11837100" cy="40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" name="Shape 418">
            <a:extLst>
              <a:ext uri="{FF2B5EF4-FFF2-40B4-BE49-F238E27FC236}">
                <a16:creationId xmlns:a16="http://schemas.microsoft.com/office/drawing/2014/main" id="{191E2174-3E37-4E2F-83B0-5DAFCAE4F9AD}"/>
              </a:ext>
            </a:extLst>
          </p:cNvPr>
          <p:cNvCxnSpPr/>
          <p:nvPr/>
        </p:nvCxnSpPr>
        <p:spPr>
          <a:xfrm>
            <a:off x="6095994" y="9900"/>
            <a:ext cx="0" cy="6838200"/>
          </a:xfrm>
          <a:prstGeom prst="straightConnector1">
            <a:avLst/>
          </a:prstGeom>
          <a:noFill/>
          <a:ln w="76200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" name="Shape 419">
            <a:extLst>
              <a:ext uri="{FF2B5EF4-FFF2-40B4-BE49-F238E27FC236}">
                <a16:creationId xmlns:a16="http://schemas.microsoft.com/office/drawing/2014/main" id="{500943F0-34EF-4105-A3CC-30041B4D0BD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850" y="1598559"/>
            <a:ext cx="5723955" cy="44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798007-B1A0-46FF-BE56-77B8C4D0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72" y="1173160"/>
            <a:ext cx="2812024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1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DD5D26-C7F9-4558-8089-AC6F92E2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84" y="1093256"/>
            <a:ext cx="2796782" cy="4938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740B7-FA2E-4AA4-A2D2-DE5D40831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92" y="1093256"/>
            <a:ext cx="2827265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8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25">
            <a:extLst>
              <a:ext uri="{FF2B5EF4-FFF2-40B4-BE49-F238E27FC236}">
                <a16:creationId xmlns:a16="http://schemas.microsoft.com/office/drawing/2014/main" id="{FBBBB9EC-91A0-4558-A8D2-2FC1D2F1F1F6}"/>
              </a:ext>
            </a:extLst>
          </p:cNvPr>
          <p:cNvSpPr txBox="1"/>
          <p:nvPr/>
        </p:nvSpPr>
        <p:spPr>
          <a:xfrm>
            <a:off x="0" y="342327"/>
            <a:ext cx="1151220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Configuration, fix, maintenance, modify, repair, tool, wrench icon ...</a:t>
            </a:r>
            <a:b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Iconfinder</a:t>
            </a:r>
            <a:b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configuration, fix, maintenance, modify, repair, tool, wrench icon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" name="Shape 426">
            <a:extLst>
              <a:ext uri="{FF2B5EF4-FFF2-40B4-BE49-F238E27FC236}">
                <a16:creationId xmlns:a16="http://schemas.microsoft.com/office/drawing/2014/main" id="{3896097A-74DF-4A92-89DC-ED9C6192189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straightConnector1">
            <a:avLst/>
          </a:prstGeom>
          <a:noFill/>
          <a:ln w="76200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Shape 427">
            <a:extLst>
              <a:ext uri="{FF2B5EF4-FFF2-40B4-BE49-F238E27FC236}">
                <a16:creationId xmlns:a16="http://schemas.microsoft.com/office/drawing/2014/main" id="{AB402FF6-35F8-451F-BC10-4DCA0E2943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28536" t="-34415" r="-6070" b="-2533"/>
          <a:stretch/>
        </p:blipFill>
        <p:spPr>
          <a:xfrm>
            <a:off x="0" y="726545"/>
            <a:ext cx="4550925" cy="4610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428">
            <a:extLst>
              <a:ext uri="{FF2B5EF4-FFF2-40B4-BE49-F238E27FC236}">
                <a16:creationId xmlns:a16="http://schemas.microsoft.com/office/drawing/2014/main" id="{87B1AC08-A935-47A6-955D-E460963276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0882" t="15685" r="40090" b="14506"/>
          <a:stretch/>
        </p:blipFill>
        <p:spPr>
          <a:xfrm>
            <a:off x="7848098" y="0"/>
            <a:ext cx="333673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276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hape 435">
            <a:extLst>
              <a:ext uri="{FF2B5EF4-FFF2-40B4-BE49-F238E27FC236}">
                <a16:creationId xmlns:a16="http://schemas.microsoft.com/office/drawing/2014/main" id="{7C0841E7-3467-4824-8914-E0B883095DE4}"/>
              </a:ext>
            </a:extLst>
          </p:cNvPr>
          <p:cNvCxnSpPr/>
          <p:nvPr/>
        </p:nvCxnSpPr>
        <p:spPr>
          <a:xfrm>
            <a:off x="6055050" y="53100"/>
            <a:ext cx="0" cy="6751800"/>
          </a:xfrm>
          <a:prstGeom prst="straightConnector1">
            <a:avLst/>
          </a:prstGeom>
          <a:noFill/>
          <a:ln w="76200" cap="flat" cmpd="sng">
            <a:solidFill>
              <a:srgbClr val="42424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Shape 436">
            <a:extLst>
              <a:ext uri="{FF2B5EF4-FFF2-40B4-BE49-F238E27FC236}">
                <a16:creationId xmlns:a16="http://schemas.microsoft.com/office/drawing/2014/main" id="{E73337CE-D576-405A-87B9-7D5E6E0FF71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6125" y="1678096"/>
            <a:ext cx="5525708" cy="3800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437">
            <a:extLst>
              <a:ext uri="{FF2B5EF4-FFF2-40B4-BE49-F238E27FC236}">
                <a16:creationId xmlns:a16="http://schemas.microsoft.com/office/drawing/2014/main" id="{B7F51184-A613-47F1-B7BD-BE017792DEC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0323" t="15884" r="40719" b="16433"/>
          <a:stretch/>
        </p:blipFill>
        <p:spPr>
          <a:xfrm>
            <a:off x="7303725" y="0"/>
            <a:ext cx="372435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55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ACD3-F47C-40E7-AC46-B5D98E7F4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in Competitors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82A90-44F6-4047-87B5-B81796E92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Ken</a:t>
            </a:r>
          </a:p>
        </p:txBody>
      </p:sp>
    </p:spTree>
    <p:extLst>
      <p:ext uri="{BB962C8B-B14F-4D97-AF65-F5344CB8AC3E}">
        <p14:creationId xmlns:p14="http://schemas.microsoft.com/office/powerpoint/2010/main" val="21786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26E1-C9D9-4341-80DE-B81429A2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4CC5-012B-492B-A512-3A3CCA50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Our user need…</a:t>
            </a:r>
          </a:p>
          <a:p>
            <a:r>
              <a:rPr lang="en-US" sz="2400" dirty="0"/>
              <a:t>Recommendation</a:t>
            </a:r>
          </a:p>
          <a:p>
            <a:r>
              <a:rPr lang="en-US" sz="2400" dirty="0"/>
              <a:t>User Reviews</a:t>
            </a:r>
          </a:p>
          <a:p>
            <a:r>
              <a:rPr lang="en-US" sz="2400" dirty="0"/>
              <a:t>Good Range</a:t>
            </a:r>
          </a:p>
          <a:p>
            <a:r>
              <a:rPr lang="en-US" sz="2400" dirty="0"/>
              <a:t>Accurate Search</a:t>
            </a:r>
          </a:p>
          <a:p>
            <a:r>
              <a:rPr lang="en-US" sz="2400" dirty="0"/>
              <a:t>User friendly</a:t>
            </a:r>
          </a:p>
          <a:p>
            <a:r>
              <a:rPr lang="en-US" sz="2400" dirty="0"/>
              <a:t>Company Cost</a:t>
            </a:r>
          </a:p>
          <a:p>
            <a:r>
              <a:rPr lang="en-US" sz="2400" dirty="0"/>
              <a:t>Function fit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2659F-34D0-49AC-A110-E533DDA20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975" y="2684547"/>
            <a:ext cx="30670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7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6F3065-92AE-4DA0-912D-11A54629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436188"/>
              </p:ext>
            </p:extLst>
          </p:nvPr>
        </p:nvGraphicFramePr>
        <p:xfrm>
          <a:off x="625336" y="430171"/>
          <a:ext cx="7349286" cy="575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762">
                  <a:extLst>
                    <a:ext uri="{9D8B030D-6E8A-4147-A177-3AD203B41FA5}">
                      <a16:colId xmlns:a16="http://schemas.microsoft.com/office/drawing/2014/main" val="2263132408"/>
                    </a:ext>
                  </a:extLst>
                </a:gridCol>
                <a:gridCol w="2449762">
                  <a:extLst>
                    <a:ext uri="{9D8B030D-6E8A-4147-A177-3AD203B41FA5}">
                      <a16:colId xmlns:a16="http://schemas.microsoft.com/office/drawing/2014/main" val="3909608904"/>
                    </a:ext>
                  </a:extLst>
                </a:gridCol>
                <a:gridCol w="2449762">
                  <a:extLst>
                    <a:ext uri="{9D8B030D-6E8A-4147-A177-3AD203B41FA5}">
                      <a16:colId xmlns:a16="http://schemas.microsoft.com/office/drawing/2014/main" val="1222125176"/>
                    </a:ext>
                  </a:extLst>
                </a:gridCol>
              </a:tblGrid>
              <a:tr h="511258"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492776"/>
                  </a:ext>
                </a:extLst>
              </a:tr>
              <a:tr h="1215894">
                <a:tc>
                  <a:txBody>
                    <a:bodyPr/>
                    <a:lstStyle/>
                    <a:p>
                      <a:r>
                        <a:rPr lang="en-US" dirty="0"/>
                        <a:t>Google 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Showing location of restaurant of shops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Good rating and commenting system from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Does not show events or workshop (services)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Hard to search accurately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703722"/>
                  </a:ext>
                </a:extLst>
              </a:tr>
              <a:tr h="1215894">
                <a:tc>
                  <a:txBody>
                    <a:bodyPr/>
                    <a:lstStyle/>
                    <a:p>
                      <a:r>
                        <a:rPr lang="en-US" dirty="0"/>
                        <a:t>Meetup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Original events by Meetup users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Accurate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Limited range of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49087"/>
                  </a:ext>
                </a:extLst>
              </a:tr>
              <a:tr h="1231346">
                <a:tc>
                  <a:txBody>
                    <a:bodyPr/>
                    <a:lstStyle/>
                    <a:p>
                      <a:r>
                        <a:rPr lang="en-US" dirty="0"/>
                        <a:t>Facebook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Great range of information from restaurant (physical products) to services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Accurate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Too much Functionality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Not accurate searching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Not user friendly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2721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A7183C9-7A03-44C3-AC75-0B3DE5247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11" y="4791075"/>
            <a:ext cx="1506670" cy="15066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345AC3-2F7F-4266-B0FD-D9FAFA248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784" y="430171"/>
            <a:ext cx="2221725" cy="2221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1F575-BD9F-4FDF-919E-48E9145FE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375" y="2446673"/>
            <a:ext cx="2030545" cy="203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20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1049-2427-46D2-ACC5-75B1D0AB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CE32-0474-4B05-84CA-D71D269BC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496" y="953835"/>
            <a:ext cx="6281873" cy="524862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u="sng" dirty="0"/>
              <a:t>Range of information</a:t>
            </a:r>
            <a:endParaRPr lang="en-US" sz="2000" dirty="0"/>
          </a:p>
          <a:p>
            <a:pPr lvl="1"/>
            <a:r>
              <a:rPr lang="en-US" sz="2000" dirty="0"/>
              <a:t>Great range of information. </a:t>
            </a:r>
          </a:p>
          <a:p>
            <a:pPr marL="457200" lvl="1" indent="0">
              <a:buNone/>
            </a:pPr>
            <a:r>
              <a:rPr lang="en-US" sz="2000" u="sng" dirty="0"/>
              <a:t>Function fit</a:t>
            </a:r>
            <a:endParaRPr lang="en-US" sz="2000" dirty="0"/>
          </a:p>
          <a:p>
            <a:pPr lvl="1"/>
            <a:r>
              <a:rPr lang="en-US" sz="2000" dirty="0"/>
              <a:t>Specifies into culture related services and activities. </a:t>
            </a:r>
          </a:p>
          <a:p>
            <a:pPr lvl="1"/>
            <a:r>
              <a:rPr lang="en-US" sz="2000" dirty="0"/>
              <a:t>Good rating and commenting system. </a:t>
            </a:r>
          </a:p>
          <a:p>
            <a:pPr marL="457200" lvl="1" indent="0">
              <a:buNone/>
            </a:pPr>
            <a:r>
              <a:rPr lang="en-US" sz="2000" u="sng" dirty="0"/>
              <a:t>Accurate search</a:t>
            </a:r>
          </a:p>
          <a:p>
            <a:pPr lvl="1"/>
            <a:r>
              <a:rPr lang="en-US" sz="2000" dirty="0"/>
              <a:t>Fast and accurate searching system. </a:t>
            </a:r>
          </a:p>
          <a:p>
            <a:pPr marL="457200" lvl="1" indent="0">
              <a:buNone/>
            </a:pPr>
            <a:r>
              <a:rPr lang="en-US" sz="2000" u="sng" dirty="0"/>
              <a:t>User reviews</a:t>
            </a:r>
            <a:endParaRPr lang="en-US" sz="2000" dirty="0"/>
          </a:p>
          <a:p>
            <a:pPr lvl="1"/>
            <a:r>
              <a:rPr lang="en-US" sz="2000" dirty="0"/>
              <a:t>Simple and specific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405863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E12B-0771-4C81-86AA-31BFD26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C677-BF51-4131-A2DF-CBE99F5E3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  <a:p>
            <a:r>
              <a:rPr lang="en-US" dirty="0"/>
              <a:t>Target user</a:t>
            </a:r>
          </a:p>
          <a:p>
            <a:r>
              <a:rPr lang="en-US" dirty="0"/>
              <a:t>Functionality</a:t>
            </a:r>
          </a:p>
          <a:p>
            <a:r>
              <a:rPr lang="en-US" dirty="0"/>
              <a:t>Analysis in competitors</a:t>
            </a:r>
          </a:p>
          <a:p>
            <a:r>
              <a:rPr lang="en-US" dirty="0"/>
              <a:t>Feedback and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40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49FC3-41BA-468D-BEE7-D24422E5A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and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84823-5AE6-4D12-82BB-7200C5C2B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Taiga</a:t>
            </a:r>
          </a:p>
        </p:txBody>
      </p:sp>
    </p:spTree>
    <p:extLst>
      <p:ext uri="{BB962C8B-B14F-4D97-AF65-F5344CB8AC3E}">
        <p14:creationId xmlns:p14="http://schemas.microsoft.com/office/powerpoint/2010/main" val="346383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C2A1-86B0-4652-9BFB-131C7D81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Feedbacks of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5835-E3F4-48E5-BE9F-93F26CCD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About Functionality</a:t>
            </a:r>
          </a:p>
          <a:p>
            <a:pPr>
              <a:buFontTx/>
              <a:buChar char="-"/>
            </a:pPr>
            <a:r>
              <a:rPr lang="en-US" dirty="0"/>
              <a:t>The way of encouraging users to provide comments </a:t>
            </a:r>
          </a:p>
          <a:p>
            <a:pPr>
              <a:buFontTx/>
              <a:buChar char="-"/>
            </a:pPr>
            <a:r>
              <a:rPr lang="en-US" dirty="0"/>
              <a:t>The way of uploading new information</a:t>
            </a:r>
          </a:p>
          <a:p>
            <a:pPr>
              <a:buFontTx/>
              <a:buChar char="-"/>
            </a:pPr>
            <a:r>
              <a:rPr lang="en-US" dirty="0"/>
              <a:t>Finding name of services and activities</a:t>
            </a:r>
          </a:p>
          <a:p>
            <a:pPr>
              <a:buFontTx/>
              <a:buChar char="-"/>
            </a:pPr>
            <a:r>
              <a:rPr lang="en-US" dirty="0"/>
              <a:t>Better way of finding user location</a:t>
            </a:r>
          </a:p>
        </p:txBody>
      </p:sp>
      <p:sp>
        <p:nvSpPr>
          <p:cNvPr id="4" name="AutoShape 2" descr="ãfeedbackãã®ç»åæ¤ç´¢çµæ">
            <a:extLst>
              <a:ext uri="{FF2B5EF4-FFF2-40B4-BE49-F238E27FC236}">
                <a16:creationId xmlns:a16="http://schemas.microsoft.com/office/drawing/2014/main" id="{1AD14F41-D911-42CF-9347-E28C52A461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30" name="Picture 10" descr="ãfeedbackãã®ç»åæ¤ç´¢çµæ">
            <a:extLst>
              <a:ext uri="{FF2B5EF4-FFF2-40B4-BE49-F238E27FC236}">
                <a16:creationId xmlns:a16="http://schemas.microsoft.com/office/drawing/2014/main" id="{81D64714-9184-4762-88E8-E3942E099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465" y="3972020"/>
            <a:ext cx="3193415" cy="229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28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6933-1E77-4878-A4F4-E4E9E79D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of UI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E64C-82D8-4CEE-B166-83463E861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to be simple and clear</a:t>
            </a:r>
          </a:p>
          <a:p>
            <a:r>
              <a:rPr lang="en-US" dirty="0"/>
              <a:t>The way of encouraging user to give comments.</a:t>
            </a:r>
          </a:p>
          <a:p>
            <a:r>
              <a:rPr lang="en-US" dirty="0"/>
              <a:t>Make font and logo bigger</a:t>
            </a:r>
          </a:p>
          <a:p>
            <a:r>
              <a:rPr lang="en-US" dirty="0"/>
              <a:t>Consistent in color</a:t>
            </a:r>
          </a:p>
        </p:txBody>
      </p:sp>
      <p:pic>
        <p:nvPicPr>
          <p:cNvPr id="6146" name="Picture 2" descr="ãimprovement of uiãã®ç»åæ¤ç´¢çµæ">
            <a:extLst>
              <a:ext uri="{FF2B5EF4-FFF2-40B4-BE49-F238E27FC236}">
                <a16:creationId xmlns:a16="http://schemas.microsoft.com/office/drawing/2014/main" id="{2CA7B083-F4E9-4CF7-8289-F3232B68B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550" y="3689590"/>
            <a:ext cx="2619770" cy="26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4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963E-6BDA-483C-B299-AB2A2DEF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User Scenarios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F5A58B-6E46-4C97-8BC1-A64378FA9FAB}"/>
              </a:ext>
            </a:extLst>
          </p:cNvPr>
          <p:cNvSpPr txBox="1"/>
          <p:nvPr/>
        </p:nvSpPr>
        <p:spPr>
          <a:xfrm>
            <a:off x="5918459" y="3393480"/>
            <a:ext cx="377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https://marvelapp.com/15h48b66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95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B590-CE1D-48BF-BB59-EBD979B0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D9B7-225A-4035-B710-8A554DB7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Facebook. (n.d.). Facebook. </a:t>
            </a:r>
            <a:r>
              <a:rPr lang="en-US"/>
              <a:t>Retrieved from </a:t>
            </a:r>
            <a:r>
              <a:rPr lang="en-US">
                <a:hlinkClick r:id="rId2"/>
              </a:rPr>
              <a:t>https://www.facebook.com/</a:t>
            </a:r>
            <a:endParaRPr lang="en-US"/>
          </a:p>
          <a:p>
            <a:r>
              <a:rPr lang="en-US" dirty="0"/>
              <a:t>Google. (n.d.). Google maps. Retrieved from </a:t>
            </a:r>
            <a:r>
              <a:rPr lang="en-US" dirty="0">
                <a:hlinkClick r:id="rId3"/>
              </a:rPr>
              <a:t>https://www.google.com/maps</a:t>
            </a:r>
            <a:endParaRPr lang="en-US" dirty="0"/>
          </a:p>
          <a:p>
            <a:r>
              <a:rPr lang="en-US" dirty="0"/>
              <a:t>Meetup. (n.d.). Meetup. Retrieved from </a:t>
            </a:r>
            <a:r>
              <a:rPr lang="en-US" dirty="0">
                <a:hlinkClick r:id="rId4"/>
              </a:rPr>
              <a:t>https://www.meetup.com/</a:t>
            </a:r>
            <a:endParaRPr lang="en-US" dirty="0"/>
          </a:p>
          <a:p>
            <a:r>
              <a:rPr lang="en-US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Sanzagiri</a:t>
            </a:r>
            <a:r>
              <a:rPr lang="en-US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N. (2014). How I beat homesickness, by an international student. Retrieved from </a:t>
            </a:r>
            <a:r>
              <a:rPr lang="en-US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https://www.theguardian.com/education/mortarboard/2014/jun/11/homesickness-international-student-university</a:t>
            </a:r>
            <a:endParaRPr lang="en-US" dirty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Sorensen, B. (2017). What are the Causes of Homesickness? Retrieved from https://www.livestrong.com/article/264461-what-are-the-causes-of-homesickness/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8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AF2C-424B-4D9D-AEDD-9952A68F1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DE941-1D97-42A6-B8FE-1CB025AA8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6272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7282-FC66-4B50-BDE0-F95FE5B1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6718-0845-4477-B591-E201ED977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buSzPts val="198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Peoples who interested in different cultures but </a:t>
            </a:r>
            <a:r>
              <a:rPr lang="en-US" dirty="0"/>
              <a:t>lack of timing to find.</a:t>
            </a:r>
            <a:endParaRPr lang="en-US" dirty="0">
              <a:solidFill>
                <a:schemeClr val="dk1"/>
              </a:solidFill>
              <a:ea typeface="Rockwell"/>
              <a:cs typeface="Rockwell"/>
              <a:sym typeface="Rockwell"/>
            </a:endParaRPr>
          </a:p>
          <a:p>
            <a:pPr lvl="0">
              <a:spcBef>
                <a:spcPts val="0"/>
              </a:spcBef>
              <a:buSzPts val="1980"/>
              <a:buFont typeface="Noto Sans Symbols"/>
              <a:buChar char="▪"/>
            </a:pPr>
            <a:r>
              <a:rPr lang="en-US" dirty="0"/>
              <a:t>O</a:t>
            </a:r>
            <a:r>
              <a:rPr lang="en-US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versea</a:t>
            </a:r>
            <a:r>
              <a:rPr lang="en-US" dirty="0"/>
              <a:t> Students</a:t>
            </a:r>
            <a:r>
              <a:rPr lang="en-US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 want to connect with peoples who </a:t>
            </a:r>
            <a:r>
              <a:rPr lang="en-US" dirty="0"/>
              <a:t>have the same </a:t>
            </a:r>
            <a:r>
              <a:rPr lang="en-US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culture</a:t>
            </a:r>
            <a:r>
              <a:rPr lang="en-US" dirty="0"/>
              <a:t> because they</a:t>
            </a:r>
            <a:r>
              <a:rPr lang="en-US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 feel socially isolated</a:t>
            </a:r>
            <a:r>
              <a:rPr lang="en-US" dirty="0"/>
              <a:t> or do not fit the new cultural environment. That generate social issues like homesick.</a:t>
            </a:r>
            <a:r>
              <a:rPr lang="en-US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(Sanzagiri</a:t>
            </a:r>
            <a:r>
              <a:rPr lang="en-US" dirty="0"/>
              <a:t>,</a:t>
            </a:r>
            <a:r>
              <a:rPr lang="en-US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2014).</a:t>
            </a:r>
            <a:endParaRPr lang="en-US" dirty="0"/>
          </a:p>
          <a:p>
            <a:pPr lvl="0">
              <a:buSzPts val="198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There is no easy and good way of connecting people with different cultures</a:t>
            </a:r>
            <a:r>
              <a:rPr lang="en-US" dirty="0"/>
              <a:t>,</a:t>
            </a:r>
            <a:r>
              <a:rPr lang="en-US" dirty="0">
                <a:solidFill>
                  <a:schemeClr val="dk1"/>
                </a:solidFill>
                <a:ea typeface="Rockwell"/>
                <a:cs typeface="Rockwell"/>
                <a:sym typeface="Rockwell"/>
              </a:rPr>
              <a:t> activities and  interesting services that those cultures can have. (Sorensen,2017)</a:t>
            </a:r>
          </a:p>
          <a:p>
            <a:pPr marL="0" indent="0">
              <a:buNone/>
            </a:pP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481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8858-C625-4FCE-AC1A-C1A54F6F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8763-5BF4-4F6E-A5BC-88103276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application which makes it easier for people who are interested in different cultures to find related services or activities that are related to that culture.</a:t>
            </a:r>
          </a:p>
        </p:txBody>
      </p:sp>
    </p:spTree>
    <p:extLst>
      <p:ext uri="{BB962C8B-B14F-4D97-AF65-F5344CB8AC3E}">
        <p14:creationId xmlns:p14="http://schemas.microsoft.com/office/powerpoint/2010/main" val="1863972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B9A7-4277-4D7F-85B5-2D3916AA5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Target 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E2B5E-8BEA-4D15-9D5A-AEF8DEBD7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Anshul</a:t>
            </a:r>
          </a:p>
        </p:txBody>
      </p:sp>
    </p:spTree>
    <p:extLst>
      <p:ext uri="{BB962C8B-B14F-4D97-AF65-F5344CB8AC3E}">
        <p14:creationId xmlns:p14="http://schemas.microsoft.com/office/powerpoint/2010/main" val="413117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D99B-F496-4CEC-8E38-401032FA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F220D-6C23-4538-9E48-05A2DABDC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local cities who want to discover the things of specifying country in limited time.</a:t>
            </a:r>
          </a:p>
          <a:p>
            <a:r>
              <a:rPr lang="en-US" dirty="0"/>
              <a:t>Food hurter who just want the great and famous specify country restaurant.</a:t>
            </a:r>
          </a:p>
          <a:p>
            <a:r>
              <a:rPr lang="en-US" dirty="0"/>
              <a:t>A housewife who want the search the Ingredients in the special market.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1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6BBD-799F-497D-BD7F-03890B91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they like our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4443-17F6-486B-B613-0C9EE17B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targets are all interested in cultural related services and activities, therefore our app is specifying into cultural related searching. </a:t>
            </a:r>
          </a:p>
        </p:txBody>
      </p:sp>
    </p:spTree>
    <p:extLst>
      <p:ext uri="{BB962C8B-B14F-4D97-AF65-F5344CB8AC3E}">
        <p14:creationId xmlns:p14="http://schemas.microsoft.com/office/powerpoint/2010/main" val="353166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D3BD5-9F1F-4090-BABB-4CD98BCAF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27E3A-8B6A-40AA-9A61-75992E4CA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Rorschack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3349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357</TotalTime>
  <Words>595</Words>
  <Application>Microsoft Office PowerPoint</Application>
  <PresentationFormat>Widescreen</PresentationFormat>
  <Paragraphs>100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Noto Sans Symbols</vt:lpstr>
      <vt:lpstr>Arial</vt:lpstr>
      <vt:lpstr>Calibri Light</vt:lpstr>
      <vt:lpstr>Roboto</vt:lpstr>
      <vt:lpstr>Rockwell</vt:lpstr>
      <vt:lpstr>Times New Roman</vt:lpstr>
      <vt:lpstr>Wingdings</vt:lpstr>
      <vt:lpstr>Atlas</vt:lpstr>
      <vt:lpstr>TAG</vt:lpstr>
      <vt:lpstr>Summary</vt:lpstr>
      <vt:lpstr>App</vt:lpstr>
      <vt:lpstr>Problems</vt:lpstr>
      <vt:lpstr>Solution</vt:lpstr>
      <vt:lpstr>Target user</vt:lpstr>
      <vt:lpstr>Target</vt:lpstr>
      <vt:lpstr>Why do they like our app?</vt:lpstr>
      <vt:lpstr>Functionality</vt:lpstr>
      <vt:lpstr>Functionality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in Competitors</vt:lpstr>
      <vt:lpstr>Competitors</vt:lpstr>
      <vt:lpstr>PowerPoint Presentation</vt:lpstr>
      <vt:lpstr>Gap  </vt:lpstr>
      <vt:lpstr>Demo and Feedback</vt:lpstr>
      <vt:lpstr>Feedbacks of functionality</vt:lpstr>
      <vt:lpstr>Feedback of UI design</vt:lpstr>
      <vt:lpstr>Demo with User Scenarios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TAGGY IBIS</dc:title>
  <dc:creator>taiga</dc:creator>
  <cp:lastModifiedBy>Taiga Matsumoto</cp:lastModifiedBy>
  <cp:revision>31</cp:revision>
  <dcterms:created xsi:type="dcterms:W3CDTF">2018-04-19T14:25:09Z</dcterms:created>
  <dcterms:modified xsi:type="dcterms:W3CDTF">2018-04-26T01:44:29Z</dcterms:modified>
</cp:coreProperties>
</file>