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68"/>
  </p:notesMasterIdLst>
  <p:sldIdLst>
    <p:sldId id="1344" r:id="rId2"/>
    <p:sldId id="1345" r:id="rId3"/>
    <p:sldId id="1346" r:id="rId4"/>
    <p:sldId id="1347" r:id="rId5"/>
    <p:sldId id="1348" r:id="rId6"/>
    <p:sldId id="1349" r:id="rId7"/>
    <p:sldId id="1350" r:id="rId8"/>
    <p:sldId id="1351" r:id="rId9"/>
    <p:sldId id="1352" r:id="rId10"/>
    <p:sldId id="1353" r:id="rId11"/>
    <p:sldId id="1354" r:id="rId12"/>
    <p:sldId id="1355" r:id="rId13"/>
    <p:sldId id="1356" r:id="rId14"/>
    <p:sldId id="1357" r:id="rId15"/>
    <p:sldId id="1358" r:id="rId16"/>
    <p:sldId id="1359" r:id="rId17"/>
    <p:sldId id="1360" r:id="rId18"/>
    <p:sldId id="1361" r:id="rId19"/>
    <p:sldId id="1362" r:id="rId20"/>
    <p:sldId id="1363" r:id="rId21"/>
    <p:sldId id="1364" r:id="rId22"/>
    <p:sldId id="1365" r:id="rId23"/>
    <p:sldId id="1366" r:id="rId24"/>
    <p:sldId id="1367" r:id="rId25"/>
    <p:sldId id="1368" r:id="rId26"/>
    <p:sldId id="1369" r:id="rId27"/>
    <p:sldId id="1370" r:id="rId28"/>
    <p:sldId id="1371" r:id="rId29"/>
    <p:sldId id="1372" r:id="rId30"/>
    <p:sldId id="1373" r:id="rId31"/>
    <p:sldId id="1374" r:id="rId32"/>
    <p:sldId id="1375" r:id="rId33"/>
    <p:sldId id="1376" r:id="rId34"/>
    <p:sldId id="1377" r:id="rId35"/>
    <p:sldId id="1378" r:id="rId36"/>
    <p:sldId id="1379" r:id="rId37"/>
    <p:sldId id="1380" r:id="rId38"/>
    <p:sldId id="1381" r:id="rId39"/>
    <p:sldId id="1382" r:id="rId40"/>
    <p:sldId id="1383" r:id="rId41"/>
    <p:sldId id="1384" r:id="rId42"/>
    <p:sldId id="1385" r:id="rId43"/>
    <p:sldId id="1386" r:id="rId44"/>
    <p:sldId id="1387" r:id="rId45"/>
    <p:sldId id="1388" r:id="rId46"/>
    <p:sldId id="1389" r:id="rId47"/>
    <p:sldId id="1390" r:id="rId48"/>
    <p:sldId id="1391" r:id="rId49"/>
    <p:sldId id="1392" r:id="rId50"/>
    <p:sldId id="1393" r:id="rId51"/>
    <p:sldId id="1394" r:id="rId52"/>
    <p:sldId id="1395" r:id="rId53"/>
    <p:sldId id="1396" r:id="rId54"/>
    <p:sldId id="1397" r:id="rId55"/>
    <p:sldId id="1398" r:id="rId56"/>
    <p:sldId id="1399" r:id="rId57"/>
    <p:sldId id="1400" r:id="rId58"/>
    <p:sldId id="1401" r:id="rId59"/>
    <p:sldId id="1402" r:id="rId60"/>
    <p:sldId id="1403" r:id="rId61"/>
    <p:sldId id="1404" r:id="rId62"/>
    <p:sldId id="1405" r:id="rId63"/>
    <p:sldId id="1406" r:id="rId64"/>
    <p:sldId id="1407" r:id="rId65"/>
    <p:sldId id="1408" r:id="rId66"/>
    <p:sldId id="1409" r:id="rId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ECFF"/>
    <a:srgbClr val="FFFFCC"/>
    <a:srgbClr val="000066"/>
    <a:srgbClr val="FFCCCC"/>
    <a:srgbClr val="99CC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68" autoAdjust="0"/>
    <p:restoredTop sz="94588" autoAdjust="0"/>
  </p:normalViewPr>
  <p:slideViewPr>
    <p:cSldViewPr>
      <p:cViewPr varScale="1">
        <p:scale>
          <a:sx n="116" d="100"/>
          <a:sy n="116" d="100"/>
        </p:scale>
        <p:origin x="10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D0E156F-0174-4700-A98B-A66D8A18B6F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75107" name="Rectangle 3">
            <a:extLst>
              <a:ext uri="{FF2B5EF4-FFF2-40B4-BE49-F238E27FC236}">
                <a16:creationId xmlns:a16="http://schemas.microsoft.com/office/drawing/2014/main" id="{8E83A290-5590-42BD-A677-847A082FD38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339396" name="Rectangle 4">
            <a:extLst>
              <a:ext uri="{FF2B5EF4-FFF2-40B4-BE49-F238E27FC236}">
                <a16:creationId xmlns:a16="http://schemas.microsoft.com/office/drawing/2014/main" id="{60A06CBE-8A7D-41B0-83F5-42A42800F85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9" name="Rectangle 5">
            <a:extLst>
              <a:ext uri="{FF2B5EF4-FFF2-40B4-BE49-F238E27FC236}">
                <a16:creationId xmlns:a16="http://schemas.microsoft.com/office/drawing/2014/main" id="{60C2DDDB-D7D6-418C-AFF4-8193565F211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5110" name="Rectangle 6">
            <a:extLst>
              <a:ext uri="{FF2B5EF4-FFF2-40B4-BE49-F238E27FC236}">
                <a16:creationId xmlns:a16="http://schemas.microsoft.com/office/drawing/2014/main" id="{E13B9EDA-01AE-4D01-A2A8-AE7318A53BB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75111" name="Rectangle 7">
            <a:extLst>
              <a:ext uri="{FF2B5EF4-FFF2-40B4-BE49-F238E27FC236}">
                <a16:creationId xmlns:a16="http://schemas.microsoft.com/office/drawing/2014/main" id="{778070A0-7323-4B94-B5B5-7B97440B51B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D7C8538A-1AA6-48BA-8DB0-036B8047A91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544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2B8F6C8-AEE9-4B64-AC21-70554643874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16564015-0C03-43FF-95DB-EB719B93152F}"/>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0B74736A-6B17-4799-ADE6-3475F437C9DA}"/>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latin typeface="Arial" charset="0"/>
                </a:endParaRPr>
              </a:p>
            </p:txBody>
          </p:sp>
          <p:sp>
            <p:nvSpPr>
              <p:cNvPr id="13" name="Rectangle 5">
                <a:extLst>
                  <a:ext uri="{FF2B5EF4-FFF2-40B4-BE49-F238E27FC236}">
                    <a16:creationId xmlns:a16="http://schemas.microsoft.com/office/drawing/2014/main" id="{FCC97CBF-C979-41FF-B89E-28E704962E2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6" name="Group 6">
              <a:extLst>
                <a:ext uri="{FF2B5EF4-FFF2-40B4-BE49-F238E27FC236}">
                  <a16:creationId xmlns:a16="http://schemas.microsoft.com/office/drawing/2014/main" id="{9E5F2043-A04C-41CF-A424-AC42C97B7041}"/>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A552F0EC-7221-4AD5-90CF-EFD4018BA6A7}"/>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ndParaRPr>
              </a:p>
            </p:txBody>
          </p:sp>
          <p:sp>
            <p:nvSpPr>
              <p:cNvPr id="11" name="Rectangle 8">
                <a:extLst>
                  <a:ext uri="{FF2B5EF4-FFF2-40B4-BE49-F238E27FC236}">
                    <a16:creationId xmlns:a16="http://schemas.microsoft.com/office/drawing/2014/main" id="{B4FF8981-597A-444B-B681-F6E55BCBCD4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sp>
          <p:nvSpPr>
            <p:cNvPr id="7" name="Rectangle 9">
              <a:extLst>
                <a:ext uri="{FF2B5EF4-FFF2-40B4-BE49-F238E27FC236}">
                  <a16:creationId xmlns:a16="http://schemas.microsoft.com/office/drawing/2014/main" id="{CED59010-74BF-40E0-8F1D-7C68F0D5596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latin typeface="Arial" charset="0"/>
              </a:endParaRPr>
            </a:p>
          </p:txBody>
        </p:sp>
        <p:sp>
          <p:nvSpPr>
            <p:cNvPr id="8" name="Rectangle 10">
              <a:extLst>
                <a:ext uri="{FF2B5EF4-FFF2-40B4-BE49-F238E27FC236}">
                  <a16:creationId xmlns:a16="http://schemas.microsoft.com/office/drawing/2014/main" id="{27E84DED-66E6-45A6-B715-8BC03EDDE197}"/>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ndParaRPr>
            </a:p>
          </p:txBody>
        </p:sp>
        <p:sp>
          <p:nvSpPr>
            <p:cNvPr id="9" name="Rectangle 11">
              <a:extLst>
                <a:ext uri="{FF2B5EF4-FFF2-40B4-BE49-F238E27FC236}">
                  <a16:creationId xmlns:a16="http://schemas.microsoft.com/office/drawing/2014/main" id="{08986DB0-6709-42F7-B82A-F05EF19000A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97476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3889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5388"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842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042988" y="1773238"/>
            <a:ext cx="7772400" cy="4114800"/>
          </a:xfrm>
        </p:spPr>
        <p:txBody>
          <a:bodyPr/>
          <a:lstStyle/>
          <a:p>
            <a:pPr lvl="0"/>
            <a:endParaRPr lang="zh-CN" altLang="en-US" noProof="0"/>
          </a:p>
        </p:txBody>
      </p:sp>
    </p:spTree>
    <p:extLst>
      <p:ext uri="{BB962C8B-B14F-4D97-AF65-F5344CB8AC3E}">
        <p14:creationId xmlns:p14="http://schemas.microsoft.com/office/powerpoint/2010/main" val="656938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1C37FDD-BFE8-4E43-9311-C57AE5607B58}"/>
              </a:ext>
            </a:extLst>
          </p:cNvPr>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79" name="Rectangle 3">
            <a:extLst>
              <a:ext uri="{FF2B5EF4-FFF2-40B4-BE49-F238E27FC236}">
                <a16:creationId xmlns:a16="http://schemas.microsoft.com/office/drawing/2014/main" id="{A8DD8B78-6810-4D0C-8201-70E302B249A5}"/>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0" name="Rectangle 4">
            <a:extLst>
              <a:ext uri="{FF2B5EF4-FFF2-40B4-BE49-F238E27FC236}">
                <a16:creationId xmlns:a16="http://schemas.microsoft.com/office/drawing/2014/main" id="{8FF5855D-5290-46ED-B122-DDF1F2ECC40F}"/>
              </a:ext>
            </a:extLst>
          </p:cNvPr>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1" name="Rectangle 5">
            <a:extLst>
              <a:ext uri="{FF2B5EF4-FFF2-40B4-BE49-F238E27FC236}">
                <a16:creationId xmlns:a16="http://schemas.microsoft.com/office/drawing/2014/main" id="{CCA072C0-0A01-4D80-96CE-2C361791DAB2}"/>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2" name="Rectangle 6">
            <a:extLst>
              <a:ext uri="{FF2B5EF4-FFF2-40B4-BE49-F238E27FC236}">
                <a16:creationId xmlns:a16="http://schemas.microsoft.com/office/drawing/2014/main" id="{E6EC566E-157B-41E9-90F7-E92C58AA5304}"/>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3" name="Rectangle 7">
            <a:extLst>
              <a:ext uri="{FF2B5EF4-FFF2-40B4-BE49-F238E27FC236}">
                <a16:creationId xmlns:a16="http://schemas.microsoft.com/office/drawing/2014/main" id="{5BB181F4-0F56-4BB4-9901-6AF503A00D27}"/>
              </a:ext>
            </a:extLst>
          </p:cNvPr>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4" name="Rectangle 8">
            <a:extLst>
              <a:ext uri="{FF2B5EF4-FFF2-40B4-BE49-F238E27FC236}">
                <a16:creationId xmlns:a16="http://schemas.microsoft.com/office/drawing/2014/main" id="{0CBA3423-30B7-4DA9-BE2F-CB7E0B16844A}"/>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188425" name="Rectangle 9">
            <a:extLst>
              <a:ext uri="{FF2B5EF4-FFF2-40B4-BE49-F238E27FC236}">
                <a16:creationId xmlns:a16="http://schemas.microsoft.com/office/drawing/2014/main" id="{43F1CBEB-4645-4102-B6C9-86D1B64CEB39}"/>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6" name="Rectangle 10">
            <a:extLst>
              <a:ext uri="{FF2B5EF4-FFF2-40B4-BE49-F238E27FC236}">
                <a16:creationId xmlns:a16="http://schemas.microsoft.com/office/drawing/2014/main" id="{97FDC269-7EC0-4D8A-9BE3-4F169B8412D8}"/>
              </a:ext>
            </a:extLst>
          </p:cNvPr>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82" r:id="rId1"/>
    <p:sldLayoutId id="2147484089" r:id="rId2"/>
    <p:sldLayoutId id="2147484084" r:id="rId3"/>
    <p:sldLayoutId id="2147484085" r:id="rId4"/>
    <p:sldLayoutId id="2147484086" r:id="rId5"/>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10.wmf"/><Relationship Id="rId7" Type="http://schemas.openxmlformats.org/officeDocument/2006/relationships/image" Target="../media/image9.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4.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a:extLst>
              <a:ext uri="{FF2B5EF4-FFF2-40B4-BE49-F238E27FC236}">
                <a16:creationId xmlns:a16="http://schemas.microsoft.com/office/drawing/2014/main" id="{DE888A5D-88C8-4E2E-AF47-1F53AFF2ED04}"/>
              </a:ext>
            </a:extLst>
          </p:cNvPr>
          <p:cNvSpPr>
            <a:spLocks noGrp="1" noChangeArrowheads="1"/>
          </p:cNvSpPr>
          <p:nvPr>
            <p:ph type="ctrTitle"/>
          </p:nvPr>
        </p:nvSpPr>
        <p:spPr>
          <a:xfrm>
            <a:off x="990600" y="1676400"/>
            <a:ext cx="7253288" cy="1462088"/>
          </a:xfrm>
        </p:spPr>
        <p:txBody>
          <a:bodyPr/>
          <a:lstStyle/>
          <a:p>
            <a:pPr algn="ctr" eaLnBrk="1" hangingPunct="1"/>
            <a:r>
              <a:rPr lang="zh-CN" altLang="en-US"/>
              <a:t>计算机网络（第 </a:t>
            </a:r>
            <a:r>
              <a:rPr lang="en-US" altLang="zh-CN"/>
              <a:t>5 </a:t>
            </a:r>
            <a:r>
              <a:rPr lang="zh-CN" altLang="en-US"/>
              <a:t>版）</a:t>
            </a:r>
          </a:p>
        </p:txBody>
      </p:sp>
      <p:sp>
        <p:nvSpPr>
          <p:cNvPr id="1216515" name="Rectangle 3">
            <a:extLst>
              <a:ext uri="{FF2B5EF4-FFF2-40B4-BE49-F238E27FC236}">
                <a16:creationId xmlns:a16="http://schemas.microsoft.com/office/drawing/2014/main" id="{89604797-E63B-4A36-934B-CB78010110B9}"/>
              </a:ext>
            </a:extLst>
          </p:cNvPr>
          <p:cNvSpPr>
            <a:spLocks noGrp="1" noChangeArrowheads="1"/>
          </p:cNvSpPr>
          <p:nvPr>
            <p:ph type="subTitle" idx="1"/>
          </p:nvPr>
        </p:nvSpPr>
        <p:spPr/>
        <p:txBody>
          <a:bodyPr/>
          <a:lstStyle/>
          <a:p>
            <a:pPr eaLnBrk="1" hangingPunct="1"/>
            <a:r>
              <a:rPr lang="zh-CN" altLang="en-US" dirty="0"/>
              <a:t>第 </a:t>
            </a:r>
            <a:r>
              <a:rPr lang="en-US" altLang="zh-CN" dirty="0"/>
              <a:t>9 </a:t>
            </a:r>
            <a:r>
              <a:rPr lang="zh-CN" altLang="en-US" dirty="0"/>
              <a:t>章  无线网络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2">
            <a:extLst>
              <a:ext uri="{FF2B5EF4-FFF2-40B4-BE49-F238E27FC236}">
                <a16:creationId xmlns:a16="http://schemas.microsoft.com/office/drawing/2014/main" id="{DB6D1B6E-CD25-49FF-B097-05A4ADD3ED4C}"/>
              </a:ext>
            </a:extLst>
          </p:cNvPr>
          <p:cNvSpPr>
            <a:spLocks noGrp="1" noChangeArrowheads="1"/>
          </p:cNvSpPr>
          <p:nvPr>
            <p:ph type="title"/>
          </p:nvPr>
        </p:nvSpPr>
        <p:spPr/>
        <p:txBody>
          <a:bodyPr/>
          <a:lstStyle/>
          <a:p>
            <a:pPr algn="ctr" eaLnBrk="1" hangingPunct="1"/>
            <a:r>
              <a:rPr lang="zh-CN" altLang="en-US" sz="4000"/>
              <a:t>移动站与 </a:t>
            </a:r>
            <a:r>
              <a:rPr lang="en-US" altLang="zh-CN" sz="4000"/>
              <a:t>AP </a:t>
            </a:r>
            <a:r>
              <a:rPr lang="zh-CN" altLang="en-US" sz="4000"/>
              <a:t>建立关联的方法</a:t>
            </a:r>
          </a:p>
        </p:txBody>
      </p:sp>
      <p:sp>
        <p:nvSpPr>
          <p:cNvPr id="1225731" name="Rectangle 3">
            <a:extLst>
              <a:ext uri="{FF2B5EF4-FFF2-40B4-BE49-F238E27FC236}">
                <a16:creationId xmlns:a16="http://schemas.microsoft.com/office/drawing/2014/main" id="{9057471C-E8F7-430B-9549-E01764579D0D}"/>
              </a:ext>
            </a:extLst>
          </p:cNvPr>
          <p:cNvSpPr>
            <a:spLocks noGrp="1" noChangeArrowheads="1"/>
          </p:cNvSpPr>
          <p:nvPr>
            <p:ph type="body" idx="1"/>
          </p:nvPr>
        </p:nvSpPr>
        <p:spPr/>
        <p:txBody>
          <a:bodyPr/>
          <a:lstStyle/>
          <a:p>
            <a:pPr eaLnBrk="1" hangingPunct="1"/>
            <a:r>
              <a:rPr lang="zh-CN" altLang="en-US" sz="2800">
                <a:solidFill>
                  <a:schemeClr val="hlink"/>
                </a:solidFill>
              </a:rPr>
              <a:t>被动扫描</a:t>
            </a:r>
            <a:r>
              <a:rPr lang="zh-CN" altLang="en-US" sz="2800"/>
              <a:t>，即移动站等待接收接入站周期性发出的</a:t>
            </a:r>
            <a:r>
              <a:rPr lang="zh-CN" altLang="en-US" sz="2800">
                <a:solidFill>
                  <a:schemeClr val="hlink"/>
                </a:solidFill>
              </a:rPr>
              <a:t>信标帧</a:t>
            </a:r>
            <a:r>
              <a:rPr lang="en-US" altLang="zh-CN" sz="2800"/>
              <a:t>(beacon frame)</a:t>
            </a:r>
            <a:r>
              <a:rPr lang="zh-CN" altLang="en-US" sz="2800"/>
              <a:t>。</a:t>
            </a:r>
          </a:p>
          <a:p>
            <a:pPr eaLnBrk="1" hangingPunct="1"/>
            <a:r>
              <a:rPr lang="zh-CN" altLang="en-US" sz="2800"/>
              <a:t>信标帧中包含有若干系统参数（如服务集标识符 </a:t>
            </a:r>
            <a:r>
              <a:rPr lang="en-US" altLang="zh-CN" sz="2800"/>
              <a:t>SSID </a:t>
            </a:r>
            <a:r>
              <a:rPr lang="zh-CN" altLang="en-US" sz="2800"/>
              <a:t>以及支持的速率等）。</a:t>
            </a:r>
          </a:p>
          <a:p>
            <a:pPr eaLnBrk="1" hangingPunct="1"/>
            <a:r>
              <a:rPr lang="zh-CN" altLang="en-US" sz="2800">
                <a:solidFill>
                  <a:schemeClr val="hlink"/>
                </a:solidFill>
              </a:rPr>
              <a:t>主动扫描</a:t>
            </a:r>
            <a:r>
              <a:rPr lang="zh-CN" altLang="en-US" sz="2800"/>
              <a:t>，即移动站主动发出</a:t>
            </a:r>
            <a:r>
              <a:rPr lang="zh-CN" altLang="en-US" sz="2800">
                <a:solidFill>
                  <a:schemeClr val="hlink"/>
                </a:solidFill>
              </a:rPr>
              <a:t>探测请求帧</a:t>
            </a:r>
            <a:r>
              <a:rPr lang="en-US" altLang="zh-CN" sz="2800"/>
              <a:t>(probe request frame)</a:t>
            </a:r>
            <a:r>
              <a:rPr lang="zh-CN" altLang="en-US" sz="2800"/>
              <a:t>，然后等待从 </a:t>
            </a:r>
            <a:r>
              <a:rPr lang="en-US" altLang="zh-CN" sz="2800"/>
              <a:t>AP </a:t>
            </a:r>
            <a:r>
              <a:rPr lang="zh-CN" altLang="en-US" sz="2800"/>
              <a:t>发回的</a:t>
            </a:r>
            <a:r>
              <a:rPr lang="zh-CN" altLang="en-US" sz="2800">
                <a:solidFill>
                  <a:schemeClr val="hlink"/>
                </a:solidFill>
              </a:rPr>
              <a:t>探测响应帧</a:t>
            </a:r>
            <a:r>
              <a:rPr lang="en-US" altLang="zh-CN" sz="2800"/>
              <a:t>(probe response frame)</a:t>
            </a:r>
            <a:r>
              <a:rPr lang="zh-CN" altLang="en-US" sz="280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a:extLst>
              <a:ext uri="{FF2B5EF4-FFF2-40B4-BE49-F238E27FC236}">
                <a16:creationId xmlns:a16="http://schemas.microsoft.com/office/drawing/2014/main" id="{656F3D54-6B05-4213-8FD9-9F581351E09E}"/>
              </a:ext>
            </a:extLst>
          </p:cNvPr>
          <p:cNvSpPr>
            <a:spLocks noGrp="1" noChangeArrowheads="1"/>
          </p:cNvSpPr>
          <p:nvPr>
            <p:ph type="title"/>
          </p:nvPr>
        </p:nvSpPr>
        <p:spPr/>
        <p:txBody>
          <a:bodyPr/>
          <a:lstStyle/>
          <a:p>
            <a:pPr algn="ctr" eaLnBrk="1" hangingPunct="1"/>
            <a:r>
              <a:rPr lang="zh-CN" altLang="en-US" sz="4000"/>
              <a:t>热点</a:t>
            </a:r>
            <a:r>
              <a:rPr lang="en-US" altLang="zh-CN" sz="4000"/>
              <a:t>(hot spot)</a:t>
            </a:r>
          </a:p>
        </p:txBody>
      </p:sp>
      <p:sp>
        <p:nvSpPr>
          <p:cNvPr id="1226755" name="Rectangle 3">
            <a:extLst>
              <a:ext uri="{FF2B5EF4-FFF2-40B4-BE49-F238E27FC236}">
                <a16:creationId xmlns:a16="http://schemas.microsoft.com/office/drawing/2014/main" id="{8A876C91-341C-43E5-9DB1-BF90AEDFB242}"/>
              </a:ext>
            </a:extLst>
          </p:cNvPr>
          <p:cNvSpPr>
            <a:spLocks noGrp="1" noChangeArrowheads="1"/>
          </p:cNvSpPr>
          <p:nvPr>
            <p:ph type="body" idx="1"/>
          </p:nvPr>
        </p:nvSpPr>
        <p:spPr>
          <a:xfrm>
            <a:off x="1042988" y="1773238"/>
            <a:ext cx="7772400" cy="4319587"/>
          </a:xfrm>
        </p:spPr>
        <p:txBody>
          <a:bodyPr/>
          <a:lstStyle/>
          <a:p>
            <a:pPr eaLnBrk="1" hangingPunct="1"/>
            <a:r>
              <a:rPr lang="zh-CN" altLang="en-US" sz="2800"/>
              <a:t>现在许多地方，如办公室、机场、快餐店、旅馆、购物中心等都能够向公众提供有偿或无偿接入 </a:t>
            </a:r>
            <a:r>
              <a:rPr lang="en-US" altLang="zh-CN" sz="2800"/>
              <a:t>Wi-Fi </a:t>
            </a:r>
            <a:r>
              <a:rPr lang="zh-CN" altLang="en-US" sz="2800"/>
              <a:t>的服务。这样的地点就叫做</a:t>
            </a:r>
            <a:r>
              <a:rPr lang="zh-CN" altLang="en-US" sz="2800">
                <a:solidFill>
                  <a:schemeClr val="hlink"/>
                </a:solidFill>
              </a:rPr>
              <a:t>热点</a:t>
            </a:r>
            <a:r>
              <a:rPr lang="zh-CN" altLang="en-US" sz="2800"/>
              <a:t>。</a:t>
            </a:r>
          </a:p>
          <a:p>
            <a:pPr eaLnBrk="1" hangingPunct="1"/>
            <a:r>
              <a:rPr lang="zh-CN" altLang="en-US" sz="2800"/>
              <a:t>由许多热点和 </a:t>
            </a:r>
            <a:r>
              <a:rPr lang="en-US" altLang="zh-CN" sz="2800"/>
              <a:t>AP </a:t>
            </a:r>
            <a:r>
              <a:rPr lang="zh-CN" altLang="en-US" sz="2800"/>
              <a:t>连接起来的区域叫做</a:t>
            </a:r>
            <a:r>
              <a:rPr lang="zh-CN" altLang="en-US" sz="2800">
                <a:solidFill>
                  <a:schemeClr val="hlink"/>
                </a:solidFill>
              </a:rPr>
              <a:t>热区</a:t>
            </a:r>
            <a:r>
              <a:rPr lang="en-US" altLang="zh-CN" sz="2800"/>
              <a:t>(hot zone)</a:t>
            </a:r>
            <a:r>
              <a:rPr lang="zh-CN" altLang="en-US" sz="2800"/>
              <a:t>。热点也就是公众无线入网点。</a:t>
            </a:r>
          </a:p>
          <a:p>
            <a:pPr eaLnBrk="1" hangingPunct="1"/>
            <a:r>
              <a:rPr lang="zh-CN" altLang="en-US" sz="2800"/>
              <a:t>现在也出现了</a:t>
            </a:r>
            <a:r>
              <a:rPr lang="zh-CN" altLang="en-US" sz="2800">
                <a:solidFill>
                  <a:schemeClr val="hlink"/>
                </a:solidFill>
              </a:rPr>
              <a:t>无线因特网服务提供者</a:t>
            </a:r>
            <a:r>
              <a:rPr lang="zh-CN" altLang="en-US" sz="2800"/>
              <a:t> </a:t>
            </a:r>
            <a:r>
              <a:rPr lang="en-US" altLang="zh-CN" sz="2800"/>
              <a:t>WISP (Wireless Internet Service Provider)</a:t>
            </a:r>
            <a:r>
              <a:rPr lang="zh-CN" altLang="en-US" sz="2800"/>
              <a:t>这一名词。用户可以通过无线信道接入到 </a:t>
            </a:r>
            <a:r>
              <a:rPr lang="en-US" altLang="zh-CN" sz="2800"/>
              <a:t>WISP</a:t>
            </a:r>
            <a:r>
              <a:rPr lang="zh-CN" altLang="en-US" sz="2800"/>
              <a:t>，然后再经过无线信道接入到因特网。</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6">
            <a:extLst>
              <a:ext uri="{FF2B5EF4-FFF2-40B4-BE49-F238E27FC236}">
                <a16:creationId xmlns:a16="http://schemas.microsoft.com/office/drawing/2014/main" id="{04B2D46C-50A2-493F-8A25-ED53F856D93B}"/>
              </a:ext>
            </a:extLst>
          </p:cNvPr>
          <p:cNvSpPr>
            <a:spLocks noGrp="1" noChangeArrowheads="1"/>
          </p:cNvSpPr>
          <p:nvPr>
            <p:ph type="title"/>
          </p:nvPr>
        </p:nvSpPr>
        <p:spPr>
          <a:xfrm>
            <a:off x="919163" y="214313"/>
            <a:ext cx="8116887" cy="1462087"/>
          </a:xfrm>
        </p:spPr>
        <p:txBody>
          <a:bodyPr/>
          <a:lstStyle/>
          <a:p>
            <a:pPr algn="ctr" eaLnBrk="1" hangingPunct="1"/>
            <a:r>
              <a:rPr lang="en-US" altLang="zh-CN"/>
              <a:t>2. </a:t>
            </a:r>
            <a:r>
              <a:rPr lang="zh-CN" altLang="en-US"/>
              <a:t>移动自组网络</a:t>
            </a:r>
            <a:br>
              <a:rPr lang="zh-CN" altLang="en-US"/>
            </a:br>
            <a:r>
              <a:rPr lang="zh-CN" altLang="en-US" sz="3600"/>
              <a:t>又称</a:t>
            </a:r>
            <a:r>
              <a:rPr lang="zh-CN" altLang="en-US" sz="3600">
                <a:solidFill>
                  <a:schemeClr val="hlink"/>
                </a:solidFill>
              </a:rPr>
              <a:t>自组网络</a:t>
            </a:r>
            <a:r>
              <a:rPr lang="en-US" altLang="zh-CN" sz="3600"/>
              <a:t>(ad hoc network)</a:t>
            </a:r>
            <a:r>
              <a:rPr lang="en-US" altLang="zh-CN"/>
              <a:t> </a:t>
            </a:r>
          </a:p>
        </p:txBody>
      </p:sp>
      <p:sp>
        <p:nvSpPr>
          <p:cNvPr id="1227779" name="Text Box 104">
            <a:extLst>
              <a:ext uri="{FF2B5EF4-FFF2-40B4-BE49-F238E27FC236}">
                <a16:creationId xmlns:a16="http://schemas.microsoft.com/office/drawing/2014/main" id="{F55FC46F-4A13-4ED1-A238-D3F85BC29750}"/>
              </a:ext>
            </a:extLst>
          </p:cNvPr>
          <p:cNvSpPr txBox="1">
            <a:spLocks noChangeArrowheads="1"/>
          </p:cNvSpPr>
          <p:nvPr/>
        </p:nvSpPr>
        <p:spPr bwMode="auto">
          <a:xfrm>
            <a:off x="7956550" y="17002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227780" name="Oval 106">
            <a:extLst>
              <a:ext uri="{FF2B5EF4-FFF2-40B4-BE49-F238E27FC236}">
                <a16:creationId xmlns:a16="http://schemas.microsoft.com/office/drawing/2014/main" id="{7ADF9D40-1641-4BA3-808B-D5CF0CD74BC1}"/>
              </a:ext>
            </a:extLst>
          </p:cNvPr>
          <p:cNvSpPr>
            <a:spLocks noChangeArrowheads="1"/>
          </p:cNvSpPr>
          <p:nvPr/>
        </p:nvSpPr>
        <p:spPr bwMode="auto">
          <a:xfrm>
            <a:off x="1674813" y="3789363"/>
            <a:ext cx="6007100" cy="2506662"/>
          </a:xfrm>
          <a:prstGeom prst="ellipse">
            <a:avLst/>
          </a:prstGeom>
          <a:solidFill>
            <a:srgbClr val="FF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7781" name="Text Box 107">
            <a:extLst>
              <a:ext uri="{FF2B5EF4-FFF2-40B4-BE49-F238E27FC236}">
                <a16:creationId xmlns:a16="http://schemas.microsoft.com/office/drawing/2014/main" id="{857828BD-67CA-4EF9-B180-198AC3B19EBF}"/>
              </a:ext>
            </a:extLst>
          </p:cNvPr>
          <p:cNvSpPr txBox="1">
            <a:spLocks noChangeArrowheads="1"/>
          </p:cNvSpPr>
          <p:nvPr/>
        </p:nvSpPr>
        <p:spPr bwMode="auto">
          <a:xfrm>
            <a:off x="4305300" y="4689475"/>
            <a:ext cx="1200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自组网络</a:t>
            </a:r>
          </a:p>
        </p:txBody>
      </p:sp>
      <p:sp>
        <p:nvSpPr>
          <p:cNvPr id="1227782" name="Freeform 108">
            <a:extLst>
              <a:ext uri="{FF2B5EF4-FFF2-40B4-BE49-F238E27FC236}">
                <a16:creationId xmlns:a16="http://schemas.microsoft.com/office/drawing/2014/main" id="{B5E09764-168B-4975-A4B2-2832498D825D}"/>
              </a:ext>
            </a:extLst>
          </p:cNvPr>
          <p:cNvSpPr>
            <a:spLocks/>
          </p:cNvSpPr>
          <p:nvPr/>
        </p:nvSpPr>
        <p:spPr bwMode="auto">
          <a:xfrm rot="-2939644">
            <a:off x="4124325" y="3733801"/>
            <a:ext cx="352425" cy="57150"/>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7783" name="Freeform 109">
            <a:extLst>
              <a:ext uri="{FF2B5EF4-FFF2-40B4-BE49-F238E27FC236}">
                <a16:creationId xmlns:a16="http://schemas.microsoft.com/office/drawing/2014/main" id="{FA06B5DB-D2A3-4FC0-AB4B-85E54ACDB0DD}"/>
              </a:ext>
            </a:extLst>
          </p:cNvPr>
          <p:cNvSpPr>
            <a:spLocks/>
          </p:cNvSpPr>
          <p:nvPr/>
        </p:nvSpPr>
        <p:spPr bwMode="auto">
          <a:xfrm rot="-2939644">
            <a:off x="5226844" y="5595144"/>
            <a:ext cx="350838" cy="57150"/>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7784" name="Freeform 110">
            <a:extLst>
              <a:ext uri="{FF2B5EF4-FFF2-40B4-BE49-F238E27FC236}">
                <a16:creationId xmlns:a16="http://schemas.microsoft.com/office/drawing/2014/main" id="{21194FB0-BC93-4CC7-AD2D-99CCA6D1F5DF}"/>
              </a:ext>
            </a:extLst>
          </p:cNvPr>
          <p:cNvSpPr>
            <a:spLocks/>
          </p:cNvSpPr>
          <p:nvPr/>
        </p:nvSpPr>
        <p:spPr bwMode="auto">
          <a:xfrm rot="-2939644">
            <a:off x="2378869" y="4136232"/>
            <a:ext cx="350837" cy="57150"/>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7785" name="Freeform 111">
            <a:extLst>
              <a:ext uri="{FF2B5EF4-FFF2-40B4-BE49-F238E27FC236}">
                <a16:creationId xmlns:a16="http://schemas.microsoft.com/office/drawing/2014/main" id="{16363588-B796-4164-B539-3BA7A87DD83B}"/>
              </a:ext>
            </a:extLst>
          </p:cNvPr>
          <p:cNvSpPr>
            <a:spLocks/>
          </p:cNvSpPr>
          <p:nvPr/>
        </p:nvSpPr>
        <p:spPr bwMode="auto">
          <a:xfrm rot="-2939644">
            <a:off x="2973388" y="5365750"/>
            <a:ext cx="350838" cy="58737"/>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7786" name="Freeform 112">
            <a:extLst>
              <a:ext uri="{FF2B5EF4-FFF2-40B4-BE49-F238E27FC236}">
                <a16:creationId xmlns:a16="http://schemas.microsoft.com/office/drawing/2014/main" id="{A3C42D9F-6756-4513-A448-423A4E72099A}"/>
              </a:ext>
            </a:extLst>
          </p:cNvPr>
          <p:cNvSpPr>
            <a:spLocks/>
          </p:cNvSpPr>
          <p:nvPr/>
        </p:nvSpPr>
        <p:spPr bwMode="auto">
          <a:xfrm rot="2939644" flipH="1">
            <a:off x="2009775" y="4135438"/>
            <a:ext cx="350837" cy="58738"/>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7787" name="Freeform 113">
            <a:extLst>
              <a:ext uri="{FF2B5EF4-FFF2-40B4-BE49-F238E27FC236}">
                <a16:creationId xmlns:a16="http://schemas.microsoft.com/office/drawing/2014/main" id="{83204176-4FE4-4CEB-8AD3-80C153C8BE8E}"/>
              </a:ext>
            </a:extLst>
          </p:cNvPr>
          <p:cNvSpPr>
            <a:spLocks/>
          </p:cNvSpPr>
          <p:nvPr/>
        </p:nvSpPr>
        <p:spPr bwMode="auto">
          <a:xfrm rot="2939644" flipH="1">
            <a:off x="3749675" y="3759201"/>
            <a:ext cx="350837" cy="55562"/>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7788" name="Freeform 114">
            <a:extLst>
              <a:ext uri="{FF2B5EF4-FFF2-40B4-BE49-F238E27FC236}">
                <a16:creationId xmlns:a16="http://schemas.microsoft.com/office/drawing/2014/main" id="{3A813E74-C84F-4C77-84E6-E6F1EDFFEE47}"/>
              </a:ext>
            </a:extLst>
          </p:cNvPr>
          <p:cNvSpPr>
            <a:spLocks/>
          </p:cNvSpPr>
          <p:nvPr/>
        </p:nvSpPr>
        <p:spPr bwMode="auto">
          <a:xfrm rot="2939644" flipH="1">
            <a:off x="2673350" y="5354638"/>
            <a:ext cx="350838" cy="55562"/>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7789" name="Freeform 115">
            <a:extLst>
              <a:ext uri="{FF2B5EF4-FFF2-40B4-BE49-F238E27FC236}">
                <a16:creationId xmlns:a16="http://schemas.microsoft.com/office/drawing/2014/main" id="{8ACEDFC1-4B18-4595-AAD7-54C93D20B8E5}"/>
              </a:ext>
            </a:extLst>
          </p:cNvPr>
          <p:cNvSpPr>
            <a:spLocks/>
          </p:cNvSpPr>
          <p:nvPr/>
        </p:nvSpPr>
        <p:spPr bwMode="auto">
          <a:xfrm rot="2939644" flipH="1">
            <a:off x="4841081" y="5582444"/>
            <a:ext cx="350838" cy="57150"/>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27790" name="Group 116">
            <a:extLst>
              <a:ext uri="{FF2B5EF4-FFF2-40B4-BE49-F238E27FC236}">
                <a16:creationId xmlns:a16="http://schemas.microsoft.com/office/drawing/2014/main" id="{084935A6-2D58-459F-9AE8-B727A47CA8B2}"/>
              </a:ext>
            </a:extLst>
          </p:cNvPr>
          <p:cNvGrpSpPr>
            <a:grpSpLocks/>
          </p:cNvGrpSpPr>
          <p:nvPr/>
        </p:nvGrpSpPr>
        <p:grpSpPr bwMode="auto">
          <a:xfrm>
            <a:off x="4845050" y="5614988"/>
            <a:ext cx="449263" cy="579437"/>
            <a:chOff x="2352" y="2061"/>
            <a:chExt cx="246" cy="237"/>
          </a:xfrm>
        </p:grpSpPr>
        <p:pic>
          <p:nvPicPr>
            <p:cNvPr id="1227826" name="Picture 117" descr="notebook">
              <a:extLst>
                <a:ext uri="{FF2B5EF4-FFF2-40B4-BE49-F238E27FC236}">
                  <a16:creationId xmlns:a16="http://schemas.microsoft.com/office/drawing/2014/main" id="{B86C7574-CB0F-43E0-AC98-177EB7A16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7827" name="Line 118">
              <a:extLst>
                <a:ext uri="{FF2B5EF4-FFF2-40B4-BE49-F238E27FC236}">
                  <a16:creationId xmlns:a16="http://schemas.microsoft.com/office/drawing/2014/main" id="{27FEE729-F9FE-482D-9F5D-157B946E9504}"/>
                </a:ext>
              </a:extLst>
            </p:cNvPr>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27791" name="Group 119">
            <a:extLst>
              <a:ext uri="{FF2B5EF4-FFF2-40B4-BE49-F238E27FC236}">
                <a16:creationId xmlns:a16="http://schemas.microsoft.com/office/drawing/2014/main" id="{18B82354-DA59-41D1-A867-A3E3F854BC61}"/>
              </a:ext>
            </a:extLst>
          </p:cNvPr>
          <p:cNvGrpSpPr>
            <a:grpSpLocks/>
          </p:cNvGrpSpPr>
          <p:nvPr/>
        </p:nvGrpSpPr>
        <p:grpSpPr bwMode="auto">
          <a:xfrm>
            <a:off x="2638425" y="5414963"/>
            <a:ext cx="450850" cy="579437"/>
            <a:chOff x="2352" y="2061"/>
            <a:chExt cx="246" cy="237"/>
          </a:xfrm>
        </p:grpSpPr>
        <p:pic>
          <p:nvPicPr>
            <p:cNvPr id="1227824" name="Picture 120" descr="notebook">
              <a:extLst>
                <a:ext uri="{FF2B5EF4-FFF2-40B4-BE49-F238E27FC236}">
                  <a16:creationId xmlns:a16="http://schemas.microsoft.com/office/drawing/2014/main" id="{42A97D2D-6AB3-4B46-9852-E6EF5E4F3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7825" name="Line 121">
              <a:extLst>
                <a:ext uri="{FF2B5EF4-FFF2-40B4-BE49-F238E27FC236}">
                  <a16:creationId xmlns:a16="http://schemas.microsoft.com/office/drawing/2014/main" id="{CB231DF1-CA45-4E9D-AD36-7B97B0594F33}"/>
                </a:ext>
              </a:extLst>
            </p:cNvPr>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27792" name="Group 122">
            <a:extLst>
              <a:ext uri="{FF2B5EF4-FFF2-40B4-BE49-F238E27FC236}">
                <a16:creationId xmlns:a16="http://schemas.microsoft.com/office/drawing/2014/main" id="{8D7E218E-1724-49FF-B932-AFE50C43B202}"/>
              </a:ext>
            </a:extLst>
          </p:cNvPr>
          <p:cNvGrpSpPr>
            <a:grpSpLocks/>
          </p:cNvGrpSpPr>
          <p:nvPr/>
        </p:nvGrpSpPr>
        <p:grpSpPr bwMode="auto">
          <a:xfrm>
            <a:off x="2125663" y="4268788"/>
            <a:ext cx="449262" cy="577850"/>
            <a:chOff x="2352" y="2061"/>
            <a:chExt cx="246" cy="237"/>
          </a:xfrm>
        </p:grpSpPr>
        <p:pic>
          <p:nvPicPr>
            <p:cNvPr id="1227822" name="Picture 123" descr="notebook">
              <a:extLst>
                <a:ext uri="{FF2B5EF4-FFF2-40B4-BE49-F238E27FC236}">
                  <a16:creationId xmlns:a16="http://schemas.microsoft.com/office/drawing/2014/main" id="{8EDA8D52-8FB2-4491-864A-7A304F8D5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7823" name="Line 124">
              <a:extLst>
                <a:ext uri="{FF2B5EF4-FFF2-40B4-BE49-F238E27FC236}">
                  <a16:creationId xmlns:a16="http://schemas.microsoft.com/office/drawing/2014/main" id="{436550C1-C438-4788-80CB-ADCFD67461A1}"/>
                </a:ext>
              </a:extLst>
            </p:cNvPr>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27793" name="Group 125">
            <a:extLst>
              <a:ext uri="{FF2B5EF4-FFF2-40B4-BE49-F238E27FC236}">
                <a16:creationId xmlns:a16="http://schemas.microsoft.com/office/drawing/2014/main" id="{78DEBDFD-7DB9-424D-A2E1-567D1FC981FA}"/>
              </a:ext>
            </a:extLst>
          </p:cNvPr>
          <p:cNvGrpSpPr>
            <a:grpSpLocks/>
          </p:cNvGrpSpPr>
          <p:nvPr/>
        </p:nvGrpSpPr>
        <p:grpSpPr bwMode="auto">
          <a:xfrm>
            <a:off x="3778250" y="3830638"/>
            <a:ext cx="450850" cy="579437"/>
            <a:chOff x="2352" y="2061"/>
            <a:chExt cx="246" cy="237"/>
          </a:xfrm>
        </p:grpSpPr>
        <p:pic>
          <p:nvPicPr>
            <p:cNvPr id="1227820" name="Picture 126" descr="notebook">
              <a:extLst>
                <a:ext uri="{FF2B5EF4-FFF2-40B4-BE49-F238E27FC236}">
                  <a16:creationId xmlns:a16="http://schemas.microsoft.com/office/drawing/2014/main" id="{7301E92F-5948-46EC-9F76-21EDD4A2C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7821" name="Line 127">
              <a:extLst>
                <a:ext uri="{FF2B5EF4-FFF2-40B4-BE49-F238E27FC236}">
                  <a16:creationId xmlns:a16="http://schemas.microsoft.com/office/drawing/2014/main" id="{8B263FAA-BB95-459A-AB25-07A7E4105CCB}"/>
                </a:ext>
              </a:extLst>
            </p:cNvPr>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7794" name="Freeform 128">
            <a:extLst>
              <a:ext uri="{FF2B5EF4-FFF2-40B4-BE49-F238E27FC236}">
                <a16:creationId xmlns:a16="http://schemas.microsoft.com/office/drawing/2014/main" id="{29FCE440-43B5-4F88-8D7F-3D7A6BF0CBC5}"/>
              </a:ext>
            </a:extLst>
          </p:cNvPr>
          <p:cNvSpPr>
            <a:spLocks/>
          </p:cNvSpPr>
          <p:nvPr/>
        </p:nvSpPr>
        <p:spPr bwMode="auto">
          <a:xfrm rot="-2939644">
            <a:off x="5934075" y="3835401"/>
            <a:ext cx="350837" cy="55562"/>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7795" name="Freeform 129">
            <a:extLst>
              <a:ext uri="{FF2B5EF4-FFF2-40B4-BE49-F238E27FC236}">
                <a16:creationId xmlns:a16="http://schemas.microsoft.com/office/drawing/2014/main" id="{094E3DB7-A7F9-4E57-8AF8-6BFC431A833B}"/>
              </a:ext>
            </a:extLst>
          </p:cNvPr>
          <p:cNvSpPr>
            <a:spLocks/>
          </p:cNvSpPr>
          <p:nvPr/>
        </p:nvSpPr>
        <p:spPr bwMode="auto">
          <a:xfrm rot="2939644" flipH="1">
            <a:off x="5558631" y="3860007"/>
            <a:ext cx="350837" cy="57150"/>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27796" name="Group 130">
            <a:extLst>
              <a:ext uri="{FF2B5EF4-FFF2-40B4-BE49-F238E27FC236}">
                <a16:creationId xmlns:a16="http://schemas.microsoft.com/office/drawing/2014/main" id="{B7F7F770-9BFC-43E8-BF66-02666A57493A}"/>
              </a:ext>
            </a:extLst>
          </p:cNvPr>
          <p:cNvGrpSpPr>
            <a:grpSpLocks/>
          </p:cNvGrpSpPr>
          <p:nvPr/>
        </p:nvGrpSpPr>
        <p:grpSpPr bwMode="auto">
          <a:xfrm>
            <a:off x="5586413" y="3929063"/>
            <a:ext cx="449262" cy="579437"/>
            <a:chOff x="2352" y="2061"/>
            <a:chExt cx="246" cy="237"/>
          </a:xfrm>
        </p:grpSpPr>
        <p:pic>
          <p:nvPicPr>
            <p:cNvPr id="1227818" name="Picture 131" descr="notebook">
              <a:extLst>
                <a:ext uri="{FF2B5EF4-FFF2-40B4-BE49-F238E27FC236}">
                  <a16:creationId xmlns:a16="http://schemas.microsoft.com/office/drawing/2014/main" id="{31ACEBF0-4422-4F6B-926C-D196CDD20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7819" name="Line 132">
              <a:extLst>
                <a:ext uri="{FF2B5EF4-FFF2-40B4-BE49-F238E27FC236}">
                  <a16:creationId xmlns:a16="http://schemas.microsoft.com/office/drawing/2014/main" id="{5B43B7D1-C488-4776-B4E2-ABF9F97D749B}"/>
                </a:ext>
              </a:extLst>
            </p:cNvPr>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7797" name="Freeform 133">
            <a:extLst>
              <a:ext uri="{FF2B5EF4-FFF2-40B4-BE49-F238E27FC236}">
                <a16:creationId xmlns:a16="http://schemas.microsoft.com/office/drawing/2014/main" id="{F7043FEE-BB44-4FAA-9BDF-7E928966BDAA}"/>
              </a:ext>
            </a:extLst>
          </p:cNvPr>
          <p:cNvSpPr>
            <a:spLocks/>
          </p:cNvSpPr>
          <p:nvPr/>
        </p:nvSpPr>
        <p:spPr bwMode="auto">
          <a:xfrm rot="-2939644">
            <a:off x="7478713" y="4437062"/>
            <a:ext cx="350838" cy="55563"/>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7798" name="Freeform 134">
            <a:extLst>
              <a:ext uri="{FF2B5EF4-FFF2-40B4-BE49-F238E27FC236}">
                <a16:creationId xmlns:a16="http://schemas.microsoft.com/office/drawing/2014/main" id="{504A203A-AD76-484F-8FEF-654EDD12E850}"/>
              </a:ext>
            </a:extLst>
          </p:cNvPr>
          <p:cNvSpPr>
            <a:spLocks/>
          </p:cNvSpPr>
          <p:nvPr/>
        </p:nvSpPr>
        <p:spPr bwMode="auto">
          <a:xfrm rot="2939644" flipH="1">
            <a:off x="7103269" y="4436269"/>
            <a:ext cx="350838" cy="57150"/>
          </a:xfrm>
          <a:custGeom>
            <a:avLst/>
            <a:gdLst>
              <a:gd name="T0" fmla="*/ 0 w 168"/>
              <a:gd name="T1" fmla="*/ 0 h 36"/>
              <a:gd name="T2" fmla="*/ 108 w 168"/>
              <a:gd name="T3" fmla="*/ 0 h 36"/>
              <a:gd name="T4" fmla="*/ 64 w 168"/>
              <a:gd name="T5" fmla="*/ 36 h 36"/>
              <a:gd name="T6" fmla="*/ 168 w 168"/>
              <a:gd name="T7" fmla="*/ 36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27799" name="Group 135">
            <a:extLst>
              <a:ext uri="{FF2B5EF4-FFF2-40B4-BE49-F238E27FC236}">
                <a16:creationId xmlns:a16="http://schemas.microsoft.com/office/drawing/2014/main" id="{98B721DD-2F7D-435D-B0EF-3988D1181707}"/>
              </a:ext>
            </a:extLst>
          </p:cNvPr>
          <p:cNvGrpSpPr>
            <a:grpSpLocks/>
          </p:cNvGrpSpPr>
          <p:nvPr/>
        </p:nvGrpSpPr>
        <p:grpSpPr bwMode="auto">
          <a:xfrm>
            <a:off x="7081838" y="4540250"/>
            <a:ext cx="452437" cy="577850"/>
            <a:chOff x="2352" y="2061"/>
            <a:chExt cx="246" cy="237"/>
          </a:xfrm>
        </p:grpSpPr>
        <p:pic>
          <p:nvPicPr>
            <p:cNvPr id="1227816" name="Picture 136" descr="notebook">
              <a:extLst>
                <a:ext uri="{FF2B5EF4-FFF2-40B4-BE49-F238E27FC236}">
                  <a16:creationId xmlns:a16="http://schemas.microsoft.com/office/drawing/2014/main" id="{59198C72-42D8-4ADD-9800-DE8E2CF25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7817" name="Line 137">
              <a:extLst>
                <a:ext uri="{FF2B5EF4-FFF2-40B4-BE49-F238E27FC236}">
                  <a16:creationId xmlns:a16="http://schemas.microsoft.com/office/drawing/2014/main" id="{371FFA90-50DF-4689-956B-4F6BB100CCEC}"/>
                </a:ext>
              </a:extLst>
            </p:cNvPr>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7800" name="Text Box 138">
            <a:extLst>
              <a:ext uri="{FF2B5EF4-FFF2-40B4-BE49-F238E27FC236}">
                <a16:creationId xmlns:a16="http://schemas.microsoft.com/office/drawing/2014/main" id="{63924F03-979C-46D6-BCB3-A59B68F43165}"/>
              </a:ext>
            </a:extLst>
          </p:cNvPr>
          <p:cNvSpPr txBox="1">
            <a:spLocks noChangeArrowheads="1"/>
          </p:cNvSpPr>
          <p:nvPr/>
        </p:nvSpPr>
        <p:spPr bwMode="auto">
          <a:xfrm>
            <a:off x="2347913" y="5480050"/>
            <a:ext cx="35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A</a:t>
            </a:r>
          </a:p>
        </p:txBody>
      </p:sp>
      <p:sp>
        <p:nvSpPr>
          <p:cNvPr id="1227801" name="Text Box 139">
            <a:extLst>
              <a:ext uri="{FF2B5EF4-FFF2-40B4-BE49-F238E27FC236}">
                <a16:creationId xmlns:a16="http://schemas.microsoft.com/office/drawing/2014/main" id="{C393766F-F4B3-4CB5-9809-2D0E17EFD516}"/>
              </a:ext>
            </a:extLst>
          </p:cNvPr>
          <p:cNvSpPr txBox="1">
            <a:spLocks noChangeArrowheads="1"/>
          </p:cNvSpPr>
          <p:nvPr/>
        </p:nvSpPr>
        <p:spPr bwMode="auto">
          <a:xfrm>
            <a:off x="7158038" y="5068888"/>
            <a:ext cx="3540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E</a:t>
            </a:r>
          </a:p>
        </p:txBody>
      </p:sp>
      <p:sp>
        <p:nvSpPr>
          <p:cNvPr id="1227802" name="Text Box 140">
            <a:extLst>
              <a:ext uri="{FF2B5EF4-FFF2-40B4-BE49-F238E27FC236}">
                <a16:creationId xmlns:a16="http://schemas.microsoft.com/office/drawing/2014/main" id="{24905303-783B-4430-870F-453032F03F42}"/>
              </a:ext>
            </a:extLst>
          </p:cNvPr>
          <p:cNvSpPr txBox="1">
            <a:spLocks noChangeArrowheads="1"/>
          </p:cNvSpPr>
          <p:nvPr/>
        </p:nvSpPr>
        <p:spPr bwMode="auto">
          <a:xfrm>
            <a:off x="5611813" y="44719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a:t>
            </a:r>
          </a:p>
        </p:txBody>
      </p:sp>
      <p:sp>
        <p:nvSpPr>
          <p:cNvPr id="1227803" name="Text Box 141">
            <a:extLst>
              <a:ext uri="{FF2B5EF4-FFF2-40B4-BE49-F238E27FC236}">
                <a16:creationId xmlns:a16="http://schemas.microsoft.com/office/drawing/2014/main" id="{B47C52DB-A86D-4139-B63A-19C1FE16D3E2}"/>
              </a:ext>
            </a:extLst>
          </p:cNvPr>
          <p:cNvSpPr txBox="1">
            <a:spLocks noChangeArrowheads="1"/>
          </p:cNvSpPr>
          <p:nvPr/>
        </p:nvSpPr>
        <p:spPr bwMode="auto">
          <a:xfrm>
            <a:off x="3778250" y="44005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C</a:t>
            </a:r>
          </a:p>
        </p:txBody>
      </p:sp>
      <p:sp>
        <p:nvSpPr>
          <p:cNvPr id="1227804" name="Text Box 142">
            <a:extLst>
              <a:ext uri="{FF2B5EF4-FFF2-40B4-BE49-F238E27FC236}">
                <a16:creationId xmlns:a16="http://schemas.microsoft.com/office/drawing/2014/main" id="{5FE7B6AF-3B94-467E-95A3-7BDA6EDEFF1A}"/>
              </a:ext>
            </a:extLst>
          </p:cNvPr>
          <p:cNvSpPr txBox="1">
            <a:spLocks noChangeArrowheads="1"/>
          </p:cNvSpPr>
          <p:nvPr/>
        </p:nvSpPr>
        <p:spPr bwMode="auto">
          <a:xfrm>
            <a:off x="1835150" y="4398963"/>
            <a:ext cx="35401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a:t>
            </a:r>
          </a:p>
        </p:txBody>
      </p:sp>
      <p:sp>
        <p:nvSpPr>
          <p:cNvPr id="1227805" name="Text Box 143">
            <a:extLst>
              <a:ext uri="{FF2B5EF4-FFF2-40B4-BE49-F238E27FC236}">
                <a16:creationId xmlns:a16="http://schemas.microsoft.com/office/drawing/2014/main" id="{104FADA1-56B9-4850-A5A9-94BE132FF5A5}"/>
              </a:ext>
            </a:extLst>
          </p:cNvPr>
          <p:cNvSpPr txBox="1">
            <a:spLocks noChangeArrowheads="1"/>
          </p:cNvSpPr>
          <p:nvPr/>
        </p:nvSpPr>
        <p:spPr bwMode="auto">
          <a:xfrm>
            <a:off x="4541838" y="565467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F</a:t>
            </a:r>
          </a:p>
        </p:txBody>
      </p:sp>
      <p:sp>
        <p:nvSpPr>
          <p:cNvPr id="303248" name="AutoShape 144">
            <a:extLst>
              <a:ext uri="{FF2B5EF4-FFF2-40B4-BE49-F238E27FC236}">
                <a16:creationId xmlns:a16="http://schemas.microsoft.com/office/drawing/2014/main" id="{B557DA66-62E9-48A4-AB09-7CB36B8CEE49}"/>
              </a:ext>
            </a:extLst>
          </p:cNvPr>
          <p:cNvSpPr>
            <a:spLocks noChangeArrowheads="1"/>
          </p:cNvSpPr>
          <p:nvPr/>
        </p:nvSpPr>
        <p:spPr bwMode="auto">
          <a:xfrm rot="114164">
            <a:off x="4211638" y="4076700"/>
            <a:ext cx="1362075" cy="207963"/>
          </a:xfrm>
          <a:prstGeom prst="rightArrow">
            <a:avLst>
              <a:gd name="adj1" fmla="val 50000"/>
              <a:gd name="adj2" fmla="val 133964"/>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3249" name="AutoShape 145">
            <a:extLst>
              <a:ext uri="{FF2B5EF4-FFF2-40B4-BE49-F238E27FC236}">
                <a16:creationId xmlns:a16="http://schemas.microsoft.com/office/drawing/2014/main" id="{305DB3C6-A1B5-4C67-B4F1-07C88EC7ACA4}"/>
              </a:ext>
            </a:extLst>
          </p:cNvPr>
          <p:cNvSpPr>
            <a:spLocks noChangeArrowheads="1"/>
          </p:cNvSpPr>
          <p:nvPr/>
        </p:nvSpPr>
        <p:spPr bwMode="auto">
          <a:xfrm rot="1262345">
            <a:off x="6069013" y="4424363"/>
            <a:ext cx="1047750" cy="247650"/>
          </a:xfrm>
          <a:prstGeom prst="rightArrow">
            <a:avLst>
              <a:gd name="adj1" fmla="val 50000"/>
              <a:gd name="adj2" fmla="val 86535"/>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3250" name="AutoShape 146">
            <a:extLst>
              <a:ext uri="{FF2B5EF4-FFF2-40B4-BE49-F238E27FC236}">
                <a16:creationId xmlns:a16="http://schemas.microsoft.com/office/drawing/2014/main" id="{B4CB4288-3750-4E2E-B8D2-CC707EFCC409}"/>
              </a:ext>
            </a:extLst>
          </p:cNvPr>
          <p:cNvSpPr>
            <a:spLocks noChangeArrowheads="1"/>
          </p:cNvSpPr>
          <p:nvPr/>
        </p:nvSpPr>
        <p:spPr bwMode="auto">
          <a:xfrm rot="-692809">
            <a:off x="2605088" y="4214813"/>
            <a:ext cx="1155700" cy="241300"/>
          </a:xfrm>
          <a:prstGeom prst="rightArrow">
            <a:avLst>
              <a:gd name="adj1" fmla="val 50000"/>
              <a:gd name="adj2" fmla="val 97962"/>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3251" name="AutoShape 147">
            <a:extLst>
              <a:ext uri="{FF2B5EF4-FFF2-40B4-BE49-F238E27FC236}">
                <a16:creationId xmlns:a16="http://schemas.microsoft.com/office/drawing/2014/main" id="{C458C71B-3E30-46E1-BE89-1254995E9C44}"/>
              </a:ext>
            </a:extLst>
          </p:cNvPr>
          <p:cNvSpPr>
            <a:spLocks noChangeArrowheads="1"/>
          </p:cNvSpPr>
          <p:nvPr/>
        </p:nvSpPr>
        <p:spPr bwMode="auto">
          <a:xfrm rot="-7231871">
            <a:off x="2165350" y="5060950"/>
            <a:ext cx="803275" cy="282575"/>
          </a:xfrm>
          <a:prstGeom prst="rightArrow">
            <a:avLst>
              <a:gd name="adj1" fmla="val 50000"/>
              <a:gd name="adj2" fmla="val 58144"/>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3252" name="Text Box 148">
            <a:extLst>
              <a:ext uri="{FF2B5EF4-FFF2-40B4-BE49-F238E27FC236}">
                <a16:creationId xmlns:a16="http://schemas.microsoft.com/office/drawing/2014/main" id="{4E5B7515-E9EE-475F-87D2-7B1B9E91CB7F}"/>
              </a:ext>
            </a:extLst>
          </p:cNvPr>
          <p:cNvSpPr txBox="1">
            <a:spLocks noChangeArrowheads="1"/>
          </p:cNvSpPr>
          <p:nvPr/>
        </p:nvSpPr>
        <p:spPr bwMode="auto">
          <a:xfrm>
            <a:off x="2351088" y="6056313"/>
            <a:ext cx="947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源结点</a:t>
            </a:r>
          </a:p>
        </p:txBody>
      </p:sp>
      <p:sp>
        <p:nvSpPr>
          <p:cNvPr id="303253" name="Text Box 149">
            <a:extLst>
              <a:ext uri="{FF2B5EF4-FFF2-40B4-BE49-F238E27FC236}">
                <a16:creationId xmlns:a16="http://schemas.microsoft.com/office/drawing/2014/main" id="{5237ABF6-2BF6-435A-8834-9B5D228489EB}"/>
              </a:ext>
            </a:extLst>
          </p:cNvPr>
          <p:cNvSpPr txBox="1">
            <a:spLocks noChangeArrowheads="1"/>
          </p:cNvSpPr>
          <p:nvPr/>
        </p:nvSpPr>
        <p:spPr bwMode="auto">
          <a:xfrm>
            <a:off x="7623175" y="4691063"/>
            <a:ext cx="1200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目的结点</a:t>
            </a:r>
          </a:p>
        </p:txBody>
      </p:sp>
      <p:sp>
        <p:nvSpPr>
          <p:cNvPr id="1227812" name="Text Box 150">
            <a:extLst>
              <a:ext uri="{FF2B5EF4-FFF2-40B4-BE49-F238E27FC236}">
                <a16:creationId xmlns:a16="http://schemas.microsoft.com/office/drawing/2014/main" id="{B022BA87-BD62-4F03-A1F9-942E88DE1501}"/>
              </a:ext>
            </a:extLst>
          </p:cNvPr>
          <p:cNvSpPr txBox="1">
            <a:spLocks noChangeArrowheads="1"/>
          </p:cNvSpPr>
          <p:nvPr/>
        </p:nvSpPr>
        <p:spPr bwMode="auto">
          <a:xfrm>
            <a:off x="838200" y="4173538"/>
            <a:ext cx="1200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转发结点</a:t>
            </a:r>
          </a:p>
        </p:txBody>
      </p:sp>
      <p:sp>
        <p:nvSpPr>
          <p:cNvPr id="1227813" name="Text Box 151">
            <a:extLst>
              <a:ext uri="{FF2B5EF4-FFF2-40B4-BE49-F238E27FC236}">
                <a16:creationId xmlns:a16="http://schemas.microsoft.com/office/drawing/2014/main" id="{33D9F90F-D846-4375-A4D4-63AC1CE903FF}"/>
              </a:ext>
            </a:extLst>
          </p:cNvPr>
          <p:cNvSpPr txBox="1">
            <a:spLocks noChangeArrowheads="1"/>
          </p:cNvSpPr>
          <p:nvPr/>
        </p:nvSpPr>
        <p:spPr bwMode="auto">
          <a:xfrm>
            <a:off x="3492500" y="3178175"/>
            <a:ext cx="1200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转发结点</a:t>
            </a:r>
          </a:p>
        </p:txBody>
      </p:sp>
      <p:sp>
        <p:nvSpPr>
          <p:cNvPr id="1227814" name="Text Box 152">
            <a:extLst>
              <a:ext uri="{FF2B5EF4-FFF2-40B4-BE49-F238E27FC236}">
                <a16:creationId xmlns:a16="http://schemas.microsoft.com/office/drawing/2014/main" id="{8FF62927-3903-4E27-A9DE-94420CF194B1}"/>
              </a:ext>
            </a:extLst>
          </p:cNvPr>
          <p:cNvSpPr txBox="1">
            <a:spLocks noChangeArrowheads="1"/>
          </p:cNvSpPr>
          <p:nvPr/>
        </p:nvSpPr>
        <p:spPr bwMode="auto">
          <a:xfrm>
            <a:off x="5302250" y="32385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转发结点</a:t>
            </a:r>
          </a:p>
        </p:txBody>
      </p:sp>
      <p:sp>
        <p:nvSpPr>
          <p:cNvPr id="1227815" name="Rectangle 153">
            <a:extLst>
              <a:ext uri="{FF2B5EF4-FFF2-40B4-BE49-F238E27FC236}">
                <a16:creationId xmlns:a16="http://schemas.microsoft.com/office/drawing/2014/main" id="{047B34BE-3C09-4EBD-A656-8A3D8AF31D26}"/>
              </a:ext>
            </a:extLst>
          </p:cNvPr>
          <p:cNvSpPr>
            <a:spLocks noGrp="1" noChangeArrowheads="1"/>
          </p:cNvSpPr>
          <p:nvPr>
            <p:ph type="body" idx="1"/>
          </p:nvPr>
        </p:nvSpPr>
        <p:spPr>
          <a:xfrm>
            <a:off x="1042988" y="1773238"/>
            <a:ext cx="7772400" cy="1295400"/>
          </a:xfrm>
        </p:spPr>
        <p:txBody>
          <a:bodyPr/>
          <a:lstStyle/>
          <a:p>
            <a:pPr eaLnBrk="1" hangingPunct="1"/>
            <a:r>
              <a:rPr lang="zh-CN" altLang="en-US" sz="2400"/>
              <a:t>自组网络是没有固定基础设施（即没有 </a:t>
            </a:r>
            <a:r>
              <a:rPr lang="en-US" altLang="zh-CN" sz="2400"/>
              <a:t>AP</a:t>
            </a:r>
            <a:r>
              <a:rPr lang="zh-CN" altLang="en-US" sz="2400"/>
              <a:t>）的无线局域网。这种网络由一些处于平等状态的移动站之间相互通信组成的临时网络。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30325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30325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3251"/>
                                        </p:tgtEl>
                                        <p:attrNameLst>
                                          <p:attrName>style.visibility</p:attrName>
                                        </p:attrNameLst>
                                      </p:cBhvr>
                                      <p:to>
                                        <p:strVal val="visible"/>
                                      </p:to>
                                    </p:set>
                                    <p:animEffect transition="in" filter="wipe(down)">
                                      <p:cBhvr>
                                        <p:cTn id="15" dur="500"/>
                                        <p:tgtEl>
                                          <p:spTgt spid="303251"/>
                                        </p:tgtEl>
                                      </p:cBhvr>
                                    </p:animEffect>
                                  </p:childTnLst>
                                </p:cTn>
                              </p:par>
                            </p:childTnLst>
                          </p:cTn>
                        </p:par>
                        <p:par>
                          <p:cTn id="16" fill="hold" nodeType="afterGroup">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303250"/>
                                        </p:tgtEl>
                                        <p:attrNameLst>
                                          <p:attrName>style.visibility</p:attrName>
                                        </p:attrNameLst>
                                      </p:cBhvr>
                                      <p:to>
                                        <p:strVal val="visible"/>
                                      </p:to>
                                    </p:set>
                                    <p:animEffect transition="in" filter="wipe(left)">
                                      <p:cBhvr>
                                        <p:cTn id="19" dur="500"/>
                                        <p:tgtEl>
                                          <p:spTgt spid="303250"/>
                                        </p:tgtEl>
                                      </p:cBhvr>
                                    </p:animEffect>
                                  </p:childTnLst>
                                </p:cTn>
                              </p:par>
                            </p:childTnLst>
                          </p:cTn>
                        </p:par>
                        <p:par>
                          <p:cTn id="20" fill="hold" nodeType="afterGroup">
                            <p:stCondLst>
                              <p:cond delay="1500"/>
                            </p:stCondLst>
                            <p:childTnLst>
                              <p:par>
                                <p:cTn id="21" presetID="22" presetClass="entr" presetSubtype="8" fill="hold" grpId="0" nodeType="afterEffect">
                                  <p:stCondLst>
                                    <p:cond delay="500"/>
                                  </p:stCondLst>
                                  <p:childTnLst>
                                    <p:set>
                                      <p:cBhvr>
                                        <p:cTn id="22" dur="1" fill="hold">
                                          <p:stCondLst>
                                            <p:cond delay="0"/>
                                          </p:stCondLst>
                                        </p:cTn>
                                        <p:tgtEl>
                                          <p:spTgt spid="303248"/>
                                        </p:tgtEl>
                                        <p:attrNameLst>
                                          <p:attrName>style.visibility</p:attrName>
                                        </p:attrNameLst>
                                      </p:cBhvr>
                                      <p:to>
                                        <p:strVal val="visible"/>
                                      </p:to>
                                    </p:set>
                                    <p:animEffect transition="in" filter="wipe(left)">
                                      <p:cBhvr>
                                        <p:cTn id="23" dur="500"/>
                                        <p:tgtEl>
                                          <p:spTgt spid="303248"/>
                                        </p:tgtEl>
                                      </p:cBhvr>
                                    </p:animEffect>
                                  </p:childTnLst>
                                </p:cTn>
                              </p:par>
                            </p:childTnLst>
                          </p:cTn>
                        </p:par>
                        <p:par>
                          <p:cTn id="24" fill="hold" nodeType="afterGroup">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303249"/>
                                        </p:tgtEl>
                                        <p:attrNameLst>
                                          <p:attrName>style.visibility</p:attrName>
                                        </p:attrNameLst>
                                      </p:cBhvr>
                                      <p:to>
                                        <p:strVal val="visible"/>
                                      </p:to>
                                    </p:set>
                                    <p:animEffect transition="in" filter="wipe(left)">
                                      <p:cBhvr>
                                        <p:cTn id="27" dur="500"/>
                                        <p:tgtEl>
                                          <p:spTgt spid="303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8" grpId="0" animBg="1"/>
      <p:bldP spid="303249" grpId="0" animBg="1"/>
      <p:bldP spid="303250" grpId="0" animBg="1"/>
      <p:bldP spid="303251" grpId="0" animBg="1"/>
      <p:bldP spid="303252" grpId="0"/>
      <p:bldP spid="3032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6">
            <a:extLst>
              <a:ext uri="{FF2B5EF4-FFF2-40B4-BE49-F238E27FC236}">
                <a16:creationId xmlns:a16="http://schemas.microsoft.com/office/drawing/2014/main" id="{A8A925BD-D634-4A4B-8122-062367CC8DA7}"/>
              </a:ext>
            </a:extLst>
          </p:cNvPr>
          <p:cNvSpPr>
            <a:spLocks noGrp="1" noChangeArrowheads="1"/>
          </p:cNvSpPr>
          <p:nvPr>
            <p:ph type="title"/>
          </p:nvPr>
        </p:nvSpPr>
        <p:spPr>
          <a:xfrm>
            <a:off x="919163" y="214313"/>
            <a:ext cx="8116887" cy="1462087"/>
          </a:xfrm>
        </p:spPr>
        <p:txBody>
          <a:bodyPr/>
          <a:lstStyle/>
          <a:p>
            <a:pPr algn="ctr" eaLnBrk="1" hangingPunct="1"/>
            <a:r>
              <a:rPr lang="zh-CN" altLang="en-US"/>
              <a:t>移动自组网络的应用前景 </a:t>
            </a:r>
          </a:p>
        </p:txBody>
      </p:sp>
      <p:sp>
        <p:nvSpPr>
          <p:cNvPr id="305161" name="Rectangle 9">
            <a:extLst>
              <a:ext uri="{FF2B5EF4-FFF2-40B4-BE49-F238E27FC236}">
                <a16:creationId xmlns:a16="http://schemas.microsoft.com/office/drawing/2014/main" id="{DEDA8E2F-0B97-451F-B0C6-70E5793493D4}"/>
              </a:ext>
            </a:extLst>
          </p:cNvPr>
          <p:cNvSpPr>
            <a:spLocks noGrp="1" noChangeArrowheads="1"/>
          </p:cNvSpPr>
          <p:nvPr>
            <p:ph type="body" idx="1"/>
          </p:nvPr>
        </p:nvSpPr>
        <p:spPr>
          <a:xfrm>
            <a:off x="1042988" y="1978025"/>
            <a:ext cx="7416800" cy="4114800"/>
          </a:xfrm>
        </p:spPr>
        <p:txBody>
          <a:bodyPr/>
          <a:lstStyle/>
          <a:p>
            <a:pPr eaLnBrk="1" hangingPunct="1"/>
            <a:r>
              <a:rPr lang="zh-CN" altLang="en-US" sz="2800"/>
              <a:t>在军事领域中，携带了移动站的战士可利用临时建立的移动自组网络进行通信。</a:t>
            </a:r>
          </a:p>
          <a:p>
            <a:pPr eaLnBrk="1" hangingPunct="1"/>
            <a:r>
              <a:rPr lang="zh-CN" altLang="en-US" sz="2800"/>
              <a:t>这种组网方式也能够应用到作战的地面车辆群和坦克群，以及海上的舰艇群、空中的机群。 </a:t>
            </a:r>
          </a:p>
          <a:p>
            <a:pPr eaLnBrk="1" hangingPunct="1"/>
            <a:r>
              <a:rPr lang="zh-CN" altLang="en-US" sz="2800"/>
              <a:t>当出现自然灾害时，在抢险救灾时利用移动自组网络进行及时的通信往往很有效的，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a:extLst>
              <a:ext uri="{FF2B5EF4-FFF2-40B4-BE49-F238E27FC236}">
                <a16:creationId xmlns:a16="http://schemas.microsoft.com/office/drawing/2014/main" id="{755FEA0C-0078-447B-A2C9-E93A8EC921F5}"/>
              </a:ext>
            </a:extLst>
          </p:cNvPr>
          <p:cNvSpPr>
            <a:spLocks noGrp="1" noChangeArrowheads="1"/>
          </p:cNvSpPr>
          <p:nvPr>
            <p:ph type="title"/>
          </p:nvPr>
        </p:nvSpPr>
        <p:spPr/>
        <p:txBody>
          <a:bodyPr/>
          <a:lstStyle/>
          <a:p>
            <a:pPr algn="ctr" eaLnBrk="1" hangingPunct="1"/>
            <a:r>
              <a:rPr lang="zh-CN" altLang="en-US"/>
              <a:t>无线传感器网络 </a:t>
            </a:r>
            <a:r>
              <a:rPr lang="en-US" altLang="zh-CN"/>
              <a:t>WSN </a:t>
            </a:r>
            <a:r>
              <a:rPr lang="en-US" altLang="zh-CN" sz="4000"/>
              <a:t>(Wireless Sensor Network)</a:t>
            </a:r>
            <a:r>
              <a:rPr lang="en-US" altLang="zh-CN"/>
              <a:t> </a:t>
            </a:r>
          </a:p>
        </p:txBody>
      </p:sp>
      <p:sp>
        <p:nvSpPr>
          <p:cNvPr id="1229827" name="Rectangle 3">
            <a:extLst>
              <a:ext uri="{FF2B5EF4-FFF2-40B4-BE49-F238E27FC236}">
                <a16:creationId xmlns:a16="http://schemas.microsoft.com/office/drawing/2014/main" id="{0C25E01A-9747-4376-82A1-0590E2331949}"/>
              </a:ext>
            </a:extLst>
          </p:cNvPr>
          <p:cNvSpPr>
            <a:spLocks noGrp="1" noChangeArrowheads="1"/>
          </p:cNvSpPr>
          <p:nvPr>
            <p:ph type="body" idx="1"/>
          </p:nvPr>
        </p:nvSpPr>
        <p:spPr>
          <a:xfrm>
            <a:off x="1042988" y="1773238"/>
            <a:ext cx="7772400" cy="4679950"/>
          </a:xfrm>
        </p:spPr>
        <p:txBody>
          <a:bodyPr/>
          <a:lstStyle/>
          <a:p>
            <a:pPr eaLnBrk="1" hangingPunct="1"/>
            <a:r>
              <a:rPr lang="zh-CN" altLang="en-US" sz="2800"/>
              <a:t>由大量</a:t>
            </a:r>
            <a:r>
              <a:rPr lang="zh-CN" altLang="en-US" sz="2800">
                <a:solidFill>
                  <a:schemeClr val="hlink"/>
                </a:solidFill>
              </a:rPr>
              <a:t>传感器</a:t>
            </a:r>
            <a:r>
              <a:rPr lang="zh-CN" altLang="en-US" sz="2800"/>
              <a:t>结点通过无线通信技术构成的自组网络。</a:t>
            </a:r>
          </a:p>
          <a:p>
            <a:pPr eaLnBrk="1" hangingPunct="1"/>
            <a:r>
              <a:rPr lang="zh-CN" altLang="en-US" sz="2800"/>
              <a:t>无线传感器网络的应用是进行各种数据的采集、处理和传输，一般并不需要很高的带宽，但是在大部分时间必须保持低功耗，以节省电池的消耗。</a:t>
            </a:r>
          </a:p>
          <a:p>
            <a:pPr eaLnBrk="1" hangingPunct="1"/>
            <a:r>
              <a:rPr lang="zh-CN" altLang="en-US" sz="2800"/>
              <a:t>由于无线传感结点的存储容量受限，因此对协议栈的大小有严格的限制。</a:t>
            </a:r>
          </a:p>
          <a:p>
            <a:pPr eaLnBrk="1" hangingPunct="1"/>
            <a:r>
              <a:rPr lang="zh-CN" altLang="en-US" sz="2800"/>
              <a:t>无线传感器网络还对网络安全性、结点自动配置、网络动态重组等方面有一定的要求。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4">
            <a:extLst>
              <a:ext uri="{FF2B5EF4-FFF2-40B4-BE49-F238E27FC236}">
                <a16:creationId xmlns:a16="http://schemas.microsoft.com/office/drawing/2014/main" id="{814AE82A-D29F-4A4B-A4D1-6D3B939E9EE6}"/>
              </a:ext>
            </a:extLst>
          </p:cNvPr>
          <p:cNvSpPr>
            <a:spLocks noGrp="1" noChangeArrowheads="1"/>
          </p:cNvSpPr>
          <p:nvPr>
            <p:ph type="title"/>
          </p:nvPr>
        </p:nvSpPr>
        <p:spPr/>
        <p:txBody>
          <a:bodyPr/>
          <a:lstStyle/>
          <a:p>
            <a:pPr eaLnBrk="1" hangingPunct="1"/>
            <a:r>
              <a:rPr lang="zh-CN" altLang="en-US"/>
              <a:t>传感器结点的形状</a:t>
            </a:r>
            <a:r>
              <a:rPr lang="en-US" altLang="zh-CN"/>
              <a:t>(a)</a:t>
            </a:r>
            <a:r>
              <a:rPr lang="zh-CN" altLang="en-US"/>
              <a:t>和组成</a:t>
            </a:r>
            <a:r>
              <a:rPr lang="en-US" altLang="zh-CN"/>
              <a:t>(b) </a:t>
            </a:r>
          </a:p>
        </p:txBody>
      </p:sp>
      <p:sp>
        <p:nvSpPr>
          <p:cNvPr id="357382" name="Rectangle 6">
            <a:extLst>
              <a:ext uri="{FF2B5EF4-FFF2-40B4-BE49-F238E27FC236}">
                <a16:creationId xmlns:a16="http://schemas.microsoft.com/office/drawing/2014/main" id="{9CCC6AE4-9823-4591-ACCD-BA2FBAAE6ABE}"/>
              </a:ext>
            </a:extLst>
          </p:cNvPr>
          <p:cNvSpPr>
            <a:spLocks noChangeArrowheads="1"/>
          </p:cNvSpPr>
          <p:nvPr/>
        </p:nvSpPr>
        <p:spPr bwMode="auto">
          <a:xfrm>
            <a:off x="5003800" y="2781300"/>
            <a:ext cx="3603625" cy="2433638"/>
          </a:xfrm>
          <a:prstGeom prst="rect">
            <a:avLst/>
          </a:prstGeom>
          <a:solidFill>
            <a:srgbClr val="CCECFF"/>
          </a:solidFill>
          <a:ln w="12700" cap="sq">
            <a:solidFill>
              <a:srgbClr val="333399"/>
            </a:solidFill>
            <a:miter lim="800000"/>
            <a:headEnd type="none" w="sm" len="sm"/>
            <a:tailEnd type="none" w="sm" len="sm"/>
          </a:ln>
          <a:effectLst>
            <a:outerShdw dist="35921" dir="2700000" algn="ctr" rotWithShape="0">
              <a:schemeClr val="bg2"/>
            </a:outerShdw>
          </a:effectLst>
        </p:spPr>
        <p:txBody>
          <a:bodyPr wrap="none" anchor="ctr"/>
          <a:lstStyle/>
          <a:p>
            <a:pPr algn="ctr" eaLnBrk="0" hangingPunct="0">
              <a:defRPr/>
            </a:pPr>
            <a:endParaRPr lang="zh-CN" altLang="zh-CN">
              <a:solidFill>
                <a:srgbClr val="333399"/>
              </a:solidFill>
              <a:latin typeface="Arial" charset="0"/>
              <a:ea typeface="黑体" pitchFamily="2" charset="-122"/>
            </a:endParaRPr>
          </a:p>
        </p:txBody>
      </p:sp>
      <p:sp>
        <p:nvSpPr>
          <p:cNvPr id="1230852" name="AutoShape 7">
            <a:extLst>
              <a:ext uri="{FF2B5EF4-FFF2-40B4-BE49-F238E27FC236}">
                <a16:creationId xmlns:a16="http://schemas.microsoft.com/office/drawing/2014/main" id="{903BDB87-FF64-41FF-9A74-6F9467364787}"/>
              </a:ext>
            </a:extLst>
          </p:cNvPr>
          <p:cNvSpPr>
            <a:spLocks noChangeArrowheads="1"/>
          </p:cNvSpPr>
          <p:nvPr/>
        </p:nvSpPr>
        <p:spPr bwMode="auto">
          <a:xfrm>
            <a:off x="5194300" y="3951288"/>
            <a:ext cx="833438" cy="1125537"/>
          </a:xfrm>
          <a:prstGeom prst="roundRect">
            <a:avLst>
              <a:gd name="adj" fmla="val 16667"/>
            </a:avLst>
          </a:prstGeom>
          <a:solidFill>
            <a:srgbClr val="99FF99">
              <a:alpha val="50195"/>
            </a:srgbClr>
          </a:solidFill>
          <a:ln w="12700" cap="sq">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333399"/>
                </a:solidFill>
                <a:ea typeface="黑体" panose="02010609060101010101" pitchFamily="49" charset="-122"/>
              </a:rPr>
              <a:t>存储器</a:t>
            </a:r>
          </a:p>
        </p:txBody>
      </p:sp>
      <p:sp>
        <p:nvSpPr>
          <p:cNvPr id="1230853" name="AutoShape 8">
            <a:extLst>
              <a:ext uri="{FF2B5EF4-FFF2-40B4-BE49-F238E27FC236}">
                <a16:creationId xmlns:a16="http://schemas.microsoft.com/office/drawing/2014/main" id="{86E74371-FC7B-43E0-8882-DA1BD63AF3E9}"/>
              </a:ext>
            </a:extLst>
          </p:cNvPr>
          <p:cNvSpPr>
            <a:spLocks noChangeArrowheads="1"/>
          </p:cNvSpPr>
          <p:nvPr/>
        </p:nvSpPr>
        <p:spPr bwMode="auto">
          <a:xfrm>
            <a:off x="6143625" y="2976563"/>
            <a:ext cx="946150" cy="720725"/>
          </a:xfrm>
          <a:prstGeom prst="roundRect">
            <a:avLst>
              <a:gd name="adj" fmla="val 16667"/>
            </a:avLst>
          </a:prstGeom>
          <a:solidFill>
            <a:srgbClr val="FFCC00">
              <a:alpha val="50195"/>
            </a:srgbClr>
          </a:solidFill>
          <a:ln w="12700" cap="sq">
            <a:solidFill>
              <a:schemeClr val="tx2"/>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ea typeface="黑体" panose="02010609060101010101" pitchFamily="49" charset="-122"/>
              </a:rPr>
              <a:t>CPU</a:t>
            </a:r>
          </a:p>
        </p:txBody>
      </p:sp>
      <p:grpSp>
        <p:nvGrpSpPr>
          <p:cNvPr id="1230854" name="Group 9">
            <a:extLst>
              <a:ext uri="{FF2B5EF4-FFF2-40B4-BE49-F238E27FC236}">
                <a16:creationId xmlns:a16="http://schemas.microsoft.com/office/drawing/2014/main" id="{5F34C05B-9EE7-4580-ADDA-F305C0B3046F}"/>
              </a:ext>
            </a:extLst>
          </p:cNvPr>
          <p:cNvGrpSpPr>
            <a:grpSpLocks/>
          </p:cNvGrpSpPr>
          <p:nvPr/>
        </p:nvGrpSpPr>
        <p:grpSpPr bwMode="auto">
          <a:xfrm>
            <a:off x="6330950" y="3951288"/>
            <a:ext cx="1042988" cy="1119187"/>
            <a:chOff x="1296" y="2064"/>
            <a:chExt cx="768" cy="1344"/>
          </a:xfrm>
        </p:grpSpPr>
        <p:sp>
          <p:nvSpPr>
            <p:cNvPr id="1230862" name="AutoShape 10">
              <a:extLst>
                <a:ext uri="{FF2B5EF4-FFF2-40B4-BE49-F238E27FC236}">
                  <a16:creationId xmlns:a16="http://schemas.microsoft.com/office/drawing/2014/main" id="{2BFC3B83-F326-45C3-8210-C2FEBD2CAAE6}"/>
                </a:ext>
              </a:extLst>
            </p:cNvPr>
            <p:cNvSpPr>
              <a:spLocks noChangeArrowheads="1"/>
            </p:cNvSpPr>
            <p:nvPr/>
          </p:nvSpPr>
          <p:spPr bwMode="auto">
            <a:xfrm>
              <a:off x="1296" y="2064"/>
              <a:ext cx="192" cy="1344"/>
            </a:xfrm>
            <a:prstGeom prst="roundRect">
              <a:avLst>
                <a:gd name="adj" fmla="val 16667"/>
              </a:avLst>
            </a:prstGeom>
            <a:solidFill>
              <a:srgbClr val="CC3399">
                <a:alpha val="50195"/>
              </a:srgbClr>
            </a:solidFill>
            <a:ln w="12700" cap="sq">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863" name="AutoShape 11">
              <a:extLst>
                <a:ext uri="{FF2B5EF4-FFF2-40B4-BE49-F238E27FC236}">
                  <a16:creationId xmlns:a16="http://schemas.microsoft.com/office/drawing/2014/main" id="{9C76D7B8-B2AF-422C-AF8E-1D3BEB46927F}"/>
                </a:ext>
              </a:extLst>
            </p:cNvPr>
            <p:cNvSpPr>
              <a:spLocks noChangeArrowheads="1"/>
            </p:cNvSpPr>
            <p:nvPr/>
          </p:nvSpPr>
          <p:spPr bwMode="auto">
            <a:xfrm>
              <a:off x="1872" y="2064"/>
              <a:ext cx="192" cy="1344"/>
            </a:xfrm>
            <a:prstGeom prst="roundRect">
              <a:avLst>
                <a:gd name="adj" fmla="val 16667"/>
              </a:avLst>
            </a:prstGeom>
            <a:solidFill>
              <a:srgbClr val="CC3399">
                <a:alpha val="50195"/>
              </a:srgbClr>
            </a:solidFill>
            <a:ln w="12700" cap="sq">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864" name="AutoShape 12">
              <a:extLst>
                <a:ext uri="{FF2B5EF4-FFF2-40B4-BE49-F238E27FC236}">
                  <a16:creationId xmlns:a16="http://schemas.microsoft.com/office/drawing/2014/main" id="{F043A8F0-18C2-49AB-BC90-056402AE3952}"/>
                </a:ext>
              </a:extLst>
            </p:cNvPr>
            <p:cNvSpPr>
              <a:spLocks noChangeArrowheads="1"/>
            </p:cNvSpPr>
            <p:nvPr/>
          </p:nvSpPr>
          <p:spPr bwMode="auto">
            <a:xfrm>
              <a:off x="1584" y="2064"/>
              <a:ext cx="192" cy="1344"/>
            </a:xfrm>
            <a:prstGeom prst="roundRect">
              <a:avLst>
                <a:gd name="adj" fmla="val 16667"/>
              </a:avLst>
            </a:prstGeom>
            <a:solidFill>
              <a:srgbClr val="CC3399">
                <a:alpha val="50195"/>
              </a:srgbClr>
            </a:solidFill>
            <a:ln w="12700" cap="sq">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30855" name="AutoShape 13">
            <a:extLst>
              <a:ext uri="{FF2B5EF4-FFF2-40B4-BE49-F238E27FC236}">
                <a16:creationId xmlns:a16="http://schemas.microsoft.com/office/drawing/2014/main" id="{F6A41BD6-1763-4576-A9B3-211F619D3148}"/>
              </a:ext>
            </a:extLst>
          </p:cNvPr>
          <p:cNvSpPr>
            <a:spLocks noChangeArrowheads="1"/>
          </p:cNvSpPr>
          <p:nvPr/>
        </p:nvSpPr>
        <p:spPr bwMode="auto">
          <a:xfrm rot="5400000">
            <a:off x="7169945" y="3180556"/>
            <a:ext cx="665162" cy="257175"/>
          </a:xfrm>
          <a:custGeom>
            <a:avLst/>
            <a:gdLst>
              <a:gd name="T0" fmla="*/ 582017 w 21600"/>
              <a:gd name="T1" fmla="*/ 128588 h 21600"/>
              <a:gd name="T2" fmla="*/ 332581 w 21600"/>
              <a:gd name="T3" fmla="*/ 257175 h 21600"/>
              <a:gd name="T4" fmla="*/ 83145 w 21600"/>
              <a:gd name="T5" fmla="*/ 128588 h 21600"/>
              <a:gd name="T6" fmla="*/ 33258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CC00"/>
          </a:solidFill>
          <a:ln w="12700" cap="sq">
            <a:solidFill>
              <a:srgbClr val="333399"/>
            </a:solidFill>
            <a:miter lim="800000"/>
            <a:headEnd type="none" w="sm" len="sm"/>
            <a:tailEnd type="none" w="sm" len="sm"/>
          </a:ln>
        </p:spPr>
        <p:txBody>
          <a:bodyPr rot="10800000" vert="eaVert" wrap="none" anchor="ctr"/>
          <a:lstStyle/>
          <a:p>
            <a:endParaRPr lang="zh-CN" altLang="en-US"/>
          </a:p>
        </p:txBody>
      </p:sp>
      <p:sp>
        <p:nvSpPr>
          <p:cNvPr id="1230856" name="Rectangle 14">
            <a:extLst>
              <a:ext uri="{FF2B5EF4-FFF2-40B4-BE49-F238E27FC236}">
                <a16:creationId xmlns:a16="http://schemas.microsoft.com/office/drawing/2014/main" id="{29BE3767-54FD-4946-809E-BE2C523F87AA}"/>
              </a:ext>
            </a:extLst>
          </p:cNvPr>
          <p:cNvSpPr>
            <a:spLocks noChangeArrowheads="1"/>
          </p:cNvSpPr>
          <p:nvPr/>
        </p:nvSpPr>
        <p:spPr bwMode="auto">
          <a:xfrm>
            <a:off x="7331075" y="4092575"/>
            <a:ext cx="94615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333399"/>
                </a:solidFill>
                <a:ea typeface="黑体" panose="02010609060101010101" pitchFamily="49" charset="-122"/>
              </a:rPr>
              <a:t>传感器</a:t>
            </a:r>
          </a:p>
          <a:p>
            <a:pPr algn="ctr">
              <a:lnSpc>
                <a:spcPct val="85000"/>
              </a:lnSpc>
            </a:pPr>
            <a:r>
              <a:rPr lang="zh-CN" altLang="en-US">
                <a:solidFill>
                  <a:srgbClr val="333399"/>
                </a:solidFill>
                <a:ea typeface="黑体" panose="02010609060101010101" pitchFamily="49" charset="-122"/>
              </a:rPr>
              <a:t>硬件</a:t>
            </a:r>
          </a:p>
        </p:txBody>
      </p:sp>
      <p:sp>
        <p:nvSpPr>
          <p:cNvPr id="1230857" name="Oval 15">
            <a:extLst>
              <a:ext uri="{FF2B5EF4-FFF2-40B4-BE49-F238E27FC236}">
                <a16:creationId xmlns:a16="http://schemas.microsoft.com/office/drawing/2014/main" id="{C6F1DD4E-7DD8-4D48-9A8C-4BF566D1FC17}"/>
              </a:ext>
            </a:extLst>
          </p:cNvPr>
          <p:cNvSpPr>
            <a:spLocks noChangeArrowheads="1"/>
          </p:cNvSpPr>
          <p:nvPr/>
        </p:nvSpPr>
        <p:spPr bwMode="auto">
          <a:xfrm>
            <a:off x="5287963" y="2974975"/>
            <a:ext cx="665162" cy="682625"/>
          </a:xfrm>
          <a:prstGeom prst="ellipse">
            <a:avLst/>
          </a:prstGeom>
          <a:solidFill>
            <a:srgbClr val="FFCCFF"/>
          </a:solidFill>
          <a:ln w="9525">
            <a:solidFill>
              <a:srgbClr val="3333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333399"/>
                </a:solidFill>
                <a:ea typeface="黑体" panose="02010609060101010101" pitchFamily="49" charset="-122"/>
              </a:rPr>
              <a:t>电池</a:t>
            </a:r>
          </a:p>
        </p:txBody>
      </p:sp>
      <p:sp>
        <p:nvSpPr>
          <p:cNvPr id="1230858" name="Rectangle 16">
            <a:extLst>
              <a:ext uri="{FF2B5EF4-FFF2-40B4-BE49-F238E27FC236}">
                <a16:creationId xmlns:a16="http://schemas.microsoft.com/office/drawing/2014/main" id="{5F7E8680-3B32-4480-9020-9A4D74CD49CF}"/>
              </a:ext>
            </a:extLst>
          </p:cNvPr>
          <p:cNvSpPr>
            <a:spLocks noChangeArrowheads="1"/>
          </p:cNvSpPr>
          <p:nvPr/>
        </p:nvSpPr>
        <p:spPr bwMode="auto">
          <a:xfrm>
            <a:off x="7615238" y="2932113"/>
            <a:ext cx="946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a:solidFill>
                  <a:srgbClr val="333399"/>
                </a:solidFill>
                <a:ea typeface="黑体" panose="02010609060101010101" pitchFamily="49" charset="-122"/>
              </a:rPr>
              <a:t>无线</a:t>
            </a:r>
          </a:p>
          <a:p>
            <a:pPr algn="ctr">
              <a:lnSpc>
                <a:spcPct val="85000"/>
              </a:lnSpc>
            </a:pPr>
            <a:r>
              <a:rPr lang="zh-CN" altLang="en-US">
                <a:solidFill>
                  <a:srgbClr val="333399"/>
                </a:solidFill>
                <a:ea typeface="黑体" panose="02010609060101010101" pitchFamily="49" charset="-122"/>
              </a:rPr>
              <a:t>收发器</a:t>
            </a:r>
          </a:p>
        </p:txBody>
      </p:sp>
      <p:pic>
        <p:nvPicPr>
          <p:cNvPr id="1230859" name="Picture 17" descr="UCB-sensor-dots">
            <a:extLst>
              <a:ext uri="{FF2B5EF4-FFF2-40B4-BE49-F238E27FC236}">
                <a16:creationId xmlns:a16="http://schemas.microsoft.com/office/drawing/2014/main" id="{64370FDD-CB65-455C-9F87-E9BA9BF1D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50" t="11598" r="7932" b="12183"/>
          <a:stretch>
            <a:fillRect/>
          </a:stretch>
        </p:blipFill>
        <p:spPr bwMode="auto">
          <a:xfrm>
            <a:off x="827088" y="2781300"/>
            <a:ext cx="36957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860" name="Text Box 21">
            <a:extLst>
              <a:ext uri="{FF2B5EF4-FFF2-40B4-BE49-F238E27FC236}">
                <a16:creationId xmlns:a16="http://schemas.microsoft.com/office/drawing/2014/main" id="{C06B2E36-6246-4147-891E-DCDF7834791A}"/>
              </a:ext>
            </a:extLst>
          </p:cNvPr>
          <p:cNvSpPr txBox="1">
            <a:spLocks noChangeArrowheads="1"/>
          </p:cNvSpPr>
          <p:nvPr/>
        </p:nvSpPr>
        <p:spPr bwMode="auto">
          <a:xfrm>
            <a:off x="2463800" y="5292725"/>
            <a:ext cx="679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333399"/>
                </a:solidFill>
              </a:rPr>
              <a:t>(a)</a:t>
            </a:r>
          </a:p>
        </p:txBody>
      </p:sp>
      <p:sp>
        <p:nvSpPr>
          <p:cNvPr id="1230861" name="Text Box 22">
            <a:extLst>
              <a:ext uri="{FF2B5EF4-FFF2-40B4-BE49-F238E27FC236}">
                <a16:creationId xmlns:a16="http://schemas.microsoft.com/office/drawing/2014/main" id="{22D640FE-4158-4D47-A6EE-F5486F39D01B}"/>
              </a:ext>
            </a:extLst>
          </p:cNvPr>
          <p:cNvSpPr txBox="1">
            <a:spLocks noChangeArrowheads="1"/>
          </p:cNvSpPr>
          <p:nvPr/>
        </p:nvSpPr>
        <p:spPr bwMode="auto">
          <a:xfrm>
            <a:off x="6556375" y="5300663"/>
            <a:ext cx="67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333399"/>
                </a:solidFill>
              </a:rPr>
              <a:t>(b)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a:extLst>
              <a:ext uri="{FF2B5EF4-FFF2-40B4-BE49-F238E27FC236}">
                <a16:creationId xmlns:a16="http://schemas.microsoft.com/office/drawing/2014/main" id="{5837D573-E576-4FCE-B4D1-D96A0DD7C3D0}"/>
              </a:ext>
            </a:extLst>
          </p:cNvPr>
          <p:cNvSpPr>
            <a:spLocks noGrp="1" noChangeArrowheads="1"/>
          </p:cNvSpPr>
          <p:nvPr>
            <p:ph type="title"/>
          </p:nvPr>
        </p:nvSpPr>
        <p:spPr/>
        <p:txBody>
          <a:bodyPr/>
          <a:lstStyle/>
          <a:p>
            <a:pPr eaLnBrk="1" hangingPunct="1"/>
            <a:r>
              <a:rPr lang="zh-CN" altLang="en-US" sz="4000"/>
              <a:t>无线传感器网络主要的应用领域 </a:t>
            </a:r>
          </a:p>
        </p:txBody>
      </p:sp>
      <p:sp>
        <p:nvSpPr>
          <p:cNvPr id="1231875" name="Rectangle 3">
            <a:extLst>
              <a:ext uri="{FF2B5EF4-FFF2-40B4-BE49-F238E27FC236}">
                <a16:creationId xmlns:a16="http://schemas.microsoft.com/office/drawing/2014/main" id="{0449D9CC-5DBD-481D-8397-83D5596A63A7}"/>
              </a:ext>
            </a:extLst>
          </p:cNvPr>
          <p:cNvSpPr>
            <a:spLocks noGrp="1" noChangeArrowheads="1"/>
          </p:cNvSpPr>
          <p:nvPr>
            <p:ph type="body" idx="1"/>
          </p:nvPr>
        </p:nvSpPr>
        <p:spPr>
          <a:xfrm>
            <a:off x="1042988" y="1835150"/>
            <a:ext cx="7772400" cy="4618038"/>
          </a:xfrm>
        </p:spPr>
        <p:txBody>
          <a:bodyPr/>
          <a:lstStyle/>
          <a:p>
            <a:pPr eaLnBrk="1" hangingPunct="1">
              <a:lnSpc>
                <a:spcPct val="90000"/>
              </a:lnSpc>
            </a:pPr>
            <a:r>
              <a:rPr lang="zh-CN" altLang="en-US"/>
              <a:t>环境监测与保护（如洪水预报、动物栖息的监控）；</a:t>
            </a:r>
          </a:p>
          <a:p>
            <a:pPr eaLnBrk="1" hangingPunct="1">
              <a:lnSpc>
                <a:spcPct val="90000"/>
              </a:lnSpc>
            </a:pPr>
            <a:r>
              <a:rPr lang="zh-CN" altLang="en-US"/>
              <a:t>战争中对敌情的侦查和对兵力、装备、物资等的监控；</a:t>
            </a:r>
          </a:p>
          <a:p>
            <a:pPr eaLnBrk="1" hangingPunct="1">
              <a:lnSpc>
                <a:spcPct val="90000"/>
              </a:lnSpc>
            </a:pPr>
            <a:r>
              <a:rPr lang="zh-CN" altLang="en-US"/>
              <a:t>医疗中对病房的监测和对患者的护理；</a:t>
            </a:r>
          </a:p>
          <a:p>
            <a:pPr eaLnBrk="1" hangingPunct="1">
              <a:lnSpc>
                <a:spcPct val="90000"/>
              </a:lnSpc>
            </a:pPr>
            <a:r>
              <a:rPr lang="zh-CN" altLang="en-US"/>
              <a:t>在危险的工业环境（如矿井、核电站等）中的安全监测；</a:t>
            </a:r>
          </a:p>
          <a:p>
            <a:pPr eaLnBrk="1" hangingPunct="1">
              <a:lnSpc>
                <a:spcPct val="90000"/>
              </a:lnSpc>
            </a:pPr>
            <a:r>
              <a:rPr lang="zh-CN" altLang="en-US"/>
              <a:t>城市交通管理、建筑内的温度</a:t>
            </a:r>
            <a:r>
              <a:rPr lang="en-US" altLang="zh-CN"/>
              <a:t>/</a:t>
            </a:r>
            <a:r>
              <a:rPr lang="zh-CN" altLang="en-US"/>
              <a:t>照明</a:t>
            </a:r>
            <a:r>
              <a:rPr lang="en-US" altLang="zh-CN"/>
              <a:t>/</a:t>
            </a:r>
            <a:r>
              <a:rPr lang="zh-CN" altLang="en-US"/>
              <a:t>安全控制等。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6">
            <a:extLst>
              <a:ext uri="{FF2B5EF4-FFF2-40B4-BE49-F238E27FC236}">
                <a16:creationId xmlns:a16="http://schemas.microsoft.com/office/drawing/2014/main" id="{851755AA-C5A9-430F-A6D2-7D5A2D36C41F}"/>
              </a:ext>
            </a:extLst>
          </p:cNvPr>
          <p:cNvSpPr>
            <a:spLocks noGrp="1" noChangeArrowheads="1"/>
          </p:cNvSpPr>
          <p:nvPr>
            <p:ph type="title"/>
          </p:nvPr>
        </p:nvSpPr>
        <p:spPr>
          <a:xfrm>
            <a:off x="919163" y="214313"/>
            <a:ext cx="8116887" cy="1462087"/>
          </a:xfrm>
        </p:spPr>
        <p:txBody>
          <a:bodyPr/>
          <a:lstStyle/>
          <a:p>
            <a:pPr algn="ctr" eaLnBrk="1" hangingPunct="1"/>
            <a:r>
              <a:rPr lang="zh-CN" altLang="en-US"/>
              <a:t>移动自组网络</a:t>
            </a:r>
            <a:br>
              <a:rPr lang="zh-CN" altLang="en-US"/>
            </a:br>
            <a:r>
              <a:rPr lang="zh-CN" altLang="en-US"/>
              <a:t>和移动 </a:t>
            </a:r>
            <a:r>
              <a:rPr lang="en-US" altLang="zh-CN"/>
              <a:t>IP </a:t>
            </a:r>
            <a:r>
              <a:rPr lang="zh-CN" altLang="en-US"/>
              <a:t>并不相同 </a:t>
            </a:r>
          </a:p>
        </p:txBody>
      </p:sp>
      <p:sp>
        <p:nvSpPr>
          <p:cNvPr id="304137" name="Rectangle 9">
            <a:extLst>
              <a:ext uri="{FF2B5EF4-FFF2-40B4-BE49-F238E27FC236}">
                <a16:creationId xmlns:a16="http://schemas.microsoft.com/office/drawing/2014/main" id="{3611A2BE-A2D7-497E-B746-E05B27FA8CB4}"/>
              </a:ext>
            </a:extLst>
          </p:cNvPr>
          <p:cNvSpPr>
            <a:spLocks noGrp="1" noChangeArrowheads="1"/>
          </p:cNvSpPr>
          <p:nvPr>
            <p:ph type="body" idx="1"/>
          </p:nvPr>
        </p:nvSpPr>
        <p:spPr>
          <a:xfrm>
            <a:off x="1042988" y="1978025"/>
            <a:ext cx="7416800" cy="4114800"/>
          </a:xfrm>
        </p:spPr>
        <p:txBody>
          <a:bodyPr/>
          <a:lstStyle/>
          <a:p>
            <a:pPr eaLnBrk="1" hangingPunct="1"/>
            <a:r>
              <a:rPr lang="zh-CN" altLang="en-US" sz="2800"/>
              <a:t>移动 </a:t>
            </a:r>
            <a:r>
              <a:rPr lang="en-US" altLang="zh-CN" sz="2800"/>
              <a:t>IP </a:t>
            </a:r>
            <a:r>
              <a:rPr lang="zh-CN" altLang="en-US" sz="2800"/>
              <a:t>技术使漫游的主机可以用多种方式连接到因特网。</a:t>
            </a:r>
          </a:p>
          <a:p>
            <a:pPr eaLnBrk="1" hangingPunct="1"/>
            <a:r>
              <a:rPr lang="zh-CN" altLang="en-US" sz="2800"/>
              <a:t>移动 </a:t>
            </a:r>
            <a:r>
              <a:rPr lang="en-US" altLang="zh-CN" sz="2800"/>
              <a:t>IP </a:t>
            </a:r>
            <a:r>
              <a:rPr lang="zh-CN" altLang="en-US" sz="2800"/>
              <a:t>的核心网络功能仍然是基于在固定互联网中一直在使用的各种路由选择协议。</a:t>
            </a:r>
          </a:p>
          <a:p>
            <a:pPr eaLnBrk="1" hangingPunct="1"/>
            <a:r>
              <a:rPr lang="zh-CN" altLang="en-US" sz="2800"/>
              <a:t>移动自组网络是将移动性扩展到无线领域中的自治系统，它具有自己特定的路由选择协议，并且可以不和因特网相连。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a:extLst>
              <a:ext uri="{FF2B5EF4-FFF2-40B4-BE49-F238E27FC236}">
                <a16:creationId xmlns:a16="http://schemas.microsoft.com/office/drawing/2014/main" id="{1E84148F-31BD-4F82-974D-1D478F9BBB69}"/>
              </a:ext>
            </a:extLst>
          </p:cNvPr>
          <p:cNvSpPr>
            <a:spLocks noGrp="1" noChangeArrowheads="1"/>
          </p:cNvSpPr>
          <p:nvPr>
            <p:ph type="title"/>
          </p:nvPr>
        </p:nvSpPr>
        <p:spPr/>
        <p:txBody>
          <a:bodyPr/>
          <a:lstStyle/>
          <a:p>
            <a:pPr algn="ctr" eaLnBrk="1" hangingPunct="1"/>
            <a:r>
              <a:rPr lang="zh-CN" altLang="en-US" sz="4000"/>
              <a:t>几种不同的接入</a:t>
            </a:r>
          </a:p>
        </p:txBody>
      </p:sp>
      <p:sp>
        <p:nvSpPr>
          <p:cNvPr id="1233923" name="Rectangle 3">
            <a:extLst>
              <a:ext uri="{FF2B5EF4-FFF2-40B4-BE49-F238E27FC236}">
                <a16:creationId xmlns:a16="http://schemas.microsoft.com/office/drawing/2014/main" id="{FB1663BB-EB21-448F-A218-2AF5F6663838}"/>
              </a:ext>
            </a:extLst>
          </p:cNvPr>
          <p:cNvSpPr>
            <a:spLocks noGrp="1" noChangeArrowheads="1"/>
          </p:cNvSpPr>
          <p:nvPr>
            <p:ph type="body" idx="1"/>
          </p:nvPr>
        </p:nvSpPr>
        <p:spPr>
          <a:xfrm>
            <a:off x="1042988" y="1917700"/>
            <a:ext cx="7772400" cy="4751388"/>
          </a:xfrm>
        </p:spPr>
        <p:txBody>
          <a:bodyPr/>
          <a:lstStyle/>
          <a:p>
            <a:pPr eaLnBrk="1" hangingPunct="1">
              <a:lnSpc>
                <a:spcPct val="80000"/>
              </a:lnSpc>
            </a:pPr>
            <a:r>
              <a:rPr lang="zh-CN" altLang="en-US" sz="2800">
                <a:solidFill>
                  <a:schemeClr val="hlink"/>
                </a:solidFill>
              </a:rPr>
              <a:t>固定接入</a:t>
            </a:r>
            <a:r>
              <a:rPr lang="en-US" altLang="zh-CN" sz="2800"/>
              <a:t>(fixed access)——</a:t>
            </a:r>
            <a:r>
              <a:rPr lang="zh-CN" altLang="en-US" sz="2800"/>
              <a:t>在作为网络用户期间，用户设置的地理位置保持不变。</a:t>
            </a:r>
          </a:p>
          <a:p>
            <a:pPr eaLnBrk="1" hangingPunct="1">
              <a:lnSpc>
                <a:spcPct val="80000"/>
              </a:lnSpc>
            </a:pPr>
            <a:r>
              <a:rPr lang="zh-CN" altLang="en-US" sz="2800">
                <a:solidFill>
                  <a:schemeClr val="hlink"/>
                </a:solidFill>
              </a:rPr>
              <a:t>移动接入</a:t>
            </a:r>
            <a:r>
              <a:rPr lang="en-US" altLang="zh-CN" sz="2800"/>
              <a:t>(mobility access)——</a:t>
            </a:r>
            <a:r>
              <a:rPr lang="zh-CN" altLang="en-US" sz="2800"/>
              <a:t>用户设置能够以车辆速度移动时进行网络通信。当发生切换时，通信仍然是连续的。</a:t>
            </a:r>
          </a:p>
          <a:p>
            <a:pPr eaLnBrk="1" hangingPunct="1">
              <a:lnSpc>
                <a:spcPct val="80000"/>
              </a:lnSpc>
            </a:pPr>
            <a:r>
              <a:rPr lang="zh-CN" altLang="en-US" sz="2800">
                <a:solidFill>
                  <a:schemeClr val="hlink"/>
                </a:solidFill>
              </a:rPr>
              <a:t>便携接入</a:t>
            </a:r>
            <a:r>
              <a:rPr lang="en-US" altLang="zh-CN" sz="2800"/>
              <a:t>(portable access)——</a:t>
            </a:r>
            <a:r>
              <a:rPr lang="zh-CN" altLang="en-US" sz="2800"/>
              <a:t>在受限的网络覆盖面积中，用户设备能够在以步行速度移动时进行网络通信，提供有限的切换能力。</a:t>
            </a:r>
          </a:p>
          <a:p>
            <a:pPr eaLnBrk="1" hangingPunct="1">
              <a:lnSpc>
                <a:spcPct val="80000"/>
              </a:lnSpc>
            </a:pPr>
            <a:r>
              <a:rPr lang="zh-CN" altLang="en-US" sz="2800">
                <a:solidFill>
                  <a:schemeClr val="hlink"/>
                </a:solidFill>
              </a:rPr>
              <a:t>游牧接入</a:t>
            </a:r>
            <a:r>
              <a:rPr lang="en-US" altLang="zh-CN" sz="2800"/>
              <a:t>(nomadic access)——</a:t>
            </a:r>
            <a:r>
              <a:rPr lang="zh-CN" altLang="en-US" sz="2800"/>
              <a:t>用户设备的地理位置至少在进行网络通信时保持不变。如用户设备移动了位置，则再次进行通信时可能还要寻找最佳的基站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6">
            <a:extLst>
              <a:ext uri="{FF2B5EF4-FFF2-40B4-BE49-F238E27FC236}">
                <a16:creationId xmlns:a16="http://schemas.microsoft.com/office/drawing/2014/main" id="{203BAF15-BBB0-451E-B803-7100D533D394}"/>
              </a:ext>
            </a:extLst>
          </p:cNvPr>
          <p:cNvSpPr>
            <a:spLocks noGrp="1" noChangeArrowheads="1"/>
          </p:cNvSpPr>
          <p:nvPr>
            <p:ph type="title"/>
          </p:nvPr>
        </p:nvSpPr>
        <p:spPr>
          <a:xfrm>
            <a:off x="919163" y="214313"/>
            <a:ext cx="8116887" cy="1462087"/>
          </a:xfrm>
        </p:spPr>
        <p:txBody>
          <a:bodyPr/>
          <a:lstStyle/>
          <a:p>
            <a:pPr algn="ctr" eaLnBrk="1" hangingPunct="1"/>
            <a:r>
              <a:rPr lang="en-US" altLang="zh-CN"/>
              <a:t>9.1.2   802.11 </a:t>
            </a:r>
            <a:r>
              <a:rPr lang="zh-CN" altLang="en-US"/>
              <a:t>局域网的物理层</a:t>
            </a:r>
          </a:p>
        </p:txBody>
      </p:sp>
      <p:sp>
        <p:nvSpPr>
          <p:cNvPr id="1234947" name="Rectangle 9">
            <a:extLst>
              <a:ext uri="{FF2B5EF4-FFF2-40B4-BE49-F238E27FC236}">
                <a16:creationId xmlns:a16="http://schemas.microsoft.com/office/drawing/2014/main" id="{AA17A907-5EAA-497B-B5E2-754CC2E8D88A}"/>
              </a:ext>
            </a:extLst>
          </p:cNvPr>
          <p:cNvSpPr>
            <a:spLocks noGrp="1" noChangeArrowheads="1"/>
          </p:cNvSpPr>
          <p:nvPr>
            <p:ph type="body" idx="1"/>
          </p:nvPr>
        </p:nvSpPr>
        <p:spPr>
          <a:xfrm>
            <a:off x="1042988" y="1978025"/>
            <a:ext cx="7416800" cy="4879975"/>
          </a:xfrm>
        </p:spPr>
        <p:txBody>
          <a:bodyPr/>
          <a:lstStyle/>
          <a:p>
            <a:pPr eaLnBrk="1" hangingPunct="1"/>
            <a:r>
              <a:rPr lang="en-US" altLang="zh-CN" sz="2800"/>
              <a:t>802.11 </a:t>
            </a:r>
            <a:r>
              <a:rPr lang="zh-CN" altLang="en-US" sz="2800"/>
              <a:t>无线局域网可再细分为不同的类型。</a:t>
            </a:r>
          </a:p>
          <a:p>
            <a:pPr eaLnBrk="1" hangingPunct="1"/>
            <a:r>
              <a:rPr lang="zh-CN" altLang="en-US" sz="2800"/>
              <a:t>现在最流行的无线局域网是 </a:t>
            </a:r>
            <a:r>
              <a:rPr lang="en-US" altLang="zh-CN" sz="2800"/>
              <a:t>802.11b</a:t>
            </a:r>
            <a:r>
              <a:rPr lang="zh-CN" altLang="en-US" sz="2800"/>
              <a:t>，而另外两种（</a:t>
            </a:r>
            <a:r>
              <a:rPr lang="en-US" altLang="zh-CN" sz="2800"/>
              <a:t>802.11a </a:t>
            </a:r>
            <a:r>
              <a:rPr lang="zh-CN" altLang="en-US" sz="2800"/>
              <a:t>和 </a:t>
            </a:r>
            <a:r>
              <a:rPr lang="en-US" altLang="zh-CN" sz="2800"/>
              <a:t>802.11g</a:t>
            </a:r>
            <a:r>
              <a:rPr lang="zh-CN" altLang="en-US" sz="2800"/>
              <a:t>）的产品也广泛存在。</a:t>
            </a:r>
            <a:r>
              <a:rPr lang="zh-CN" altLang="en-US"/>
              <a:t> </a:t>
            </a:r>
            <a:endParaRPr lang="zh-CN" altLang="en-US" sz="2800"/>
          </a:p>
          <a:p>
            <a:pPr eaLnBrk="1" hangingPunct="1"/>
            <a:r>
              <a:rPr lang="en-US" altLang="zh-CN" sz="2800"/>
              <a:t>802.11 </a:t>
            </a:r>
            <a:r>
              <a:rPr lang="zh-CN" altLang="en-US" sz="2800"/>
              <a:t>的物理层有以下几种实现方法：</a:t>
            </a:r>
          </a:p>
          <a:p>
            <a:pPr lvl="1" eaLnBrk="1" hangingPunct="1"/>
            <a:r>
              <a:rPr lang="zh-CN" altLang="en-US">
                <a:solidFill>
                  <a:srgbClr val="333399"/>
                </a:solidFill>
                <a:latin typeface="Arial" panose="020B0604020202020204" pitchFamily="34" charset="0"/>
                <a:ea typeface="黑体" panose="02010609060101010101" pitchFamily="49" charset="-122"/>
              </a:rPr>
              <a:t>直接序列扩频 </a:t>
            </a:r>
            <a:r>
              <a:rPr lang="en-US" altLang="zh-CN">
                <a:solidFill>
                  <a:srgbClr val="333399"/>
                </a:solidFill>
                <a:latin typeface="Arial" panose="020B0604020202020204" pitchFamily="34" charset="0"/>
                <a:ea typeface="黑体" panose="02010609060101010101" pitchFamily="49" charset="-122"/>
              </a:rPr>
              <a:t>DSSS</a:t>
            </a:r>
          </a:p>
          <a:p>
            <a:pPr lvl="1" eaLnBrk="1" hangingPunct="1"/>
            <a:r>
              <a:rPr lang="zh-CN" altLang="en-US">
                <a:solidFill>
                  <a:srgbClr val="333399"/>
                </a:solidFill>
                <a:ea typeface="黑体" panose="02010609060101010101" pitchFamily="49" charset="-122"/>
              </a:rPr>
              <a:t>正交频分复用 </a:t>
            </a:r>
            <a:r>
              <a:rPr lang="en-US" altLang="zh-CN">
                <a:solidFill>
                  <a:srgbClr val="333399"/>
                </a:solidFill>
                <a:latin typeface="Arial" panose="020B0604020202020204" pitchFamily="34" charset="0"/>
                <a:ea typeface="黑体" panose="02010609060101010101" pitchFamily="49" charset="-122"/>
              </a:rPr>
              <a:t>OFDM</a:t>
            </a:r>
            <a:r>
              <a:rPr lang="en-US" altLang="zh-CN"/>
              <a:t> </a:t>
            </a:r>
            <a:endParaRPr lang="en-US" altLang="zh-CN">
              <a:solidFill>
                <a:srgbClr val="333399"/>
              </a:solidFill>
              <a:latin typeface="Arial" panose="020B0604020202020204" pitchFamily="34" charset="0"/>
              <a:ea typeface="黑体" panose="02010609060101010101" pitchFamily="49" charset="-122"/>
            </a:endParaRPr>
          </a:p>
          <a:p>
            <a:pPr lvl="1" eaLnBrk="1" hangingPunct="1"/>
            <a:r>
              <a:rPr lang="zh-CN" altLang="en-US">
                <a:solidFill>
                  <a:srgbClr val="333399"/>
                </a:solidFill>
                <a:latin typeface="Arial" panose="020B0604020202020204" pitchFamily="34" charset="0"/>
                <a:ea typeface="黑体" panose="02010609060101010101" pitchFamily="49" charset="-122"/>
              </a:rPr>
              <a:t>跳频扩频 </a:t>
            </a:r>
            <a:r>
              <a:rPr lang="en-US" altLang="zh-CN">
                <a:solidFill>
                  <a:srgbClr val="333399"/>
                </a:solidFill>
                <a:latin typeface="Arial" panose="020B0604020202020204" pitchFamily="34" charset="0"/>
                <a:ea typeface="黑体" panose="02010609060101010101" pitchFamily="49" charset="-122"/>
              </a:rPr>
              <a:t>FHSS </a:t>
            </a:r>
            <a:r>
              <a:rPr lang="zh-CN" altLang="en-US">
                <a:solidFill>
                  <a:srgbClr val="333399"/>
                </a:solidFill>
                <a:latin typeface="Arial" panose="020B0604020202020204" pitchFamily="34" charset="0"/>
                <a:ea typeface="黑体" panose="02010609060101010101" pitchFamily="49" charset="-122"/>
              </a:rPr>
              <a:t>（已很少用）</a:t>
            </a:r>
          </a:p>
          <a:p>
            <a:pPr lvl="1" eaLnBrk="1" hangingPunct="1"/>
            <a:r>
              <a:rPr lang="zh-CN" altLang="en-US">
                <a:solidFill>
                  <a:srgbClr val="333399"/>
                </a:solidFill>
                <a:latin typeface="Arial" panose="020B0604020202020204" pitchFamily="34" charset="0"/>
                <a:ea typeface="黑体" panose="02010609060101010101" pitchFamily="49" charset="-122"/>
              </a:rPr>
              <a:t>红外线</a:t>
            </a:r>
            <a:r>
              <a:rPr lang="zh-CN" altLang="en-US" b="1">
                <a:solidFill>
                  <a:srgbClr val="333399"/>
                </a:solidFill>
                <a:latin typeface="Arial" panose="020B0604020202020204" pitchFamily="34" charset="0"/>
                <a:ea typeface="黑体" panose="02010609060101010101" pitchFamily="49" charset="-122"/>
              </a:rPr>
              <a:t> </a:t>
            </a:r>
            <a:r>
              <a:rPr lang="en-US" altLang="zh-CN">
                <a:solidFill>
                  <a:srgbClr val="333399"/>
                </a:solidFill>
                <a:latin typeface="Arial" panose="020B0604020202020204" pitchFamily="34" charset="0"/>
                <a:ea typeface="黑体" panose="02010609060101010101" pitchFamily="49" charset="-122"/>
              </a:rPr>
              <a:t>IR </a:t>
            </a:r>
            <a:r>
              <a:rPr lang="zh-CN" altLang="en-US">
                <a:solidFill>
                  <a:srgbClr val="333399"/>
                </a:solidFill>
                <a:latin typeface="Arial" panose="020B0604020202020204" pitchFamily="34" charset="0"/>
                <a:ea typeface="黑体" panose="02010609060101010101" pitchFamily="49" charset="-122"/>
              </a:rPr>
              <a:t>（已很少用）</a:t>
            </a:r>
            <a:r>
              <a:rPr lang="zh-CN" altLang="en-US" sz="24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a:extLst>
              <a:ext uri="{FF2B5EF4-FFF2-40B4-BE49-F238E27FC236}">
                <a16:creationId xmlns:a16="http://schemas.microsoft.com/office/drawing/2014/main" id="{6FB0AF15-7210-4C77-8968-293C752B635A}"/>
              </a:ext>
            </a:extLst>
          </p:cNvPr>
          <p:cNvSpPr>
            <a:spLocks noGrp="1" noChangeArrowheads="1"/>
          </p:cNvSpPr>
          <p:nvPr>
            <p:ph type="title"/>
          </p:nvPr>
        </p:nvSpPr>
        <p:spPr>
          <a:xfrm>
            <a:off x="1316038" y="931863"/>
            <a:ext cx="6856412" cy="768350"/>
          </a:xfrm>
        </p:spPr>
        <p:txBody>
          <a:bodyPr/>
          <a:lstStyle/>
          <a:p>
            <a:pPr algn="ctr" eaLnBrk="1" hangingPunct="1"/>
            <a:r>
              <a:rPr lang="zh-CN" altLang="en-US">
                <a:ea typeface="Arial Unicode MS" panose="020B0604020202020204" pitchFamily="34" charset="-128"/>
                <a:cs typeface="Arial Unicode MS" panose="020B0604020202020204" pitchFamily="34" charset="-128"/>
              </a:rPr>
              <a:t>第 </a:t>
            </a:r>
            <a:r>
              <a:rPr lang="en-US" altLang="zh-CN">
                <a:ea typeface="Arial Unicode MS" panose="020B0604020202020204" pitchFamily="34" charset="-128"/>
                <a:cs typeface="Arial Unicode MS" panose="020B0604020202020204" pitchFamily="34" charset="-128"/>
              </a:rPr>
              <a:t>9 </a:t>
            </a:r>
            <a:r>
              <a:rPr lang="zh-CN" altLang="en-US">
                <a:ea typeface="Arial Unicode MS" panose="020B0604020202020204" pitchFamily="34" charset="-128"/>
                <a:cs typeface="Arial Unicode MS" panose="020B0604020202020204" pitchFamily="34" charset="-128"/>
              </a:rPr>
              <a:t>章  </a:t>
            </a:r>
            <a:r>
              <a:rPr lang="zh-CN" altLang="en-US"/>
              <a:t>无线网络</a:t>
            </a:r>
          </a:p>
        </p:txBody>
      </p:sp>
      <p:sp>
        <p:nvSpPr>
          <p:cNvPr id="1217539" name="Rectangle 3">
            <a:extLst>
              <a:ext uri="{FF2B5EF4-FFF2-40B4-BE49-F238E27FC236}">
                <a16:creationId xmlns:a16="http://schemas.microsoft.com/office/drawing/2014/main" id="{6A0C0E27-645E-46FC-B584-483FA4DFF1D0}"/>
              </a:ext>
            </a:extLst>
          </p:cNvPr>
          <p:cNvSpPr>
            <a:spLocks noGrp="1" noChangeArrowheads="1"/>
          </p:cNvSpPr>
          <p:nvPr>
            <p:ph type="body" idx="1"/>
          </p:nvPr>
        </p:nvSpPr>
        <p:spPr>
          <a:xfrm>
            <a:off x="1187450" y="1844675"/>
            <a:ext cx="7556500" cy="4840288"/>
          </a:xfrm>
        </p:spPr>
        <p:txBody>
          <a:bodyPr/>
          <a:lstStyle/>
          <a:p>
            <a:pPr eaLnBrk="1" hangingPunct="1">
              <a:buFont typeface="Wingdings" panose="05000000000000000000" pitchFamily="2" charset="2"/>
              <a:buNone/>
            </a:pPr>
            <a:r>
              <a:rPr lang="en-US" altLang="zh-CN" sz="2800"/>
              <a:t>9.1  </a:t>
            </a:r>
            <a:r>
              <a:rPr lang="zh-CN" altLang="en-US" sz="2800"/>
              <a:t>无线局域网 </a:t>
            </a:r>
            <a:r>
              <a:rPr lang="en-US" altLang="zh-CN" sz="2800"/>
              <a:t>WLAN</a:t>
            </a:r>
          </a:p>
          <a:p>
            <a:pPr eaLnBrk="1" hangingPunct="1">
              <a:buFont typeface="Wingdings" panose="05000000000000000000" pitchFamily="2" charset="2"/>
              <a:buNone/>
            </a:pPr>
            <a:r>
              <a:rPr lang="en-US" altLang="zh-CN" sz="2800"/>
              <a:t>     9.1.1  </a:t>
            </a:r>
            <a:r>
              <a:rPr lang="zh-CN" altLang="en-US" sz="2800"/>
              <a:t>无线局域网的组成</a:t>
            </a:r>
          </a:p>
          <a:p>
            <a:pPr eaLnBrk="1" hangingPunct="1">
              <a:buFont typeface="Wingdings" panose="05000000000000000000" pitchFamily="2" charset="2"/>
              <a:buNone/>
            </a:pPr>
            <a:r>
              <a:rPr lang="zh-CN" altLang="en-US" sz="2800"/>
              <a:t>     </a:t>
            </a:r>
            <a:r>
              <a:rPr lang="en-US" altLang="zh-CN" sz="2800"/>
              <a:t>9.1.2  802.11 </a:t>
            </a:r>
            <a:r>
              <a:rPr lang="zh-CN" altLang="en-US" sz="2800"/>
              <a:t>标准中的物理层</a:t>
            </a:r>
          </a:p>
          <a:p>
            <a:pPr eaLnBrk="1" hangingPunct="1">
              <a:buFont typeface="Wingdings" panose="05000000000000000000" pitchFamily="2" charset="2"/>
              <a:buNone/>
            </a:pPr>
            <a:r>
              <a:rPr lang="zh-CN" altLang="en-US" sz="2800"/>
              <a:t>     </a:t>
            </a:r>
            <a:r>
              <a:rPr lang="en-US" altLang="zh-CN" sz="2800"/>
              <a:t>9.1.3  802.11 </a:t>
            </a:r>
            <a:r>
              <a:rPr lang="zh-CN" altLang="en-US" sz="2800"/>
              <a:t>标准中的 </a:t>
            </a:r>
            <a:r>
              <a:rPr lang="en-US" altLang="zh-CN" sz="2800"/>
              <a:t>MAC </a:t>
            </a:r>
            <a:r>
              <a:rPr lang="zh-CN" altLang="en-US" sz="2800"/>
              <a:t>层</a:t>
            </a:r>
          </a:p>
          <a:p>
            <a:pPr eaLnBrk="1" hangingPunct="1">
              <a:buFont typeface="Wingdings" panose="05000000000000000000" pitchFamily="2" charset="2"/>
              <a:buNone/>
            </a:pPr>
            <a:r>
              <a:rPr lang="zh-CN" altLang="en-US" sz="2800"/>
              <a:t>     </a:t>
            </a:r>
            <a:r>
              <a:rPr lang="en-US" altLang="zh-CN" sz="2800"/>
              <a:t>9.1.4  802.11 </a:t>
            </a:r>
            <a:r>
              <a:rPr lang="zh-CN" altLang="en-US" sz="2800"/>
              <a:t>标准中的 </a:t>
            </a:r>
            <a:r>
              <a:rPr lang="en-US" altLang="zh-CN" sz="2800"/>
              <a:t>MAC </a:t>
            </a:r>
            <a:r>
              <a:rPr lang="zh-CN" altLang="en-US" sz="2800"/>
              <a:t>帧</a:t>
            </a:r>
          </a:p>
          <a:p>
            <a:pPr eaLnBrk="1" hangingPunct="1">
              <a:buFont typeface="Wingdings" panose="05000000000000000000" pitchFamily="2" charset="2"/>
              <a:buNone/>
            </a:pPr>
            <a:r>
              <a:rPr lang="en-US" altLang="zh-CN" sz="2400"/>
              <a:t>9.2  </a:t>
            </a:r>
            <a:r>
              <a:rPr lang="zh-CN" altLang="en-US" sz="2800"/>
              <a:t>无线个人区域网 </a:t>
            </a:r>
            <a:r>
              <a:rPr lang="en-US" altLang="zh-CN" sz="2800"/>
              <a:t>WPAN</a:t>
            </a:r>
          </a:p>
          <a:p>
            <a:pPr eaLnBrk="1" hangingPunct="1">
              <a:buFont typeface="Wingdings" panose="05000000000000000000" pitchFamily="2" charset="2"/>
              <a:buNone/>
            </a:pPr>
            <a:r>
              <a:rPr lang="en-US" altLang="zh-CN" sz="2800"/>
              <a:t>9.3 </a:t>
            </a:r>
            <a:r>
              <a:rPr lang="zh-CN" altLang="en-US" sz="2800"/>
              <a:t>无线城域网 </a:t>
            </a:r>
            <a:r>
              <a:rPr lang="en-US" altLang="zh-CN" sz="2800"/>
              <a:t>WMAN</a:t>
            </a:r>
            <a:r>
              <a:rPr lang="en-US" altLang="zh-CN"/>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133">
            <a:extLst>
              <a:ext uri="{FF2B5EF4-FFF2-40B4-BE49-F238E27FC236}">
                <a16:creationId xmlns:a16="http://schemas.microsoft.com/office/drawing/2014/main" id="{681B624F-30B1-4AAC-BCB3-DB8757A3AAD8}"/>
              </a:ext>
            </a:extLst>
          </p:cNvPr>
          <p:cNvSpPr>
            <a:spLocks noGrp="1" noChangeArrowheads="1"/>
          </p:cNvSpPr>
          <p:nvPr>
            <p:ph type="title"/>
          </p:nvPr>
        </p:nvSpPr>
        <p:spPr/>
        <p:txBody>
          <a:bodyPr/>
          <a:lstStyle/>
          <a:p>
            <a:pPr eaLnBrk="1" hangingPunct="1"/>
            <a:r>
              <a:rPr lang="zh-CN" altLang="en-US" sz="4000"/>
              <a:t>几种常用的 </a:t>
            </a:r>
            <a:r>
              <a:rPr lang="en-US" altLang="zh-CN" sz="4000"/>
              <a:t>802.11 </a:t>
            </a:r>
            <a:r>
              <a:rPr lang="zh-CN" altLang="en-US" sz="4000"/>
              <a:t>无线局域网 </a:t>
            </a:r>
          </a:p>
        </p:txBody>
      </p:sp>
      <p:graphicFrame>
        <p:nvGraphicFramePr>
          <p:cNvPr id="353424" name="Group 144">
            <a:extLst>
              <a:ext uri="{FF2B5EF4-FFF2-40B4-BE49-F238E27FC236}">
                <a16:creationId xmlns:a16="http://schemas.microsoft.com/office/drawing/2014/main" id="{D50F4B6D-F196-4798-B594-E337F845C3E7}"/>
              </a:ext>
            </a:extLst>
          </p:cNvPr>
          <p:cNvGraphicFramePr>
            <a:graphicFrameLocks noGrp="1"/>
          </p:cNvGraphicFramePr>
          <p:nvPr>
            <p:ph idx="1"/>
          </p:nvPr>
        </p:nvGraphicFramePr>
        <p:xfrm>
          <a:off x="233363" y="2057400"/>
          <a:ext cx="8716962" cy="3965575"/>
        </p:xfrm>
        <a:graphic>
          <a:graphicData uri="http://schemas.openxmlformats.org/drawingml/2006/table">
            <a:tbl>
              <a:tblPr/>
              <a:tblGrid>
                <a:gridCol w="1160462">
                  <a:extLst>
                    <a:ext uri="{9D8B030D-6E8A-4147-A177-3AD203B41FA5}">
                      <a16:colId xmlns:a16="http://schemas.microsoft.com/office/drawing/2014/main" val="1991882847"/>
                    </a:ext>
                  </a:extLst>
                </a:gridCol>
                <a:gridCol w="1152525">
                  <a:extLst>
                    <a:ext uri="{9D8B030D-6E8A-4147-A177-3AD203B41FA5}">
                      <a16:colId xmlns:a16="http://schemas.microsoft.com/office/drawing/2014/main" val="608000094"/>
                    </a:ext>
                  </a:extLst>
                </a:gridCol>
                <a:gridCol w="1149350">
                  <a:extLst>
                    <a:ext uri="{9D8B030D-6E8A-4147-A177-3AD203B41FA5}">
                      <a16:colId xmlns:a16="http://schemas.microsoft.com/office/drawing/2014/main" val="712156589"/>
                    </a:ext>
                  </a:extLst>
                </a:gridCol>
                <a:gridCol w="1333500">
                  <a:extLst>
                    <a:ext uri="{9D8B030D-6E8A-4147-A177-3AD203B41FA5}">
                      <a16:colId xmlns:a16="http://schemas.microsoft.com/office/drawing/2014/main" val="2469006300"/>
                    </a:ext>
                  </a:extLst>
                </a:gridCol>
                <a:gridCol w="3921125">
                  <a:extLst>
                    <a:ext uri="{9D8B030D-6E8A-4147-A177-3AD203B41FA5}">
                      <a16:colId xmlns:a16="http://schemas.microsoft.com/office/drawing/2014/main" val="4260768979"/>
                    </a:ext>
                  </a:extLst>
                </a:gridCol>
              </a:tblGrid>
              <a:tr h="442913">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标准</a:t>
                      </a:r>
                      <a:endParaRPr kumimoji="0" lang="zh-CN" altLang="en-US"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频段</a:t>
                      </a:r>
                      <a:endParaRPr kumimoji="0" lang="zh-CN" altLang="en-US"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数据</a:t>
                      </a: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速率</a:t>
                      </a:r>
                      <a:endParaRPr kumimoji="0" lang="zh-CN" altLang="en-US"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物理层</a:t>
                      </a:r>
                      <a:endParaRPr kumimoji="0" lang="zh-CN" altLang="en-US"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优缺点</a:t>
                      </a:r>
                      <a:endParaRPr kumimoji="0" lang="zh-CN" altLang="en-US"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0385978"/>
                  </a:ext>
                </a:extLst>
              </a:tr>
              <a:tr h="822325">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802.11b</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2.4 GHz</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最高为</a:t>
                      </a: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11 Mb/s</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HR-DSSS</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最高数据率较低，价格最低，信</a:t>
                      </a: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号传播距离最远，且不易受阻碍 </a:t>
                      </a:r>
                      <a:endParaRPr kumimoji="0" lang="zh-CN" altLang="en-US"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0230387"/>
                  </a:ext>
                </a:extLst>
              </a:tr>
              <a:tr h="1028700">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802.11a</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5 GHz</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最高为</a:t>
                      </a: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54 Mb/s</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OFDM</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最高数据率较高，支持更多用户</a:t>
                      </a: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同时上网，价格最高，信号传播</a:t>
                      </a: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距离较短，且易受阻碍</a:t>
                      </a:r>
                      <a:endParaRPr kumimoji="0" lang="zh-CN" altLang="en-US"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4430246"/>
                  </a:ext>
                </a:extLst>
              </a:tr>
              <a:tr h="1412875">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802.11g</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2.4 GHz</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最高为</a:t>
                      </a: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54 Mb/s</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OFDM</a:t>
                      </a:r>
                      <a:endParaRPr kumimoji="0" lang="en-US" altLang="zh-CN"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panose="05000000000000000000" pitchFamily="2" charset="2"/>
                        <a:tabLst>
                          <a:tab pos="1752600" algn="l"/>
                        </a:tabLst>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tabLst>
                          <a:tab pos="1752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tabLst>
                          <a:tab pos="1752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52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最高数据率较高，支持更多用户</a:t>
                      </a: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同时上网，信号传播距离最远，</a:t>
                      </a: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且不易受阻碍，价格比 </a:t>
                      </a:r>
                      <a:r>
                        <a:rPr kumimoji="0" lang="en-US" altLang="zh-CN"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802.11b</a:t>
                      </a: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rPr>
                        <a:t>贵</a:t>
                      </a:r>
                      <a:endParaRPr kumimoji="0" lang="zh-CN" altLang="en-US" sz="4000" b="0" i="0" u="none" strike="noStrike" cap="none" normalizeH="0" baseline="0">
                        <a:ln>
                          <a:noFill/>
                        </a:ln>
                        <a:solidFill>
                          <a:srgbClr val="333399"/>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2507894"/>
                  </a:ext>
                </a:extLst>
              </a:tr>
            </a:tbl>
          </a:graphicData>
        </a:graphic>
      </p:graphicFrame>
      <p:sp>
        <p:nvSpPr>
          <p:cNvPr id="1236004" name="Line 145">
            <a:extLst>
              <a:ext uri="{FF2B5EF4-FFF2-40B4-BE49-F238E27FC236}">
                <a16:creationId xmlns:a16="http://schemas.microsoft.com/office/drawing/2014/main" id="{E44A646D-46DD-439C-B844-C54A3F67AEFF}"/>
              </a:ext>
            </a:extLst>
          </p:cNvPr>
          <p:cNvSpPr>
            <a:spLocks noChangeShapeType="1"/>
          </p:cNvSpPr>
          <p:nvPr/>
        </p:nvSpPr>
        <p:spPr bwMode="auto">
          <a:xfrm>
            <a:off x="252413" y="2760663"/>
            <a:ext cx="8712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6">
            <a:extLst>
              <a:ext uri="{FF2B5EF4-FFF2-40B4-BE49-F238E27FC236}">
                <a16:creationId xmlns:a16="http://schemas.microsoft.com/office/drawing/2014/main" id="{2BA0B372-9846-45C6-B0C9-DB592DEF5FCC}"/>
              </a:ext>
            </a:extLst>
          </p:cNvPr>
          <p:cNvSpPr>
            <a:spLocks noGrp="1" noChangeArrowheads="1"/>
          </p:cNvSpPr>
          <p:nvPr>
            <p:ph type="title"/>
          </p:nvPr>
        </p:nvSpPr>
        <p:spPr>
          <a:xfrm>
            <a:off x="468313" y="214313"/>
            <a:ext cx="8567737" cy="1462087"/>
          </a:xfrm>
        </p:spPr>
        <p:txBody>
          <a:bodyPr/>
          <a:lstStyle/>
          <a:p>
            <a:pPr algn="ctr" eaLnBrk="1" hangingPunct="1"/>
            <a:r>
              <a:rPr lang="en-US" altLang="zh-CN" sz="4000"/>
              <a:t>9.1.3  802.11 </a:t>
            </a:r>
            <a:r>
              <a:rPr lang="zh-CN" altLang="en-US" sz="4000"/>
              <a:t>局域网的 </a:t>
            </a:r>
            <a:r>
              <a:rPr lang="en-US" altLang="zh-CN" sz="4000"/>
              <a:t>MAC </a:t>
            </a:r>
            <a:r>
              <a:rPr lang="zh-CN" altLang="en-US" sz="4000"/>
              <a:t>层协议</a:t>
            </a:r>
            <a:br>
              <a:rPr lang="zh-CN" altLang="en-US" sz="4000"/>
            </a:br>
            <a:r>
              <a:rPr lang="en-US" altLang="zh-CN" sz="3200"/>
              <a:t>1. CSMA/CA </a:t>
            </a:r>
            <a:r>
              <a:rPr lang="zh-CN" altLang="en-US" sz="3200"/>
              <a:t>协议</a:t>
            </a:r>
            <a:r>
              <a:rPr lang="zh-CN" altLang="en-US" sz="4000"/>
              <a:t> </a:t>
            </a:r>
          </a:p>
        </p:txBody>
      </p:sp>
      <p:sp>
        <p:nvSpPr>
          <p:cNvPr id="307209" name="Rectangle 9">
            <a:extLst>
              <a:ext uri="{FF2B5EF4-FFF2-40B4-BE49-F238E27FC236}">
                <a16:creationId xmlns:a16="http://schemas.microsoft.com/office/drawing/2014/main" id="{D6060D73-A72F-4190-8253-34C89D50CC27}"/>
              </a:ext>
            </a:extLst>
          </p:cNvPr>
          <p:cNvSpPr>
            <a:spLocks noGrp="1" noChangeArrowheads="1"/>
          </p:cNvSpPr>
          <p:nvPr>
            <p:ph type="body" idx="1"/>
          </p:nvPr>
        </p:nvSpPr>
        <p:spPr>
          <a:xfrm>
            <a:off x="1042988" y="1978025"/>
            <a:ext cx="7705725" cy="4619625"/>
          </a:xfrm>
        </p:spPr>
        <p:txBody>
          <a:bodyPr/>
          <a:lstStyle/>
          <a:p>
            <a:pPr eaLnBrk="1" hangingPunct="1">
              <a:lnSpc>
                <a:spcPct val="105000"/>
              </a:lnSpc>
              <a:buFont typeface="Wingdings" panose="05000000000000000000" pitchFamily="2" charset="2"/>
              <a:buNone/>
            </a:pPr>
            <a:r>
              <a:rPr lang="zh-CN" altLang="en-US" sz="2800"/>
              <a:t>无线局域网却不能简单地搬用 </a:t>
            </a:r>
            <a:r>
              <a:rPr lang="en-US" altLang="zh-CN" sz="2800"/>
              <a:t>CSMA/CD </a:t>
            </a:r>
            <a:r>
              <a:rPr lang="zh-CN" altLang="en-US" sz="2800"/>
              <a:t>协</a:t>
            </a:r>
          </a:p>
          <a:p>
            <a:pPr eaLnBrk="1" hangingPunct="1">
              <a:lnSpc>
                <a:spcPct val="105000"/>
              </a:lnSpc>
              <a:buFont typeface="Wingdings" panose="05000000000000000000" pitchFamily="2" charset="2"/>
              <a:buNone/>
            </a:pPr>
            <a:r>
              <a:rPr lang="zh-CN" altLang="en-US" sz="2800"/>
              <a:t>议。这里主要有两个原因。</a:t>
            </a:r>
          </a:p>
          <a:p>
            <a:pPr eaLnBrk="1" hangingPunct="1">
              <a:lnSpc>
                <a:spcPct val="105000"/>
              </a:lnSpc>
            </a:pPr>
            <a:r>
              <a:rPr lang="en-US" altLang="zh-CN" sz="2800"/>
              <a:t>CSMA/CD </a:t>
            </a:r>
            <a:r>
              <a:rPr lang="zh-CN" altLang="en-US" sz="2800"/>
              <a:t>协议要求一个站点在发送本站数据的同时，还必须不间断地检测信道，但在无线局域网的设备中要实现这种功能就花费过大。</a:t>
            </a:r>
          </a:p>
          <a:p>
            <a:pPr eaLnBrk="1" hangingPunct="1">
              <a:lnSpc>
                <a:spcPct val="105000"/>
              </a:lnSpc>
            </a:pPr>
            <a:r>
              <a:rPr lang="zh-CN" altLang="en-US" sz="2800"/>
              <a:t>即使我们能够实现碰撞检测的功能，并且当我们在发送数据时检测到信道是空闲的，在接收端仍然有可能发生碰撞。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0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6">
            <a:extLst>
              <a:ext uri="{FF2B5EF4-FFF2-40B4-BE49-F238E27FC236}">
                <a16:creationId xmlns:a16="http://schemas.microsoft.com/office/drawing/2014/main" id="{7903FECB-6BA1-45C5-9A96-6C02C225729E}"/>
              </a:ext>
            </a:extLst>
          </p:cNvPr>
          <p:cNvSpPr>
            <a:spLocks noGrp="1" noChangeArrowheads="1"/>
          </p:cNvSpPr>
          <p:nvPr>
            <p:ph type="title"/>
          </p:nvPr>
        </p:nvSpPr>
        <p:spPr>
          <a:xfrm>
            <a:off x="919163" y="214313"/>
            <a:ext cx="8116887" cy="1462087"/>
          </a:xfrm>
        </p:spPr>
        <p:txBody>
          <a:bodyPr/>
          <a:lstStyle/>
          <a:p>
            <a:pPr algn="ctr" eaLnBrk="1" hangingPunct="1"/>
            <a:r>
              <a:rPr lang="zh-CN" altLang="en-US"/>
              <a:t>无线局域网的特殊问题 </a:t>
            </a:r>
          </a:p>
        </p:txBody>
      </p:sp>
      <p:sp>
        <p:nvSpPr>
          <p:cNvPr id="309327" name="Text Box 79">
            <a:extLst>
              <a:ext uri="{FF2B5EF4-FFF2-40B4-BE49-F238E27FC236}">
                <a16:creationId xmlns:a16="http://schemas.microsoft.com/office/drawing/2014/main" id="{A2D79AB0-72A9-463F-A0C0-E91D7BE9ABC0}"/>
              </a:ext>
            </a:extLst>
          </p:cNvPr>
          <p:cNvSpPr txBox="1">
            <a:spLocks noChangeArrowheads="1"/>
          </p:cNvSpPr>
          <p:nvPr/>
        </p:nvSpPr>
        <p:spPr bwMode="auto">
          <a:xfrm>
            <a:off x="296863" y="5718175"/>
            <a:ext cx="8626475" cy="955675"/>
          </a:xfrm>
          <a:prstGeom prst="rect">
            <a:avLst/>
          </a:prstGeom>
          <a:solidFill>
            <a:srgbClr val="FFFF66"/>
          </a:solidFill>
          <a:ln w="9525">
            <a:solidFill>
              <a:srgbClr val="333399"/>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当 </a:t>
            </a:r>
            <a:r>
              <a:rPr kumimoji="1" lang="en-US" altLang="zh-CN" sz="2800">
                <a:solidFill>
                  <a:srgbClr val="333399"/>
                </a:solidFill>
                <a:ea typeface="黑体" panose="02010609060101010101" pitchFamily="49" charset="-122"/>
              </a:rPr>
              <a:t>A </a:t>
            </a:r>
            <a:r>
              <a:rPr kumimoji="1" lang="zh-CN" altLang="en-US" sz="2800">
                <a:solidFill>
                  <a:srgbClr val="333399"/>
                </a:solidFill>
                <a:ea typeface="黑体" panose="02010609060101010101" pitchFamily="49" charset="-122"/>
              </a:rPr>
              <a:t>和 </a:t>
            </a:r>
            <a:r>
              <a:rPr kumimoji="1" lang="en-US" altLang="zh-CN" sz="2800">
                <a:solidFill>
                  <a:srgbClr val="333399"/>
                </a:solidFill>
                <a:ea typeface="黑体" panose="02010609060101010101" pitchFamily="49" charset="-122"/>
              </a:rPr>
              <a:t>C </a:t>
            </a:r>
            <a:r>
              <a:rPr kumimoji="1" lang="zh-CN" altLang="en-US" sz="2800">
                <a:solidFill>
                  <a:srgbClr val="333399"/>
                </a:solidFill>
                <a:ea typeface="黑体" panose="02010609060101010101" pitchFamily="49" charset="-122"/>
              </a:rPr>
              <a:t>检测不到无线信号时，都以为 </a:t>
            </a:r>
            <a:r>
              <a:rPr kumimoji="1" lang="en-US" altLang="zh-CN" sz="2800">
                <a:solidFill>
                  <a:srgbClr val="333399"/>
                </a:solidFill>
                <a:ea typeface="黑体" panose="02010609060101010101" pitchFamily="49" charset="-122"/>
              </a:rPr>
              <a:t>B </a:t>
            </a:r>
            <a:r>
              <a:rPr kumimoji="1" lang="zh-CN" altLang="en-US" sz="2800">
                <a:solidFill>
                  <a:srgbClr val="333399"/>
                </a:solidFill>
                <a:ea typeface="黑体" panose="02010609060101010101" pitchFamily="49" charset="-122"/>
              </a:rPr>
              <a:t>是空闲的，</a:t>
            </a:r>
          </a:p>
          <a:p>
            <a:pPr algn="ctr" eaLnBrk="1" hangingPunct="1"/>
            <a:r>
              <a:rPr kumimoji="1" lang="zh-CN" altLang="en-US" sz="2800">
                <a:solidFill>
                  <a:srgbClr val="333399"/>
                </a:solidFill>
                <a:ea typeface="黑体" panose="02010609060101010101" pitchFamily="49" charset="-122"/>
              </a:rPr>
              <a:t>因而都向 </a:t>
            </a:r>
            <a:r>
              <a:rPr kumimoji="1" lang="en-US" altLang="zh-CN" sz="2800">
                <a:solidFill>
                  <a:srgbClr val="333399"/>
                </a:solidFill>
                <a:ea typeface="黑体" panose="02010609060101010101" pitchFamily="49" charset="-122"/>
              </a:rPr>
              <a:t>B </a:t>
            </a:r>
            <a:r>
              <a:rPr kumimoji="1" lang="zh-CN" altLang="en-US" sz="2800">
                <a:solidFill>
                  <a:srgbClr val="333399"/>
                </a:solidFill>
                <a:ea typeface="黑体" panose="02010609060101010101" pitchFamily="49" charset="-122"/>
              </a:rPr>
              <a:t>发送数据，结果发生碰撞。</a:t>
            </a:r>
          </a:p>
        </p:txBody>
      </p:sp>
      <p:sp>
        <p:nvSpPr>
          <p:cNvPr id="309333" name="Text Box 85">
            <a:extLst>
              <a:ext uri="{FF2B5EF4-FFF2-40B4-BE49-F238E27FC236}">
                <a16:creationId xmlns:a16="http://schemas.microsoft.com/office/drawing/2014/main" id="{C84068D4-DE57-442C-BC98-FBA387CEDBF6}"/>
              </a:ext>
            </a:extLst>
          </p:cNvPr>
          <p:cNvSpPr txBox="1">
            <a:spLocks noChangeArrowheads="1"/>
          </p:cNvSpPr>
          <p:nvPr/>
        </p:nvSpPr>
        <p:spPr bwMode="auto">
          <a:xfrm>
            <a:off x="750888" y="476250"/>
            <a:ext cx="7915275" cy="1076325"/>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solidFill>
                  <a:srgbClr val="333399"/>
                </a:solidFill>
                <a:ea typeface="黑体" panose="02010609060101010101" pitchFamily="49" charset="-122"/>
              </a:rPr>
              <a:t>这种未能检测出媒体上已存在的信号的问题</a:t>
            </a:r>
          </a:p>
          <a:p>
            <a:pPr algn="ctr" eaLnBrk="1" hangingPunct="1"/>
            <a:r>
              <a:rPr lang="zh-CN" altLang="en-US" sz="3200">
                <a:solidFill>
                  <a:srgbClr val="333399"/>
                </a:solidFill>
                <a:ea typeface="黑体" panose="02010609060101010101" pitchFamily="49" charset="-122"/>
              </a:rPr>
              <a:t>叫做</a:t>
            </a:r>
            <a:r>
              <a:rPr lang="zh-CN" altLang="en-US" sz="3200">
                <a:solidFill>
                  <a:srgbClr val="FF0000"/>
                </a:solidFill>
                <a:ea typeface="黑体" panose="02010609060101010101" pitchFamily="49" charset="-122"/>
              </a:rPr>
              <a:t>隐蔽站问题</a:t>
            </a:r>
            <a:r>
              <a:rPr lang="en-US" altLang="zh-CN" sz="3200">
                <a:solidFill>
                  <a:srgbClr val="333399"/>
                </a:solidFill>
                <a:ea typeface="黑体" panose="02010609060101010101" pitchFamily="49" charset="-122"/>
              </a:rPr>
              <a:t>(hidden station problem) </a:t>
            </a:r>
          </a:p>
        </p:txBody>
      </p:sp>
      <p:sp>
        <p:nvSpPr>
          <p:cNvPr id="1238021" name="Oval 86">
            <a:extLst>
              <a:ext uri="{FF2B5EF4-FFF2-40B4-BE49-F238E27FC236}">
                <a16:creationId xmlns:a16="http://schemas.microsoft.com/office/drawing/2014/main" id="{D050A33C-E348-4CE2-85CC-C8F766E55916}"/>
              </a:ext>
            </a:extLst>
          </p:cNvPr>
          <p:cNvSpPr>
            <a:spLocks noChangeArrowheads="1"/>
          </p:cNvSpPr>
          <p:nvPr/>
        </p:nvSpPr>
        <p:spPr bwMode="auto">
          <a:xfrm>
            <a:off x="4319588" y="2573338"/>
            <a:ext cx="3190875" cy="3014662"/>
          </a:xfrm>
          <a:prstGeom prst="ellipse">
            <a:avLst/>
          </a:prstGeom>
          <a:solidFill>
            <a:srgbClr val="FFFF99"/>
          </a:solidFill>
          <a:ln w="9525">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22" name="Text Box 87">
            <a:extLst>
              <a:ext uri="{FF2B5EF4-FFF2-40B4-BE49-F238E27FC236}">
                <a16:creationId xmlns:a16="http://schemas.microsoft.com/office/drawing/2014/main" id="{379DBB9D-0966-4D0F-864B-B289502E7DF2}"/>
              </a:ext>
            </a:extLst>
          </p:cNvPr>
          <p:cNvSpPr txBox="1">
            <a:spLocks noChangeArrowheads="1"/>
          </p:cNvSpPr>
          <p:nvPr/>
        </p:nvSpPr>
        <p:spPr bwMode="auto">
          <a:xfrm>
            <a:off x="1220788" y="1963738"/>
            <a:ext cx="199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333399"/>
                </a:solidFill>
                <a:ea typeface="黑体" panose="02010609060101010101" pitchFamily="49" charset="-122"/>
              </a:rPr>
              <a:t>A </a:t>
            </a:r>
            <a:r>
              <a:rPr kumimoji="1" lang="zh-CN" altLang="en-US" sz="2400">
                <a:solidFill>
                  <a:srgbClr val="333399"/>
                </a:solidFill>
                <a:ea typeface="黑体" panose="02010609060101010101" pitchFamily="49" charset="-122"/>
              </a:rPr>
              <a:t>的作用范围</a:t>
            </a:r>
          </a:p>
        </p:txBody>
      </p:sp>
      <p:sp>
        <p:nvSpPr>
          <p:cNvPr id="1238023" name="Oval 88">
            <a:extLst>
              <a:ext uri="{FF2B5EF4-FFF2-40B4-BE49-F238E27FC236}">
                <a16:creationId xmlns:a16="http://schemas.microsoft.com/office/drawing/2014/main" id="{3B10290B-9DE8-44BA-8333-F2A7D386A86A}"/>
              </a:ext>
            </a:extLst>
          </p:cNvPr>
          <p:cNvSpPr>
            <a:spLocks noChangeArrowheads="1"/>
          </p:cNvSpPr>
          <p:nvPr/>
        </p:nvSpPr>
        <p:spPr bwMode="auto">
          <a:xfrm>
            <a:off x="1627188" y="2573338"/>
            <a:ext cx="3190875" cy="3014662"/>
          </a:xfrm>
          <a:prstGeom prst="ellipse">
            <a:avLst/>
          </a:prstGeom>
          <a:solidFill>
            <a:srgbClr val="CCECFF">
              <a:alpha val="23921"/>
            </a:srgbClr>
          </a:solidFill>
          <a:ln w="9525">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24" name="Text Box 89">
            <a:extLst>
              <a:ext uri="{FF2B5EF4-FFF2-40B4-BE49-F238E27FC236}">
                <a16:creationId xmlns:a16="http://schemas.microsoft.com/office/drawing/2014/main" id="{8FC851BE-CE92-4796-8258-F8E4910FBD18}"/>
              </a:ext>
            </a:extLst>
          </p:cNvPr>
          <p:cNvSpPr txBox="1">
            <a:spLocks noChangeArrowheads="1"/>
          </p:cNvSpPr>
          <p:nvPr/>
        </p:nvSpPr>
        <p:spPr bwMode="auto">
          <a:xfrm>
            <a:off x="4137025" y="1963738"/>
            <a:ext cx="201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333399"/>
                </a:solidFill>
                <a:ea typeface="黑体" panose="02010609060101010101" pitchFamily="49" charset="-122"/>
              </a:rPr>
              <a:t>C </a:t>
            </a:r>
            <a:r>
              <a:rPr kumimoji="1" lang="zh-CN" altLang="en-US" sz="2400">
                <a:solidFill>
                  <a:srgbClr val="333399"/>
                </a:solidFill>
                <a:ea typeface="黑体" panose="02010609060101010101" pitchFamily="49" charset="-122"/>
              </a:rPr>
              <a:t>的作用范围</a:t>
            </a:r>
          </a:p>
        </p:txBody>
      </p:sp>
      <p:sp>
        <p:nvSpPr>
          <p:cNvPr id="1238025" name="Text Box 90">
            <a:extLst>
              <a:ext uri="{FF2B5EF4-FFF2-40B4-BE49-F238E27FC236}">
                <a16:creationId xmlns:a16="http://schemas.microsoft.com/office/drawing/2014/main" id="{2BD75043-0890-42F8-A3AC-1B549317C915}"/>
              </a:ext>
            </a:extLst>
          </p:cNvPr>
          <p:cNvSpPr txBox="1">
            <a:spLocks noChangeArrowheads="1"/>
          </p:cNvSpPr>
          <p:nvPr/>
        </p:nvSpPr>
        <p:spPr bwMode="auto">
          <a:xfrm>
            <a:off x="3033713" y="4338638"/>
            <a:ext cx="3873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rgbClr val="333399"/>
                </a:solidFill>
                <a:ea typeface="黑体" panose="02010609060101010101" pitchFamily="49" charset="-122"/>
              </a:rPr>
              <a:t>A</a:t>
            </a:r>
          </a:p>
        </p:txBody>
      </p:sp>
      <p:sp>
        <p:nvSpPr>
          <p:cNvPr id="1238026" name="Text Box 91">
            <a:extLst>
              <a:ext uri="{FF2B5EF4-FFF2-40B4-BE49-F238E27FC236}">
                <a16:creationId xmlns:a16="http://schemas.microsoft.com/office/drawing/2014/main" id="{8A0E5EF1-7E34-4807-9E2C-7BEB049403B9}"/>
              </a:ext>
            </a:extLst>
          </p:cNvPr>
          <p:cNvSpPr txBox="1">
            <a:spLocks noChangeArrowheads="1"/>
          </p:cNvSpPr>
          <p:nvPr/>
        </p:nvSpPr>
        <p:spPr bwMode="auto">
          <a:xfrm>
            <a:off x="4354513" y="43402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333399"/>
                </a:solidFill>
                <a:ea typeface="黑体" panose="02010609060101010101" pitchFamily="49" charset="-122"/>
              </a:rPr>
              <a:t>B</a:t>
            </a:r>
          </a:p>
        </p:txBody>
      </p:sp>
      <p:sp>
        <p:nvSpPr>
          <p:cNvPr id="1238027" name="Text Box 92">
            <a:extLst>
              <a:ext uri="{FF2B5EF4-FFF2-40B4-BE49-F238E27FC236}">
                <a16:creationId xmlns:a16="http://schemas.microsoft.com/office/drawing/2014/main" id="{847FA251-A120-45B5-9FBE-77BFD0C85A6D}"/>
              </a:ext>
            </a:extLst>
          </p:cNvPr>
          <p:cNvSpPr txBox="1">
            <a:spLocks noChangeArrowheads="1"/>
          </p:cNvSpPr>
          <p:nvPr/>
        </p:nvSpPr>
        <p:spPr bwMode="auto">
          <a:xfrm>
            <a:off x="5713413" y="4340225"/>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333399"/>
                </a:solidFill>
                <a:ea typeface="黑体" panose="02010609060101010101" pitchFamily="49" charset="-122"/>
              </a:rPr>
              <a:t>C</a:t>
            </a:r>
          </a:p>
        </p:txBody>
      </p:sp>
      <p:sp>
        <p:nvSpPr>
          <p:cNvPr id="1238028" name="Text Box 93">
            <a:extLst>
              <a:ext uri="{FF2B5EF4-FFF2-40B4-BE49-F238E27FC236}">
                <a16:creationId xmlns:a16="http://schemas.microsoft.com/office/drawing/2014/main" id="{A3974E62-C033-4965-BCA6-D027B6FB4C5B}"/>
              </a:ext>
            </a:extLst>
          </p:cNvPr>
          <p:cNvSpPr txBox="1">
            <a:spLocks noChangeArrowheads="1"/>
          </p:cNvSpPr>
          <p:nvPr/>
        </p:nvSpPr>
        <p:spPr bwMode="auto">
          <a:xfrm>
            <a:off x="7119938" y="43402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333399"/>
                </a:solidFill>
                <a:ea typeface="黑体" panose="02010609060101010101" pitchFamily="49" charset="-122"/>
              </a:rPr>
              <a:t>D</a:t>
            </a:r>
          </a:p>
        </p:txBody>
      </p:sp>
      <p:grpSp>
        <p:nvGrpSpPr>
          <p:cNvPr id="1238029" name="Group 94">
            <a:extLst>
              <a:ext uri="{FF2B5EF4-FFF2-40B4-BE49-F238E27FC236}">
                <a16:creationId xmlns:a16="http://schemas.microsoft.com/office/drawing/2014/main" id="{CE6A9135-8254-4378-B1DE-EAD95FA602B1}"/>
              </a:ext>
            </a:extLst>
          </p:cNvPr>
          <p:cNvGrpSpPr>
            <a:grpSpLocks/>
          </p:cNvGrpSpPr>
          <p:nvPr/>
        </p:nvGrpSpPr>
        <p:grpSpPr bwMode="auto">
          <a:xfrm>
            <a:off x="4087813" y="3798888"/>
            <a:ext cx="809625" cy="547687"/>
            <a:chOff x="762" y="2391"/>
            <a:chExt cx="423" cy="312"/>
          </a:xfrm>
        </p:grpSpPr>
        <p:grpSp>
          <p:nvGrpSpPr>
            <p:cNvPr id="1238065" name="Group 95">
              <a:extLst>
                <a:ext uri="{FF2B5EF4-FFF2-40B4-BE49-F238E27FC236}">
                  <a16:creationId xmlns:a16="http://schemas.microsoft.com/office/drawing/2014/main" id="{C84B8E96-DFEB-4B1E-9CB9-6EBD58EA9524}"/>
                </a:ext>
              </a:extLst>
            </p:cNvPr>
            <p:cNvGrpSpPr>
              <a:grpSpLocks/>
            </p:cNvGrpSpPr>
            <p:nvPr/>
          </p:nvGrpSpPr>
          <p:grpSpPr bwMode="auto">
            <a:xfrm>
              <a:off x="867" y="2432"/>
              <a:ext cx="318" cy="271"/>
              <a:chOff x="657" y="1570"/>
              <a:chExt cx="318" cy="311"/>
            </a:xfrm>
          </p:grpSpPr>
          <p:sp>
            <p:nvSpPr>
              <p:cNvPr id="1238073" name="Line 96">
                <a:extLst>
                  <a:ext uri="{FF2B5EF4-FFF2-40B4-BE49-F238E27FC236}">
                    <a16:creationId xmlns:a16="http://schemas.microsoft.com/office/drawing/2014/main" id="{AE2330F0-A945-41BB-8B0F-7E2742626DE6}"/>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8074" name="Picture 97" descr="laptop copy">
                <a:extLst>
                  <a:ext uri="{FF2B5EF4-FFF2-40B4-BE49-F238E27FC236}">
                    <a16:creationId xmlns:a16="http://schemas.microsoft.com/office/drawing/2014/main" id="{4AAC5398-60C3-441D-A0D5-C875842FA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8066" name="Group 98">
              <a:extLst>
                <a:ext uri="{FF2B5EF4-FFF2-40B4-BE49-F238E27FC236}">
                  <a16:creationId xmlns:a16="http://schemas.microsoft.com/office/drawing/2014/main" id="{29E3B86C-60F9-4C94-AB08-48167992A94C}"/>
                </a:ext>
              </a:extLst>
            </p:cNvPr>
            <p:cNvGrpSpPr>
              <a:grpSpLocks/>
            </p:cNvGrpSpPr>
            <p:nvPr/>
          </p:nvGrpSpPr>
          <p:grpSpPr bwMode="auto">
            <a:xfrm>
              <a:off x="762" y="2391"/>
              <a:ext cx="306" cy="90"/>
              <a:chOff x="748" y="2251"/>
              <a:chExt cx="306" cy="90"/>
            </a:xfrm>
          </p:grpSpPr>
          <p:sp>
            <p:nvSpPr>
              <p:cNvPr id="1238067" name="AutoShape 99">
                <a:extLst>
                  <a:ext uri="{FF2B5EF4-FFF2-40B4-BE49-F238E27FC236}">
                    <a16:creationId xmlns:a16="http://schemas.microsoft.com/office/drawing/2014/main" id="{2C01D9AF-86B4-49AE-8765-F02F83074F81}"/>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68" name="AutoShape 100">
                <a:extLst>
                  <a:ext uri="{FF2B5EF4-FFF2-40B4-BE49-F238E27FC236}">
                    <a16:creationId xmlns:a16="http://schemas.microsoft.com/office/drawing/2014/main" id="{3FFF75C2-FEBA-438A-9E2C-FD7021F4BCE5}"/>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69" name="AutoShape 101">
                <a:extLst>
                  <a:ext uri="{FF2B5EF4-FFF2-40B4-BE49-F238E27FC236}">
                    <a16:creationId xmlns:a16="http://schemas.microsoft.com/office/drawing/2014/main" id="{268AD9B9-F62B-444E-8365-E59413DAFC29}"/>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70" name="AutoShape 102">
                <a:extLst>
                  <a:ext uri="{FF2B5EF4-FFF2-40B4-BE49-F238E27FC236}">
                    <a16:creationId xmlns:a16="http://schemas.microsoft.com/office/drawing/2014/main" id="{C0B73F6D-1C34-4ED0-89F5-2D65A414E491}"/>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71" name="AutoShape 103">
                <a:extLst>
                  <a:ext uri="{FF2B5EF4-FFF2-40B4-BE49-F238E27FC236}">
                    <a16:creationId xmlns:a16="http://schemas.microsoft.com/office/drawing/2014/main" id="{B7C7DA52-0B67-4B76-A042-BB173864EB20}"/>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72" name="AutoShape 104">
                <a:extLst>
                  <a:ext uri="{FF2B5EF4-FFF2-40B4-BE49-F238E27FC236}">
                    <a16:creationId xmlns:a16="http://schemas.microsoft.com/office/drawing/2014/main" id="{6F8114DE-3597-4B2D-B64D-39D4197FD4C9}"/>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38030" name="Group 105">
            <a:extLst>
              <a:ext uri="{FF2B5EF4-FFF2-40B4-BE49-F238E27FC236}">
                <a16:creationId xmlns:a16="http://schemas.microsoft.com/office/drawing/2014/main" id="{D4D13F84-D357-4279-A799-751BDEE49915}"/>
              </a:ext>
            </a:extLst>
          </p:cNvPr>
          <p:cNvGrpSpPr>
            <a:grpSpLocks/>
          </p:cNvGrpSpPr>
          <p:nvPr/>
        </p:nvGrpSpPr>
        <p:grpSpPr bwMode="auto">
          <a:xfrm>
            <a:off x="2817813" y="3798888"/>
            <a:ext cx="809625" cy="547687"/>
            <a:chOff x="762" y="2391"/>
            <a:chExt cx="423" cy="312"/>
          </a:xfrm>
        </p:grpSpPr>
        <p:grpSp>
          <p:nvGrpSpPr>
            <p:cNvPr id="1238055" name="Group 106">
              <a:extLst>
                <a:ext uri="{FF2B5EF4-FFF2-40B4-BE49-F238E27FC236}">
                  <a16:creationId xmlns:a16="http://schemas.microsoft.com/office/drawing/2014/main" id="{37EBB410-36C7-445E-8117-A53A97AF03E5}"/>
                </a:ext>
              </a:extLst>
            </p:cNvPr>
            <p:cNvGrpSpPr>
              <a:grpSpLocks/>
            </p:cNvGrpSpPr>
            <p:nvPr/>
          </p:nvGrpSpPr>
          <p:grpSpPr bwMode="auto">
            <a:xfrm>
              <a:off x="867" y="2432"/>
              <a:ext cx="318" cy="271"/>
              <a:chOff x="657" y="1570"/>
              <a:chExt cx="318" cy="311"/>
            </a:xfrm>
          </p:grpSpPr>
          <p:sp>
            <p:nvSpPr>
              <p:cNvPr id="1238063" name="Line 107">
                <a:extLst>
                  <a:ext uri="{FF2B5EF4-FFF2-40B4-BE49-F238E27FC236}">
                    <a16:creationId xmlns:a16="http://schemas.microsoft.com/office/drawing/2014/main" id="{F8A06974-A61F-4CB2-9DF1-D1018378602A}"/>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8064" name="Picture 108" descr="laptop copy">
                <a:extLst>
                  <a:ext uri="{FF2B5EF4-FFF2-40B4-BE49-F238E27FC236}">
                    <a16:creationId xmlns:a16="http://schemas.microsoft.com/office/drawing/2014/main" id="{B6B2840C-8FCB-434B-B8A4-E7018EEC3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8056" name="Group 109">
              <a:extLst>
                <a:ext uri="{FF2B5EF4-FFF2-40B4-BE49-F238E27FC236}">
                  <a16:creationId xmlns:a16="http://schemas.microsoft.com/office/drawing/2014/main" id="{FAC70A08-B170-406A-8921-2EDC36360839}"/>
                </a:ext>
              </a:extLst>
            </p:cNvPr>
            <p:cNvGrpSpPr>
              <a:grpSpLocks/>
            </p:cNvGrpSpPr>
            <p:nvPr/>
          </p:nvGrpSpPr>
          <p:grpSpPr bwMode="auto">
            <a:xfrm>
              <a:off x="762" y="2391"/>
              <a:ext cx="306" cy="90"/>
              <a:chOff x="748" y="2251"/>
              <a:chExt cx="306" cy="90"/>
            </a:xfrm>
          </p:grpSpPr>
          <p:sp>
            <p:nvSpPr>
              <p:cNvPr id="1238057" name="AutoShape 110">
                <a:extLst>
                  <a:ext uri="{FF2B5EF4-FFF2-40B4-BE49-F238E27FC236}">
                    <a16:creationId xmlns:a16="http://schemas.microsoft.com/office/drawing/2014/main" id="{BE68B40C-F3DF-4E31-8B3D-5BFBBA08B5AF}"/>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58" name="AutoShape 111">
                <a:extLst>
                  <a:ext uri="{FF2B5EF4-FFF2-40B4-BE49-F238E27FC236}">
                    <a16:creationId xmlns:a16="http://schemas.microsoft.com/office/drawing/2014/main" id="{80BDA946-9B18-4783-899B-070A8E1E6E56}"/>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59" name="AutoShape 112">
                <a:extLst>
                  <a:ext uri="{FF2B5EF4-FFF2-40B4-BE49-F238E27FC236}">
                    <a16:creationId xmlns:a16="http://schemas.microsoft.com/office/drawing/2014/main" id="{A37ABEBC-F97B-45B7-9801-2651565F282A}"/>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60" name="AutoShape 113">
                <a:extLst>
                  <a:ext uri="{FF2B5EF4-FFF2-40B4-BE49-F238E27FC236}">
                    <a16:creationId xmlns:a16="http://schemas.microsoft.com/office/drawing/2014/main" id="{5C2F9308-EF8D-4EB9-B49A-BF84B950F5F7}"/>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61" name="AutoShape 114">
                <a:extLst>
                  <a:ext uri="{FF2B5EF4-FFF2-40B4-BE49-F238E27FC236}">
                    <a16:creationId xmlns:a16="http://schemas.microsoft.com/office/drawing/2014/main" id="{97D0A5E8-4EFC-4B39-8B6E-FA599858F387}"/>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62" name="AutoShape 115">
                <a:extLst>
                  <a:ext uri="{FF2B5EF4-FFF2-40B4-BE49-F238E27FC236}">
                    <a16:creationId xmlns:a16="http://schemas.microsoft.com/office/drawing/2014/main" id="{18439FA7-6BEE-4008-8344-7D6A09C055F4}"/>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38031" name="Group 116">
            <a:extLst>
              <a:ext uri="{FF2B5EF4-FFF2-40B4-BE49-F238E27FC236}">
                <a16:creationId xmlns:a16="http://schemas.microsoft.com/office/drawing/2014/main" id="{019646D8-F1AC-46FB-9A1C-EFCD34992A83}"/>
              </a:ext>
            </a:extLst>
          </p:cNvPr>
          <p:cNvGrpSpPr>
            <a:grpSpLocks/>
          </p:cNvGrpSpPr>
          <p:nvPr/>
        </p:nvGrpSpPr>
        <p:grpSpPr bwMode="auto">
          <a:xfrm>
            <a:off x="6858000" y="3798888"/>
            <a:ext cx="809625" cy="547687"/>
            <a:chOff x="762" y="2391"/>
            <a:chExt cx="423" cy="312"/>
          </a:xfrm>
        </p:grpSpPr>
        <p:grpSp>
          <p:nvGrpSpPr>
            <p:cNvPr id="1238045" name="Group 117">
              <a:extLst>
                <a:ext uri="{FF2B5EF4-FFF2-40B4-BE49-F238E27FC236}">
                  <a16:creationId xmlns:a16="http://schemas.microsoft.com/office/drawing/2014/main" id="{EF65B2F9-406A-4B97-8AC4-9C1D20C8B098}"/>
                </a:ext>
              </a:extLst>
            </p:cNvPr>
            <p:cNvGrpSpPr>
              <a:grpSpLocks/>
            </p:cNvGrpSpPr>
            <p:nvPr/>
          </p:nvGrpSpPr>
          <p:grpSpPr bwMode="auto">
            <a:xfrm>
              <a:off x="867" y="2432"/>
              <a:ext cx="318" cy="271"/>
              <a:chOff x="657" y="1570"/>
              <a:chExt cx="318" cy="311"/>
            </a:xfrm>
          </p:grpSpPr>
          <p:sp>
            <p:nvSpPr>
              <p:cNvPr id="1238053" name="Line 118">
                <a:extLst>
                  <a:ext uri="{FF2B5EF4-FFF2-40B4-BE49-F238E27FC236}">
                    <a16:creationId xmlns:a16="http://schemas.microsoft.com/office/drawing/2014/main" id="{B7A63ED2-040D-45EC-88A0-1A2206B4E574}"/>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8054" name="Picture 119" descr="laptop copy">
                <a:extLst>
                  <a:ext uri="{FF2B5EF4-FFF2-40B4-BE49-F238E27FC236}">
                    <a16:creationId xmlns:a16="http://schemas.microsoft.com/office/drawing/2014/main" id="{92499145-5334-4A59-9F0C-81690BE9C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8046" name="Group 120">
              <a:extLst>
                <a:ext uri="{FF2B5EF4-FFF2-40B4-BE49-F238E27FC236}">
                  <a16:creationId xmlns:a16="http://schemas.microsoft.com/office/drawing/2014/main" id="{62738B7A-4C05-4D25-9785-94AE790FA745}"/>
                </a:ext>
              </a:extLst>
            </p:cNvPr>
            <p:cNvGrpSpPr>
              <a:grpSpLocks/>
            </p:cNvGrpSpPr>
            <p:nvPr/>
          </p:nvGrpSpPr>
          <p:grpSpPr bwMode="auto">
            <a:xfrm>
              <a:off x="762" y="2391"/>
              <a:ext cx="306" cy="90"/>
              <a:chOff x="748" y="2251"/>
              <a:chExt cx="306" cy="90"/>
            </a:xfrm>
          </p:grpSpPr>
          <p:sp>
            <p:nvSpPr>
              <p:cNvPr id="1238047" name="AutoShape 121">
                <a:extLst>
                  <a:ext uri="{FF2B5EF4-FFF2-40B4-BE49-F238E27FC236}">
                    <a16:creationId xmlns:a16="http://schemas.microsoft.com/office/drawing/2014/main" id="{1F804BC3-B7ED-43AA-A45F-E53198E0B572}"/>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48" name="AutoShape 122">
                <a:extLst>
                  <a:ext uri="{FF2B5EF4-FFF2-40B4-BE49-F238E27FC236}">
                    <a16:creationId xmlns:a16="http://schemas.microsoft.com/office/drawing/2014/main" id="{7DE16393-8569-44FF-A2C7-2B095C9C7D75}"/>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49" name="AutoShape 123">
                <a:extLst>
                  <a:ext uri="{FF2B5EF4-FFF2-40B4-BE49-F238E27FC236}">
                    <a16:creationId xmlns:a16="http://schemas.microsoft.com/office/drawing/2014/main" id="{97E5814B-AC6A-4F61-AB02-292E4ED78B82}"/>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50" name="AutoShape 124">
                <a:extLst>
                  <a:ext uri="{FF2B5EF4-FFF2-40B4-BE49-F238E27FC236}">
                    <a16:creationId xmlns:a16="http://schemas.microsoft.com/office/drawing/2014/main" id="{437CAA7C-DE3E-45AC-8FB1-140CABBF6D68}"/>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51" name="AutoShape 125">
                <a:extLst>
                  <a:ext uri="{FF2B5EF4-FFF2-40B4-BE49-F238E27FC236}">
                    <a16:creationId xmlns:a16="http://schemas.microsoft.com/office/drawing/2014/main" id="{89FFCEDB-D15B-4ABC-BE4F-77E6768BB89E}"/>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52" name="AutoShape 126">
                <a:extLst>
                  <a:ext uri="{FF2B5EF4-FFF2-40B4-BE49-F238E27FC236}">
                    <a16:creationId xmlns:a16="http://schemas.microsoft.com/office/drawing/2014/main" id="{E4E7F984-29EF-4EB9-87A1-1AC3CD082211}"/>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38032" name="Group 127">
            <a:extLst>
              <a:ext uri="{FF2B5EF4-FFF2-40B4-BE49-F238E27FC236}">
                <a16:creationId xmlns:a16="http://schemas.microsoft.com/office/drawing/2014/main" id="{CE42A291-8500-48E8-94AB-5B52C491268C}"/>
              </a:ext>
            </a:extLst>
          </p:cNvPr>
          <p:cNvGrpSpPr>
            <a:grpSpLocks/>
          </p:cNvGrpSpPr>
          <p:nvPr/>
        </p:nvGrpSpPr>
        <p:grpSpPr bwMode="auto">
          <a:xfrm>
            <a:off x="5472113" y="3798888"/>
            <a:ext cx="809625" cy="547687"/>
            <a:chOff x="762" y="2391"/>
            <a:chExt cx="423" cy="312"/>
          </a:xfrm>
        </p:grpSpPr>
        <p:grpSp>
          <p:nvGrpSpPr>
            <p:cNvPr id="1238035" name="Group 128">
              <a:extLst>
                <a:ext uri="{FF2B5EF4-FFF2-40B4-BE49-F238E27FC236}">
                  <a16:creationId xmlns:a16="http://schemas.microsoft.com/office/drawing/2014/main" id="{934B7005-E151-4858-A76F-717297AC17F8}"/>
                </a:ext>
              </a:extLst>
            </p:cNvPr>
            <p:cNvGrpSpPr>
              <a:grpSpLocks/>
            </p:cNvGrpSpPr>
            <p:nvPr/>
          </p:nvGrpSpPr>
          <p:grpSpPr bwMode="auto">
            <a:xfrm>
              <a:off x="867" y="2432"/>
              <a:ext cx="318" cy="271"/>
              <a:chOff x="657" y="1570"/>
              <a:chExt cx="318" cy="311"/>
            </a:xfrm>
          </p:grpSpPr>
          <p:sp>
            <p:nvSpPr>
              <p:cNvPr id="1238043" name="Line 129">
                <a:extLst>
                  <a:ext uri="{FF2B5EF4-FFF2-40B4-BE49-F238E27FC236}">
                    <a16:creationId xmlns:a16="http://schemas.microsoft.com/office/drawing/2014/main" id="{C2B3977D-3E49-4AC8-8F5C-76D2C5FA4FAE}"/>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8044" name="Picture 130" descr="laptop copy">
                <a:extLst>
                  <a:ext uri="{FF2B5EF4-FFF2-40B4-BE49-F238E27FC236}">
                    <a16:creationId xmlns:a16="http://schemas.microsoft.com/office/drawing/2014/main" id="{4B1CE3BA-E114-49AE-8828-4C03EB6D6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8036" name="Group 131">
              <a:extLst>
                <a:ext uri="{FF2B5EF4-FFF2-40B4-BE49-F238E27FC236}">
                  <a16:creationId xmlns:a16="http://schemas.microsoft.com/office/drawing/2014/main" id="{1B467624-C7C9-4C0B-ACD8-6DC127A153CC}"/>
                </a:ext>
              </a:extLst>
            </p:cNvPr>
            <p:cNvGrpSpPr>
              <a:grpSpLocks/>
            </p:cNvGrpSpPr>
            <p:nvPr/>
          </p:nvGrpSpPr>
          <p:grpSpPr bwMode="auto">
            <a:xfrm>
              <a:off x="762" y="2391"/>
              <a:ext cx="306" cy="90"/>
              <a:chOff x="748" y="2251"/>
              <a:chExt cx="306" cy="90"/>
            </a:xfrm>
          </p:grpSpPr>
          <p:sp>
            <p:nvSpPr>
              <p:cNvPr id="1238037" name="AutoShape 132">
                <a:extLst>
                  <a:ext uri="{FF2B5EF4-FFF2-40B4-BE49-F238E27FC236}">
                    <a16:creationId xmlns:a16="http://schemas.microsoft.com/office/drawing/2014/main" id="{E90445A2-B0BB-4062-958B-867A699C941B}"/>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38" name="AutoShape 133">
                <a:extLst>
                  <a:ext uri="{FF2B5EF4-FFF2-40B4-BE49-F238E27FC236}">
                    <a16:creationId xmlns:a16="http://schemas.microsoft.com/office/drawing/2014/main" id="{84C9159F-DC73-47CB-A8BA-C502F34F2FC4}"/>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39" name="AutoShape 134">
                <a:extLst>
                  <a:ext uri="{FF2B5EF4-FFF2-40B4-BE49-F238E27FC236}">
                    <a16:creationId xmlns:a16="http://schemas.microsoft.com/office/drawing/2014/main" id="{81962AD4-2996-4D40-BEB1-B79318B2CEE6}"/>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40" name="AutoShape 135">
                <a:extLst>
                  <a:ext uri="{FF2B5EF4-FFF2-40B4-BE49-F238E27FC236}">
                    <a16:creationId xmlns:a16="http://schemas.microsoft.com/office/drawing/2014/main" id="{BB6957BE-0FEE-405F-8263-100D051E164A}"/>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41" name="AutoShape 136">
                <a:extLst>
                  <a:ext uri="{FF2B5EF4-FFF2-40B4-BE49-F238E27FC236}">
                    <a16:creationId xmlns:a16="http://schemas.microsoft.com/office/drawing/2014/main" id="{8D223E4B-6F38-45DF-BE75-34C45CAC5226}"/>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8042" name="AutoShape 137">
                <a:extLst>
                  <a:ext uri="{FF2B5EF4-FFF2-40B4-BE49-F238E27FC236}">
                    <a16:creationId xmlns:a16="http://schemas.microsoft.com/office/drawing/2014/main" id="{A6C03196-1423-49D9-9A8A-5FC2DCA72976}"/>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238033" name="Line 138">
            <a:extLst>
              <a:ext uri="{FF2B5EF4-FFF2-40B4-BE49-F238E27FC236}">
                <a16:creationId xmlns:a16="http://schemas.microsoft.com/office/drawing/2014/main" id="{72379727-A291-4203-8948-6091DD5690EE}"/>
              </a:ext>
            </a:extLst>
          </p:cNvPr>
          <p:cNvSpPr>
            <a:spLocks noChangeShapeType="1"/>
          </p:cNvSpPr>
          <p:nvPr/>
        </p:nvSpPr>
        <p:spPr bwMode="auto">
          <a:xfrm>
            <a:off x="1954213" y="2376488"/>
            <a:ext cx="460375" cy="436562"/>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38034" name="Line 139">
            <a:extLst>
              <a:ext uri="{FF2B5EF4-FFF2-40B4-BE49-F238E27FC236}">
                <a16:creationId xmlns:a16="http://schemas.microsoft.com/office/drawing/2014/main" id="{3320CDC4-1660-4591-93DE-791802123F5C}"/>
              </a:ext>
            </a:extLst>
          </p:cNvPr>
          <p:cNvSpPr>
            <a:spLocks noChangeShapeType="1"/>
          </p:cNvSpPr>
          <p:nvPr/>
        </p:nvSpPr>
        <p:spPr bwMode="auto">
          <a:xfrm>
            <a:off x="4751388" y="2362200"/>
            <a:ext cx="392112" cy="390525"/>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0932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grpId="0" nodeType="afterEffect">
                                  <p:stCondLst>
                                    <p:cond delay="500"/>
                                  </p:stCondLst>
                                  <p:childTnLst>
                                    <p:anim calcmode="discrete" valueType="str">
                                      <p:cBhvr>
                                        <p:cTn id="9" dur="1000" fill="hold"/>
                                        <p:tgtEl>
                                          <p:spTgt spid="309327"/>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27" grpId="0" animBg="1"/>
      <p:bldP spid="309327" grpId="1" animBg="1"/>
      <p:bldP spid="3093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a:extLst>
              <a:ext uri="{FF2B5EF4-FFF2-40B4-BE49-F238E27FC236}">
                <a16:creationId xmlns:a16="http://schemas.microsoft.com/office/drawing/2014/main" id="{6FB95978-0B5A-4595-8760-6E08D2E8A53A}"/>
              </a:ext>
            </a:extLst>
          </p:cNvPr>
          <p:cNvSpPr>
            <a:spLocks noChangeArrowheads="1"/>
          </p:cNvSpPr>
          <p:nvPr/>
        </p:nvSpPr>
        <p:spPr bwMode="auto">
          <a:xfrm>
            <a:off x="-468313" y="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43" name="Rectangle 4">
            <a:extLst>
              <a:ext uri="{FF2B5EF4-FFF2-40B4-BE49-F238E27FC236}">
                <a16:creationId xmlns:a16="http://schemas.microsoft.com/office/drawing/2014/main" id="{3A479A11-8823-4F99-B055-E4AF0D69C1CC}"/>
              </a:ext>
            </a:extLst>
          </p:cNvPr>
          <p:cNvSpPr>
            <a:spLocks noChangeArrowheads="1"/>
          </p:cNvSpPr>
          <p:nvPr/>
        </p:nvSpPr>
        <p:spPr bwMode="auto">
          <a:xfrm>
            <a:off x="-468313" y="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44" name="Rectangle 6">
            <a:extLst>
              <a:ext uri="{FF2B5EF4-FFF2-40B4-BE49-F238E27FC236}">
                <a16:creationId xmlns:a16="http://schemas.microsoft.com/office/drawing/2014/main" id="{2AB85DA3-169C-4E05-A93E-B46786B1725D}"/>
              </a:ext>
            </a:extLst>
          </p:cNvPr>
          <p:cNvSpPr>
            <a:spLocks noGrp="1" noChangeArrowheads="1"/>
          </p:cNvSpPr>
          <p:nvPr>
            <p:ph type="title"/>
          </p:nvPr>
        </p:nvSpPr>
        <p:spPr>
          <a:xfrm>
            <a:off x="919163" y="214313"/>
            <a:ext cx="8116887" cy="1462087"/>
          </a:xfrm>
        </p:spPr>
        <p:txBody>
          <a:bodyPr/>
          <a:lstStyle/>
          <a:p>
            <a:pPr algn="ctr" eaLnBrk="1" hangingPunct="1"/>
            <a:r>
              <a:rPr lang="zh-CN" altLang="en-US"/>
              <a:t>无线局域网的特殊问题 </a:t>
            </a:r>
          </a:p>
        </p:txBody>
      </p:sp>
      <p:sp>
        <p:nvSpPr>
          <p:cNvPr id="1239045" name="Rectangle 8">
            <a:extLst>
              <a:ext uri="{FF2B5EF4-FFF2-40B4-BE49-F238E27FC236}">
                <a16:creationId xmlns:a16="http://schemas.microsoft.com/office/drawing/2014/main" id="{7AAAB246-FBB0-45B3-A81C-C2B106189194}"/>
              </a:ext>
            </a:extLst>
          </p:cNvPr>
          <p:cNvSpPr>
            <a:spLocks noChangeArrowheads="1"/>
          </p:cNvSpPr>
          <p:nvPr/>
        </p:nvSpPr>
        <p:spPr bwMode="auto">
          <a:xfrm>
            <a:off x="-468313" y="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0353" name="Text Box 81">
            <a:extLst>
              <a:ext uri="{FF2B5EF4-FFF2-40B4-BE49-F238E27FC236}">
                <a16:creationId xmlns:a16="http://schemas.microsoft.com/office/drawing/2014/main" id="{8F5861DD-C03E-49C7-8B3B-2B3F72F1896D}"/>
              </a:ext>
            </a:extLst>
          </p:cNvPr>
          <p:cNvSpPr txBox="1">
            <a:spLocks noChangeArrowheads="1"/>
          </p:cNvSpPr>
          <p:nvPr/>
        </p:nvSpPr>
        <p:spPr bwMode="auto">
          <a:xfrm>
            <a:off x="255588" y="5516563"/>
            <a:ext cx="8569325" cy="95567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solidFill>
                  <a:srgbClr val="333399"/>
                </a:solidFill>
                <a:ea typeface="黑体" panose="02010609060101010101" pitchFamily="49" charset="-122"/>
              </a:rPr>
              <a:t>B </a:t>
            </a:r>
            <a:r>
              <a:rPr lang="zh-CN" altLang="en-US" sz="2800">
                <a:solidFill>
                  <a:srgbClr val="333399"/>
                </a:solidFill>
                <a:ea typeface="黑体" panose="02010609060101010101" pitchFamily="49" charset="-122"/>
              </a:rPr>
              <a:t>向 </a:t>
            </a:r>
            <a:r>
              <a:rPr lang="en-US" altLang="zh-CN" sz="2800">
                <a:solidFill>
                  <a:srgbClr val="333399"/>
                </a:solidFill>
                <a:ea typeface="黑体" panose="02010609060101010101" pitchFamily="49" charset="-122"/>
              </a:rPr>
              <a:t>A </a:t>
            </a:r>
            <a:r>
              <a:rPr lang="zh-CN" altLang="en-US" sz="2800">
                <a:solidFill>
                  <a:srgbClr val="333399"/>
                </a:solidFill>
                <a:ea typeface="黑体" panose="02010609060101010101" pitchFamily="49" charset="-122"/>
              </a:rPr>
              <a:t>发送数据，而 </a:t>
            </a:r>
            <a:r>
              <a:rPr lang="en-US" altLang="zh-CN" sz="2800">
                <a:solidFill>
                  <a:srgbClr val="333399"/>
                </a:solidFill>
                <a:ea typeface="黑体" panose="02010609060101010101" pitchFamily="49" charset="-122"/>
              </a:rPr>
              <a:t>C </a:t>
            </a:r>
            <a:r>
              <a:rPr lang="zh-CN" altLang="en-US" sz="2800">
                <a:solidFill>
                  <a:srgbClr val="333399"/>
                </a:solidFill>
                <a:ea typeface="黑体" panose="02010609060101010101" pitchFamily="49" charset="-122"/>
              </a:rPr>
              <a:t>又想和 </a:t>
            </a:r>
            <a:r>
              <a:rPr lang="en-US" altLang="zh-CN" sz="2800">
                <a:solidFill>
                  <a:srgbClr val="333399"/>
                </a:solidFill>
                <a:ea typeface="黑体" panose="02010609060101010101" pitchFamily="49" charset="-122"/>
              </a:rPr>
              <a:t>D </a:t>
            </a:r>
            <a:r>
              <a:rPr lang="zh-CN" altLang="en-US" sz="2800">
                <a:solidFill>
                  <a:srgbClr val="333399"/>
                </a:solidFill>
                <a:ea typeface="黑体" panose="02010609060101010101" pitchFamily="49" charset="-122"/>
              </a:rPr>
              <a:t>通信。</a:t>
            </a:r>
          </a:p>
          <a:p>
            <a:pPr algn="ctr" eaLnBrk="1" hangingPunct="1"/>
            <a:r>
              <a:rPr lang="en-US" altLang="zh-CN" sz="2800">
                <a:solidFill>
                  <a:srgbClr val="333399"/>
                </a:solidFill>
                <a:ea typeface="黑体" panose="02010609060101010101" pitchFamily="49" charset="-122"/>
              </a:rPr>
              <a:t>C </a:t>
            </a:r>
            <a:r>
              <a:rPr lang="zh-CN" altLang="en-US" sz="2800">
                <a:solidFill>
                  <a:srgbClr val="333399"/>
                </a:solidFill>
                <a:ea typeface="黑体" panose="02010609060101010101" pitchFamily="49" charset="-122"/>
              </a:rPr>
              <a:t>检测到媒体上有信号，于是就不敢向 </a:t>
            </a:r>
            <a:r>
              <a:rPr lang="en-US" altLang="zh-CN" sz="2800">
                <a:solidFill>
                  <a:srgbClr val="333399"/>
                </a:solidFill>
                <a:ea typeface="黑体" panose="02010609060101010101" pitchFamily="49" charset="-122"/>
              </a:rPr>
              <a:t>D </a:t>
            </a:r>
            <a:r>
              <a:rPr lang="zh-CN" altLang="en-US" sz="2800">
                <a:solidFill>
                  <a:srgbClr val="333399"/>
                </a:solidFill>
                <a:ea typeface="黑体" panose="02010609060101010101" pitchFamily="49" charset="-122"/>
              </a:rPr>
              <a:t>发送数据。 </a:t>
            </a:r>
          </a:p>
        </p:txBody>
      </p:sp>
      <p:sp>
        <p:nvSpPr>
          <p:cNvPr id="310354" name="Text Box 82">
            <a:extLst>
              <a:ext uri="{FF2B5EF4-FFF2-40B4-BE49-F238E27FC236}">
                <a16:creationId xmlns:a16="http://schemas.microsoft.com/office/drawing/2014/main" id="{FA905549-D29D-4432-9BD2-339F148E2E22}"/>
              </a:ext>
            </a:extLst>
          </p:cNvPr>
          <p:cNvSpPr txBox="1">
            <a:spLocks noChangeArrowheads="1"/>
          </p:cNvSpPr>
          <p:nvPr/>
        </p:nvSpPr>
        <p:spPr bwMode="auto">
          <a:xfrm>
            <a:off x="250825" y="500063"/>
            <a:ext cx="8728075" cy="1076325"/>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solidFill>
                  <a:srgbClr val="333399"/>
                </a:solidFill>
                <a:ea typeface="黑体" panose="02010609060101010101" pitchFamily="49" charset="-122"/>
              </a:rPr>
              <a:t>其实 </a:t>
            </a:r>
            <a:r>
              <a:rPr lang="en-US" altLang="zh-CN" sz="3200">
                <a:solidFill>
                  <a:srgbClr val="333399"/>
                </a:solidFill>
                <a:ea typeface="黑体" panose="02010609060101010101" pitchFamily="49" charset="-122"/>
              </a:rPr>
              <a:t>B </a:t>
            </a:r>
            <a:r>
              <a:rPr lang="zh-CN" altLang="en-US" sz="3200">
                <a:solidFill>
                  <a:srgbClr val="333399"/>
                </a:solidFill>
                <a:ea typeface="黑体" panose="02010609060101010101" pitchFamily="49" charset="-122"/>
              </a:rPr>
              <a:t>向 </a:t>
            </a:r>
            <a:r>
              <a:rPr lang="en-US" altLang="zh-CN" sz="3200">
                <a:solidFill>
                  <a:srgbClr val="333399"/>
                </a:solidFill>
                <a:ea typeface="黑体" panose="02010609060101010101" pitchFamily="49" charset="-122"/>
              </a:rPr>
              <a:t>A </a:t>
            </a:r>
            <a:r>
              <a:rPr lang="zh-CN" altLang="en-US" sz="3200">
                <a:solidFill>
                  <a:srgbClr val="333399"/>
                </a:solidFill>
                <a:ea typeface="黑体" panose="02010609060101010101" pitchFamily="49" charset="-122"/>
              </a:rPr>
              <a:t>发送数据并不影响 </a:t>
            </a:r>
            <a:r>
              <a:rPr lang="en-US" altLang="zh-CN" sz="3200">
                <a:solidFill>
                  <a:srgbClr val="333399"/>
                </a:solidFill>
                <a:ea typeface="黑体" panose="02010609060101010101" pitchFamily="49" charset="-122"/>
              </a:rPr>
              <a:t>C </a:t>
            </a:r>
            <a:r>
              <a:rPr lang="zh-CN" altLang="en-US" sz="3200">
                <a:solidFill>
                  <a:srgbClr val="333399"/>
                </a:solidFill>
                <a:ea typeface="黑体" panose="02010609060101010101" pitchFamily="49" charset="-122"/>
              </a:rPr>
              <a:t>向 </a:t>
            </a:r>
            <a:r>
              <a:rPr lang="en-US" altLang="zh-CN" sz="3200">
                <a:solidFill>
                  <a:srgbClr val="333399"/>
                </a:solidFill>
                <a:ea typeface="黑体" panose="02010609060101010101" pitchFamily="49" charset="-122"/>
              </a:rPr>
              <a:t>D </a:t>
            </a:r>
            <a:r>
              <a:rPr lang="zh-CN" altLang="en-US" sz="3200">
                <a:solidFill>
                  <a:srgbClr val="333399"/>
                </a:solidFill>
                <a:ea typeface="黑体" panose="02010609060101010101" pitchFamily="49" charset="-122"/>
              </a:rPr>
              <a:t>发送数据</a:t>
            </a:r>
          </a:p>
          <a:p>
            <a:pPr algn="ctr" eaLnBrk="1" hangingPunct="1"/>
            <a:r>
              <a:rPr lang="zh-CN" altLang="en-US" sz="3200">
                <a:solidFill>
                  <a:srgbClr val="333399"/>
                </a:solidFill>
                <a:ea typeface="黑体" panose="02010609060101010101" pitchFamily="49" charset="-122"/>
              </a:rPr>
              <a:t>这就是</a:t>
            </a:r>
            <a:r>
              <a:rPr lang="zh-CN" altLang="en-US" sz="3200">
                <a:solidFill>
                  <a:schemeClr val="hlink"/>
                </a:solidFill>
                <a:ea typeface="黑体" panose="02010609060101010101" pitchFamily="49" charset="-122"/>
              </a:rPr>
              <a:t>暴露站问题</a:t>
            </a:r>
            <a:r>
              <a:rPr lang="en-US" altLang="zh-CN" sz="3200">
                <a:solidFill>
                  <a:srgbClr val="333399"/>
                </a:solidFill>
                <a:ea typeface="黑体" panose="02010609060101010101" pitchFamily="49" charset="-122"/>
              </a:rPr>
              <a:t>(exposed station problem) </a:t>
            </a:r>
          </a:p>
        </p:txBody>
      </p:sp>
      <p:sp>
        <p:nvSpPr>
          <p:cNvPr id="1239048" name="Oval 85">
            <a:extLst>
              <a:ext uri="{FF2B5EF4-FFF2-40B4-BE49-F238E27FC236}">
                <a16:creationId xmlns:a16="http://schemas.microsoft.com/office/drawing/2014/main" id="{EAE881F4-07EC-48AF-B8D2-DF31D93022DB}"/>
              </a:ext>
            </a:extLst>
          </p:cNvPr>
          <p:cNvSpPr>
            <a:spLocks noChangeArrowheads="1"/>
          </p:cNvSpPr>
          <p:nvPr/>
        </p:nvSpPr>
        <p:spPr bwMode="auto">
          <a:xfrm>
            <a:off x="3738563" y="2149475"/>
            <a:ext cx="3336925" cy="3224213"/>
          </a:xfrm>
          <a:prstGeom prst="ellipse">
            <a:avLst/>
          </a:prstGeom>
          <a:solidFill>
            <a:srgbClr val="FFFF99"/>
          </a:solidFill>
          <a:ln w="9525">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49" name="Oval 86">
            <a:extLst>
              <a:ext uri="{FF2B5EF4-FFF2-40B4-BE49-F238E27FC236}">
                <a16:creationId xmlns:a16="http://schemas.microsoft.com/office/drawing/2014/main" id="{49EDDD68-DE03-436E-A250-27947D8D75E1}"/>
              </a:ext>
            </a:extLst>
          </p:cNvPr>
          <p:cNvSpPr>
            <a:spLocks noChangeArrowheads="1"/>
          </p:cNvSpPr>
          <p:nvPr/>
        </p:nvSpPr>
        <p:spPr bwMode="auto">
          <a:xfrm>
            <a:off x="2338388" y="2149475"/>
            <a:ext cx="3340100" cy="3224213"/>
          </a:xfrm>
          <a:prstGeom prst="ellipse">
            <a:avLst/>
          </a:prstGeom>
          <a:solidFill>
            <a:srgbClr val="CCECFF">
              <a:alpha val="30196"/>
            </a:srgbClr>
          </a:solidFill>
          <a:ln w="9525">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50" name="Line 87">
            <a:extLst>
              <a:ext uri="{FF2B5EF4-FFF2-40B4-BE49-F238E27FC236}">
                <a16:creationId xmlns:a16="http://schemas.microsoft.com/office/drawing/2014/main" id="{B6DA248F-4AC5-46FE-9FCF-D22837831842}"/>
              </a:ext>
            </a:extLst>
          </p:cNvPr>
          <p:cNvSpPr>
            <a:spLocks noChangeShapeType="1"/>
          </p:cNvSpPr>
          <p:nvPr/>
        </p:nvSpPr>
        <p:spPr bwMode="auto">
          <a:xfrm flipV="1">
            <a:off x="5678488" y="3789363"/>
            <a:ext cx="981075" cy="23812"/>
          </a:xfrm>
          <a:prstGeom prst="line">
            <a:avLst/>
          </a:prstGeom>
          <a:noFill/>
          <a:ln w="57150">
            <a:solidFill>
              <a:schemeClr val="hlink"/>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39051" name="Text Box 88">
            <a:extLst>
              <a:ext uri="{FF2B5EF4-FFF2-40B4-BE49-F238E27FC236}">
                <a16:creationId xmlns:a16="http://schemas.microsoft.com/office/drawing/2014/main" id="{BCA773AE-7BCB-42F4-B472-BBA5DBF4261E}"/>
              </a:ext>
            </a:extLst>
          </p:cNvPr>
          <p:cNvSpPr txBox="1">
            <a:spLocks noChangeArrowheads="1"/>
          </p:cNvSpPr>
          <p:nvPr/>
        </p:nvSpPr>
        <p:spPr bwMode="auto">
          <a:xfrm>
            <a:off x="2443163" y="39798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rgbClr val="333399"/>
                </a:solidFill>
                <a:ea typeface="黑体" panose="02010609060101010101" pitchFamily="49" charset="-122"/>
              </a:rPr>
              <a:t>A</a:t>
            </a:r>
          </a:p>
        </p:txBody>
      </p:sp>
      <p:sp>
        <p:nvSpPr>
          <p:cNvPr id="1239052" name="Text Box 89">
            <a:extLst>
              <a:ext uri="{FF2B5EF4-FFF2-40B4-BE49-F238E27FC236}">
                <a16:creationId xmlns:a16="http://schemas.microsoft.com/office/drawing/2014/main" id="{A9F71809-8415-4AF4-8DCF-A2DAB178E85E}"/>
              </a:ext>
            </a:extLst>
          </p:cNvPr>
          <p:cNvSpPr txBox="1">
            <a:spLocks noChangeArrowheads="1"/>
          </p:cNvSpPr>
          <p:nvPr/>
        </p:nvSpPr>
        <p:spPr bwMode="auto">
          <a:xfrm>
            <a:off x="6688138" y="39798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333399"/>
                </a:solidFill>
                <a:ea typeface="黑体" panose="02010609060101010101" pitchFamily="49" charset="-122"/>
              </a:rPr>
              <a:t>D</a:t>
            </a:r>
          </a:p>
        </p:txBody>
      </p:sp>
      <p:sp>
        <p:nvSpPr>
          <p:cNvPr id="1239053" name="Text Box 90">
            <a:extLst>
              <a:ext uri="{FF2B5EF4-FFF2-40B4-BE49-F238E27FC236}">
                <a16:creationId xmlns:a16="http://schemas.microsoft.com/office/drawing/2014/main" id="{100E7534-3BC4-449C-992E-7AF9AB6FB231}"/>
              </a:ext>
            </a:extLst>
          </p:cNvPr>
          <p:cNvSpPr txBox="1">
            <a:spLocks noChangeArrowheads="1"/>
          </p:cNvSpPr>
          <p:nvPr/>
        </p:nvSpPr>
        <p:spPr bwMode="auto">
          <a:xfrm>
            <a:off x="5286375" y="39798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333399"/>
                </a:solidFill>
                <a:ea typeface="黑体" panose="02010609060101010101" pitchFamily="49" charset="-122"/>
              </a:rPr>
              <a:t>C</a:t>
            </a:r>
          </a:p>
        </p:txBody>
      </p:sp>
      <p:sp>
        <p:nvSpPr>
          <p:cNvPr id="1239054" name="Text Box 91">
            <a:extLst>
              <a:ext uri="{FF2B5EF4-FFF2-40B4-BE49-F238E27FC236}">
                <a16:creationId xmlns:a16="http://schemas.microsoft.com/office/drawing/2014/main" id="{8CC79711-E888-4516-B89C-D7BA1FDE02FF}"/>
              </a:ext>
            </a:extLst>
          </p:cNvPr>
          <p:cNvSpPr txBox="1">
            <a:spLocks noChangeArrowheads="1"/>
          </p:cNvSpPr>
          <p:nvPr/>
        </p:nvSpPr>
        <p:spPr bwMode="auto">
          <a:xfrm>
            <a:off x="3798888" y="39798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333399"/>
                </a:solidFill>
                <a:ea typeface="黑体" panose="02010609060101010101" pitchFamily="49" charset="-122"/>
              </a:rPr>
              <a:t>B</a:t>
            </a:r>
          </a:p>
        </p:txBody>
      </p:sp>
      <p:sp>
        <p:nvSpPr>
          <p:cNvPr id="1239055" name="Text Box 92">
            <a:extLst>
              <a:ext uri="{FF2B5EF4-FFF2-40B4-BE49-F238E27FC236}">
                <a16:creationId xmlns:a16="http://schemas.microsoft.com/office/drawing/2014/main" id="{E0634329-44B6-47E6-A353-F1A65B11B3C8}"/>
              </a:ext>
            </a:extLst>
          </p:cNvPr>
          <p:cNvSpPr txBox="1">
            <a:spLocks noChangeArrowheads="1"/>
          </p:cNvSpPr>
          <p:nvPr/>
        </p:nvSpPr>
        <p:spPr bwMode="auto">
          <a:xfrm>
            <a:off x="5794375" y="3035300"/>
            <a:ext cx="7937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800">
                <a:solidFill>
                  <a:srgbClr val="333399"/>
                </a:solidFill>
                <a:ea typeface="黑体" panose="02010609060101010101" pitchFamily="49" charset="-122"/>
              </a:rPr>
              <a:t>？</a:t>
            </a:r>
          </a:p>
        </p:txBody>
      </p:sp>
      <p:grpSp>
        <p:nvGrpSpPr>
          <p:cNvPr id="1239056" name="Group 93">
            <a:extLst>
              <a:ext uri="{FF2B5EF4-FFF2-40B4-BE49-F238E27FC236}">
                <a16:creationId xmlns:a16="http://schemas.microsoft.com/office/drawing/2014/main" id="{68B504A6-D9DA-43C6-92CB-71FCCCC57FD4}"/>
              </a:ext>
            </a:extLst>
          </p:cNvPr>
          <p:cNvGrpSpPr>
            <a:grpSpLocks/>
          </p:cNvGrpSpPr>
          <p:nvPr/>
        </p:nvGrpSpPr>
        <p:grpSpPr bwMode="auto">
          <a:xfrm>
            <a:off x="6388100" y="3417888"/>
            <a:ext cx="847725" cy="585787"/>
            <a:chOff x="762" y="2391"/>
            <a:chExt cx="423" cy="312"/>
          </a:xfrm>
        </p:grpSpPr>
        <p:grpSp>
          <p:nvGrpSpPr>
            <p:cNvPr id="1239094" name="Group 94">
              <a:extLst>
                <a:ext uri="{FF2B5EF4-FFF2-40B4-BE49-F238E27FC236}">
                  <a16:creationId xmlns:a16="http://schemas.microsoft.com/office/drawing/2014/main" id="{89DA025E-1BA7-47D5-8914-0AB7BB31BCD2}"/>
                </a:ext>
              </a:extLst>
            </p:cNvPr>
            <p:cNvGrpSpPr>
              <a:grpSpLocks/>
            </p:cNvGrpSpPr>
            <p:nvPr/>
          </p:nvGrpSpPr>
          <p:grpSpPr bwMode="auto">
            <a:xfrm>
              <a:off x="867" y="2432"/>
              <a:ext cx="318" cy="271"/>
              <a:chOff x="657" y="1570"/>
              <a:chExt cx="318" cy="311"/>
            </a:xfrm>
          </p:grpSpPr>
          <p:sp>
            <p:nvSpPr>
              <p:cNvPr id="1239102" name="Line 95">
                <a:extLst>
                  <a:ext uri="{FF2B5EF4-FFF2-40B4-BE49-F238E27FC236}">
                    <a16:creationId xmlns:a16="http://schemas.microsoft.com/office/drawing/2014/main" id="{61EC6892-2029-474A-B8B1-6F2397051821}"/>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9103" name="Picture 96" descr="laptop copy">
                <a:extLst>
                  <a:ext uri="{FF2B5EF4-FFF2-40B4-BE49-F238E27FC236}">
                    <a16:creationId xmlns:a16="http://schemas.microsoft.com/office/drawing/2014/main" id="{3F8894BE-4B67-4D81-B251-1EFB42C8C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9095" name="Group 97">
              <a:extLst>
                <a:ext uri="{FF2B5EF4-FFF2-40B4-BE49-F238E27FC236}">
                  <a16:creationId xmlns:a16="http://schemas.microsoft.com/office/drawing/2014/main" id="{FA0BC924-AFB9-4090-8FDF-09EFEAEF7F97}"/>
                </a:ext>
              </a:extLst>
            </p:cNvPr>
            <p:cNvGrpSpPr>
              <a:grpSpLocks/>
            </p:cNvGrpSpPr>
            <p:nvPr/>
          </p:nvGrpSpPr>
          <p:grpSpPr bwMode="auto">
            <a:xfrm>
              <a:off x="762" y="2391"/>
              <a:ext cx="306" cy="90"/>
              <a:chOff x="748" y="2251"/>
              <a:chExt cx="306" cy="90"/>
            </a:xfrm>
          </p:grpSpPr>
          <p:sp>
            <p:nvSpPr>
              <p:cNvPr id="1239096" name="AutoShape 98">
                <a:extLst>
                  <a:ext uri="{FF2B5EF4-FFF2-40B4-BE49-F238E27FC236}">
                    <a16:creationId xmlns:a16="http://schemas.microsoft.com/office/drawing/2014/main" id="{460ED51E-7A4B-4491-81B3-727AF3E8EDCB}"/>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97" name="AutoShape 99">
                <a:extLst>
                  <a:ext uri="{FF2B5EF4-FFF2-40B4-BE49-F238E27FC236}">
                    <a16:creationId xmlns:a16="http://schemas.microsoft.com/office/drawing/2014/main" id="{CB63E77B-ADEC-4232-9D39-3488C5617A18}"/>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98" name="AutoShape 100">
                <a:extLst>
                  <a:ext uri="{FF2B5EF4-FFF2-40B4-BE49-F238E27FC236}">
                    <a16:creationId xmlns:a16="http://schemas.microsoft.com/office/drawing/2014/main" id="{7864EF39-D7AB-4466-9B5A-8A923A81E0CA}"/>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99" name="AutoShape 101">
                <a:extLst>
                  <a:ext uri="{FF2B5EF4-FFF2-40B4-BE49-F238E27FC236}">
                    <a16:creationId xmlns:a16="http://schemas.microsoft.com/office/drawing/2014/main" id="{A15EBBA0-AE1C-4F1A-B3CE-29260B2D0D2D}"/>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100" name="AutoShape 102">
                <a:extLst>
                  <a:ext uri="{FF2B5EF4-FFF2-40B4-BE49-F238E27FC236}">
                    <a16:creationId xmlns:a16="http://schemas.microsoft.com/office/drawing/2014/main" id="{C58D3EE6-5097-4E9B-ACC7-BF5F3AB7446C}"/>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101" name="AutoShape 103">
                <a:extLst>
                  <a:ext uri="{FF2B5EF4-FFF2-40B4-BE49-F238E27FC236}">
                    <a16:creationId xmlns:a16="http://schemas.microsoft.com/office/drawing/2014/main" id="{82E83495-6207-446C-82B3-588E8C94F1C7}"/>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39057" name="Group 104">
            <a:extLst>
              <a:ext uri="{FF2B5EF4-FFF2-40B4-BE49-F238E27FC236}">
                <a16:creationId xmlns:a16="http://schemas.microsoft.com/office/drawing/2014/main" id="{098EEF28-D7B4-4CEB-B4D5-F5EC357CC3AD}"/>
              </a:ext>
            </a:extLst>
          </p:cNvPr>
          <p:cNvGrpSpPr>
            <a:grpSpLocks/>
          </p:cNvGrpSpPr>
          <p:nvPr/>
        </p:nvGrpSpPr>
        <p:grpSpPr bwMode="auto">
          <a:xfrm>
            <a:off x="2039938" y="3421063"/>
            <a:ext cx="846137" cy="585787"/>
            <a:chOff x="762" y="2391"/>
            <a:chExt cx="423" cy="312"/>
          </a:xfrm>
        </p:grpSpPr>
        <p:grpSp>
          <p:nvGrpSpPr>
            <p:cNvPr id="1239084" name="Group 105">
              <a:extLst>
                <a:ext uri="{FF2B5EF4-FFF2-40B4-BE49-F238E27FC236}">
                  <a16:creationId xmlns:a16="http://schemas.microsoft.com/office/drawing/2014/main" id="{7A6F8373-F106-4BF2-8294-9E8EEB07808B}"/>
                </a:ext>
              </a:extLst>
            </p:cNvPr>
            <p:cNvGrpSpPr>
              <a:grpSpLocks/>
            </p:cNvGrpSpPr>
            <p:nvPr/>
          </p:nvGrpSpPr>
          <p:grpSpPr bwMode="auto">
            <a:xfrm>
              <a:off x="867" y="2432"/>
              <a:ext cx="318" cy="271"/>
              <a:chOff x="657" y="1570"/>
              <a:chExt cx="318" cy="311"/>
            </a:xfrm>
          </p:grpSpPr>
          <p:sp>
            <p:nvSpPr>
              <p:cNvPr id="1239092" name="Line 106">
                <a:extLst>
                  <a:ext uri="{FF2B5EF4-FFF2-40B4-BE49-F238E27FC236}">
                    <a16:creationId xmlns:a16="http://schemas.microsoft.com/office/drawing/2014/main" id="{4B6321FE-498B-4C52-B08B-510457B74F9D}"/>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9093" name="Picture 107" descr="laptop copy">
                <a:extLst>
                  <a:ext uri="{FF2B5EF4-FFF2-40B4-BE49-F238E27FC236}">
                    <a16:creationId xmlns:a16="http://schemas.microsoft.com/office/drawing/2014/main" id="{CDFF9CA5-1F27-4CEF-9B29-DE407979C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9085" name="Group 108">
              <a:extLst>
                <a:ext uri="{FF2B5EF4-FFF2-40B4-BE49-F238E27FC236}">
                  <a16:creationId xmlns:a16="http://schemas.microsoft.com/office/drawing/2014/main" id="{5780CB83-0AF7-4E2E-89C2-C942C80E486F}"/>
                </a:ext>
              </a:extLst>
            </p:cNvPr>
            <p:cNvGrpSpPr>
              <a:grpSpLocks/>
            </p:cNvGrpSpPr>
            <p:nvPr/>
          </p:nvGrpSpPr>
          <p:grpSpPr bwMode="auto">
            <a:xfrm>
              <a:off x="762" y="2391"/>
              <a:ext cx="306" cy="90"/>
              <a:chOff x="748" y="2251"/>
              <a:chExt cx="306" cy="90"/>
            </a:xfrm>
          </p:grpSpPr>
          <p:sp>
            <p:nvSpPr>
              <p:cNvPr id="1239086" name="AutoShape 109">
                <a:extLst>
                  <a:ext uri="{FF2B5EF4-FFF2-40B4-BE49-F238E27FC236}">
                    <a16:creationId xmlns:a16="http://schemas.microsoft.com/office/drawing/2014/main" id="{F41E4E5A-BCE7-4365-B746-CECD372CD117}"/>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87" name="AutoShape 110">
                <a:extLst>
                  <a:ext uri="{FF2B5EF4-FFF2-40B4-BE49-F238E27FC236}">
                    <a16:creationId xmlns:a16="http://schemas.microsoft.com/office/drawing/2014/main" id="{45B359DA-855A-4CEE-9F2C-107395C34317}"/>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88" name="AutoShape 111">
                <a:extLst>
                  <a:ext uri="{FF2B5EF4-FFF2-40B4-BE49-F238E27FC236}">
                    <a16:creationId xmlns:a16="http://schemas.microsoft.com/office/drawing/2014/main" id="{4AD81120-CCE2-492F-B496-704425247DE4}"/>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89" name="AutoShape 112">
                <a:extLst>
                  <a:ext uri="{FF2B5EF4-FFF2-40B4-BE49-F238E27FC236}">
                    <a16:creationId xmlns:a16="http://schemas.microsoft.com/office/drawing/2014/main" id="{C75CC939-6E1D-436C-8995-B0688D20A447}"/>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90" name="AutoShape 113">
                <a:extLst>
                  <a:ext uri="{FF2B5EF4-FFF2-40B4-BE49-F238E27FC236}">
                    <a16:creationId xmlns:a16="http://schemas.microsoft.com/office/drawing/2014/main" id="{7D87CF72-C6CD-4105-89C0-15A90DADC7D3}"/>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91" name="AutoShape 114">
                <a:extLst>
                  <a:ext uri="{FF2B5EF4-FFF2-40B4-BE49-F238E27FC236}">
                    <a16:creationId xmlns:a16="http://schemas.microsoft.com/office/drawing/2014/main" id="{A1D5E5D8-4E98-4EAA-A62B-46767B98EE9A}"/>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39058" name="Group 115">
            <a:extLst>
              <a:ext uri="{FF2B5EF4-FFF2-40B4-BE49-F238E27FC236}">
                <a16:creationId xmlns:a16="http://schemas.microsoft.com/office/drawing/2014/main" id="{63FD23FA-3950-451A-81F0-1988FC897F97}"/>
              </a:ext>
            </a:extLst>
          </p:cNvPr>
          <p:cNvGrpSpPr>
            <a:grpSpLocks/>
          </p:cNvGrpSpPr>
          <p:nvPr/>
        </p:nvGrpSpPr>
        <p:grpSpPr bwMode="auto">
          <a:xfrm>
            <a:off x="4937125" y="3421063"/>
            <a:ext cx="847725" cy="585787"/>
            <a:chOff x="762" y="2391"/>
            <a:chExt cx="423" cy="312"/>
          </a:xfrm>
        </p:grpSpPr>
        <p:grpSp>
          <p:nvGrpSpPr>
            <p:cNvPr id="1239074" name="Group 116">
              <a:extLst>
                <a:ext uri="{FF2B5EF4-FFF2-40B4-BE49-F238E27FC236}">
                  <a16:creationId xmlns:a16="http://schemas.microsoft.com/office/drawing/2014/main" id="{6E41614F-DED8-407B-AA61-D25C1EC1F05D}"/>
                </a:ext>
              </a:extLst>
            </p:cNvPr>
            <p:cNvGrpSpPr>
              <a:grpSpLocks/>
            </p:cNvGrpSpPr>
            <p:nvPr/>
          </p:nvGrpSpPr>
          <p:grpSpPr bwMode="auto">
            <a:xfrm>
              <a:off x="867" y="2432"/>
              <a:ext cx="318" cy="271"/>
              <a:chOff x="657" y="1570"/>
              <a:chExt cx="318" cy="311"/>
            </a:xfrm>
          </p:grpSpPr>
          <p:sp>
            <p:nvSpPr>
              <p:cNvPr id="1239082" name="Line 117">
                <a:extLst>
                  <a:ext uri="{FF2B5EF4-FFF2-40B4-BE49-F238E27FC236}">
                    <a16:creationId xmlns:a16="http://schemas.microsoft.com/office/drawing/2014/main" id="{C9E9A4C9-B4B7-4DA7-A878-753CDAA95E9D}"/>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9083" name="Picture 118" descr="laptop copy">
                <a:extLst>
                  <a:ext uri="{FF2B5EF4-FFF2-40B4-BE49-F238E27FC236}">
                    <a16:creationId xmlns:a16="http://schemas.microsoft.com/office/drawing/2014/main" id="{9B209D79-3425-4AFF-ADF4-913B53A53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9075" name="Group 119">
              <a:extLst>
                <a:ext uri="{FF2B5EF4-FFF2-40B4-BE49-F238E27FC236}">
                  <a16:creationId xmlns:a16="http://schemas.microsoft.com/office/drawing/2014/main" id="{0AE6C3B3-242F-4CFD-AEC3-8FB6A07DDD4F}"/>
                </a:ext>
              </a:extLst>
            </p:cNvPr>
            <p:cNvGrpSpPr>
              <a:grpSpLocks/>
            </p:cNvGrpSpPr>
            <p:nvPr/>
          </p:nvGrpSpPr>
          <p:grpSpPr bwMode="auto">
            <a:xfrm>
              <a:off x="762" y="2391"/>
              <a:ext cx="306" cy="90"/>
              <a:chOff x="748" y="2251"/>
              <a:chExt cx="306" cy="90"/>
            </a:xfrm>
          </p:grpSpPr>
          <p:sp>
            <p:nvSpPr>
              <p:cNvPr id="1239076" name="AutoShape 120">
                <a:extLst>
                  <a:ext uri="{FF2B5EF4-FFF2-40B4-BE49-F238E27FC236}">
                    <a16:creationId xmlns:a16="http://schemas.microsoft.com/office/drawing/2014/main" id="{0ED9FD25-4EA9-4F2F-A1BA-9672D5212065}"/>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77" name="AutoShape 121">
                <a:extLst>
                  <a:ext uri="{FF2B5EF4-FFF2-40B4-BE49-F238E27FC236}">
                    <a16:creationId xmlns:a16="http://schemas.microsoft.com/office/drawing/2014/main" id="{778A2415-7ED6-474F-8FC6-04466F3EA7EE}"/>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78" name="AutoShape 122">
                <a:extLst>
                  <a:ext uri="{FF2B5EF4-FFF2-40B4-BE49-F238E27FC236}">
                    <a16:creationId xmlns:a16="http://schemas.microsoft.com/office/drawing/2014/main" id="{2434D5A7-F5C4-4C14-8AE5-61C8C42C4AE7}"/>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79" name="AutoShape 123">
                <a:extLst>
                  <a:ext uri="{FF2B5EF4-FFF2-40B4-BE49-F238E27FC236}">
                    <a16:creationId xmlns:a16="http://schemas.microsoft.com/office/drawing/2014/main" id="{786AC4AD-A5A7-41DA-93D0-5C84529A7911}"/>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80" name="AutoShape 124">
                <a:extLst>
                  <a:ext uri="{FF2B5EF4-FFF2-40B4-BE49-F238E27FC236}">
                    <a16:creationId xmlns:a16="http://schemas.microsoft.com/office/drawing/2014/main" id="{B1CC0C28-6424-435E-B43B-B5A3C4ED2CA1}"/>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81" name="AutoShape 125">
                <a:extLst>
                  <a:ext uri="{FF2B5EF4-FFF2-40B4-BE49-F238E27FC236}">
                    <a16:creationId xmlns:a16="http://schemas.microsoft.com/office/drawing/2014/main" id="{19E5A759-0032-4B91-AC96-75C60A777CD5}"/>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39059" name="Group 126">
            <a:extLst>
              <a:ext uri="{FF2B5EF4-FFF2-40B4-BE49-F238E27FC236}">
                <a16:creationId xmlns:a16="http://schemas.microsoft.com/office/drawing/2014/main" id="{620C8271-DAAF-47A1-9234-4B3758BC2F43}"/>
              </a:ext>
            </a:extLst>
          </p:cNvPr>
          <p:cNvGrpSpPr>
            <a:grpSpLocks/>
          </p:cNvGrpSpPr>
          <p:nvPr/>
        </p:nvGrpSpPr>
        <p:grpSpPr bwMode="auto">
          <a:xfrm>
            <a:off x="3487738" y="3421063"/>
            <a:ext cx="847725" cy="585787"/>
            <a:chOff x="762" y="2391"/>
            <a:chExt cx="423" cy="312"/>
          </a:xfrm>
        </p:grpSpPr>
        <p:grpSp>
          <p:nvGrpSpPr>
            <p:cNvPr id="1239064" name="Group 127">
              <a:extLst>
                <a:ext uri="{FF2B5EF4-FFF2-40B4-BE49-F238E27FC236}">
                  <a16:creationId xmlns:a16="http://schemas.microsoft.com/office/drawing/2014/main" id="{8FFE77E3-6DEC-4D69-ABDF-0F560BCC86E3}"/>
                </a:ext>
              </a:extLst>
            </p:cNvPr>
            <p:cNvGrpSpPr>
              <a:grpSpLocks/>
            </p:cNvGrpSpPr>
            <p:nvPr/>
          </p:nvGrpSpPr>
          <p:grpSpPr bwMode="auto">
            <a:xfrm>
              <a:off x="867" y="2432"/>
              <a:ext cx="318" cy="271"/>
              <a:chOff x="657" y="1570"/>
              <a:chExt cx="318" cy="311"/>
            </a:xfrm>
          </p:grpSpPr>
          <p:sp>
            <p:nvSpPr>
              <p:cNvPr id="1239072" name="Line 128">
                <a:extLst>
                  <a:ext uri="{FF2B5EF4-FFF2-40B4-BE49-F238E27FC236}">
                    <a16:creationId xmlns:a16="http://schemas.microsoft.com/office/drawing/2014/main" id="{C6B208FF-FF5C-4C15-9DDF-6DA75E3F95E7}"/>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9073" name="Picture 129" descr="laptop copy">
                <a:extLst>
                  <a:ext uri="{FF2B5EF4-FFF2-40B4-BE49-F238E27FC236}">
                    <a16:creationId xmlns:a16="http://schemas.microsoft.com/office/drawing/2014/main" id="{300AF56C-A775-44C3-A4FA-B435973E6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9065" name="Group 130">
              <a:extLst>
                <a:ext uri="{FF2B5EF4-FFF2-40B4-BE49-F238E27FC236}">
                  <a16:creationId xmlns:a16="http://schemas.microsoft.com/office/drawing/2014/main" id="{9DEEC50C-4203-4522-B935-61DB083E9124}"/>
                </a:ext>
              </a:extLst>
            </p:cNvPr>
            <p:cNvGrpSpPr>
              <a:grpSpLocks/>
            </p:cNvGrpSpPr>
            <p:nvPr/>
          </p:nvGrpSpPr>
          <p:grpSpPr bwMode="auto">
            <a:xfrm>
              <a:off x="762" y="2391"/>
              <a:ext cx="306" cy="90"/>
              <a:chOff x="748" y="2251"/>
              <a:chExt cx="306" cy="90"/>
            </a:xfrm>
          </p:grpSpPr>
          <p:sp>
            <p:nvSpPr>
              <p:cNvPr id="1239066" name="AutoShape 131">
                <a:extLst>
                  <a:ext uri="{FF2B5EF4-FFF2-40B4-BE49-F238E27FC236}">
                    <a16:creationId xmlns:a16="http://schemas.microsoft.com/office/drawing/2014/main" id="{6A511314-BF44-4704-9B26-6D1146CC0576}"/>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67" name="AutoShape 132">
                <a:extLst>
                  <a:ext uri="{FF2B5EF4-FFF2-40B4-BE49-F238E27FC236}">
                    <a16:creationId xmlns:a16="http://schemas.microsoft.com/office/drawing/2014/main" id="{31252012-0796-40A9-82CA-59C70EA45E21}"/>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68" name="AutoShape 133">
                <a:extLst>
                  <a:ext uri="{FF2B5EF4-FFF2-40B4-BE49-F238E27FC236}">
                    <a16:creationId xmlns:a16="http://schemas.microsoft.com/office/drawing/2014/main" id="{FBA73888-1409-48AD-A4BB-9DE08A123CA7}"/>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69" name="AutoShape 134">
                <a:extLst>
                  <a:ext uri="{FF2B5EF4-FFF2-40B4-BE49-F238E27FC236}">
                    <a16:creationId xmlns:a16="http://schemas.microsoft.com/office/drawing/2014/main" id="{A116DD8B-1353-4D10-8A69-659FD29135BA}"/>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70" name="AutoShape 135">
                <a:extLst>
                  <a:ext uri="{FF2B5EF4-FFF2-40B4-BE49-F238E27FC236}">
                    <a16:creationId xmlns:a16="http://schemas.microsoft.com/office/drawing/2014/main" id="{91D9F898-13C9-4C0D-8DE0-935AA79995A6}"/>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71" name="AutoShape 136">
                <a:extLst>
                  <a:ext uri="{FF2B5EF4-FFF2-40B4-BE49-F238E27FC236}">
                    <a16:creationId xmlns:a16="http://schemas.microsoft.com/office/drawing/2014/main" id="{AC557AF1-603C-4B35-B72A-0993DE09EBEE}"/>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239060" name="Text Box 137">
            <a:extLst>
              <a:ext uri="{FF2B5EF4-FFF2-40B4-BE49-F238E27FC236}">
                <a16:creationId xmlns:a16="http://schemas.microsoft.com/office/drawing/2014/main" id="{A2AEE280-6D6B-4560-8371-D4EC4ED680A7}"/>
              </a:ext>
            </a:extLst>
          </p:cNvPr>
          <p:cNvSpPr txBox="1">
            <a:spLocks noChangeArrowheads="1"/>
          </p:cNvSpPr>
          <p:nvPr/>
        </p:nvSpPr>
        <p:spPr bwMode="auto">
          <a:xfrm>
            <a:off x="323850" y="2036763"/>
            <a:ext cx="199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333399"/>
                </a:solidFill>
                <a:ea typeface="黑体" panose="02010609060101010101" pitchFamily="49" charset="-122"/>
              </a:rPr>
              <a:t>B </a:t>
            </a:r>
            <a:r>
              <a:rPr kumimoji="1" lang="zh-CN" altLang="en-US" sz="2400">
                <a:solidFill>
                  <a:srgbClr val="333399"/>
                </a:solidFill>
                <a:ea typeface="黑体" panose="02010609060101010101" pitchFamily="49" charset="-122"/>
              </a:rPr>
              <a:t>的作用范围</a:t>
            </a:r>
          </a:p>
        </p:txBody>
      </p:sp>
      <p:sp>
        <p:nvSpPr>
          <p:cNvPr id="1239061" name="Text Box 138">
            <a:extLst>
              <a:ext uri="{FF2B5EF4-FFF2-40B4-BE49-F238E27FC236}">
                <a16:creationId xmlns:a16="http://schemas.microsoft.com/office/drawing/2014/main" id="{A44D6522-B0D6-4E14-8D44-C8B760F17A0F}"/>
              </a:ext>
            </a:extLst>
          </p:cNvPr>
          <p:cNvSpPr txBox="1">
            <a:spLocks noChangeArrowheads="1"/>
          </p:cNvSpPr>
          <p:nvPr/>
        </p:nvSpPr>
        <p:spPr bwMode="auto">
          <a:xfrm>
            <a:off x="6735763" y="181927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333399"/>
                </a:solidFill>
                <a:ea typeface="黑体" panose="02010609060101010101" pitchFamily="49" charset="-122"/>
              </a:rPr>
              <a:t>C </a:t>
            </a:r>
            <a:r>
              <a:rPr kumimoji="1" lang="zh-CN" altLang="en-US" sz="2400">
                <a:solidFill>
                  <a:srgbClr val="333399"/>
                </a:solidFill>
                <a:ea typeface="黑体" panose="02010609060101010101" pitchFamily="49" charset="-122"/>
              </a:rPr>
              <a:t>的作用范围</a:t>
            </a:r>
          </a:p>
        </p:txBody>
      </p:sp>
      <p:sp>
        <p:nvSpPr>
          <p:cNvPr id="1239062" name="Line 139">
            <a:extLst>
              <a:ext uri="{FF2B5EF4-FFF2-40B4-BE49-F238E27FC236}">
                <a16:creationId xmlns:a16="http://schemas.microsoft.com/office/drawing/2014/main" id="{3D0C3C46-F46C-40B6-AA7D-84F234F88A58}"/>
              </a:ext>
            </a:extLst>
          </p:cNvPr>
          <p:cNvSpPr>
            <a:spLocks noChangeShapeType="1"/>
          </p:cNvSpPr>
          <p:nvPr/>
        </p:nvSpPr>
        <p:spPr bwMode="auto">
          <a:xfrm>
            <a:off x="2339975" y="2276475"/>
            <a:ext cx="647700" cy="21590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39063" name="Line 140">
            <a:extLst>
              <a:ext uri="{FF2B5EF4-FFF2-40B4-BE49-F238E27FC236}">
                <a16:creationId xmlns:a16="http://schemas.microsoft.com/office/drawing/2014/main" id="{1BCE6ECC-A887-4077-9036-3A184C20FFF6}"/>
              </a:ext>
            </a:extLst>
          </p:cNvPr>
          <p:cNvSpPr>
            <a:spLocks noChangeShapeType="1"/>
          </p:cNvSpPr>
          <p:nvPr/>
        </p:nvSpPr>
        <p:spPr bwMode="auto">
          <a:xfrm flipH="1">
            <a:off x="6300788" y="2060575"/>
            <a:ext cx="431800" cy="288925"/>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3" grpId="0" animBg="1"/>
      <p:bldP spid="3103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6">
            <a:extLst>
              <a:ext uri="{FF2B5EF4-FFF2-40B4-BE49-F238E27FC236}">
                <a16:creationId xmlns:a16="http://schemas.microsoft.com/office/drawing/2014/main" id="{D428DE2B-17B9-48B7-BADB-FAE342847D41}"/>
              </a:ext>
            </a:extLst>
          </p:cNvPr>
          <p:cNvSpPr>
            <a:spLocks noGrp="1" noChangeArrowheads="1"/>
          </p:cNvSpPr>
          <p:nvPr>
            <p:ph type="title"/>
          </p:nvPr>
        </p:nvSpPr>
        <p:spPr>
          <a:xfrm>
            <a:off x="919163" y="214313"/>
            <a:ext cx="8116887" cy="1462087"/>
          </a:xfrm>
        </p:spPr>
        <p:txBody>
          <a:bodyPr/>
          <a:lstStyle/>
          <a:p>
            <a:pPr algn="ctr" eaLnBrk="1" hangingPunct="1"/>
            <a:r>
              <a:rPr lang="en-US" altLang="zh-CN"/>
              <a:t>CSMA/CA </a:t>
            </a:r>
            <a:r>
              <a:rPr lang="zh-CN" altLang="en-US"/>
              <a:t>协议 </a:t>
            </a:r>
          </a:p>
        </p:txBody>
      </p:sp>
      <p:sp>
        <p:nvSpPr>
          <p:cNvPr id="312329" name="Rectangle 9">
            <a:extLst>
              <a:ext uri="{FF2B5EF4-FFF2-40B4-BE49-F238E27FC236}">
                <a16:creationId xmlns:a16="http://schemas.microsoft.com/office/drawing/2014/main" id="{BD222152-4E93-4B37-9524-AECAAA6E18E8}"/>
              </a:ext>
            </a:extLst>
          </p:cNvPr>
          <p:cNvSpPr>
            <a:spLocks noGrp="1" noChangeArrowheads="1"/>
          </p:cNvSpPr>
          <p:nvPr>
            <p:ph type="body" idx="1"/>
          </p:nvPr>
        </p:nvSpPr>
        <p:spPr>
          <a:xfrm>
            <a:off x="1042988" y="1978025"/>
            <a:ext cx="7416800" cy="4114800"/>
          </a:xfrm>
        </p:spPr>
        <p:txBody>
          <a:bodyPr/>
          <a:lstStyle/>
          <a:p>
            <a:pPr eaLnBrk="1" hangingPunct="1">
              <a:lnSpc>
                <a:spcPct val="90000"/>
              </a:lnSpc>
            </a:pPr>
            <a:r>
              <a:rPr lang="zh-CN" altLang="en-US" sz="3600"/>
              <a:t>无线局域网不能使用 </a:t>
            </a:r>
            <a:r>
              <a:rPr lang="en-US" altLang="zh-CN" sz="3600"/>
              <a:t>CSMA/CD</a:t>
            </a:r>
            <a:r>
              <a:rPr lang="zh-CN" altLang="en-US" sz="3600"/>
              <a:t>，而只能使用改进的 </a:t>
            </a:r>
            <a:r>
              <a:rPr lang="en-US" altLang="zh-CN" sz="3600"/>
              <a:t>CSMA </a:t>
            </a:r>
            <a:r>
              <a:rPr lang="zh-CN" altLang="en-US" sz="3600"/>
              <a:t>协议。</a:t>
            </a:r>
          </a:p>
          <a:p>
            <a:pPr eaLnBrk="1" hangingPunct="1">
              <a:lnSpc>
                <a:spcPct val="90000"/>
              </a:lnSpc>
            </a:pPr>
            <a:r>
              <a:rPr lang="zh-CN" altLang="en-US"/>
              <a:t>改进的办法是把 </a:t>
            </a:r>
            <a:r>
              <a:rPr lang="en-US" altLang="zh-CN"/>
              <a:t>CSMA </a:t>
            </a:r>
            <a:r>
              <a:rPr lang="zh-CN" altLang="en-US"/>
              <a:t>增加一个</a:t>
            </a:r>
            <a:r>
              <a:rPr lang="zh-CN" altLang="en-US">
                <a:solidFill>
                  <a:schemeClr val="hlink"/>
                </a:solidFill>
              </a:rPr>
              <a:t>碰撞避免</a:t>
            </a:r>
            <a:r>
              <a:rPr lang="en-US" altLang="zh-CN"/>
              <a:t>(Collision Avoidance)</a:t>
            </a:r>
            <a:r>
              <a:rPr lang="zh-CN" altLang="en-US"/>
              <a:t>功能。</a:t>
            </a:r>
          </a:p>
          <a:p>
            <a:pPr eaLnBrk="1" hangingPunct="1">
              <a:lnSpc>
                <a:spcPct val="90000"/>
              </a:lnSpc>
            </a:pPr>
            <a:r>
              <a:rPr lang="en-US" altLang="zh-CN"/>
              <a:t>802.11 </a:t>
            </a:r>
            <a:r>
              <a:rPr lang="zh-CN" altLang="en-US"/>
              <a:t>就使用 </a:t>
            </a:r>
            <a:r>
              <a:rPr lang="en-US" altLang="zh-CN"/>
              <a:t>CSMA/CA </a:t>
            </a:r>
            <a:r>
              <a:rPr lang="zh-CN" altLang="en-US"/>
              <a:t>协议。而在使用 </a:t>
            </a:r>
            <a:r>
              <a:rPr lang="en-US" altLang="zh-CN"/>
              <a:t>CSMA/CA </a:t>
            </a:r>
            <a:r>
              <a:rPr lang="zh-CN" altLang="en-US"/>
              <a:t>的同时，还增加使用</a:t>
            </a:r>
            <a:r>
              <a:rPr lang="zh-CN" altLang="en-US">
                <a:solidFill>
                  <a:schemeClr val="hlink"/>
                </a:solidFill>
              </a:rPr>
              <a:t>停止等待协议</a:t>
            </a:r>
            <a:r>
              <a:rPr lang="zh-CN" altLang="en-US"/>
              <a:t>。</a:t>
            </a:r>
          </a:p>
          <a:p>
            <a:pPr eaLnBrk="1" hangingPunct="1">
              <a:lnSpc>
                <a:spcPct val="90000"/>
              </a:lnSpc>
            </a:pPr>
            <a:r>
              <a:rPr lang="zh-CN" altLang="en-US"/>
              <a:t>下面先介绍 </a:t>
            </a:r>
            <a:r>
              <a:rPr lang="en-US" altLang="zh-CN"/>
              <a:t>802.11 </a:t>
            </a:r>
            <a:r>
              <a:rPr lang="zh-CN" altLang="en-US"/>
              <a:t>的 </a:t>
            </a:r>
            <a:r>
              <a:rPr lang="en-US" altLang="zh-CN"/>
              <a:t>MAC </a:t>
            </a:r>
            <a:r>
              <a:rPr lang="zh-CN" altLang="en-US"/>
              <a:t>层。   </a:t>
            </a:r>
            <a:r>
              <a:rPr lang="zh-CN" altLang="en-US" sz="36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32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23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23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6">
            <a:extLst>
              <a:ext uri="{FF2B5EF4-FFF2-40B4-BE49-F238E27FC236}">
                <a16:creationId xmlns:a16="http://schemas.microsoft.com/office/drawing/2014/main" id="{87349A20-71CA-484A-8023-2AD0E27356C2}"/>
              </a:ext>
            </a:extLst>
          </p:cNvPr>
          <p:cNvSpPr>
            <a:spLocks noGrp="1" noChangeArrowheads="1"/>
          </p:cNvSpPr>
          <p:nvPr>
            <p:ph type="title"/>
          </p:nvPr>
        </p:nvSpPr>
        <p:spPr>
          <a:xfrm>
            <a:off x="919163" y="44450"/>
            <a:ext cx="8116887" cy="695325"/>
          </a:xfrm>
        </p:spPr>
        <p:txBody>
          <a:bodyPr/>
          <a:lstStyle/>
          <a:p>
            <a:pPr algn="ctr" eaLnBrk="1" hangingPunct="1"/>
            <a:r>
              <a:rPr lang="en-US" altLang="zh-CN" sz="4000"/>
              <a:t>802.11 </a:t>
            </a:r>
            <a:r>
              <a:rPr lang="zh-CN" altLang="en-US" sz="4000"/>
              <a:t>的 </a:t>
            </a:r>
            <a:r>
              <a:rPr lang="en-US" altLang="zh-CN" sz="4000"/>
              <a:t>MAC </a:t>
            </a:r>
            <a:r>
              <a:rPr lang="zh-CN" altLang="en-US" sz="4000"/>
              <a:t>层 </a:t>
            </a:r>
          </a:p>
        </p:txBody>
      </p:sp>
      <p:sp>
        <p:nvSpPr>
          <p:cNvPr id="1241091" name="Line 13">
            <a:extLst>
              <a:ext uri="{FF2B5EF4-FFF2-40B4-BE49-F238E27FC236}">
                <a16:creationId xmlns:a16="http://schemas.microsoft.com/office/drawing/2014/main" id="{D13EE6D6-A515-417C-A616-400385A3C967}"/>
              </a:ext>
            </a:extLst>
          </p:cNvPr>
          <p:cNvSpPr>
            <a:spLocks noChangeShapeType="1"/>
          </p:cNvSpPr>
          <p:nvPr/>
        </p:nvSpPr>
        <p:spPr bwMode="auto">
          <a:xfrm>
            <a:off x="531813" y="2781300"/>
            <a:ext cx="6350" cy="3097213"/>
          </a:xfrm>
          <a:prstGeom prst="line">
            <a:avLst/>
          </a:prstGeom>
          <a:noFill/>
          <a:ln w="2857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1092" name="Text Box 14">
            <a:extLst>
              <a:ext uri="{FF2B5EF4-FFF2-40B4-BE49-F238E27FC236}">
                <a16:creationId xmlns:a16="http://schemas.microsoft.com/office/drawing/2014/main" id="{E53BC436-D9EB-4511-AE76-096EE77A4955}"/>
              </a:ext>
            </a:extLst>
          </p:cNvPr>
          <p:cNvSpPr txBox="1">
            <a:spLocks noChangeArrowheads="1"/>
          </p:cNvSpPr>
          <p:nvPr/>
        </p:nvSpPr>
        <p:spPr bwMode="auto">
          <a:xfrm>
            <a:off x="34925" y="4005263"/>
            <a:ext cx="107315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MAC </a:t>
            </a:r>
            <a:r>
              <a:rPr kumimoji="1" lang="zh-CN" altLang="en-US">
                <a:solidFill>
                  <a:srgbClr val="333399"/>
                </a:solidFill>
                <a:ea typeface="黑体" panose="02010609060101010101" pitchFamily="49" charset="-122"/>
              </a:rPr>
              <a:t>层</a:t>
            </a:r>
          </a:p>
        </p:txBody>
      </p:sp>
      <p:sp>
        <p:nvSpPr>
          <p:cNvPr id="1241093" name="Text Box 15">
            <a:extLst>
              <a:ext uri="{FF2B5EF4-FFF2-40B4-BE49-F238E27FC236}">
                <a16:creationId xmlns:a16="http://schemas.microsoft.com/office/drawing/2014/main" id="{0E7F3239-93B6-4748-8294-795A0946C65A}"/>
              </a:ext>
            </a:extLst>
          </p:cNvPr>
          <p:cNvSpPr txBox="1">
            <a:spLocks noChangeArrowheads="1"/>
          </p:cNvSpPr>
          <p:nvPr/>
        </p:nvSpPr>
        <p:spPr bwMode="auto">
          <a:xfrm>
            <a:off x="1979613" y="1916113"/>
            <a:ext cx="360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无争用服务（选用）</a:t>
            </a:r>
          </a:p>
        </p:txBody>
      </p:sp>
      <p:sp>
        <p:nvSpPr>
          <p:cNvPr id="1241094" name="Rectangle 16">
            <a:extLst>
              <a:ext uri="{FF2B5EF4-FFF2-40B4-BE49-F238E27FC236}">
                <a16:creationId xmlns:a16="http://schemas.microsoft.com/office/drawing/2014/main" id="{A2D0B456-5AEE-4BC3-94D0-1B693CA68803}"/>
              </a:ext>
            </a:extLst>
          </p:cNvPr>
          <p:cNvSpPr>
            <a:spLocks noChangeArrowheads="1"/>
          </p:cNvSpPr>
          <p:nvPr/>
        </p:nvSpPr>
        <p:spPr bwMode="auto">
          <a:xfrm>
            <a:off x="1116013" y="4160838"/>
            <a:ext cx="7704137" cy="2436812"/>
          </a:xfrm>
          <a:prstGeom prst="rect">
            <a:avLst/>
          </a:prstGeom>
          <a:solidFill>
            <a:srgbClr val="FFFF99"/>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1095" name="Rectangle 18">
            <a:extLst>
              <a:ext uri="{FF2B5EF4-FFF2-40B4-BE49-F238E27FC236}">
                <a16:creationId xmlns:a16="http://schemas.microsoft.com/office/drawing/2014/main" id="{7688C348-3F4C-4387-9BE6-434F93418727}"/>
              </a:ext>
            </a:extLst>
          </p:cNvPr>
          <p:cNvSpPr>
            <a:spLocks noChangeArrowheads="1"/>
          </p:cNvSpPr>
          <p:nvPr/>
        </p:nvSpPr>
        <p:spPr bwMode="auto">
          <a:xfrm>
            <a:off x="1150938" y="4181475"/>
            <a:ext cx="7669212" cy="16970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1096" name="Rectangle 19">
            <a:extLst>
              <a:ext uri="{FF2B5EF4-FFF2-40B4-BE49-F238E27FC236}">
                <a16:creationId xmlns:a16="http://schemas.microsoft.com/office/drawing/2014/main" id="{9C3D77B9-DA7F-43F3-95D2-42E900593F75}"/>
              </a:ext>
            </a:extLst>
          </p:cNvPr>
          <p:cNvSpPr>
            <a:spLocks noChangeArrowheads="1"/>
          </p:cNvSpPr>
          <p:nvPr/>
        </p:nvSpPr>
        <p:spPr bwMode="auto">
          <a:xfrm>
            <a:off x="1139825" y="2782888"/>
            <a:ext cx="4714875" cy="13557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1097" name="Text Box 20">
            <a:extLst>
              <a:ext uri="{FF2B5EF4-FFF2-40B4-BE49-F238E27FC236}">
                <a16:creationId xmlns:a16="http://schemas.microsoft.com/office/drawing/2014/main" id="{E90EBAFD-83EB-4024-8EE9-6FC891EC4936}"/>
              </a:ext>
            </a:extLst>
          </p:cNvPr>
          <p:cNvSpPr txBox="1">
            <a:spLocks noChangeArrowheads="1"/>
          </p:cNvSpPr>
          <p:nvPr/>
        </p:nvSpPr>
        <p:spPr bwMode="auto">
          <a:xfrm>
            <a:off x="6142038" y="2420938"/>
            <a:ext cx="2317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争用服务</a:t>
            </a:r>
          </a:p>
          <a:p>
            <a:pPr algn="ctr" eaLnBrk="1" hangingPunct="1"/>
            <a:r>
              <a:rPr kumimoji="1" lang="zh-CN" altLang="en-US" sz="2800">
                <a:solidFill>
                  <a:srgbClr val="333399"/>
                </a:solidFill>
                <a:ea typeface="黑体" panose="02010609060101010101" pitchFamily="49" charset="-122"/>
              </a:rPr>
              <a:t>（必须实现）</a:t>
            </a:r>
          </a:p>
        </p:txBody>
      </p:sp>
      <p:sp>
        <p:nvSpPr>
          <p:cNvPr id="1241098" name="Text Box 23">
            <a:extLst>
              <a:ext uri="{FF2B5EF4-FFF2-40B4-BE49-F238E27FC236}">
                <a16:creationId xmlns:a16="http://schemas.microsoft.com/office/drawing/2014/main" id="{05635D40-0395-448B-8C2D-137DB1F735CF}"/>
              </a:ext>
            </a:extLst>
          </p:cNvPr>
          <p:cNvSpPr txBox="1">
            <a:spLocks noChangeArrowheads="1"/>
          </p:cNvSpPr>
          <p:nvPr/>
        </p:nvSpPr>
        <p:spPr bwMode="auto">
          <a:xfrm>
            <a:off x="2173288" y="4360863"/>
            <a:ext cx="57118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分布协调功能 </a:t>
            </a:r>
            <a:r>
              <a:rPr kumimoji="1" lang="en-US" altLang="zh-CN" sz="2800">
                <a:solidFill>
                  <a:srgbClr val="333399"/>
                </a:solidFill>
                <a:ea typeface="黑体" panose="02010609060101010101" pitchFamily="49" charset="-122"/>
              </a:rPr>
              <a:t>DCF</a:t>
            </a:r>
          </a:p>
          <a:p>
            <a:pPr algn="ctr" eaLnBrk="1" hangingPunct="1"/>
            <a:r>
              <a:rPr kumimoji="1" lang="en-US" altLang="zh-CN" sz="2800">
                <a:solidFill>
                  <a:srgbClr val="333399"/>
                </a:solidFill>
                <a:ea typeface="黑体" panose="02010609060101010101" pitchFamily="49" charset="-122"/>
              </a:rPr>
              <a:t>(Distributed Coordination Function)</a:t>
            </a:r>
          </a:p>
          <a:p>
            <a:pPr algn="ctr" eaLnBrk="1" hangingPunct="1"/>
            <a:r>
              <a:rPr kumimoji="1" lang="en-US" altLang="zh-CN" sz="2800">
                <a:solidFill>
                  <a:srgbClr val="333399"/>
                </a:solidFill>
                <a:ea typeface="黑体" panose="02010609060101010101" pitchFamily="49" charset="-122"/>
              </a:rPr>
              <a:t>(CSMA/CA)</a:t>
            </a:r>
          </a:p>
        </p:txBody>
      </p:sp>
      <p:sp>
        <p:nvSpPr>
          <p:cNvPr id="1241099" name="Text Box 24">
            <a:extLst>
              <a:ext uri="{FF2B5EF4-FFF2-40B4-BE49-F238E27FC236}">
                <a16:creationId xmlns:a16="http://schemas.microsoft.com/office/drawing/2014/main" id="{7A467EF4-A97A-41E5-B4C6-126A8889826F}"/>
              </a:ext>
            </a:extLst>
          </p:cNvPr>
          <p:cNvSpPr txBox="1">
            <a:spLocks noChangeArrowheads="1"/>
          </p:cNvSpPr>
          <p:nvPr/>
        </p:nvSpPr>
        <p:spPr bwMode="auto">
          <a:xfrm>
            <a:off x="1036638" y="2997200"/>
            <a:ext cx="4819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点协调功能 </a:t>
            </a:r>
            <a:r>
              <a:rPr kumimoji="1" lang="en-US" altLang="zh-CN" sz="2800">
                <a:solidFill>
                  <a:srgbClr val="333399"/>
                </a:solidFill>
                <a:ea typeface="黑体" panose="02010609060101010101" pitchFamily="49" charset="-122"/>
              </a:rPr>
              <a:t>PCF</a:t>
            </a:r>
          </a:p>
          <a:p>
            <a:pPr algn="ctr" eaLnBrk="1" hangingPunct="1"/>
            <a:r>
              <a:rPr kumimoji="1" lang="en-US" altLang="zh-CN" sz="2800">
                <a:solidFill>
                  <a:srgbClr val="333399"/>
                </a:solidFill>
                <a:ea typeface="黑体" panose="02010609060101010101" pitchFamily="49" charset="-122"/>
              </a:rPr>
              <a:t>(Point Coordination Function)</a:t>
            </a:r>
          </a:p>
        </p:txBody>
      </p:sp>
      <p:sp>
        <p:nvSpPr>
          <p:cNvPr id="1241100" name="Rectangle 25">
            <a:extLst>
              <a:ext uri="{FF2B5EF4-FFF2-40B4-BE49-F238E27FC236}">
                <a16:creationId xmlns:a16="http://schemas.microsoft.com/office/drawing/2014/main" id="{32881728-982B-4CDC-B692-40D7C2F0D65A}"/>
              </a:ext>
            </a:extLst>
          </p:cNvPr>
          <p:cNvSpPr>
            <a:spLocks noChangeArrowheads="1"/>
          </p:cNvSpPr>
          <p:nvPr/>
        </p:nvSpPr>
        <p:spPr bwMode="auto">
          <a:xfrm>
            <a:off x="1116013" y="2781300"/>
            <a:ext cx="4745037" cy="137953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1101" name="Line 37">
            <a:extLst>
              <a:ext uri="{FF2B5EF4-FFF2-40B4-BE49-F238E27FC236}">
                <a16:creationId xmlns:a16="http://schemas.microsoft.com/office/drawing/2014/main" id="{047A765C-7C6D-4979-83AB-FBF2B5565D9E}"/>
              </a:ext>
            </a:extLst>
          </p:cNvPr>
          <p:cNvSpPr>
            <a:spLocks noChangeShapeType="1"/>
          </p:cNvSpPr>
          <p:nvPr/>
        </p:nvSpPr>
        <p:spPr bwMode="auto">
          <a:xfrm>
            <a:off x="152400" y="2781300"/>
            <a:ext cx="8128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1102" name="Text Box 12">
            <a:extLst>
              <a:ext uri="{FF2B5EF4-FFF2-40B4-BE49-F238E27FC236}">
                <a16:creationId xmlns:a16="http://schemas.microsoft.com/office/drawing/2014/main" id="{B77DAF47-E3A2-4FA4-ABB0-7499D5DE808E}"/>
              </a:ext>
            </a:extLst>
          </p:cNvPr>
          <p:cNvSpPr txBox="1">
            <a:spLocks noChangeArrowheads="1"/>
          </p:cNvSpPr>
          <p:nvPr/>
        </p:nvSpPr>
        <p:spPr bwMode="auto">
          <a:xfrm>
            <a:off x="4500563" y="6005513"/>
            <a:ext cx="12509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物理层</a:t>
            </a:r>
          </a:p>
        </p:txBody>
      </p:sp>
      <p:sp>
        <p:nvSpPr>
          <p:cNvPr id="1241103" name="Line 36">
            <a:extLst>
              <a:ext uri="{FF2B5EF4-FFF2-40B4-BE49-F238E27FC236}">
                <a16:creationId xmlns:a16="http://schemas.microsoft.com/office/drawing/2014/main" id="{0DDDA5E5-2D31-4048-A770-852BC680A095}"/>
              </a:ext>
            </a:extLst>
          </p:cNvPr>
          <p:cNvSpPr>
            <a:spLocks noChangeShapeType="1"/>
          </p:cNvSpPr>
          <p:nvPr/>
        </p:nvSpPr>
        <p:spPr bwMode="auto">
          <a:xfrm>
            <a:off x="152400" y="5878513"/>
            <a:ext cx="8128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90" name="Text Box 46">
            <a:extLst>
              <a:ext uri="{FF2B5EF4-FFF2-40B4-BE49-F238E27FC236}">
                <a16:creationId xmlns:a16="http://schemas.microsoft.com/office/drawing/2014/main" id="{CD836C7E-28E4-4697-ACBF-E4B455954D50}"/>
              </a:ext>
            </a:extLst>
          </p:cNvPr>
          <p:cNvSpPr txBox="1">
            <a:spLocks noChangeArrowheads="1"/>
          </p:cNvSpPr>
          <p:nvPr/>
        </p:nvSpPr>
        <p:spPr bwMode="auto">
          <a:xfrm>
            <a:off x="611188" y="785813"/>
            <a:ext cx="8034337" cy="95567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solidFill>
                  <a:srgbClr val="333399"/>
                </a:solidFill>
                <a:ea typeface="黑体" panose="02010609060101010101" pitchFamily="49" charset="-122"/>
              </a:rPr>
              <a:t>MAC </a:t>
            </a:r>
            <a:r>
              <a:rPr lang="zh-CN" altLang="en-US" sz="2800">
                <a:solidFill>
                  <a:srgbClr val="333399"/>
                </a:solidFill>
                <a:ea typeface="黑体" panose="02010609060101010101" pitchFamily="49" charset="-122"/>
              </a:rPr>
              <a:t>层通过协调功能来确定在基本服务集 </a:t>
            </a:r>
            <a:r>
              <a:rPr lang="en-US" altLang="zh-CN" sz="2800">
                <a:solidFill>
                  <a:srgbClr val="333399"/>
                </a:solidFill>
                <a:ea typeface="黑体" panose="02010609060101010101" pitchFamily="49" charset="-122"/>
              </a:rPr>
              <a:t>BSS </a:t>
            </a:r>
            <a:r>
              <a:rPr lang="zh-CN" altLang="en-US" sz="2800">
                <a:solidFill>
                  <a:srgbClr val="333399"/>
                </a:solidFill>
                <a:ea typeface="黑体" panose="02010609060101010101" pitchFamily="49" charset="-122"/>
              </a:rPr>
              <a:t>中</a:t>
            </a:r>
          </a:p>
          <a:p>
            <a:pPr algn="ctr" eaLnBrk="1" hangingPunct="1"/>
            <a:r>
              <a:rPr lang="zh-CN" altLang="en-US" sz="2800">
                <a:solidFill>
                  <a:srgbClr val="333399"/>
                </a:solidFill>
                <a:ea typeface="黑体" panose="02010609060101010101" pitchFamily="49" charset="-122"/>
              </a:rPr>
              <a:t>的移动站在什么时间能发送数据或接收数据。 </a:t>
            </a:r>
          </a:p>
        </p:txBody>
      </p:sp>
      <p:sp>
        <p:nvSpPr>
          <p:cNvPr id="1241105" name="Line 49">
            <a:extLst>
              <a:ext uri="{FF2B5EF4-FFF2-40B4-BE49-F238E27FC236}">
                <a16:creationId xmlns:a16="http://schemas.microsoft.com/office/drawing/2014/main" id="{38CCFA59-9E3D-4805-9444-ADF54C51C190}"/>
              </a:ext>
            </a:extLst>
          </p:cNvPr>
          <p:cNvSpPr>
            <a:spLocks noChangeShapeType="1"/>
          </p:cNvSpPr>
          <p:nvPr/>
        </p:nvSpPr>
        <p:spPr bwMode="auto">
          <a:xfrm flipV="1">
            <a:off x="1108075" y="5876925"/>
            <a:ext cx="7712075" cy="15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1106" name="AutoShape 50">
            <a:extLst>
              <a:ext uri="{FF2B5EF4-FFF2-40B4-BE49-F238E27FC236}">
                <a16:creationId xmlns:a16="http://schemas.microsoft.com/office/drawing/2014/main" id="{2E1C6DA9-C08B-4B4F-93BA-FE38A58944C5}"/>
              </a:ext>
            </a:extLst>
          </p:cNvPr>
          <p:cNvSpPr>
            <a:spLocks noChangeArrowheads="1"/>
          </p:cNvSpPr>
          <p:nvPr/>
        </p:nvSpPr>
        <p:spPr bwMode="auto">
          <a:xfrm>
            <a:off x="7092950" y="3357563"/>
            <a:ext cx="576263" cy="935037"/>
          </a:xfrm>
          <a:prstGeom prst="upArrow">
            <a:avLst>
              <a:gd name="adj1" fmla="val 50000"/>
              <a:gd name="adj2" fmla="val 40565"/>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1107" name="AutoShape 51">
            <a:extLst>
              <a:ext uri="{FF2B5EF4-FFF2-40B4-BE49-F238E27FC236}">
                <a16:creationId xmlns:a16="http://schemas.microsoft.com/office/drawing/2014/main" id="{DDB67D69-8283-4258-822E-81F119802E80}"/>
              </a:ext>
            </a:extLst>
          </p:cNvPr>
          <p:cNvSpPr>
            <a:spLocks noChangeArrowheads="1"/>
          </p:cNvSpPr>
          <p:nvPr/>
        </p:nvSpPr>
        <p:spPr bwMode="auto">
          <a:xfrm>
            <a:off x="3203575" y="2492375"/>
            <a:ext cx="576263" cy="431800"/>
          </a:xfrm>
          <a:prstGeom prst="up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Line 3">
            <a:extLst>
              <a:ext uri="{FF2B5EF4-FFF2-40B4-BE49-F238E27FC236}">
                <a16:creationId xmlns:a16="http://schemas.microsoft.com/office/drawing/2014/main" id="{FFB2F232-F890-4A27-A140-482D0B1D64E1}"/>
              </a:ext>
            </a:extLst>
          </p:cNvPr>
          <p:cNvSpPr>
            <a:spLocks noChangeShapeType="1"/>
          </p:cNvSpPr>
          <p:nvPr/>
        </p:nvSpPr>
        <p:spPr bwMode="auto">
          <a:xfrm>
            <a:off x="531813" y="2781300"/>
            <a:ext cx="6350" cy="3097213"/>
          </a:xfrm>
          <a:prstGeom prst="line">
            <a:avLst/>
          </a:prstGeom>
          <a:noFill/>
          <a:ln w="2857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2115" name="Text Box 4">
            <a:extLst>
              <a:ext uri="{FF2B5EF4-FFF2-40B4-BE49-F238E27FC236}">
                <a16:creationId xmlns:a16="http://schemas.microsoft.com/office/drawing/2014/main" id="{0584DBF3-E968-427F-9C7F-9DE65839DB49}"/>
              </a:ext>
            </a:extLst>
          </p:cNvPr>
          <p:cNvSpPr txBox="1">
            <a:spLocks noChangeArrowheads="1"/>
          </p:cNvSpPr>
          <p:nvPr/>
        </p:nvSpPr>
        <p:spPr bwMode="auto">
          <a:xfrm>
            <a:off x="34925" y="4005263"/>
            <a:ext cx="107315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MAC </a:t>
            </a:r>
            <a:r>
              <a:rPr kumimoji="1" lang="zh-CN" altLang="en-US">
                <a:solidFill>
                  <a:srgbClr val="333399"/>
                </a:solidFill>
                <a:ea typeface="黑体" panose="02010609060101010101" pitchFamily="49" charset="-122"/>
              </a:rPr>
              <a:t>层</a:t>
            </a:r>
          </a:p>
        </p:txBody>
      </p:sp>
      <p:sp>
        <p:nvSpPr>
          <p:cNvPr id="1242116" name="Text Box 5">
            <a:extLst>
              <a:ext uri="{FF2B5EF4-FFF2-40B4-BE49-F238E27FC236}">
                <a16:creationId xmlns:a16="http://schemas.microsoft.com/office/drawing/2014/main" id="{3201A4EB-285A-4425-B0D2-649DF63EBD5C}"/>
              </a:ext>
            </a:extLst>
          </p:cNvPr>
          <p:cNvSpPr txBox="1">
            <a:spLocks noChangeArrowheads="1"/>
          </p:cNvSpPr>
          <p:nvPr/>
        </p:nvSpPr>
        <p:spPr bwMode="auto">
          <a:xfrm>
            <a:off x="2411413" y="1916113"/>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无争用服务</a:t>
            </a:r>
          </a:p>
        </p:txBody>
      </p:sp>
      <p:sp>
        <p:nvSpPr>
          <p:cNvPr id="1242117" name="Rectangle 6">
            <a:extLst>
              <a:ext uri="{FF2B5EF4-FFF2-40B4-BE49-F238E27FC236}">
                <a16:creationId xmlns:a16="http://schemas.microsoft.com/office/drawing/2014/main" id="{536AAD16-0695-4ED8-A9D8-5D849D6C82FD}"/>
              </a:ext>
            </a:extLst>
          </p:cNvPr>
          <p:cNvSpPr>
            <a:spLocks noChangeArrowheads="1"/>
          </p:cNvSpPr>
          <p:nvPr/>
        </p:nvSpPr>
        <p:spPr bwMode="auto">
          <a:xfrm>
            <a:off x="1116013" y="4160838"/>
            <a:ext cx="7704137" cy="2436812"/>
          </a:xfrm>
          <a:prstGeom prst="rect">
            <a:avLst/>
          </a:prstGeom>
          <a:solidFill>
            <a:srgbClr val="FFFF99"/>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2118" name="Rectangle 7">
            <a:extLst>
              <a:ext uri="{FF2B5EF4-FFF2-40B4-BE49-F238E27FC236}">
                <a16:creationId xmlns:a16="http://schemas.microsoft.com/office/drawing/2014/main" id="{8C151943-53DC-4254-89C5-05E486C114F5}"/>
              </a:ext>
            </a:extLst>
          </p:cNvPr>
          <p:cNvSpPr>
            <a:spLocks noChangeArrowheads="1"/>
          </p:cNvSpPr>
          <p:nvPr/>
        </p:nvSpPr>
        <p:spPr bwMode="auto">
          <a:xfrm>
            <a:off x="1150938" y="4181475"/>
            <a:ext cx="7669212" cy="16970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2119" name="Rectangle 8">
            <a:extLst>
              <a:ext uri="{FF2B5EF4-FFF2-40B4-BE49-F238E27FC236}">
                <a16:creationId xmlns:a16="http://schemas.microsoft.com/office/drawing/2014/main" id="{99D9CA60-0FC0-496F-8F23-C44099FE10CF}"/>
              </a:ext>
            </a:extLst>
          </p:cNvPr>
          <p:cNvSpPr>
            <a:spLocks noChangeArrowheads="1"/>
          </p:cNvSpPr>
          <p:nvPr/>
        </p:nvSpPr>
        <p:spPr bwMode="auto">
          <a:xfrm>
            <a:off x="1139825" y="2782888"/>
            <a:ext cx="4714875" cy="13557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2120" name="Text Box 9">
            <a:extLst>
              <a:ext uri="{FF2B5EF4-FFF2-40B4-BE49-F238E27FC236}">
                <a16:creationId xmlns:a16="http://schemas.microsoft.com/office/drawing/2014/main" id="{18B1C458-652F-47DF-A40A-DDEE57924979}"/>
              </a:ext>
            </a:extLst>
          </p:cNvPr>
          <p:cNvSpPr txBox="1">
            <a:spLocks noChangeArrowheads="1"/>
          </p:cNvSpPr>
          <p:nvPr/>
        </p:nvSpPr>
        <p:spPr bwMode="auto">
          <a:xfrm>
            <a:off x="6565900" y="276542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争用服务</a:t>
            </a:r>
          </a:p>
        </p:txBody>
      </p:sp>
      <p:sp>
        <p:nvSpPr>
          <p:cNvPr id="1242121" name="Text Box 10">
            <a:extLst>
              <a:ext uri="{FF2B5EF4-FFF2-40B4-BE49-F238E27FC236}">
                <a16:creationId xmlns:a16="http://schemas.microsoft.com/office/drawing/2014/main" id="{F4663E57-5E5B-4BA5-98FD-4DE6083EEF78}"/>
              </a:ext>
            </a:extLst>
          </p:cNvPr>
          <p:cNvSpPr txBox="1">
            <a:spLocks noChangeArrowheads="1"/>
          </p:cNvSpPr>
          <p:nvPr/>
        </p:nvSpPr>
        <p:spPr bwMode="auto">
          <a:xfrm>
            <a:off x="2173288" y="4360863"/>
            <a:ext cx="57118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分布协调功能 </a:t>
            </a:r>
            <a:r>
              <a:rPr kumimoji="1" lang="en-US" altLang="zh-CN" sz="2800">
                <a:solidFill>
                  <a:srgbClr val="333399"/>
                </a:solidFill>
                <a:ea typeface="黑体" panose="02010609060101010101" pitchFamily="49" charset="-122"/>
              </a:rPr>
              <a:t>DCF</a:t>
            </a:r>
          </a:p>
          <a:p>
            <a:pPr algn="ctr" eaLnBrk="1" hangingPunct="1"/>
            <a:r>
              <a:rPr kumimoji="1" lang="en-US" altLang="zh-CN" sz="2800">
                <a:solidFill>
                  <a:srgbClr val="333399"/>
                </a:solidFill>
                <a:ea typeface="黑体" panose="02010609060101010101" pitchFamily="49" charset="-122"/>
              </a:rPr>
              <a:t>(Distributed Coordination Function)</a:t>
            </a:r>
          </a:p>
          <a:p>
            <a:pPr algn="ctr" eaLnBrk="1" hangingPunct="1"/>
            <a:r>
              <a:rPr kumimoji="1" lang="en-US" altLang="zh-CN" sz="2800">
                <a:solidFill>
                  <a:srgbClr val="333399"/>
                </a:solidFill>
                <a:ea typeface="黑体" panose="02010609060101010101" pitchFamily="49" charset="-122"/>
              </a:rPr>
              <a:t>(CSMA/CA)</a:t>
            </a:r>
          </a:p>
        </p:txBody>
      </p:sp>
      <p:sp>
        <p:nvSpPr>
          <p:cNvPr id="1242122" name="Text Box 11">
            <a:extLst>
              <a:ext uri="{FF2B5EF4-FFF2-40B4-BE49-F238E27FC236}">
                <a16:creationId xmlns:a16="http://schemas.microsoft.com/office/drawing/2014/main" id="{5163C31C-0611-4217-A7A4-A155D7B3D6EB}"/>
              </a:ext>
            </a:extLst>
          </p:cNvPr>
          <p:cNvSpPr txBox="1">
            <a:spLocks noChangeArrowheads="1"/>
          </p:cNvSpPr>
          <p:nvPr/>
        </p:nvSpPr>
        <p:spPr bwMode="auto">
          <a:xfrm>
            <a:off x="1036638" y="2997200"/>
            <a:ext cx="4819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点协调功能 </a:t>
            </a:r>
            <a:r>
              <a:rPr kumimoji="1" lang="en-US" altLang="zh-CN" sz="2800">
                <a:solidFill>
                  <a:srgbClr val="333399"/>
                </a:solidFill>
                <a:ea typeface="黑体" panose="02010609060101010101" pitchFamily="49" charset="-122"/>
              </a:rPr>
              <a:t>PCF</a:t>
            </a:r>
          </a:p>
          <a:p>
            <a:pPr algn="ctr" eaLnBrk="1" hangingPunct="1"/>
            <a:r>
              <a:rPr kumimoji="1" lang="en-US" altLang="zh-CN" sz="2800">
                <a:solidFill>
                  <a:srgbClr val="333399"/>
                </a:solidFill>
                <a:ea typeface="黑体" panose="02010609060101010101" pitchFamily="49" charset="-122"/>
              </a:rPr>
              <a:t>(Point Coordination Function)</a:t>
            </a:r>
          </a:p>
        </p:txBody>
      </p:sp>
      <p:sp>
        <p:nvSpPr>
          <p:cNvPr id="1242123" name="Rectangle 12">
            <a:extLst>
              <a:ext uri="{FF2B5EF4-FFF2-40B4-BE49-F238E27FC236}">
                <a16:creationId xmlns:a16="http://schemas.microsoft.com/office/drawing/2014/main" id="{7FF8B0B8-9134-4857-AA0F-9EB1904733F9}"/>
              </a:ext>
            </a:extLst>
          </p:cNvPr>
          <p:cNvSpPr>
            <a:spLocks noChangeArrowheads="1"/>
          </p:cNvSpPr>
          <p:nvPr/>
        </p:nvSpPr>
        <p:spPr bwMode="auto">
          <a:xfrm>
            <a:off x="1116013" y="2781300"/>
            <a:ext cx="4745037" cy="137953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2124" name="Line 13">
            <a:extLst>
              <a:ext uri="{FF2B5EF4-FFF2-40B4-BE49-F238E27FC236}">
                <a16:creationId xmlns:a16="http://schemas.microsoft.com/office/drawing/2014/main" id="{B6365A77-FF61-4900-88CE-4A9D05B65747}"/>
              </a:ext>
            </a:extLst>
          </p:cNvPr>
          <p:cNvSpPr>
            <a:spLocks noChangeShapeType="1"/>
          </p:cNvSpPr>
          <p:nvPr/>
        </p:nvSpPr>
        <p:spPr bwMode="auto">
          <a:xfrm>
            <a:off x="152400" y="2781300"/>
            <a:ext cx="8128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125" name="Text Box 14">
            <a:extLst>
              <a:ext uri="{FF2B5EF4-FFF2-40B4-BE49-F238E27FC236}">
                <a16:creationId xmlns:a16="http://schemas.microsoft.com/office/drawing/2014/main" id="{5F50A70E-2A38-4081-9AF7-A5AC7BF45904}"/>
              </a:ext>
            </a:extLst>
          </p:cNvPr>
          <p:cNvSpPr txBox="1">
            <a:spLocks noChangeArrowheads="1"/>
          </p:cNvSpPr>
          <p:nvPr/>
        </p:nvSpPr>
        <p:spPr bwMode="auto">
          <a:xfrm>
            <a:off x="4500563" y="6005513"/>
            <a:ext cx="12509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物理层</a:t>
            </a:r>
          </a:p>
        </p:txBody>
      </p:sp>
      <p:sp>
        <p:nvSpPr>
          <p:cNvPr id="1242126" name="Line 15">
            <a:extLst>
              <a:ext uri="{FF2B5EF4-FFF2-40B4-BE49-F238E27FC236}">
                <a16:creationId xmlns:a16="http://schemas.microsoft.com/office/drawing/2014/main" id="{24250FCE-DDB8-4FD0-9744-3CA2A4F948A7}"/>
              </a:ext>
            </a:extLst>
          </p:cNvPr>
          <p:cNvSpPr>
            <a:spLocks noChangeShapeType="1"/>
          </p:cNvSpPr>
          <p:nvPr/>
        </p:nvSpPr>
        <p:spPr bwMode="auto">
          <a:xfrm>
            <a:off x="152400" y="5878513"/>
            <a:ext cx="8128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127" name="Line 17">
            <a:extLst>
              <a:ext uri="{FF2B5EF4-FFF2-40B4-BE49-F238E27FC236}">
                <a16:creationId xmlns:a16="http://schemas.microsoft.com/office/drawing/2014/main" id="{C566C10D-FECF-4572-9F1E-DF496AF7ACAB}"/>
              </a:ext>
            </a:extLst>
          </p:cNvPr>
          <p:cNvSpPr>
            <a:spLocks noChangeShapeType="1"/>
          </p:cNvSpPr>
          <p:nvPr/>
        </p:nvSpPr>
        <p:spPr bwMode="auto">
          <a:xfrm flipV="1">
            <a:off x="1108075" y="5876925"/>
            <a:ext cx="7712075" cy="15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128" name="AutoShape 18">
            <a:extLst>
              <a:ext uri="{FF2B5EF4-FFF2-40B4-BE49-F238E27FC236}">
                <a16:creationId xmlns:a16="http://schemas.microsoft.com/office/drawing/2014/main" id="{23B4E735-9CAE-41D5-80A6-5128A3ACE74B}"/>
              </a:ext>
            </a:extLst>
          </p:cNvPr>
          <p:cNvSpPr>
            <a:spLocks noChangeArrowheads="1"/>
          </p:cNvSpPr>
          <p:nvPr/>
        </p:nvSpPr>
        <p:spPr bwMode="auto">
          <a:xfrm>
            <a:off x="7092950" y="3357563"/>
            <a:ext cx="576263" cy="935037"/>
          </a:xfrm>
          <a:prstGeom prst="upArrow">
            <a:avLst>
              <a:gd name="adj1" fmla="val 50000"/>
              <a:gd name="adj2" fmla="val 40565"/>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2129" name="AutoShape 19">
            <a:extLst>
              <a:ext uri="{FF2B5EF4-FFF2-40B4-BE49-F238E27FC236}">
                <a16:creationId xmlns:a16="http://schemas.microsoft.com/office/drawing/2014/main" id="{0657CFF7-FB90-44BF-A9CA-FB9EAB396E1E}"/>
              </a:ext>
            </a:extLst>
          </p:cNvPr>
          <p:cNvSpPr>
            <a:spLocks noChangeArrowheads="1"/>
          </p:cNvSpPr>
          <p:nvPr/>
        </p:nvSpPr>
        <p:spPr bwMode="auto">
          <a:xfrm>
            <a:off x="3203575" y="2492375"/>
            <a:ext cx="576263" cy="431800"/>
          </a:xfrm>
          <a:prstGeom prst="up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0470" name="Line 22">
            <a:extLst>
              <a:ext uri="{FF2B5EF4-FFF2-40B4-BE49-F238E27FC236}">
                <a16:creationId xmlns:a16="http://schemas.microsoft.com/office/drawing/2014/main" id="{BFB0A37F-F343-45EE-9204-F35B76E184A2}"/>
              </a:ext>
            </a:extLst>
          </p:cNvPr>
          <p:cNvSpPr>
            <a:spLocks noChangeShapeType="1"/>
          </p:cNvSpPr>
          <p:nvPr/>
        </p:nvSpPr>
        <p:spPr bwMode="auto">
          <a:xfrm>
            <a:off x="6370638" y="1725613"/>
            <a:ext cx="1587" cy="2566987"/>
          </a:xfrm>
          <a:prstGeom prst="line">
            <a:avLst/>
          </a:prstGeom>
          <a:noFill/>
          <a:ln w="762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60469" name="Rectangle 21">
            <a:extLst>
              <a:ext uri="{FF2B5EF4-FFF2-40B4-BE49-F238E27FC236}">
                <a16:creationId xmlns:a16="http://schemas.microsoft.com/office/drawing/2014/main" id="{EB0346DC-9A49-4AB4-82D6-6CB7515EE3DF}"/>
              </a:ext>
            </a:extLst>
          </p:cNvPr>
          <p:cNvSpPr>
            <a:spLocks noGrp="1" noChangeArrowheads="1"/>
          </p:cNvSpPr>
          <p:nvPr>
            <p:ph type="title"/>
          </p:nvPr>
        </p:nvSpPr>
        <p:spPr>
          <a:xfrm>
            <a:off x="684213" y="187325"/>
            <a:ext cx="8208962" cy="1585913"/>
          </a:xfrm>
          <a:solidFill>
            <a:srgbClr val="FFFF99"/>
          </a:solidFill>
          <a:ln>
            <a:solidFill>
              <a:srgbClr val="333399"/>
            </a:solidFill>
            <a:miter lim="800000"/>
            <a:headEnd/>
            <a:tailEnd/>
          </a:ln>
        </p:spPr>
        <p:txBody>
          <a:bodyPr/>
          <a:lstStyle/>
          <a:p>
            <a:pPr algn="ctr" eaLnBrk="1" hangingPunct="1"/>
            <a:r>
              <a:rPr lang="en-US" altLang="zh-CN" sz="3200"/>
              <a:t>DCF </a:t>
            </a:r>
            <a:r>
              <a:rPr lang="zh-CN" altLang="en-US" sz="3200"/>
              <a:t>子层在每一个结点使用 </a:t>
            </a:r>
            <a:r>
              <a:rPr lang="en-US" altLang="zh-CN" sz="3200"/>
              <a:t>CSMA </a:t>
            </a:r>
            <a:r>
              <a:rPr lang="zh-CN" altLang="en-US" sz="3200"/>
              <a:t>机制的分布式接入算法，让各个站通过争用信道来获取发送权。因此 </a:t>
            </a:r>
            <a:r>
              <a:rPr lang="en-US" altLang="zh-CN" sz="3200"/>
              <a:t>DCF </a:t>
            </a:r>
            <a:r>
              <a:rPr lang="zh-CN" altLang="en-US" sz="3200"/>
              <a:t>向上提供争用服务。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6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Line 3">
            <a:extLst>
              <a:ext uri="{FF2B5EF4-FFF2-40B4-BE49-F238E27FC236}">
                <a16:creationId xmlns:a16="http://schemas.microsoft.com/office/drawing/2014/main" id="{1BCA663D-3A8B-4E16-BC66-E23E2B60E46E}"/>
              </a:ext>
            </a:extLst>
          </p:cNvPr>
          <p:cNvSpPr>
            <a:spLocks noChangeShapeType="1"/>
          </p:cNvSpPr>
          <p:nvPr/>
        </p:nvSpPr>
        <p:spPr bwMode="auto">
          <a:xfrm>
            <a:off x="531813" y="2781300"/>
            <a:ext cx="6350" cy="3097213"/>
          </a:xfrm>
          <a:prstGeom prst="line">
            <a:avLst/>
          </a:prstGeom>
          <a:noFill/>
          <a:ln w="2857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3139" name="Text Box 4">
            <a:extLst>
              <a:ext uri="{FF2B5EF4-FFF2-40B4-BE49-F238E27FC236}">
                <a16:creationId xmlns:a16="http://schemas.microsoft.com/office/drawing/2014/main" id="{6F6BA7AD-B7B3-43C9-80A4-C21E07C0EB76}"/>
              </a:ext>
            </a:extLst>
          </p:cNvPr>
          <p:cNvSpPr txBox="1">
            <a:spLocks noChangeArrowheads="1"/>
          </p:cNvSpPr>
          <p:nvPr/>
        </p:nvSpPr>
        <p:spPr bwMode="auto">
          <a:xfrm>
            <a:off x="34925" y="4005263"/>
            <a:ext cx="107315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MAC </a:t>
            </a:r>
            <a:r>
              <a:rPr kumimoji="1" lang="zh-CN" altLang="en-US">
                <a:solidFill>
                  <a:srgbClr val="333399"/>
                </a:solidFill>
                <a:ea typeface="黑体" panose="02010609060101010101" pitchFamily="49" charset="-122"/>
              </a:rPr>
              <a:t>层</a:t>
            </a:r>
          </a:p>
        </p:txBody>
      </p:sp>
      <p:sp>
        <p:nvSpPr>
          <p:cNvPr id="1243140" name="Text Box 5">
            <a:extLst>
              <a:ext uri="{FF2B5EF4-FFF2-40B4-BE49-F238E27FC236}">
                <a16:creationId xmlns:a16="http://schemas.microsoft.com/office/drawing/2014/main" id="{E08FDC29-3E20-4FEC-AAB3-3840773B604B}"/>
              </a:ext>
            </a:extLst>
          </p:cNvPr>
          <p:cNvSpPr txBox="1">
            <a:spLocks noChangeArrowheads="1"/>
          </p:cNvSpPr>
          <p:nvPr/>
        </p:nvSpPr>
        <p:spPr bwMode="auto">
          <a:xfrm>
            <a:off x="2484438" y="1916113"/>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无争用服务</a:t>
            </a:r>
          </a:p>
        </p:txBody>
      </p:sp>
      <p:sp>
        <p:nvSpPr>
          <p:cNvPr id="1243141" name="Rectangle 6">
            <a:extLst>
              <a:ext uri="{FF2B5EF4-FFF2-40B4-BE49-F238E27FC236}">
                <a16:creationId xmlns:a16="http://schemas.microsoft.com/office/drawing/2014/main" id="{5DCDF3C6-F617-4C56-9295-BD3ADB4F68E4}"/>
              </a:ext>
            </a:extLst>
          </p:cNvPr>
          <p:cNvSpPr>
            <a:spLocks noChangeArrowheads="1"/>
          </p:cNvSpPr>
          <p:nvPr/>
        </p:nvSpPr>
        <p:spPr bwMode="auto">
          <a:xfrm>
            <a:off x="1116013" y="4160838"/>
            <a:ext cx="7704137" cy="2436812"/>
          </a:xfrm>
          <a:prstGeom prst="rect">
            <a:avLst/>
          </a:prstGeom>
          <a:solidFill>
            <a:srgbClr val="FFFF99"/>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3142" name="Rectangle 7">
            <a:extLst>
              <a:ext uri="{FF2B5EF4-FFF2-40B4-BE49-F238E27FC236}">
                <a16:creationId xmlns:a16="http://schemas.microsoft.com/office/drawing/2014/main" id="{2E51869B-C848-4D06-B301-7B50D15296EB}"/>
              </a:ext>
            </a:extLst>
          </p:cNvPr>
          <p:cNvSpPr>
            <a:spLocks noChangeArrowheads="1"/>
          </p:cNvSpPr>
          <p:nvPr/>
        </p:nvSpPr>
        <p:spPr bwMode="auto">
          <a:xfrm>
            <a:off x="1150938" y="4181475"/>
            <a:ext cx="7669212" cy="16970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3143" name="Rectangle 8">
            <a:extLst>
              <a:ext uri="{FF2B5EF4-FFF2-40B4-BE49-F238E27FC236}">
                <a16:creationId xmlns:a16="http://schemas.microsoft.com/office/drawing/2014/main" id="{27C91951-B1AE-4292-9818-22D551DA812F}"/>
              </a:ext>
            </a:extLst>
          </p:cNvPr>
          <p:cNvSpPr>
            <a:spLocks noChangeArrowheads="1"/>
          </p:cNvSpPr>
          <p:nvPr/>
        </p:nvSpPr>
        <p:spPr bwMode="auto">
          <a:xfrm>
            <a:off x="1139825" y="2782888"/>
            <a:ext cx="4714875" cy="13557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3144" name="Text Box 9">
            <a:extLst>
              <a:ext uri="{FF2B5EF4-FFF2-40B4-BE49-F238E27FC236}">
                <a16:creationId xmlns:a16="http://schemas.microsoft.com/office/drawing/2014/main" id="{47BFA73A-B64E-447E-AFA8-1643CA84F621}"/>
              </a:ext>
            </a:extLst>
          </p:cNvPr>
          <p:cNvSpPr txBox="1">
            <a:spLocks noChangeArrowheads="1"/>
          </p:cNvSpPr>
          <p:nvPr/>
        </p:nvSpPr>
        <p:spPr bwMode="auto">
          <a:xfrm>
            <a:off x="6565900" y="2838450"/>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争用服务</a:t>
            </a:r>
          </a:p>
        </p:txBody>
      </p:sp>
      <p:sp>
        <p:nvSpPr>
          <p:cNvPr id="1243145" name="Text Box 10">
            <a:extLst>
              <a:ext uri="{FF2B5EF4-FFF2-40B4-BE49-F238E27FC236}">
                <a16:creationId xmlns:a16="http://schemas.microsoft.com/office/drawing/2014/main" id="{DA958C05-6249-44C9-A61C-74B281643273}"/>
              </a:ext>
            </a:extLst>
          </p:cNvPr>
          <p:cNvSpPr txBox="1">
            <a:spLocks noChangeArrowheads="1"/>
          </p:cNvSpPr>
          <p:nvPr/>
        </p:nvSpPr>
        <p:spPr bwMode="auto">
          <a:xfrm>
            <a:off x="2173288" y="4360863"/>
            <a:ext cx="57118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分布协调功能 </a:t>
            </a:r>
            <a:r>
              <a:rPr kumimoji="1" lang="en-US" altLang="zh-CN" sz="2800">
                <a:solidFill>
                  <a:srgbClr val="333399"/>
                </a:solidFill>
                <a:ea typeface="黑体" panose="02010609060101010101" pitchFamily="49" charset="-122"/>
              </a:rPr>
              <a:t>DCF</a:t>
            </a:r>
          </a:p>
          <a:p>
            <a:pPr algn="ctr" eaLnBrk="1" hangingPunct="1"/>
            <a:r>
              <a:rPr kumimoji="1" lang="en-US" altLang="zh-CN" sz="2800">
                <a:solidFill>
                  <a:srgbClr val="333399"/>
                </a:solidFill>
                <a:ea typeface="黑体" panose="02010609060101010101" pitchFamily="49" charset="-122"/>
              </a:rPr>
              <a:t>(Distributed Coordination Function)</a:t>
            </a:r>
          </a:p>
          <a:p>
            <a:pPr algn="ctr" eaLnBrk="1" hangingPunct="1"/>
            <a:r>
              <a:rPr kumimoji="1" lang="en-US" altLang="zh-CN" sz="2800">
                <a:solidFill>
                  <a:srgbClr val="333399"/>
                </a:solidFill>
                <a:ea typeface="黑体" panose="02010609060101010101" pitchFamily="49" charset="-122"/>
              </a:rPr>
              <a:t>(CSMA/CA)</a:t>
            </a:r>
          </a:p>
        </p:txBody>
      </p:sp>
      <p:sp>
        <p:nvSpPr>
          <p:cNvPr id="1243146" name="Text Box 11">
            <a:extLst>
              <a:ext uri="{FF2B5EF4-FFF2-40B4-BE49-F238E27FC236}">
                <a16:creationId xmlns:a16="http://schemas.microsoft.com/office/drawing/2014/main" id="{A8D63418-BD53-412A-BFE4-90A6763020AB}"/>
              </a:ext>
            </a:extLst>
          </p:cNvPr>
          <p:cNvSpPr txBox="1">
            <a:spLocks noChangeArrowheads="1"/>
          </p:cNvSpPr>
          <p:nvPr/>
        </p:nvSpPr>
        <p:spPr bwMode="auto">
          <a:xfrm>
            <a:off x="1036638" y="2997200"/>
            <a:ext cx="4819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点协调功能 </a:t>
            </a:r>
            <a:r>
              <a:rPr kumimoji="1" lang="en-US" altLang="zh-CN" sz="2800">
                <a:solidFill>
                  <a:srgbClr val="333399"/>
                </a:solidFill>
                <a:ea typeface="黑体" panose="02010609060101010101" pitchFamily="49" charset="-122"/>
              </a:rPr>
              <a:t>PCF</a:t>
            </a:r>
          </a:p>
          <a:p>
            <a:pPr algn="ctr" eaLnBrk="1" hangingPunct="1"/>
            <a:r>
              <a:rPr kumimoji="1" lang="en-US" altLang="zh-CN" sz="2800">
                <a:solidFill>
                  <a:srgbClr val="333399"/>
                </a:solidFill>
                <a:ea typeface="黑体" panose="02010609060101010101" pitchFamily="49" charset="-122"/>
              </a:rPr>
              <a:t>(Point Coordination Function)</a:t>
            </a:r>
          </a:p>
        </p:txBody>
      </p:sp>
      <p:sp>
        <p:nvSpPr>
          <p:cNvPr id="1243147" name="Rectangle 12">
            <a:extLst>
              <a:ext uri="{FF2B5EF4-FFF2-40B4-BE49-F238E27FC236}">
                <a16:creationId xmlns:a16="http://schemas.microsoft.com/office/drawing/2014/main" id="{B0B5DF0E-4EC9-4BCF-A04F-1D14606F00B9}"/>
              </a:ext>
            </a:extLst>
          </p:cNvPr>
          <p:cNvSpPr>
            <a:spLocks noChangeArrowheads="1"/>
          </p:cNvSpPr>
          <p:nvPr/>
        </p:nvSpPr>
        <p:spPr bwMode="auto">
          <a:xfrm>
            <a:off x="1116013" y="2781300"/>
            <a:ext cx="4745037" cy="137953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3148" name="Line 13">
            <a:extLst>
              <a:ext uri="{FF2B5EF4-FFF2-40B4-BE49-F238E27FC236}">
                <a16:creationId xmlns:a16="http://schemas.microsoft.com/office/drawing/2014/main" id="{9FB666DF-BC35-44BF-91F4-FC4D9BADE699}"/>
              </a:ext>
            </a:extLst>
          </p:cNvPr>
          <p:cNvSpPr>
            <a:spLocks noChangeShapeType="1"/>
          </p:cNvSpPr>
          <p:nvPr/>
        </p:nvSpPr>
        <p:spPr bwMode="auto">
          <a:xfrm>
            <a:off x="152400" y="2781300"/>
            <a:ext cx="8128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149" name="Text Box 14">
            <a:extLst>
              <a:ext uri="{FF2B5EF4-FFF2-40B4-BE49-F238E27FC236}">
                <a16:creationId xmlns:a16="http://schemas.microsoft.com/office/drawing/2014/main" id="{8AB3313C-7BE5-4CF4-8079-1E8162E8985B}"/>
              </a:ext>
            </a:extLst>
          </p:cNvPr>
          <p:cNvSpPr txBox="1">
            <a:spLocks noChangeArrowheads="1"/>
          </p:cNvSpPr>
          <p:nvPr/>
        </p:nvSpPr>
        <p:spPr bwMode="auto">
          <a:xfrm>
            <a:off x="4500563" y="6005513"/>
            <a:ext cx="12509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物理层</a:t>
            </a:r>
          </a:p>
        </p:txBody>
      </p:sp>
      <p:sp>
        <p:nvSpPr>
          <p:cNvPr id="1243150" name="Line 15">
            <a:extLst>
              <a:ext uri="{FF2B5EF4-FFF2-40B4-BE49-F238E27FC236}">
                <a16:creationId xmlns:a16="http://schemas.microsoft.com/office/drawing/2014/main" id="{917980CE-6F36-4CDE-B4ED-78E667D99424}"/>
              </a:ext>
            </a:extLst>
          </p:cNvPr>
          <p:cNvSpPr>
            <a:spLocks noChangeShapeType="1"/>
          </p:cNvSpPr>
          <p:nvPr/>
        </p:nvSpPr>
        <p:spPr bwMode="auto">
          <a:xfrm>
            <a:off x="152400" y="5878513"/>
            <a:ext cx="8128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151" name="Line 17">
            <a:extLst>
              <a:ext uri="{FF2B5EF4-FFF2-40B4-BE49-F238E27FC236}">
                <a16:creationId xmlns:a16="http://schemas.microsoft.com/office/drawing/2014/main" id="{C9EB54CA-6400-4219-A10D-A862E87014EB}"/>
              </a:ext>
            </a:extLst>
          </p:cNvPr>
          <p:cNvSpPr>
            <a:spLocks noChangeShapeType="1"/>
          </p:cNvSpPr>
          <p:nvPr/>
        </p:nvSpPr>
        <p:spPr bwMode="auto">
          <a:xfrm flipV="1">
            <a:off x="1108075" y="5876925"/>
            <a:ext cx="7712075" cy="15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152" name="AutoShape 18">
            <a:extLst>
              <a:ext uri="{FF2B5EF4-FFF2-40B4-BE49-F238E27FC236}">
                <a16:creationId xmlns:a16="http://schemas.microsoft.com/office/drawing/2014/main" id="{AA6EF0D3-DDB0-4DB3-AE7B-9706EFF39A60}"/>
              </a:ext>
            </a:extLst>
          </p:cNvPr>
          <p:cNvSpPr>
            <a:spLocks noChangeArrowheads="1"/>
          </p:cNvSpPr>
          <p:nvPr/>
        </p:nvSpPr>
        <p:spPr bwMode="auto">
          <a:xfrm>
            <a:off x="7092950" y="3357563"/>
            <a:ext cx="576263" cy="935037"/>
          </a:xfrm>
          <a:prstGeom prst="upArrow">
            <a:avLst>
              <a:gd name="adj1" fmla="val 50000"/>
              <a:gd name="adj2" fmla="val 40565"/>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3153" name="AutoShape 19">
            <a:extLst>
              <a:ext uri="{FF2B5EF4-FFF2-40B4-BE49-F238E27FC236}">
                <a16:creationId xmlns:a16="http://schemas.microsoft.com/office/drawing/2014/main" id="{CE62B339-2390-422F-ACB8-50A9220D4562}"/>
              </a:ext>
            </a:extLst>
          </p:cNvPr>
          <p:cNvSpPr>
            <a:spLocks noChangeArrowheads="1"/>
          </p:cNvSpPr>
          <p:nvPr/>
        </p:nvSpPr>
        <p:spPr bwMode="auto">
          <a:xfrm>
            <a:off x="3203575" y="2492375"/>
            <a:ext cx="576263" cy="431800"/>
          </a:xfrm>
          <a:prstGeom prst="up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1493" name="Rectangle 21">
            <a:extLst>
              <a:ext uri="{FF2B5EF4-FFF2-40B4-BE49-F238E27FC236}">
                <a16:creationId xmlns:a16="http://schemas.microsoft.com/office/drawing/2014/main" id="{F0647B0F-C2F9-43F1-A2A4-C73161ABEB6E}"/>
              </a:ext>
            </a:extLst>
          </p:cNvPr>
          <p:cNvSpPr>
            <a:spLocks noGrp="1" noChangeArrowheads="1"/>
          </p:cNvSpPr>
          <p:nvPr>
            <p:ph type="title"/>
          </p:nvPr>
        </p:nvSpPr>
        <p:spPr>
          <a:xfrm>
            <a:off x="71438" y="188913"/>
            <a:ext cx="8893175" cy="1223962"/>
          </a:xfrm>
          <a:solidFill>
            <a:srgbClr val="FFFF99"/>
          </a:solidFill>
          <a:ln>
            <a:solidFill>
              <a:srgbClr val="333399"/>
            </a:solidFill>
            <a:miter lim="800000"/>
            <a:headEnd/>
            <a:tailEnd/>
          </a:ln>
        </p:spPr>
        <p:txBody>
          <a:bodyPr/>
          <a:lstStyle/>
          <a:p>
            <a:pPr algn="ctr" eaLnBrk="1" hangingPunct="1"/>
            <a:r>
              <a:rPr lang="en-US" altLang="zh-CN" sz="3200"/>
              <a:t>PCF </a:t>
            </a:r>
            <a:r>
              <a:rPr lang="zh-CN" altLang="en-US" sz="3200"/>
              <a:t>子层使用集中控制的接入算法把发送数据权</a:t>
            </a:r>
            <a:br>
              <a:rPr lang="zh-CN" altLang="en-US" sz="3200"/>
            </a:br>
            <a:r>
              <a:rPr lang="zh-CN" altLang="en-US" sz="3200"/>
              <a:t>轮流交给各个站从而避免了碰撞的产生 </a:t>
            </a:r>
          </a:p>
        </p:txBody>
      </p:sp>
      <p:sp>
        <p:nvSpPr>
          <p:cNvPr id="361494" name="Line 22">
            <a:extLst>
              <a:ext uri="{FF2B5EF4-FFF2-40B4-BE49-F238E27FC236}">
                <a16:creationId xmlns:a16="http://schemas.microsoft.com/office/drawing/2014/main" id="{39D4D806-DD16-4F48-A0F0-0FCACF1F0817}"/>
              </a:ext>
            </a:extLst>
          </p:cNvPr>
          <p:cNvSpPr>
            <a:spLocks noChangeShapeType="1"/>
          </p:cNvSpPr>
          <p:nvPr/>
        </p:nvSpPr>
        <p:spPr bwMode="auto">
          <a:xfrm>
            <a:off x="4716463" y="1412875"/>
            <a:ext cx="0" cy="1584325"/>
          </a:xfrm>
          <a:prstGeom prst="line">
            <a:avLst/>
          </a:prstGeom>
          <a:noFill/>
          <a:ln w="762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1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9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6">
            <a:extLst>
              <a:ext uri="{FF2B5EF4-FFF2-40B4-BE49-F238E27FC236}">
                <a16:creationId xmlns:a16="http://schemas.microsoft.com/office/drawing/2014/main" id="{AF161C31-6E7E-430A-8CD5-4D5C037994E3}"/>
              </a:ext>
            </a:extLst>
          </p:cNvPr>
          <p:cNvSpPr>
            <a:spLocks noGrp="1" noChangeArrowheads="1"/>
          </p:cNvSpPr>
          <p:nvPr>
            <p:ph type="title"/>
          </p:nvPr>
        </p:nvSpPr>
        <p:spPr>
          <a:xfrm>
            <a:off x="919163" y="214313"/>
            <a:ext cx="8116887" cy="1462087"/>
          </a:xfrm>
        </p:spPr>
        <p:txBody>
          <a:bodyPr/>
          <a:lstStyle/>
          <a:p>
            <a:pPr algn="ctr" eaLnBrk="1" hangingPunct="1"/>
            <a:r>
              <a:rPr lang="zh-CN" altLang="en-US"/>
              <a:t>帧间间隔 </a:t>
            </a:r>
            <a:r>
              <a:rPr lang="en-US" altLang="zh-CN"/>
              <a:t>IFS </a:t>
            </a:r>
          </a:p>
        </p:txBody>
      </p:sp>
      <p:sp>
        <p:nvSpPr>
          <p:cNvPr id="318473" name="Rectangle 9">
            <a:extLst>
              <a:ext uri="{FF2B5EF4-FFF2-40B4-BE49-F238E27FC236}">
                <a16:creationId xmlns:a16="http://schemas.microsoft.com/office/drawing/2014/main" id="{E9C8B478-C7EF-4053-863C-F771EBBDBAA4}"/>
              </a:ext>
            </a:extLst>
          </p:cNvPr>
          <p:cNvSpPr>
            <a:spLocks noGrp="1" noChangeArrowheads="1"/>
          </p:cNvSpPr>
          <p:nvPr>
            <p:ph type="body" idx="1"/>
          </p:nvPr>
        </p:nvSpPr>
        <p:spPr>
          <a:xfrm>
            <a:off x="755650" y="1978025"/>
            <a:ext cx="7993063" cy="4546600"/>
          </a:xfrm>
        </p:spPr>
        <p:txBody>
          <a:bodyPr/>
          <a:lstStyle/>
          <a:p>
            <a:pPr eaLnBrk="1" hangingPunct="1"/>
            <a:r>
              <a:rPr lang="zh-CN" altLang="en-US" sz="2800"/>
              <a:t>所有的站在完成发送后，必须再等待一段很短的时间（继续监听）才能发送下一帧。这段时间的通称是</a:t>
            </a:r>
            <a:r>
              <a:rPr lang="zh-CN" altLang="en-US" sz="2800">
                <a:solidFill>
                  <a:schemeClr val="hlink"/>
                </a:solidFill>
              </a:rPr>
              <a:t>帧间间隔</a:t>
            </a:r>
            <a:r>
              <a:rPr lang="zh-CN" altLang="en-US" sz="2800"/>
              <a:t> </a:t>
            </a:r>
            <a:r>
              <a:rPr lang="en-US" altLang="zh-CN" sz="2800"/>
              <a:t>IFS (InterFrame Space)</a:t>
            </a:r>
            <a:r>
              <a:rPr lang="zh-CN" altLang="en-US" sz="2800"/>
              <a:t>。</a:t>
            </a:r>
          </a:p>
          <a:p>
            <a:pPr eaLnBrk="1" hangingPunct="1"/>
            <a:r>
              <a:rPr lang="zh-CN" altLang="en-US" sz="2800"/>
              <a:t>帧间间隔长度取决于该站欲发送的帧的类型。高优先级帧需要等待的时间较短，因此可优先获得发送权。</a:t>
            </a:r>
          </a:p>
          <a:p>
            <a:pPr eaLnBrk="1" hangingPunct="1"/>
            <a:r>
              <a:rPr lang="zh-CN" altLang="en-US" sz="2800"/>
              <a:t>若低优先级帧还没来得及发送而其他站的高优先级帧已发送到媒体，则媒体变为忙态因而低优先级帧就只能再推迟发送了。这样就减少了发生碰撞的机会。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6">
            <a:extLst>
              <a:ext uri="{FF2B5EF4-FFF2-40B4-BE49-F238E27FC236}">
                <a16:creationId xmlns:a16="http://schemas.microsoft.com/office/drawing/2014/main" id="{FFCA35FD-3B95-46F0-8B62-E9435B56603F}"/>
              </a:ext>
            </a:extLst>
          </p:cNvPr>
          <p:cNvSpPr>
            <a:spLocks noGrp="1" noChangeArrowheads="1"/>
          </p:cNvSpPr>
          <p:nvPr>
            <p:ph type="title"/>
          </p:nvPr>
        </p:nvSpPr>
        <p:spPr>
          <a:xfrm>
            <a:off x="611188" y="404813"/>
            <a:ext cx="8116887" cy="839787"/>
          </a:xfrm>
        </p:spPr>
        <p:txBody>
          <a:bodyPr/>
          <a:lstStyle/>
          <a:p>
            <a:pPr algn="ctr" eaLnBrk="1" hangingPunct="1"/>
            <a:r>
              <a:rPr lang="zh-CN" altLang="en-US"/>
              <a:t>三种帧间间隔 </a:t>
            </a:r>
          </a:p>
        </p:txBody>
      </p:sp>
      <p:sp>
        <p:nvSpPr>
          <p:cNvPr id="1245187" name="Line 11">
            <a:extLst>
              <a:ext uri="{FF2B5EF4-FFF2-40B4-BE49-F238E27FC236}">
                <a16:creationId xmlns:a16="http://schemas.microsoft.com/office/drawing/2014/main" id="{0B114DEC-3C69-44AC-8D07-011962C81C79}"/>
              </a:ext>
            </a:extLst>
          </p:cNvPr>
          <p:cNvSpPr>
            <a:spLocks noChangeShapeType="1"/>
          </p:cNvSpPr>
          <p:nvPr/>
        </p:nvSpPr>
        <p:spPr bwMode="auto">
          <a:xfrm>
            <a:off x="385763" y="3495675"/>
            <a:ext cx="84963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5188" name="Text Box 12">
            <a:extLst>
              <a:ext uri="{FF2B5EF4-FFF2-40B4-BE49-F238E27FC236}">
                <a16:creationId xmlns:a16="http://schemas.microsoft.com/office/drawing/2014/main" id="{524DF160-99C3-4C64-80BA-6CA407E8845E}"/>
              </a:ext>
            </a:extLst>
          </p:cNvPr>
          <p:cNvSpPr txBox="1">
            <a:spLocks noChangeArrowheads="1"/>
          </p:cNvSpPr>
          <p:nvPr/>
        </p:nvSpPr>
        <p:spPr bwMode="auto">
          <a:xfrm>
            <a:off x="8388350" y="3095625"/>
            <a:ext cx="642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317453" name="Text Box 13">
            <a:extLst>
              <a:ext uri="{FF2B5EF4-FFF2-40B4-BE49-F238E27FC236}">
                <a16:creationId xmlns:a16="http://schemas.microsoft.com/office/drawing/2014/main" id="{D5CF29D6-CE0B-4E8A-B679-664DDCDAAE9E}"/>
              </a:ext>
            </a:extLst>
          </p:cNvPr>
          <p:cNvSpPr txBox="1">
            <a:spLocks noChangeArrowheads="1"/>
          </p:cNvSpPr>
          <p:nvPr/>
        </p:nvSpPr>
        <p:spPr bwMode="auto">
          <a:xfrm>
            <a:off x="1503363" y="2916238"/>
            <a:ext cx="693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45190" name="Text Box 14">
            <a:extLst>
              <a:ext uri="{FF2B5EF4-FFF2-40B4-BE49-F238E27FC236}">
                <a16:creationId xmlns:a16="http://schemas.microsoft.com/office/drawing/2014/main" id="{F9CD9270-C388-4FAE-ADA3-351D18ECE7C9}"/>
              </a:ext>
            </a:extLst>
          </p:cNvPr>
          <p:cNvSpPr txBox="1">
            <a:spLocks noChangeArrowheads="1"/>
          </p:cNvSpPr>
          <p:nvPr/>
        </p:nvSpPr>
        <p:spPr bwMode="auto">
          <a:xfrm>
            <a:off x="1560513" y="2530475"/>
            <a:ext cx="693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PIFS</a:t>
            </a:r>
          </a:p>
        </p:txBody>
      </p:sp>
      <p:sp>
        <p:nvSpPr>
          <p:cNvPr id="1245191" name="Text Box 15">
            <a:extLst>
              <a:ext uri="{FF2B5EF4-FFF2-40B4-BE49-F238E27FC236}">
                <a16:creationId xmlns:a16="http://schemas.microsoft.com/office/drawing/2014/main" id="{E464FEB2-0D86-4F5E-9CB9-C2EAA42AF4BB}"/>
              </a:ext>
            </a:extLst>
          </p:cNvPr>
          <p:cNvSpPr txBox="1">
            <a:spLocks noChangeArrowheads="1"/>
          </p:cNvSpPr>
          <p:nvPr/>
        </p:nvSpPr>
        <p:spPr bwMode="auto">
          <a:xfrm>
            <a:off x="1566863" y="2165350"/>
            <a:ext cx="70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DIFS</a:t>
            </a:r>
          </a:p>
        </p:txBody>
      </p:sp>
      <p:sp>
        <p:nvSpPr>
          <p:cNvPr id="1245192" name="Line 16">
            <a:extLst>
              <a:ext uri="{FF2B5EF4-FFF2-40B4-BE49-F238E27FC236}">
                <a16:creationId xmlns:a16="http://schemas.microsoft.com/office/drawing/2014/main" id="{8767C763-C167-4304-8768-2A39DD9E0B65}"/>
              </a:ext>
            </a:extLst>
          </p:cNvPr>
          <p:cNvSpPr>
            <a:spLocks noChangeShapeType="1"/>
          </p:cNvSpPr>
          <p:nvPr/>
        </p:nvSpPr>
        <p:spPr bwMode="auto">
          <a:xfrm flipV="1">
            <a:off x="1566863" y="3257550"/>
            <a:ext cx="534987" cy="1588"/>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193" name="Line 17">
            <a:extLst>
              <a:ext uri="{FF2B5EF4-FFF2-40B4-BE49-F238E27FC236}">
                <a16:creationId xmlns:a16="http://schemas.microsoft.com/office/drawing/2014/main" id="{080E3373-0F56-4434-AD26-D59BE3248088}"/>
              </a:ext>
            </a:extLst>
          </p:cNvPr>
          <p:cNvSpPr>
            <a:spLocks noChangeShapeType="1"/>
          </p:cNvSpPr>
          <p:nvPr/>
        </p:nvSpPr>
        <p:spPr bwMode="auto">
          <a:xfrm flipV="1">
            <a:off x="1566863" y="2881313"/>
            <a:ext cx="63182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194" name="Line 18">
            <a:extLst>
              <a:ext uri="{FF2B5EF4-FFF2-40B4-BE49-F238E27FC236}">
                <a16:creationId xmlns:a16="http://schemas.microsoft.com/office/drawing/2014/main" id="{B168B2F0-EE6D-4765-9F5F-0D099B339EAC}"/>
              </a:ext>
            </a:extLst>
          </p:cNvPr>
          <p:cNvSpPr>
            <a:spLocks noChangeShapeType="1"/>
          </p:cNvSpPr>
          <p:nvPr/>
        </p:nvSpPr>
        <p:spPr bwMode="auto">
          <a:xfrm>
            <a:off x="1566863" y="2506663"/>
            <a:ext cx="70961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195" name="Freeform 19">
            <a:extLst>
              <a:ext uri="{FF2B5EF4-FFF2-40B4-BE49-F238E27FC236}">
                <a16:creationId xmlns:a16="http://schemas.microsoft.com/office/drawing/2014/main" id="{41B4B707-572E-4B56-843F-6F9CB950B42F}"/>
              </a:ext>
            </a:extLst>
          </p:cNvPr>
          <p:cNvSpPr>
            <a:spLocks/>
          </p:cNvSpPr>
          <p:nvPr/>
        </p:nvSpPr>
        <p:spPr bwMode="auto">
          <a:xfrm>
            <a:off x="544513" y="3121025"/>
            <a:ext cx="1022350" cy="374650"/>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66FF66"/>
          </a:solidFill>
          <a:ln w="9525">
            <a:solidFill>
              <a:schemeClr val="tx1"/>
            </a:solidFill>
            <a:round/>
            <a:headEnd/>
            <a:tailEnd/>
          </a:ln>
        </p:spPr>
        <p:txBody>
          <a:bodyPr/>
          <a:lstStyle/>
          <a:p>
            <a:endParaRPr lang="zh-CN" altLang="en-US"/>
          </a:p>
        </p:txBody>
      </p:sp>
      <p:sp>
        <p:nvSpPr>
          <p:cNvPr id="1245196" name="Text Box 20">
            <a:extLst>
              <a:ext uri="{FF2B5EF4-FFF2-40B4-BE49-F238E27FC236}">
                <a16:creationId xmlns:a16="http://schemas.microsoft.com/office/drawing/2014/main" id="{1B62EB83-0185-4CD7-8496-0FF5CB34012B}"/>
              </a:ext>
            </a:extLst>
          </p:cNvPr>
          <p:cNvSpPr txBox="1">
            <a:spLocks noChangeArrowheads="1"/>
          </p:cNvSpPr>
          <p:nvPr/>
        </p:nvSpPr>
        <p:spPr bwMode="auto">
          <a:xfrm>
            <a:off x="500063" y="3117850"/>
            <a:ext cx="115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媒体空闲                                    </a:t>
            </a:r>
          </a:p>
        </p:txBody>
      </p:sp>
      <p:sp>
        <p:nvSpPr>
          <p:cNvPr id="1245197" name="Freeform 21">
            <a:extLst>
              <a:ext uri="{FF2B5EF4-FFF2-40B4-BE49-F238E27FC236}">
                <a16:creationId xmlns:a16="http://schemas.microsoft.com/office/drawing/2014/main" id="{753ADCD7-4168-4978-9BD3-75C58F49E809}"/>
              </a:ext>
            </a:extLst>
          </p:cNvPr>
          <p:cNvSpPr>
            <a:spLocks/>
          </p:cNvSpPr>
          <p:nvPr/>
        </p:nvSpPr>
        <p:spPr bwMode="auto">
          <a:xfrm>
            <a:off x="2276475" y="3121025"/>
            <a:ext cx="1403350" cy="374650"/>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FF99"/>
          </a:solidFill>
          <a:ln w="9525">
            <a:solidFill>
              <a:schemeClr val="tx1"/>
            </a:solidFill>
            <a:round/>
            <a:headEnd/>
            <a:tailEnd/>
          </a:ln>
        </p:spPr>
        <p:txBody>
          <a:bodyPr/>
          <a:lstStyle/>
          <a:p>
            <a:endParaRPr lang="zh-CN" altLang="en-US"/>
          </a:p>
        </p:txBody>
      </p:sp>
      <p:sp>
        <p:nvSpPr>
          <p:cNvPr id="1245198" name="Line 22">
            <a:extLst>
              <a:ext uri="{FF2B5EF4-FFF2-40B4-BE49-F238E27FC236}">
                <a16:creationId xmlns:a16="http://schemas.microsoft.com/office/drawing/2014/main" id="{23437F16-2EFB-4B0D-B939-78F55F298EDD}"/>
              </a:ext>
            </a:extLst>
          </p:cNvPr>
          <p:cNvSpPr>
            <a:spLocks noChangeShapeType="1"/>
          </p:cNvSpPr>
          <p:nvPr/>
        </p:nvSpPr>
        <p:spPr bwMode="auto">
          <a:xfrm flipV="1">
            <a:off x="1566863" y="2241550"/>
            <a:ext cx="0" cy="839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199" name="Line 23">
            <a:extLst>
              <a:ext uri="{FF2B5EF4-FFF2-40B4-BE49-F238E27FC236}">
                <a16:creationId xmlns:a16="http://schemas.microsoft.com/office/drawing/2014/main" id="{38CD2F6E-7752-44EF-B0C0-5DECD041FF0F}"/>
              </a:ext>
            </a:extLst>
          </p:cNvPr>
          <p:cNvSpPr>
            <a:spLocks noChangeShapeType="1"/>
          </p:cNvSpPr>
          <p:nvPr/>
        </p:nvSpPr>
        <p:spPr bwMode="auto">
          <a:xfrm>
            <a:off x="2276475" y="2241550"/>
            <a:ext cx="0" cy="839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00" name="Line 24">
            <a:extLst>
              <a:ext uri="{FF2B5EF4-FFF2-40B4-BE49-F238E27FC236}">
                <a16:creationId xmlns:a16="http://schemas.microsoft.com/office/drawing/2014/main" id="{05632714-A76F-4424-AB1E-B4C27A21E4DC}"/>
              </a:ext>
            </a:extLst>
          </p:cNvPr>
          <p:cNvSpPr>
            <a:spLocks noChangeShapeType="1"/>
          </p:cNvSpPr>
          <p:nvPr/>
        </p:nvSpPr>
        <p:spPr bwMode="auto">
          <a:xfrm>
            <a:off x="2184400" y="2732088"/>
            <a:ext cx="0"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01" name="Line 25">
            <a:extLst>
              <a:ext uri="{FF2B5EF4-FFF2-40B4-BE49-F238E27FC236}">
                <a16:creationId xmlns:a16="http://schemas.microsoft.com/office/drawing/2014/main" id="{762DD12D-414E-48FE-8D2B-65C310EBC374}"/>
              </a:ext>
            </a:extLst>
          </p:cNvPr>
          <p:cNvSpPr>
            <a:spLocks noChangeShapeType="1"/>
          </p:cNvSpPr>
          <p:nvPr/>
        </p:nvSpPr>
        <p:spPr bwMode="auto">
          <a:xfrm flipH="1">
            <a:off x="2103438" y="3195638"/>
            <a:ext cx="3175" cy="179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02" name="Text Box 26">
            <a:extLst>
              <a:ext uri="{FF2B5EF4-FFF2-40B4-BE49-F238E27FC236}">
                <a16:creationId xmlns:a16="http://schemas.microsoft.com/office/drawing/2014/main" id="{15C6FE67-BCBA-45A2-A9FA-6E6E8C64B40E}"/>
              </a:ext>
            </a:extLst>
          </p:cNvPr>
          <p:cNvSpPr txBox="1">
            <a:spLocks noChangeArrowheads="1"/>
          </p:cNvSpPr>
          <p:nvPr/>
        </p:nvSpPr>
        <p:spPr bwMode="auto">
          <a:xfrm>
            <a:off x="2293938" y="3141663"/>
            <a:ext cx="1354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发送第 </a:t>
            </a:r>
            <a:r>
              <a:rPr kumimoji="1" lang="en-US" altLang="zh-CN">
                <a:solidFill>
                  <a:srgbClr val="333399"/>
                </a:solidFill>
                <a:ea typeface="黑体" panose="02010609060101010101" pitchFamily="49" charset="-122"/>
              </a:rPr>
              <a:t>1 </a:t>
            </a:r>
            <a:r>
              <a:rPr kumimoji="1" lang="zh-CN" altLang="en-US">
                <a:solidFill>
                  <a:srgbClr val="333399"/>
                </a:solidFill>
                <a:ea typeface="黑体" panose="02010609060101010101" pitchFamily="49" charset="-122"/>
              </a:rPr>
              <a:t>帧</a:t>
            </a:r>
          </a:p>
        </p:txBody>
      </p:sp>
      <p:sp>
        <p:nvSpPr>
          <p:cNvPr id="317467" name="Text Box 27">
            <a:extLst>
              <a:ext uri="{FF2B5EF4-FFF2-40B4-BE49-F238E27FC236}">
                <a16:creationId xmlns:a16="http://schemas.microsoft.com/office/drawing/2014/main" id="{421659D9-6BC9-4004-B7F9-482DC9113EAD}"/>
              </a:ext>
            </a:extLst>
          </p:cNvPr>
          <p:cNvSpPr txBox="1">
            <a:spLocks noChangeArrowheads="1"/>
          </p:cNvSpPr>
          <p:nvPr/>
        </p:nvSpPr>
        <p:spPr bwMode="auto">
          <a:xfrm>
            <a:off x="3567113" y="3516313"/>
            <a:ext cx="693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45204" name="Text Box 28">
            <a:extLst>
              <a:ext uri="{FF2B5EF4-FFF2-40B4-BE49-F238E27FC236}">
                <a16:creationId xmlns:a16="http://schemas.microsoft.com/office/drawing/2014/main" id="{FF2A91D0-E06A-4EE3-8138-E0C719FD18D6}"/>
              </a:ext>
            </a:extLst>
          </p:cNvPr>
          <p:cNvSpPr txBox="1">
            <a:spLocks noChangeArrowheads="1"/>
          </p:cNvSpPr>
          <p:nvPr/>
        </p:nvSpPr>
        <p:spPr bwMode="auto">
          <a:xfrm>
            <a:off x="4819650" y="4986338"/>
            <a:ext cx="690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PIFS</a:t>
            </a:r>
          </a:p>
        </p:txBody>
      </p:sp>
      <p:sp>
        <p:nvSpPr>
          <p:cNvPr id="1245205" name="Line 29">
            <a:extLst>
              <a:ext uri="{FF2B5EF4-FFF2-40B4-BE49-F238E27FC236}">
                <a16:creationId xmlns:a16="http://schemas.microsoft.com/office/drawing/2014/main" id="{EC5CE53B-C03D-4957-A197-1B6D0DE47244}"/>
              </a:ext>
            </a:extLst>
          </p:cNvPr>
          <p:cNvSpPr>
            <a:spLocks noChangeShapeType="1"/>
          </p:cNvSpPr>
          <p:nvPr/>
        </p:nvSpPr>
        <p:spPr bwMode="auto">
          <a:xfrm>
            <a:off x="4865688" y="5330825"/>
            <a:ext cx="60007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206" name="Line 30">
            <a:extLst>
              <a:ext uri="{FF2B5EF4-FFF2-40B4-BE49-F238E27FC236}">
                <a16:creationId xmlns:a16="http://schemas.microsoft.com/office/drawing/2014/main" id="{6D6267C5-E498-4842-941A-EC42284E86BF}"/>
              </a:ext>
            </a:extLst>
          </p:cNvPr>
          <p:cNvSpPr>
            <a:spLocks noChangeShapeType="1"/>
          </p:cNvSpPr>
          <p:nvPr/>
        </p:nvSpPr>
        <p:spPr bwMode="auto">
          <a:xfrm flipH="1" flipV="1">
            <a:off x="3679825" y="3529013"/>
            <a:ext cx="0" cy="442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07" name="Line 31">
            <a:extLst>
              <a:ext uri="{FF2B5EF4-FFF2-40B4-BE49-F238E27FC236}">
                <a16:creationId xmlns:a16="http://schemas.microsoft.com/office/drawing/2014/main" id="{46358136-B474-4533-AF31-AC8D94F99077}"/>
              </a:ext>
            </a:extLst>
          </p:cNvPr>
          <p:cNvSpPr>
            <a:spLocks noChangeShapeType="1"/>
          </p:cNvSpPr>
          <p:nvPr/>
        </p:nvSpPr>
        <p:spPr bwMode="auto">
          <a:xfrm>
            <a:off x="5478463" y="5180013"/>
            <a:ext cx="0"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08" name="Line 32">
            <a:extLst>
              <a:ext uri="{FF2B5EF4-FFF2-40B4-BE49-F238E27FC236}">
                <a16:creationId xmlns:a16="http://schemas.microsoft.com/office/drawing/2014/main" id="{5BA1B29F-2AD0-4D0D-9E38-F7FA77E1C517}"/>
              </a:ext>
            </a:extLst>
          </p:cNvPr>
          <p:cNvSpPr>
            <a:spLocks noChangeShapeType="1"/>
          </p:cNvSpPr>
          <p:nvPr/>
        </p:nvSpPr>
        <p:spPr bwMode="auto">
          <a:xfrm>
            <a:off x="385763" y="5984875"/>
            <a:ext cx="84963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5209" name="Text Box 33">
            <a:extLst>
              <a:ext uri="{FF2B5EF4-FFF2-40B4-BE49-F238E27FC236}">
                <a16:creationId xmlns:a16="http://schemas.microsoft.com/office/drawing/2014/main" id="{009CBDAB-D2B5-480C-9A9D-926ACF8DF688}"/>
              </a:ext>
            </a:extLst>
          </p:cNvPr>
          <p:cNvSpPr txBox="1">
            <a:spLocks noChangeArrowheads="1"/>
          </p:cNvSpPr>
          <p:nvPr/>
        </p:nvSpPr>
        <p:spPr bwMode="auto">
          <a:xfrm>
            <a:off x="8388350" y="5589588"/>
            <a:ext cx="642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45210" name="Freeform 34">
            <a:extLst>
              <a:ext uri="{FF2B5EF4-FFF2-40B4-BE49-F238E27FC236}">
                <a16:creationId xmlns:a16="http://schemas.microsoft.com/office/drawing/2014/main" id="{1F861A63-4500-4731-A92B-13ADD5596AAF}"/>
              </a:ext>
            </a:extLst>
          </p:cNvPr>
          <p:cNvSpPr>
            <a:spLocks/>
          </p:cNvSpPr>
          <p:nvPr/>
        </p:nvSpPr>
        <p:spPr bwMode="auto">
          <a:xfrm>
            <a:off x="2265363" y="5608638"/>
            <a:ext cx="2597150" cy="37623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99FFCC"/>
          </a:solidFill>
          <a:ln w="9525">
            <a:solidFill>
              <a:schemeClr val="tx1"/>
            </a:solidFill>
            <a:round/>
            <a:headEnd/>
            <a:tailEnd/>
          </a:ln>
        </p:spPr>
        <p:txBody>
          <a:bodyPr/>
          <a:lstStyle/>
          <a:p>
            <a:endParaRPr lang="zh-CN" altLang="en-US"/>
          </a:p>
        </p:txBody>
      </p:sp>
      <p:sp>
        <p:nvSpPr>
          <p:cNvPr id="1245211" name="Text Box 35">
            <a:extLst>
              <a:ext uri="{FF2B5EF4-FFF2-40B4-BE49-F238E27FC236}">
                <a16:creationId xmlns:a16="http://schemas.microsoft.com/office/drawing/2014/main" id="{1F488005-3962-4A88-B841-F2FD3324840A}"/>
              </a:ext>
            </a:extLst>
          </p:cNvPr>
          <p:cNvSpPr txBox="1">
            <a:spLocks noChangeArrowheads="1"/>
          </p:cNvSpPr>
          <p:nvPr/>
        </p:nvSpPr>
        <p:spPr bwMode="auto">
          <a:xfrm>
            <a:off x="2722563" y="5595938"/>
            <a:ext cx="179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NAV</a:t>
            </a:r>
            <a:r>
              <a:rPr kumimoji="1" lang="zh-CN" altLang="en-US">
                <a:solidFill>
                  <a:srgbClr val="333399"/>
                </a:solidFill>
                <a:ea typeface="黑体" panose="02010609060101010101" pitchFamily="49" charset="-122"/>
              </a:rPr>
              <a:t>（媒体忙）</a:t>
            </a:r>
          </a:p>
        </p:txBody>
      </p:sp>
      <p:sp>
        <p:nvSpPr>
          <p:cNvPr id="1245212" name="Text Box 36">
            <a:extLst>
              <a:ext uri="{FF2B5EF4-FFF2-40B4-BE49-F238E27FC236}">
                <a16:creationId xmlns:a16="http://schemas.microsoft.com/office/drawing/2014/main" id="{19B4F389-8E9D-49DA-A94E-CFA74FE42A11}"/>
              </a:ext>
            </a:extLst>
          </p:cNvPr>
          <p:cNvSpPr txBox="1">
            <a:spLocks noChangeArrowheads="1"/>
          </p:cNvSpPr>
          <p:nvPr/>
        </p:nvSpPr>
        <p:spPr bwMode="auto">
          <a:xfrm>
            <a:off x="4833938" y="467836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DIFS</a:t>
            </a:r>
          </a:p>
        </p:txBody>
      </p:sp>
      <p:sp>
        <p:nvSpPr>
          <p:cNvPr id="1245213" name="Line 37">
            <a:extLst>
              <a:ext uri="{FF2B5EF4-FFF2-40B4-BE49-F238E27FC236}">
                <a16:creationId xmlns:a16="http://schemas.microsoft.com/office/drawing/2014/main" id="{B082D895-08D2-4089-AD25-29D652087EAB}"/>
              </a:ext>
            </a:extLst>
          </p:cNvPr>
          <p:cNvSpPr>
            <a:spLocks noChangeShapeType="1"/>
          </p:cNvSpPr>
          <p:nvPr/>
        </p:nvSpPr>
        <p:spPr bwMode="auto">
          <a:xfrm flipV="1">
            <a:off x="4876800" y="4994275"/>
            <a:ext cx="6715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214" name="Line 38">
            <a:extLst>
              <a:ext uri="{FF2B5EF4-FFF2-40B4-BE49-F238E27FC236}">
                <a16:creationId xmlns:a16="http://schemas.microsoft.com/office/drawing/2014/main" id="{1DB0D15E-74EC-4196-92BA-9A0EEA63EBB9}"/>
              </a:ext>
            </a:extLst>
          </p:cNvPr>
          <p:cNvSpPr>
            <a:spLocks noChangeShapeType="1"/>
          </p:cNvSpPr>
          <p:nvPr/>
        </p:nvSpPr>
        <p:spPr bwMode="auto">
          <a:xfrm flipH="1" flipV="1">
            <a:off x="4862513" y="4692650"/>
            <a:ext cx="0" cy="425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15" name="Line 39">
            <a:extLst>
              <a:ext uri="{FF2B5EF4-FFF2-40B4-BE49-F238E27FC236}">
                <a16:creationId xmlns:a16="http://schemas.microsoft.com/office/drawing/2014/main" id="{A94B134A-2FF8-4C54-851A-A49B57C4A2BF}"/>
              </a:ext>
            </a:extLst>
          </p:cNvPr>
          <p:cNvSpPr>
            <a:spLocks noChangeShapeType="1"/>
          </p:cNvSpPr>
          <p:nvPr/>
        </p:nvSpPr>
        <p:spPr bwMode="auto">
          <a:xfrm>
            <a:off x="5548313" y="4692650"/>
            <a:ext cx="0" cy="858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16" name="Freeform 40">
            <a:extLst>
              <a:ext uri="{FF2B5EF4-FFF2-40B4-BE49-F238E27FC236}">
                <a16:creationId xmlns:a16="http://schemas.microsoft.com/office/drawing/2014/main" id="{79209B01-F9C7-475A-AB9B-1161C89314BA}"/>
              </a:ext>
            </a:extLst>
          </p:cNvPr>
          <p:cNvSpPr>
            <a:spLocks/>
          </p:cNvSpPr>
          <p:nvPr/>
        </p:nvSpPr>
        <p:spPr bwMode="auto">
          <a:xfrm>
            <a:off x="6823075" y="5608638"/>
            <a:ext cx="1382713" cy="37623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FF99"/>
          </a:solidFill>
          <a:ln w="9525">
            <a:solidFill>
              <a:schemeClr val="tx1"/>
            </a:solidFill>
            <a:round/>
            <a:headEnd/>
            <a:tailEnd/>
          </a:ln>
        </p:spPr>
        <p:txBody>
          <a:bodyPr/>
          <a:lstStyle/>
          <a:p>
            <a:endParaRPr lang="zh-CN" altLang="en-US"/>
          </a:p>
        </p:txBody>
      </p:sp>
      <p:sp>
        <p:nvSpPr>
          <p:cNvPr id="1245217" name="Freeform 41">
            <a:extLst>
              <a:ext uri="{FF2B5EF4-FFF2-40B4-BE49-F238E27FC236}">
                <a16:creationId xmlns:a16="http://schemas.microsoft.com/office/drawing/2014/main" id="{72C1FE0F-4BE0-407C-B116-992CC67C9D08}"/>
              </a:ext>
            </a:extLst>
          </p:cNvPr>
          <p:cNvSpPr>
            <a:spLocks/>
          </p:cNvSpPr>
          <p:nvPr/>
        </p:nvSpPr>
        <p:spPr bwMode="auto">
          <a:xfrm>
            <a:off x="5541963" y="5608638"/>
            <a:ext cx="1281112" cy="376237"/>
          </a:xfrm>
          <a:custGeom>
            <a:avLst/>
            <a:gdLst>
              <a:gd name="T0" fmla="*/ 0 w 780"/>
              <a:gd name="T1" fmla="*/ 240 h 240"/>
              <a:gd name="T2" fmla="*/ 0 w 780"/>
              <a:gd name="T3" fmla="*/ 0 h 240"/>
              <a:gd name="T4" fmla="*/ 780 w 780"/>
              <a:gd name="T5" fmla="*/ 0 h 240"/>
              <a:gd name="T6" fmla="*/ 0 60000 65536"/>
              <a:gd name="T7" fmla="*/ 0 60000 65536"/>
              <a:gd name="T8" fmla="*/ 0 60000 65536"/>
              <a:gd name="T9" fmla="*/ 0 w 780"/>
              <a:gd name="T10" fmla="*/ 0 h 240"/>
              <a:gd name="T11" fmla="*/ 780 w 780"/>
              <a:gd name="T12" fmla="*/ 240 h 240"/>
            </a:gdLst>
            <a:ahLst/>
            <a:cxnLst>
              <a:cxn ang="T6">
                <a:pos x="T0" y="T1"/>
              </a:cxn>
              <a:cxn ang="T7">
                <a:pos x="T2" y="T3"/>
              </a:cxn>
              <a:cxn ang="T8">
                <a:pos x="T4" y="T5"/>
              </a:cxn>
            </a:cxnLst>
            <a:rect l="T9" t="T10" r="T11" b="T12"/>
            <a:pathLst>
              <a:path w="780" h="240">
                <a:moveTo>
                  <a:pt x="0" y="240"/>
                </a:moveTo>
                <a:lnTo>
                  <a:pt x="0" y="0"/>
                </a:lnTo>
                <a:lnTo>
                  <a:pt x="780" y="0"/>
                </a:lnTo>
              </a:path>
            </a:pathLst>
          </a:custGeom>
          <a:solidFill>
            <a:schemeClr val="bg1"/>
          </a:solidFill>
          <a:ln w="9525">
            <a:solidFill>
              <a:schemeClr val="tx1"/>
            </a:solidFill>
            <a:round/>
            <a:headEnd/>
            <a:tailEnd/>
          </a:ln>
        </p:spPr>
        <p:txBody>
          <a:bodyPr/>
          <a:lstStyle/>
          <a:p>
            <a:endParaRPr lang="zh-CN" altLang="en-US"/>
          </a:p>
        </p:txBody>
      </p:sp>
      <p:sp>
        <p:nvSpPr>
          <p:cNvPr id="1245218" name="Line 42">
            <a:extLst>
              <a:ext uri="{FF2B5EF4-FFF2-40B4-BE49-F238E27FC236}">
                <a16:creationId xmlns:a16="http://schemas.microsoft.com/office/drawing/2014/main" id="{34BB2FDF-0BF2-4C21-AFFA-BE71E72AFE74}"/>
              </a:ext>
            </a:extLst>
          </p:cNvPr>
          <p:cNvSpPr>
            <a:spLocks noChangeShapeType="1"/>
          </p:cNvSpPr>
          <p:nvPr/>
        </p:nvSpPr>
        <p:spPr bwMode="auto">
          <a:xfrm>
            <a:off x="5699125"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19" name="Line 43">
            <a:extLst>
              <a:ext uri="{FF2B5EF4-FFF2-40B4-BE49-F238E27FC236}">
                <a16:creationId xmlns:a16="http://schemas.microsoft.com/office/drawing/2014/main" id="{D14380B9-6853-42C2-A4D2-3CB83BC19E84}"/>
              </a:ext>
            </a:extLst>
          </p:cNvPr>
          <p:cNvSpPr>
            <a:spLocks noChangeShapeType="1"/>
          </p:cNvSpPr>
          <p:nvPr/>
        </p:nvSpPr>
        <p:spPr bwMode="auto">
          <a:xfrm>
            <a:off x="5856288"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20" name="Line 44">
            <a:extLst>
              <a:ext uri="{FF2B5EF4-FFF2-40B4-BE49-F238E27FC236}">
                <a16:creationId xmlns:a16="http://schemas.microsoft.com/office/drawing/2014/main" id="{D4501BCA-3AEB-4070-9A08-8C5079C4D722}"/>
              </a:ext>
            </a:extLst>
          </p:cNvPr>
          <p:cNvSpPr>
            <a:spLocks noChangeShapeType="1"/>
          </p:cNvSpPr>
          <p:nvPr/>
        </p:nvSpPr>
        <p:spPr bwMode="auto">
          <a:xfrm>
            <a:off x="6013450"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21" name="Line 45">
            <a:extLst>
              <a:ext uri="{FF2B5EF4-FFF2-40B4-BE49-F238E27FC236}">
                <a16:creationId xmlns:a16="http://schemas.microsoft.com/office/drawing/2014/main" id="{B51B1E44-9993-4337-A1E5-93231C57332E}"/>
              </a:ext>
            </a:extLst>
          </p:cNvPr>
          <p:cNvSpPr>
            <a:spLocks noChangeShapeType="1"/>
          </p:cNvSpPr>
          <p:nvPr/>
        </p:nvSpPr>
        <p:spPr bwMode="auto">
          <a:xfrm>
            <a:off x="6172200"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22" name="Line 46">
            <a:extLst>
              <a:ext uri="{FF2B5EF4-FFF2-40B4-BE49-F238E27FC236}">
                <a16:creationId xmlns:a16="http://schemas.microsoft.com/office/drawing/2014/main" id="{87543BE4-0DA7-4497-A995-D0A4FF6426E5}"/>
              </a:ext>
            </a:extLst>
          </p:cNvPr>
          <p:cNvSpPr>
            <a:spLocks noChangeShapeType="1"/>
          </p:cNvSpPr>
          <p:nvPr/>
        </p:nvSpPr>
        <p:spPr bwMode="auto">
          <a:xfrm>
            <a:off x="6329363"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23" name="Line 47">
            <a:extLst>
              <a:ext uri="{FF2B5EF4-FFF2-40B4-BE49-F238E27FC236}">
                <a16:creationId xmlns:a16="http://schemas.microsoft.com/office/drawing/2014/main" id="{7F65929F-9881-46FA-9532-EE23D27EA770}"/>
              </a:ext>
            </a:extLst>
          </p:cNvPr>
          <p:cNvSpPr>
            <a:spLocks noChangeShapeType="1"/>
          </p:cNvSpPr>
          <p:nvPr/>
        </p:nvSpPr>
        <p:spPr bwMode="auto">
          <a:xfrm>
            <a:off x="6486525" y="5613400"/>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24" name="Line 48">
            <a:extLst>
              <a:ext uri="{FF2B5EF4-FFF2-40B4-BE49-F238E27FC236}">
                <a16:creationId xmlns:a16="http://schemas.microsoft.com/office/drawing/2014/main" id="{D6BC1BF0-0517-49D8-9319-F1A52A12225A}"/>
              </a:ext>
            </a:extLst>
          </p:cNvPr>
          <p:cNvSpPr>
            <a:spLocks noChangeShapeType="1"/>
          </p:cNvSpPr>
          <p:nvPr/>
        </p:nvSpPr>
        <p:spPr bwMode="auto">
          <a:xfrm>
            <a:off x="6654800" y="5613400"/>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25" name="Line 49">
            <a:extLst>
              <a:ext uri="{FF2B5EF4-FFF2-40B4-BE49-F238E27FC236}">
                <a16:creationId xmlns:a16="http://schemas.microsoft.com/office/drawing/2014/main" id="{123FC8AD-2786-4524-B12E-578E859249CA}"/>
              </a:ext>
            </a:extLst>
          </p:cNvPr>
          <p:cNvSpPr>
            <a:spLocks noChangeShapeType="1"/>
          </p:cNvSpPr>
          <p:nvPr/>
        </p:nvSpPr>
        <p:spPr bwMode="auto">
          <a:xfrm>
            <a:off x="5575300" y="5330825"/>
            <a:ext cx="127793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226" name="Text Box 50">
            <a:extLst>
              <a:ext uri="{FF2B5EF4-FFF2-40B4-BE49-F238E27FC236}">
                <a16:creationId xmlns:a16="http://schemas.microsoft.com/office/drawing/2014/main" id="{941F76EE-3090-4883-AEB2-BF7524B09489}"/>
              </a:ext>
            </a:extLst>
          </p:cNvPr>
          <p:cNvSpPr txBox="1">
            <a:spLocks noChangeArrowheads="1"/>
          </p:cNvSpPr>
          <p:nvPr/>
        </p:nvSpPr>
        <p:spPr bwMode="auto">
          <a:xfrm>
            <a:off x="5643563" y="49371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争用窗口</a:t>
            </a:r>
          </a:p>
        </p:txBody>
      </p:sp>
      <p:sp>
        <p:nvSpPr>
          <p:cNvPr id="1245227" name="Text Box 51">
            <a:extLst>
              <a:ext uri="{FF2B5EF4-FFF2-40B4-BE49-F238E27FC236}">
                <a16:creationId xmlns:a16="http://schemas.microsoft.com/office/drawing/2014/main" id="{1A65F421-01EA-4040-B4AE-07BA9FCE9ADA}"/>
              </a:ext>
            </a:extLst>
          </p:cNvPr>
          <p:cNvSpPr txBox="1">
            <a:spLocks noChangeArrowheads="1"/>
          </p:cNvSpPr>
          <p:nvPr/>
        </p:nvSpPr>
        <p:spPr bwMode="auto">
          <a:xfrm>
            <a:off x="6789738" y="55626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发送下一 帧</a:t>
            </a:r>
          </a:p>
        </p:txBody>
      </p:sp>
      <p:sp>
        <p:nvSpPr>
          <p:cNvPr id="1245228" name="AutoShape 52">
            <a:extLst>
              <a:ext uri="{FF2B5EF4-FFF2-40B4-BE49-F238E27FC236}">
                <a16:creationId xmlns:a16="http://schemas.microsoft.com/office/drawing/2014/main" id="{B18400DC-3B29-417B-8B02-81E7DD43CA60}"/>
              </a:ext>
            </a:extLst>
          </p:cNvPr>
          <p:cNvSpPr>
            <a:spLocks/>
          </p:cNvSpPr>
          <p:nvPr/>
        </p:nvSpPr>
        <p:spPr bwMode="auto">
          <a:xfrm rot="-5400000">
            <a:off x="3505201" y="4814887"/>
            <a:ext cx="144462" cy="2570163"/>
          </a:xfrm>
          <a:prstGeom prst="leftBrace">
            <a:avLst>
              <a:gd name="adj1" fmla="val 1482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5229" name="AutoShape 53">
            <a:extLst>
              <a:ext uri="{FF2B5EF4-FFF2-40B4-BE49-F238E27FC236}">
                <a16:creationId xmlns:a16="http://schemas.microsoft.com/office/drawing/2014/main" id="{EBC32543-A836-494A-8F65-7A1CCDA254F6}"/>
              </a:ext>
            </a:extLst>
          </p:cNvPr>
          <p:cNvSpPr>
            <a:spLocks/>
          </p:cNvSpPr>
          <p:nvPr/>
        </p:nvSpPr>
        <p:spPr bwMode="auto">
          <a:xfrm rot="-5400000">
            <a:off x="6126163" y="5449888"/>
            <a:ext cx="112712" cy="1249362"/>
          </a:xfrm>
          <a:prstGeom prst="leftBrace">
            <a:avLst>
              <a:gd name="adj1" fmla="val 9237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5230" name="Text Box 54">
            <a:extLst>
              <a:ext uri="{FF2B5EF4-FFF2-40B4-BE49-F238E27FC236}">
                <a16:creationId xmlns:a16="http://schemas.microsoft.com/office/drawing/2014/main" id="{6D4F3E40-8E3E-4CC8-B589-3B1A729C45BC}"/>
              </a:ext>
            </a:extLst>
          </p:cNvPr>
          <p:cNvSpPr txBox="1">
            <a:spLocks noChangeArrowheads="1"/>
          </p:cNvSpPr>
          <p:nvPr/>
        </p:nvSpPr>
        <p:spPr bwMode="auto">
          <a:xfrm>
            <a:off x="3046413" y="6096000"/>
            <a:ext cx="1100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推迟接入</a:t>
            </a:r>
          </a:p>
        </p:txBody>
      </p:sp>
      <p:sp>
        <p:nvSpPr>
          <p:cNvPr id="1245231" name="Text Box 55">
            <a:extLst>
              <a:ext uri="{FF2B5EF4-FFF2-40B4-BE49-F238E27FC236}">
                <a16:creationId xmlns:a16="http://schemas.microsoft.com/office/drawing/2014/main" id="{0BE23FE8-3BC9-46F3-A6A4-B347FAC194F1}"/>
              </a:ext>
            </a:extLst>
          </p:cNvPr>
          <p:cNvSpPr txBox="1">
            <a:spLocks noChangeArrowheads="1"/>
          </p:cNvSpPr>
          <p:nvPr/>
        </p:nvSpPr>
        <p:spPr bwMode="auto">
          <a:xfrm>
            <a:off x="5424488" y="6048375"/>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等待重试时间</a:t>
            </a:r>
          </a:p>
        </p:txBody>
      </p:sp>
      <p:sp>
        <p:nvSpPr>
          <p:cNvPr id="1245232" name="Line 56">
            <a:extLst>
              <a:ext uri="{FF2B5EF4-FFF2-40B4-BE49-F238E27FC236}">
                <a16:creationId xmlns:a16="http://schemas.microsoft.com/office/drawing/2014/main" id="{7CC61E6D-D20D-4A7A-A3FE-411595AE537D}"/>
              </a:ext>
            </a:extLst>
          </p:cNvPr>
          <p:cNvSpPr>
            <a:spLocks noChangeShapeType="1"/>
          </p:cNvSpPr>
          <p:nvPr/>
        </p:nvSpPr>
        <p:spPr bwMode="auto">
          <a:xfrm flipV="1">
            <a:off x="1554163" y="3521075"/>
            <a:ext cx="0" cy="30003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233" name="Text Box 57">
            <a:extLst>
              <a:ext uri="{FF2B5EF4-FFF2-40B4-BE49-F238E27FC236}">
                <a16:creationId xmlns:a16="http://schemas.microsoft.com/office/drawing/2014/main" id="{42444181-7C18-4747-9CC4-602F181AAD13}"/>
              </a:ext>
            </a:extLst>
          </p:cNvPr>
          <p:cNvSpPr txBox="1">
            <a:spLocks noChangeArrowheads="1"/>
          </p:cNvSpPr>
          <p:nvPr/>
        </p:nvSpPr>
        <p:spPr bwMode="auto">
          <a:xfrm>
            <a:off x="938213" y="3721100"/>
            <a:ext cx="1327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有帧要发送</a:t>
            </a:r>
          </a:p>
        </p:txBody>
      </p:sp>
      <p:sp>
        <p:nvSpPr>
          <p:cNvPr id="1245234" name="Line 58">
            <a:extLst>
              <a:ext uri="{FF2B5EF4-FFF2-40B4-BE49-F238E27FC236}">
                <a16:creationId xmlns:a16="http://schemas.microsoft.com/office/drawing/2014/main" id="{DD829196-47B8-4B51-AA23-1F9C1A85BC34}"/>
              </a:ext>
            </a:extLst>
          </p:cNvPr>
          <p:cNvSpPr>
            <a:spLocks noChangeShapeType="1"/>
          </p:cNvSpPr>
          <p:nvPr/>
        </p:nvSpPr>
        <p:spPr bwMode="auto">
          <a:xfrm>
            <a:off x="6851650" y="5170488"/>
            <a:ext cx="0"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35" name="Text Box 59">
            <a:extLst>
              <a:ext uri="{FF2B5EF4-FFF2-40B4-BE49-F238E27FC236}">
                <a16:creationId xmlns:a16="http://schemas.microsoft.com/office/drawing/2014/main" id="{A8DC53FE-7A6F-4F1E-9468-0234FEEF036B}"/>
              </a:ext>
            </a:extLst>
          </p:cNvPr>
          <p:cNvSpPr txBox="1">
            <a:spLocks noChangeArrowheads="1"/>
          </p:cNvSpPr>
          <p:nvPr/>
        </p:nvSpPr>
        <p:spPr bwMode="auto">
          <a:xfrm>
            <a:off x="90488" y="3481388"/>
            <a:ext cx="641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源站</a:t>
            </a:r>
          </a:p>
        </p:txBody>
      </p:sp>
      <p:sp>
        <p:nvSpPr>
          <p:cNvPr id="1245236" name="Line 60">
            <a:extLst>
              <a:ext uri="{FF2B5EF4-FFF2-40B4-BE49-F238E27FC236}">
                <a16:creationId xmlns:a16="http://schemas.microsoft.com/office/drawing/2014/main" id="{46291552-A01A-4172-9138-5466E39881B0}"/>
              </a:ext>
            </a:extLst>
          </p:cNvPr>
          <p:cNvSpPr>
            <a:spLocks noChangeShapeType="1"/>
          </p:cNvSpPr>
          <p:nvPr/>
        </p:nvSpPr>
        <p:spPr bwMode="auto">
          <a:xfrm>
            <a:off x="384175" y="4651375"/>
            <a:ext cx="849471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5237" name="Text Box 61">
            <a:extLst>
              <a:ext uri="{FF2B5EF4-FFF2-40B4-BE49-F238E27FC236}">
                <a16:creationId xmlns:a16="http://schemas.microsoft.com/office/drawing/2014/main" id="{D56C60DD-EC7D-4C84-A097-CC1B824F3754}"/>
              </a:ext>
            </a:extLst>
          </p:cNvPr>
          <p:cNvSpPr txBox="1">
            <a:spLocks noChangeArrowheads="1"/>
          </p:cNvSpPr>
          <p:nvPr/>
        </p:nvSpPr>
        <p:spPr bwMode="auto">
          <a:xfrm>
            <a:off x="8388350" y="4270375"/>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45238" name="Text Box 62">
            <a:extLst>
              <a:ext uri="{FF2B5EF4-FFF2-40B4-BE49-F238E27FC236}">
                <a16:creationId xmlns:a16="http://schemas.microsoft.com/office/drawing/2014/main" id="{55D5D8C9-1A83-4FE1-962B-C16475319104}"/>
              </a:ext>
            </a:extLst>
          </p:cNvPr>
          <p:cNvSpPr txBox="1">
            <a:spLocks noChangeArrowheads="1"/>
          </p:cNvSpPr>
          <p:nvPr/>
        </p:nvSpPr>
        <p:spPr bwMode="auto">
          <a:xfrm>
            <a:off x="65088" y="4614863"/>
            <a:ext cx="869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目的站</a:t>
            </a:r>
          </a:p>
        </p:txBody>
      </p:sp>
      <p:sp>
        <p:nvSpPr>
          <p:cNvPr id="1245239" name="Freeform 63">
            <a:extLst>
              <a:ext uri="{FF2B5EF4-FFF2-40B4-BE49-F238E27FC236}">
                <a16:creationId xmlns:a16="http://schemas.microsoft.com/office/drawing/2014/main" id="{EFE75464-2625-4E4A-B0FB-0C3E9DA152A7}"/>
              </a:ext>
            </a:extLst>
          </p:cNvPr>
          <p:cNvSpPr>
            <a:spLocks/>
          </p:cNvSpPr>
          <p:nvPr/>
        </p:nvSpPr>
        <p:spPr bwMode="auto">
          <a:xfrm>
            <a:off x="4194175" y="4275138"/>
            <a:ext cx="663575" cy="37623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a:lstStyle/>
          <a:p>
            <a:endParaRPr lang="zh-CN" altLang="en-US"/>
          </a:p>
        </p:txBody>
      </p:sp>
      <p:sp>
        <p:nvSpPr>
          <p:cNvPr id="1245240" name="Line 64">
            <a:extLst>
              <a:ext uri="{FF2B5EF4-FFF2-40B4-BE49-F238E27FC236}">
                <a16:creationId xmlns:a16="http://schemas.microsoft.com/office/drawing/2014/main" id="{64A7AB20-BB3B-496C-B92C-40AA190C1E23}"/>
              </a:ext>
            </a:extLst>
          </p:cNvPr>
          <p:cNvSpPr>
            <a:spLocks noChangeShapeType="1"/>
          </p:cNvSpPr>
          <p:nvPr/>
        </p:nvSpPr>
        <p:spPr bwMode="auto">
          <a:xfrm>
            <a:off x="4194175" y="3521075"/>
            <a:ext cx="0" cy="677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41" name="Text Box 65">
            <a:extLst>
              <a:ext uri="{FF2B5EF4-FFF2-40B4-BE49-F238E27FC236}">
                <a16:creationId xmlns:a16="http://schemas.microsoft.com/office/drawing/2014/main" id="{0860DD29-96E5-438B-9BB7-3C6CDE35A84F}"/>
              </a:ext>
            </a:extLst>
          </p:cNvPr>
          <p:cNvSpPr txBox="1">
            <a:spLocks noChangeArrowheads="1"/>
          </p:cNvSpPr>
          <p:nvPr/>
        </p:nvSpPr>
        <p:spPr bwMode="auto">
          <a:xfrm>
            <a:off x="4192588" y="42941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ea typeface="黑体" panose="02010609060101010101" pitchFamily="49" charset="-122"/>
              </a:rPr>
              <a:t>ACK</a:t>
            </a:r>
          </a:p>
        </p:txBody>
      </p:sp>
      <p:sp>
        <p:nvSpPr>
          <p:cNvPr id="1245242" name="Line 66">
            <a:extLst>
              <a:ext uri="{FF2B5EF4-FFF2-40B4-BE49-F238E27FC236}">
                <a16:creationId xmlns:a16="http://schemas.microsoft.com/office/drawing/2014/main" id="{D6D538A3-8B65-4809-8C1F-77C924B6A5AB}"/>
              </a:ext>
            </a:extLst>
          </p:cNvPr>
          <p:cNvSpPr>
            <a:spLocks noChangeShapeType="1"/>
          </p:cNvSpPr>
          <p:nvPr/>
        </p:nvSpPr>
        <p:spPr bwMode="auto">
          <a:xfrm>
            <a:off x="4859338" y="4703763"/>
            <a:ext cx="3175" cy="854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07" name="Text Box 67">
            <a:extLst>
              <a:ext uri="{FF2B5EF4-FFF2-40B4-BE49-F238E27FC236}">
                <a16:creationId xmlns:a16="http://schemas.microsoft.com/office/drawing/2014/main" id="{DE26C399-8005-43E9-AEA9-380F5365C94F}"/>
              </a:ext>
            </a:extLst>
          </p:cNvPr>
          <p:cNvSpPr txBox="1">
            <a:spLocks noChangeArrowheads="1"/>
          </p:cNvSpPr>
          <p:nvPr/>
        </p:nvSpPr>
        <p:spPr bwMode="auto">
          <a:xfrm>
            <a:off x="4802188" y="5345113"/>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45244" name="Line 68">
            <a:extLst>
              <a:ext uri="{FF2B5EF4-FFF2-40B4-BE49-F238E27FC236}">
                <a16:creationId xmlns:a16="http://schemas.microsoft.com/office/drawing/2014/main" id="{2F8F8BF9-6AB7-46F7-AEAD-2782DDCEE7E4}"/>
              </a:ext>
            </a:extLst>
          </p:cNvPr>
          <p:cNvSpPr>
            <a:spLocks noChangeShapeType="1"/>
          </p:cNvSpPr>
          <p:nvPr/>
        </p:nvSpPr>
        <p:spPr bwMode="auto">
          <a:xfrm>
            <a:off x="5414963" y="5632450"/>
            <a:ext cx="0"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45" name="Line 69">
            <a:extLst>
              <a:ext uri="{FF2B5EF4-FFF2-40B4-BE49-F238E27FC236}">
                <a16:creationId xmlns:a16="http://schemas.microsoft.com/office/drawing/2014/main" id="{912DE501-3158-4C8F-AF90-D21B9D8ADC39}"/>
              </a:ext>
            </a:extLst>
          </p:cNvPr>
          <p:cNvSpPr>
            <a:spLocks noChangeShapeType="1"/>
          </p:cNvSpPr>
          <p:nvPr/>
        </p:nvSpPr>
        <p:spPr bwMode="auto">
          <a:xfrm>
            <a:off x="2263775" y="3521075"/>
            <a:ext cx="0" cy="2036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246" name="Text Box 70">
            <a:extLst>
              <a:ext uri="{FF2B5EF4-FFF2-40B4-BE49-F238E27FC236}">
                <a16:creationId xmlns:a16="http://schemas.microsoft.com/office/drawing/2014/main" id="{509160C5-78F8-4C00-8D13-B8B2A787703C}"/>
              </a:ext>
            </a:extLst>
          </p:cNvPr>
          <p:cNvSpPr txBox="1">
            <a:spLocks noChangeArrowheads="1"/>
          </p:cNvSpPr>
          <p:nvPr/>
        </p:nvSpPr>
        <p:spPr bwMode="auto">
          <a:xfrm>
            <a:off x="31750" y="5949950"/>
            <a:ext cx="931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ea typeface="黑体" panose="02010609060101010101" pitchFamily="49" charset="-122"/>
              </a:rPr>
              <a:t> </a:t>
            </a:r>
            <a:r>
              <a:rPr kumimoji="1" lang="zh-CN" altLang="en-US">
                <a:solidFill>
                  <a:srgbClr val="333399"/>
                </a:solidFill>
                <a:ea typeface="黑体" panose="02010609060101010101" pitchFamily="49" charset="-122"/>
              </a:rPr>
              <a:t>其他站</a:t>
            </a:r>
          </a:p>
        </p:txBody>
      </p:sp>
      <p:sp>
        <p:nvSpPr>
          <p:cNvPr id="1245247" name="Line 71">
            <a:extLst>
              <a:ext uri="{FF2B5EF4-FFF2-40B4-BE49-F238E27FC236}">
                <a16:creationId xmlns:a16="http://schemas.microsoft.com/office/drawing/2014/main" id="{5DED126D-4E1D-455E-A7DE-F9FD898F068A}"/>
              </a:ext>
            </a:extLst>
          </p:cNvPr>
          <p:cNvSpPr>
            <a:spLocks noChangeShapeType="1"/>
          </p:cNvSpPr>
          <p:nvPr/>
        </p:nvSpPr>
        <p:spPr bwMode="auto">
          <a:xfrm flipV="1">
            <a:off x="2263775" y="6010275"/>
            <a:ext cx="0" cy="30003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248" name="Text Box 72">
            <a:extLst>
              <a:ext uri="{FF2B5EF4-FFF2-40B4-BE49-F238E27FC236}">
                <a16:creationId xmlns:a16="http://schemas.microsoft.com/office/drawing/2014/main" id="{A04B5C08-4BC6-4552-866E-590C4E88D9A9}"/>
              </a:ext>
            </a:extLst>
          </p:cNvPr>
          <p:cNvSpPr txBox="1">
            <a:spLocks noChangeArrowheads="1"/>
          </p:cNvSpPr>
          <p:nvPr/>
        </p:nvSpPr>
        <p:spPr bwMode="auto">
          <a:xfrm>
            <a:off x="1622425" y="6229350"/>
            <a:ext cx="1328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有帧要发送</a:t>
            </a:r>
          </a:p>
        </p:txBody>
      </p:sp>
      <p:sp>
        <p:nvSpPr>
          <p:cNvPr id="1245249" name="Line 73">
            <a:extLst>
              <a:ext uri="{FF2B5EF4-FFF2-40B4-BE49-F238E27FC236}">
                <a16:creationId xmlns:a16="http://schemas.microsoft.com/office/drawing/2014/main" id="{8A2E29CC-94C4-4196-8DA7-BC469D0335EA}"/>
              </a:ext>
            </a:extLst>
          </p:cNvPr>
          <p:cNvSpPr>
            <a:spLocks noChangeShapeType="1"/>
          </p:cNvSpPr>
          <p:nvPr/>
        </p:nvSpPr>
        <p:spPr bwMode="auto">
          <a:xfrm flipV="1">
            <a:off x="3679825" y="3894138"/>
            <a:ext cx="534988" cy="3175"/>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250" name="Line 74">
            <a:extLst>
              <a:ext uri="{FF2B5EF4-FFF2-40B4-BE49-F238E27FC236}">
                <a16:creationId xmlns:a16="http://schemas.microsoft.com/office/drawing/2014/main" id="{243ADC3C-9608-45DF-876C-29E0C2461663}"/>
              </a:ext>
            </a:extLst>
          </p:cNvPr>
          <p:cNvSpPr>
            <a:spLocks noChangeShapeType="1"/>
          </p:cNvSpPr>
          <p:nvPr/>
        </p:nvSpPr>
        <p:spPr bwMode="auto">
          <a:xfrm flipV="1">
            <a:off x="4867275" y="5705475"/>
            <a:ext cx="531813" cy="1588"/>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5251" name="Text Box 76">
            <a:extLst>
              <a:ext uri="{FF2B5EF4-FFF2-40B4-BE49-F238E27FC236}">
                <a16:creationId xmlns:a16="http://schemas.microsoft.com/office/drawing/2014/main" id="{902962B2-0E4C-4D02-86C3-CAC07AA4BEB1}"/>
              </a:ext>
            </a:extLst>
          </p:cNvPr>
          <p:cNvSpPr txBox="1">
            <a:spLocks noChangeArrowheads="1"/>
          </p:cNvSpPr>
          <p:nvPr/>
        </p:nvSpPr>
        <p:spPr bwMode="auto">
          <a:xfrm>
            <a:off x="303213" y="2413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17517" name="Text Box 77">
            <a:extLst>
              <a:ext uri="{FF2B5EF4-FFF2-40B4-BE49-F238E27FC236}">
                <a16:creationId xmlns:a16="http://schemas.microsoft.com/office/drawing/2014/main" id="{592C177A-2BEA-47C0-899D-FA85E529336F}"/>
              </a:ext>
            </a:extLst>
          </p:cNvPr>
          <p:cNvSpPr txBox="1">
            <a:spLocks noChangeArrowheads="1"/>
          </p:cNvSpPr>
          <p:nvPr/>
        </p:nvSpPr>
        <p:spPr bwMode="auto">
          <a:xfrm>
            <a:off x="144463" y="188913"/>
            <a:ext cx="8820150" cy="1196975"/>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99"/>
                </a:solidFill>
                <a:ea typeface="黑体" panose="02010609060101010101" pitchFamily="49" charset="-122"/>
              </a:rPr>
              <a:t>SIFS</a:t>
            </a:r>
            <a:r>
              <a:rPr lang="zh-CN" altLang="en-US" sz="2400">
                <a:solidFill>
                  <a:srgbClr val="333399"/>
                </a:solidFill>
                <a:ea typeface="黑体" panose="02010609060101010101" pitchFamily="49" charset="-122"/>
              </a:rPr>
              <a:t>，即短</a:t>
            </a:r>
            <a:r>
              <a:rPr lang="en-US" altLang="zh-CN" sz="2400">
                <a:solidFill>
                  <a:srgbClr val="333399"/>
                </a:solidFill>
                <a:ea typeface="黑体" panose="02010609060101010101" pitchFamily="49" charset="-122"/>
              </a:rPr>
              <a:t>(Short)</a:t>
            </a:r>
            <a:r>
              <a:rPr lang="zh-CN" altLang="en-US" sz="2400">
                <a:solidFill>
                  <a:srgbClr val="333399"/>
                </a:solidFill>
                <a:ea typeface="黑体" panose="02010609060101010101" pitchFamily="49" charset="-122"/>
              </a:rPr>
              <a:t>帧间间隔，是最短的帧间间隔，用来分隔开属于一次对话的各帧。一个站应当能够在这段时间内从发送方式切换到接收方式。</a:t>
            </a:r>
          </a:p>
        </p:txBody>
      </p:sp>
      <p:sp>
        <p:nvSpPr>
          <p:cNvPr id="317518" name="Text Box 78">
            <a:extLst>
              <a:ext uri="{FF2B5EF4-FFF2-40B4-BE49-F238E27FC236}">
                <a16:creationId xmlns:a16="http://schemas.microsoft.com/office/drawing/2014/main" id="{4A1C5588-3DF2-4990-A0BA-BBC6AE3A56CD}"/>
              </a:ext>
            </a:extLst>
          </p:cNvPr>
          <p:cNvSpPr txBox="1">
            <a:spLocks noChangeArrowheads="1"/>
          </p:cNvSpPr>
          <p:nvPr/>
        </p:nvSpPr>
        <p:spPr bwMode="auto">
          <a:xfrm>
            <a:off x="2700338" y="1484313"/>
            <a:ext cx="6246812" cy="1562100"/>
          </a:xfrm>
          <a:prstGeom prst="rect">
            <a:avLst/>
          </a:prstGeom>
          <a:solidFill>
            <a:srgbClr val="CCECFF"/>
          </a:solidFill>
          <a:ln w="9525">
            <a:solidFill>
              <a:srgbClr val="333399"/>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333399"/>
                </a:solidFill>
                <a:ea typeface="黑体" panose="02010609060101010101" pitchFamily="49" charset="-122"/>
              </a:rPr>
              <a:t>使用 </a:t>
            </a:r>
            <a:r>
              <a:rPr lang="en-US" altLang="zh-CN" sz="2400">
                <a:solidFill>
                  <a:srgbClr val="333399"/>
                </a:solidFill>
                <a:ea typeface="黑体" panose="02010609060101010101" pitchFamily="49" charset="-122"/>
              </a:rPr>
              <a:t>SIFS </a:t>
            </a:r>
            <a:r>
              <a:rPr lang="zh-CN" altLang="en-US" sz="2400">
                <a:solidFill>
                  <a:srgbClr val="333399"/>
                </a:solidFill>
                <a:ea typeface="黑体" panose="02010609060101010101" pitchFamily="49" charset="-122"/>
              </a:rPr>
              <a:t>的帧类型有：</a:t>
            </a:r>
            <a:r>
              <a:rPr lang="en-US" altLang="zh-CN" sz="2400">
                <a:solidFill>
                  <a:srgbClr val="333399"/>
                </a:solidFill>
                <a:ea typeface="黑体" panose="02010609060101010101" pitchFamily="49" charset="-122"/>
              </a:rPr>
              <a:t>ACK </a:t>
            </a:r>
            <a:r>
              <a:rPr lang="zh-CN" altLang="en-US" sz="2400">
                <a:solidFill>
                  <a:srgbClr val="333399"/>
                </a:solidFill>
                <a:ea typeface="黑体" panose="02010609060101010101" pitchFamily="49" charset="-122"/>
              </a:rPr>
              <a:t>帧、</a:t>
            </a:r>
            <a:r>
              <a:rPr lang="en-US" altLang="zh-CN" sz="2400">
                <a:solidFill>
                  <a:srgbClr val="333399"/>
                </a:solidFill>
                <a:ea typeface="黑体" panose="02010609060101010101" pitchFamily="49" charset="-122"/>
              </a:rPr>
              <a:t>CTS </a:t>
            </a:r>
            <a:r>
              <a:rPr lang="zh-CN" altLang="en-US" sz="2400">
                <a:solidFill>
                  <a:srgbClr val="333399"/>
                </a:solidFill>
                <a:ea typeface="黑体" panose="02010609060101010101" pitchFamily="49" charset="-122"/>
              </a:rPr>
              <a:t>帧、由过长的 </a:t>
            </a:r>
            <a:r>
              <a:rPr lang="en-US" altLang="zh-CN" sz="2400">
                <a:solidFill>
                  <a:srgbClr val="333399"/>
                </a:solidFill>
                <a:ea typeface="黑体" panose="02010609060101010101" pitchFamily="49" charset="-122"/>
              </a:rPr>
              <a:t>MAC </a:t>
            </a:r>
            <a:r>
              <a:rPr lang="zh-CN" altLang="en-US" sz="2400">
                <a:solidFill>
                  <a:srgbClr val="333399"/>
                </a:solidFill>
                <a:ea typeface="黑体" panose="02010609060101010101" pitchFamily="49" charset="-122"/>
              </a:rPr>
              <a:t>帧分片后的数据帧，以及所有回答 </a:t>
            </a:r>
            <a:r>
              <a:rPr lang="en-US" altLang="zh-CN" sz="2400">
                <a:solidFill>
                  <a:srgbClr val="333399"/>
                </a:solidFill>
                <a:ea typeface="黑体" panose="02010609060101010101" pitchFamily="49" charset="-122"/>
              </a:rPr>
              <a:t>AP </a:t>
            </a:r>
            <a:r>
              <a:rPr lang="zh-CN" altLang="en-US" sz="2400">
                <a:solidFill>
                  <a:srgbClr val="333399"/>
                </a:solidFill>
                <a:ea typeface="黑体" panose="02010609060101010101" pitchFamily="49" charset="-122"/>
              </a:rPr>
              <a:t>探询的帧和在 </a:t>
            </a:r>
            <a:r>
              <a:rPr lang="en-US" altLang="zh-CN" sz="2400">
                <a:solidFill>
                  <a:srgbClr val="333399"/>
                </a:solidFill>
                <a:ea typeface="黑体" panose="02010609060101010101" pitchFamily="49" charset="-122"/>
              </a:rPr>
              <a:t>PCF </a:t>
            </a:r>
            <a:r>
              <a:rPr lang="zh-CN" altLang="en-US" sz="2400">
                <a:solidFill>
                  <a:srgbClr val="333399"/>
                </a:solidFill>
                <a:ea typeface="黑体" panose="02010609060101010101" pitchFamily="49" charset="-122"/>
              </a:rPr>
              <a:t>方式中接入点 </a:t>
            </a:r>
            <a:r>
              <a:rPr lang="en-US" altLang="zh-CN" sz="2400">
                <a:solidFill>
                  <a:srgbClr val="333399"/>
                </a:solidFill>
                <a:ea typeface="黑体" panose="02010609060101010101" pitchFamily="49" charset="-122"/>
              </a:rPr>
              <a:t>AP </a:t>
            </a:r>
            <a:r>
              <a:rPr lang="zh-CN" altLang="en-US" sz="2400">
                <a:solidFill>
                  <a:srgbClr val="333399"/>
                </a:solidFill>
                <a:ea typeface="黑体" panose="02010609060101010101" pitchFamily="49" charset="-122"/>
              </a:rPr>
              <a:t>发送出的任何帧。</a:t>
            </a:r>
            <a:endParaRPr lang="zh-CN" altLang="en-US" sz="240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4000" fill="hold" grpId="0" nodeType="clickEffect">
                                  <p:stCondLst>
                                    <p:cond delay="0"/>
                                  </p:stCondLst>
                                  <p:childTnLst>
                                    <p:anim calcmode="discrete" valueType="str">
                                      <p:cBhvr>
                                        <p:cTn id="10" dur="500" fill="hold"/>
                                        <p:tgtEl>
                                          <p:spTgt spid="317453"/>
                                        </p:tgtEl>
                                        <p:attrNameLst>
                                          <p:attrName>style.visibility</p:attrName>
                                        </p:attrNameLst>
                                      </p:cBhvr>
                                      <p:tavLst>
                                        <p:tav tm="0">
                                          <p:val>
                                            <p:strVal val="hidden"/>
                                          </p:val>
                                        </p:tav>
                                        <p:tav tm="50000">
                                          <p:val>
                                            <p:strVal val="visible"/>
                                          </p:val>
                                        </p:tav>
                                      </p:tavLst>
                                    </p:anim>
                                  </p:childTnLst>
                                </p:cTn>
                              </p:par>
                              <p:par>
                                <p:cTn id="11" presetID="35" presetClass="emph" presetSubtype="0" repeatCount="4000" fill="hold" grpId="0" nodeType="withEffect">
                                  <p:stCondLst>
                                    <p:cond delay="0"/>
                                  </p:stCondLst>
                                  <p:childTnLst>
                                    <p:anim calcmode="discrete" valueType="str">
                                      <p:cBhvr>
                                        <p:cTn id="12" dur="500" fill="hold"/>
                                        <p:tgtEl>
                                          <p:spTgt spid="317467"/>
                                        </p:tgtEl>
                                        <p:attrNameLst>
                                          <p:attrName>style.visibility</p:attrName>
                                        </p:attrNameLst>
                                      </p:cBhvr>
                                      <p:tavLst>
                                        <p:tav tm="0">
                                          <p:val>
                                            <p:strVal val="hidden"/>
                                          </p:val>
                                        </p:tav>
                                        <p:tav tm="50000">
                                          <p:val>
                                            <p:strVal val="visible"/>
                                          </p:val>
                                        </p:tav>
                                      </p:tavLst>
                                    </p:anim>
                                  </p:childTnLst>
                                </p:cTn>
                              </p:par>
                              <p:par>
                                <p:cTn id="13" presetID="35" presetClass="emph" presetSubtype="0" repeatCount="4000" fill="hold" grpId="0" nodeType="withEffect">
                                  <p:stCondLst>
                                    <p:cond delay="0"/>
                                  </p:stCondLst>
                                  <p:childTnLst>
                                    <p:anim calcmode="discrete" valueType="str">
                                      <p:cBhvr>
                                        <p:cTn id="14" dur="500" fill="hold"/>
                                        <p:tgtEl>
                                          <p:spTgt spid="317507"/>
                                        </p:tgtEl>
                                        <p:attrNameLst>
                                          <p:attrName>style.visibility</p:attrName>
                                        </p:attrNameLst>
                                      </p:cBhvr>
                                      <p:tavLst>
                                        <p:tav tm="0">
                                          <p:val>
                                            <p:strVal val="hidden"/>
                                          </p:val>
                                        </p:tav>
                                        <p:tav tm="50000">
                                          <p:val>
                                            <p:strVal val="visible"/>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3" grpId="0"/>
      <p:bldP spid="317467" grpId="0"/>
      <p:bldP spid="317507" grpId="0"/>
      <p:bldP spid="317517" grpId="0" animBg="1"/>
      <p:bldP spid="3175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Rectangle 6">
            <a:extLst>
              <a:ext uri="{FF2B5EF4-FFF2-40B4-BE49-F238E27FC236}">
                <a16:creationId xmlns:a16="http://schemas.microsoft.com/office/drawing/2014/main" id="{69E94386-5AD1-41A0-91B9-A7FEFBDD2977}"/>
              </a:ext>
            </a:extLst>
          </p:cNvPr>
          <p:cNvSpPr>
            <a:spLocks noGrp="1" noChangeArrowheads="1"/>
          </p:cNvSpPr>
          <p:nvPr>
            <p:ph type="title"/>
          </p:nvPr>
        </p:nvSpPr>
        <p:spPr/>
        <p:txBody>
          <a:bodyPr/>
          <a:lstStyle/>
          <a:p>
            <a:pPr algn="ctr" eaLnBrk="1" hangingPunct="1"/>
            <a:r>
              <a:rPr lang="en-US" altLang="zh-CN"/>
              <a:t>9.1  </a:t>
            </a:r>
            <a:r>
              <a:rPr lang="zh-CN" altLang="en-US"/>
              <a:t>无线局域网</a:t>
            </a:r>
            <a:br>
              <a:rPr lang="zh-CN" altLang="en-US"/>
            </a:br>
            <a:r>
              <a:rPr lang="en-US" altLang="zh-CN" sz="3600"/>
              <a:t>9.1.1  </a:t>
            </a:r>
            <a:r>
              <a:rPr lang="zh-CN" altLang="en-US" sz="3600"/>
              <a:t>无线局域网的组成</a:t>
            </a:r>
          </a:p>
        </p:txBody>
      </p:sp>
      <p:sp>
        <p:nvSpPr>
          <p:cNvPr id="1218563" name="Text Box 104">
            <a:extLst>
              <a:ext uri="{FF2B5EF4-FFF2-40B4-BE49-F238E27FC236}">
                <a16:creationId xmlns:a16="http://schemas.microsoft.com/office/drawing/2014/main" id="{1489A640-4587-41E6-AF27-BBD7CA67CB1C}"/>
              </a:ext>
            </a:extLst>
          </p:cNvPr>
          <p:cNvSpPr txBox="1">
            <a:spLocks noChangeArrowheads="1"/>
          </p:cNvSpPr>
          <p:nvPr/>
        </p:nvSpPr>
        <p:spPr bwMode="auto">
          <a:xfrm>
            <a:off x="7956550" y="17002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218564" name="Rectangle 350">
            <a:extLst>
              <a:ext uri="{FF2B5EF4-FFF2-40B4-BE49-F238E27FC236}">
                <a16:creationId xmlns:a16="http://schemas.microsoft.com/office/drawing/2014/main" id="{D48D0895-91F1-469F-BAEE-08B9BB6CC64E}"/>
              </a:ext>
            </a:extLst>
          </p:cNvPr>
          <p:cNvSpPr>
            <a:spLocks noChangeArrowheads="1"/>
          </p:cNvSpPr>
          <p:nvPr/>
        </p:nvSpPr>
        <p:spPr bwMode="auto">
          <a:xfrm>
            <a:off x="1258888" y="1773238"/>
            <a:ext cx="7416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sz="2400">
                <a:solidFill>
                  <a:srgbClr val="333399"/>
                </a:solidFill>
                <a:ea typeface="黑体" panose="02010609060101010101" pitchFamily="49" charset="-122"/>
              </a:rPr>
              <a:t>有固定基础设施的无线局域网</a:t>
            </a:r>
          </a:p>
        </p:txBody>
      </p:sp>
      <p:sp>
        <p:nvSpPr>
          <p:cNvPr id="1218565" name="Text Box 444">
            <a:extLst>
              <a:ext uri="{FF2B5EF4-FFF2-40B4-BE49-F238E27FC236}">
                <a16:creationId xmlns:a16="http://schemas.microsoft.com/office/drawing/2014/main" id="{78369C0B-C65E-47BB-8138-8E0729CD4317}"/>
              </a:ext>
            </a:extLst>
          </p:cNvPr>
          <p:cNvSpPr txBox="1">
            <a:spLocks noChangeArrowheads="1"/>
          </p:cNvSpPr>
          <p:nvPr/>
        </p:nvSpPr>
        <p:spPr bwMode="auto">
          <a:xfrm>
            <a:off x="8172450" y="19161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pic>
        <p:nvPicPr>
          <p:cNvPr id="1218566" name="Picture 446" descr="CH9-5ed 无线网络">
            <a:extLst>
              <a:ext uri="{FF2B5EF4-FFF2-40B4-BE49-F238E27FC236}">
                <a16:creationId xmlns:a16="http://schemas.microsoft.com/office/drawing/2014/main" id="{B5A512B7-4F52-4E26-946B-3B1D044F8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301"/>
          <a:stretch>
            <a:fillRect/>
          </a:stretch>
        </p:blipFill>
        <p:spPr bwMode="auto">
          <a:xfrm>
            <a:off x="0" y="2420938"/>
            <a:ext cx="91440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67" name="Freeform 447">
            <a:extLst>
              <a:ext uri="{FF2B5EF4-FFF2-40B4-BE49-F238E27FC236}">
                <a16:creationId xmlns:a16="http://schemas.microsoft.com/office/drawing/2014/main" id="{810946DD-4998-426A-BAA0-1E8EBEEFF935}"/>
              </a:ext>
            </a:extLst>
          </p:cNvPr>
          <p:cNvSpPr>
            <a:spLocks/>
          </p:cNvSpPr>
          <p:nvPr/>
        </p:nvSpPr>
        <p:spPr bwMode="auto">
          <a:xfrm>
            <a:off x="2454275" y="3284538"/>
            <a:ext cx="222250"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18568" name="Freeform 448">
            <a:extLst>
              <a:ext uri="{FF2B5EF4-FFF2-40B4-BE49-F238E27FC236}">
                <a16:creationId xmlns:a16="http://schemas.microsoft.com/office/drawing/2014/main" id="{32B3A881-C07C-4BF6-BB25-39DC104C2C00}"/>
              </a:ext>
            </a:extLst>
          </p:cNvPr>
          <p:cNvSpPr>
            <a:spLocks/>
          </p:cNvSpPr>
          <p:nvPr/>
        </p:nvSpPr>
        <p:spPr bwMode="auto">
          <a:xfrm>
            <a:off x="3244850" y="3644900"/>
            <a:ext cx="223838"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18569" name="Freeform 449">
            <a:extLst>
              <a:ext uri="{FF2B5EF4-FFF2-40B4-BE49-F238E27FC236}">
                <a16:creationId xmlns:a16="http://schemas.microsoft.com/office/drawing/2014/main" id="{405D908D-D989-4F7E-A1BC-8DA155BF74E3}"/>
              </a:ext>
            </a:extLst>
          </p:cNvPr>
          <p:cNvSpPr>
            <a:spLocks/>
          </p:cNvSpPr>
          <p:nvPr/>
        </p:nvSpPr>
        <p:spPr bwMode="auto">
          <a:xfrm>
            <a:off x="2454275" y="3789363"/>
            <a:ext cx="222250" cy="376237"/>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18570" name="Freeform 450">
            <a:extLst>
              <a:ext uri="{FF2B5EF4-FFF2-40B4-BE49-F238E27FC236}">
                <a16:creationId xmlns:a16="http://schemas.microsoft.com/office/drawing/2014/main" id="{9C91F9A1-901F-4E41-A058-80A6C55A8FDA}"/>
              </a:ext>
            </a:extLst>
          </p:cNvPr>
          <p:cNvSpPr>
            <a:spLocks/>
          </p:cNvSpPr>
          <p:nvPr/>
        </p:nvSpPr>
        <p:spPr bwMode="auto">
          <a:xfrm>
            <a:off x="3244850" y="3141663"/>
            <a:ext cx="223838"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18571" name="Freeform 451">
            <a:extLst>
              <a:ext uri="{FF2B5EF4-FFF2-40B4-BE49-F238E27FC236}">
                <a16:creationId xmlns:a16="http://schemas.microsoft.com/office/drawing/2014/main" id="{84CD7C28-F49B-43A9-AB11-D92395056786}"/>
              </a:ext>
            </a:extLst>
          </p:cNvPr>
          <p:cNvSpPr>
            <a:spLocks/>
          </p:cNvSpPr>
          <p:nvPr/>
        </p:nvSpPr>
        <p:spPr bwMode="auto">
          <a:xfrm>
            <a:off x="5859463" y="3213100"/>
            <a:ext cx="223837"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18572" name="Freeform 452">
            <a:extLst>
              <a:ext uri="{FF2B5EF4-FFF2-40B4-BE49-F238E27FC236}">
                <a16:creationId xmlns:a16="http://schemas.microsoft.com/office/drawing/2014/main" id="{1B9FF428-57A2-4913-B04C-FC0F963E8B6C}"/>
              </a:ext>
            </a:extLst>
          </p:cNvPr>
          <p:cNvSpPr>
            <a:spLocks/>
          </p:cNvSpPr>
          <p:nvPr/>
        </p:nvSpPr>
        <p:spPr bwMode="auto">
          <a:xfrm>
            <a:off x="6653213" y="3644900"/>
            <a:ext cx="223837"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18573" name="Freeform 453">
            <a:extLst>
              <a:ext uri="{FF2B5EF4-FFF2-40B4-BE49-F238E27FC236}">
                <a16:creationId xmlns:a16="http://schemas.microsoft.com/office/drawing/2014/main" id="{C1E16501-75A1-496D-92F7-3CE9E705738A}"/>
              </a:ext>
            </a:extLst>
          </p:cNvPr>
          <p:cNvSpPr>
            <a:spLocks/>
          </p:cNvSpPr>
          <p:nvPr/>
        </p:nvSpPr>
        <p:spPr bwMode="auto">
          <a:xfrm>
            <a:off x="5859463" y="3716338"/>
            <a:ext cx="223837" cy="374650"/>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18574" name="Freeform 454">
            <a:extLst>
              <a:ext uri="{FF2B5EF4-FFF2-40B4-BE49-F238E27FC236}">
                <a16:creationId xmlns:a16="http://schemas.microsoft.com/office/drawing/2014/main" id="{E3F4A2AF-BC63-4DC0-9A47-88B0512C5F6A}"/>
              </a:ext>
            </a:extLst>
          </p:cNvPr>
          <p:cNvSpPr>
            <a:spLocks/>
          </p:cNvSpPr>
          <p:nvPr/>
        </p:nvSpPr>
        <p:spPr bwMode="auto">
          <a:xfrm>
            <a:off x="6586538" y="3141663"/>
            <a:ext cx="223837"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18575" name="Text Box 455">
            <a:extLst>
              <a:ext uri="{FF2B5EF4-FFF2-40B4-BE49-F238E27FC236}">
                <a16:creationId xmlns:a16="http://schemas.microsoft.com/office/drawing/2014/main" id="{B20A01D2-6FD2-4B9E-9EE7-C71F9133DC85}"/>
              </a:ext>
            </a:extLst>
          </p:cNvPr>
          <p:cNvSpPr txBox="1">
            <a:spLocks noChangeArrowheads="1"/>
          </p:cNvSpPr>
          <p:nvPr/>
        </p:nvSpPr>
        <p:spPr bwMode="auto">
          <a:xfrm>
            <a:off x="3348038"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1</a:t>
            </a:r>
          </a:p>
        </p:txBody>
      </p:sp>
      <p:sp>
        <p:nvSpPr>
          <p:cNvPr id="1218576" name="Text Box 456">
            <a:extLst>
              <a:ext uri="{FF2B5EF4-FFF2-40B4-BE49-F238E27FC236}">
                <a16:creationId xmlns:a16="http://schemas.microsoft.com/office/drawing/2014/main" id="{FA99167B-4F7F-4C8C-8550-2E41284622D7}"/>
              </a:ext>
            </a:extLst>
          </p:cNvPr>
          <p:cNvSpPr txBox="1">
            <a:spLocks noChangeArrowheads="1"/>
          </p:cNvSpPr>
          <p:nvPr/>
        </p:nvSpPr>
        <p:spPr bwMode="auto">
          <a:xfrm>
            <a:off x="6804025"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6">
            <a:extLst>
              <a:ext uri="{FF2B5EF4-FFF2-40B4-BE49-F238E27FC236}">
                <a16:creationId xmlns:a16="http://schemas.microsoft.com/office/drawing/2014/main" id="{454A72F7-5841-4F1D-8A92-6A1779360DA3}"/>
              </a:ext>
            </a:extLst>
          </p:cNvPr>
          <p:cNvSpPr>
            <a:spLocks noGrp="1" noChangeArrowheads="1"/>
          </p:cNvSpPr>
          <p:nvPr>
            <p:ph type="title"/>
          </p:nvPr>
        </p:nvSpPr>
        <p:spPr>
          <a:xfrm>
            <a:off x="611188" y="404813"/>
            <a:ext cx="8116887" cy="839787"/>
          </a:xfrm>
        </p:spPr>
        <p:txBody>
          <a:bodyPr/>
          <a:lstStyle/>
          <a:p>
            <a:pPr algn="ctr" eaLnBrk="1" hangingPunct="1"/>
            <a:r>
              <a:rPr lang="zh-CN" altLang="en-US"/>
              <a:t>三种帧间间隔 </a:t>
            </a:r>
          </a:p>
        </p:txBody>
      </p:sp>
      <p:sp>
        <p:nvSpPr>
          <p:cNvPr id="1246211" name="Text Box 10">
            <a:extLst>
              <a:ext uri="{FF2B5EF4-FFF2-40B4-BE49-F238E27FC236}">
                <a16:creationId xmlns:a16="http://schemas.microsoft.com/office/drawing/2014/main" id="{3F1DBBEE-906F-4D95-B08D-CB3E8171F911}"/>
              </a:ext>
            </a:extLst>
          </p:cNvPr>
          <p:cNvSpPr txBox="1">
            <a:spLocks noChangeArrowheads="1"/>
          </p:cNvSpPr>
          <p:nvPr/>
        </p:nvSpPr>
        <p:spPr bwMode="auto">
          <a:xfrm>
            <a:off x="8388350" y="3095625"/>
            <a:ext cx="642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46212" name="Text Box 11">
            <a:extLst>
              <a:ext uri="{FF2B5EF4-FFF2-40B4-BE49-F238E27FC236}">
                <a16:creationId xmlns:a16="http://schemas.microsoft.com/office/drawing/2014/main" id="{34F35C49-8A05-45CA-AB2B-7BA0885609DA}"/>
              </a:ext>
            </a:extLst>
          </p:cNvPr>
          <p:cNvSpPr txBox="1">
            <a:spLocks noChangeArrowheads="1"/>
          </p:cNvSpPr>
          <p:nvPr/>
        </p:nvSpPr>
        <p:spPr bwMode="auto">
          <a:xfrm>
            <a:off x="1503363" y="2916238"/>
            <a:ext cx="693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320524" name="Text Box 12">
            <a:extLst>
              <a:ext uri="{FF2B5EF4-FFF2-40B4-BE49-F238E27FC236}">
                <a16:creationId xmlns:a16="http://schemas.microsoft.com/office/drawing/2014/main" id="{AD590210-2C9C-4EFA-9425-DD57DA20D19B}"/>
              </a:ext>
            </a:extLst>
          </p:cNvPr>
          <p:cNvSpPr txBox="1">
            <a:spLocks noChangeArrowheads="1"/>
          </p:cNvSpPr>
          <p:nvPr/>
        </p:nvSpPr>
        <p:spPr bwMode="auto">
          <a:xfrm>
            <a:off x="1560513" y="2530475"/>
            <a:ext cx="693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PIFS</a:t>
            </a:r>
          </a:p>
        </p:txBody>
      </p:sp>
      <p:sp>
        <p:nvSpPr>
          <p:cNvPr id="1246214" name="Text Box 13">
            <a:extLst>
              <a:ext uri="{FF2B5EF4-FFF2-40B4-BE49-F238E27FC236}">
                <a16:creationId xmlns:a16="http://schemas.microsoft.com/office/drawing/2014/main" id="{FDD3C8B9-5FF1-4041-9E1B-E58DFE6A622C}"/>
              </a:ext>
            </a:extLst>
          </p:cNvPr>
          <p:cNvSpPr txBox="1">
            <a:spLocks noChangeArrowheads="1"/>
          </p:cNvSpPr>
          <p:nvPr/>
        </p:nvSpPr>
        <p:spPr bwMode="auto">
          <a:xfrm>
            <a:off x="1566863" y="2165350"/>
            <a:ext cx="70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DIFS</a:t>
            </a:r>
          </a:p>
        </p:txBody>
      </p:sp>
      <p:sp>
        <p:nvSpPr>
          <p:cNvPr id="1246215" name="Line 14">
            <a:extLst>
              <a:ext uri="{FF2B5EF4-FFF2-40B4-BE49-F238E27FC236}">
                <a16:creationId xmlns:a16="http://schemas.microsoft.com/office/drawing/2014/main" id="{745DCDB3-0776-46A3-A05E-2E9AD2A28875}"/>
              </a:ext>
            </a:extLst>
          </p:cNvPr>
          <p:cNvSpPr>
            <a:spLocks noChangeShapeType="1"/>
          </p:cNvSpPr>
          <p:nvPr/>
        </p:nvSpPr>
        <p:spPr bwMode="auto">
          <a:xfrm flipV="1">
            <a:off x="1566863" y="3257550"/>
            <a:ext cx="534987" cy="1588"/>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16" name="Line 15">
            <a:extLst>
              <a:ext uri="{FF2B5EF4-FFF2-40B4-BE49-F238E27FC236}">
                <a16:creationId xmlns:a16="http://schemas.microsoft.com/office/drawing/2014/main" id="{5FD857A7-D64A-4FD6-965A-A42D57035C31}"/>
              </a:ext>
            </a:extLst>
          </p:cNvPr>
          <p:cNvSpPr>
            <a:spLocks noChangeShapeType="1"/>
          </p:cNvSpPr>
          <p:nvPr/>
        </p:nvSpPr>
        <p:spPr bwMode="auto">
          <a:xfrm flipV="1">
            <a:off x="1566863" y="2881313"/>
            <a:ext cx="63182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17" name="Line 16">
            <a:extLst>
              <a:ext uri="{FF2B5EF4-FFF2-40B4-BE49-F238E27FC236}">
                <a16:creationId xmlns:a16="http://schemas.microsoft.com/office/drawing/2014/main" id="{0D34F95E-D110-42EA-95F4-EC6A10C919E8}"/>
              </a:ext>
            </a:extLst>
          </p:cNvPr>
          <p:cNvSpPr>
            <a:spLocks noChangeShapeType="1"/>
          </p:cNvSpPr>
          <p:nvPr/>
        </p:nvSpPr>
        <p:spPr bwMode="auto">
          <a:xfrm>
            <a:off x="1566863" y="2506663"/>
            <a:ext cx="70961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18" name="Freeform 17">
            <a:extLst>
              <a:ext uri="{FF2B5EF4-FFF2-40B4-BE49-F238E27FC236}">
                <a16:creationId xmlns:a16="http://schemas.microsoft.com/office/drawing/2014/main" id="{71952A8F-D719-4073-92F6-37443D14C35C}"/>
              </a:ext>
            </a:extLst>
          </p:cNvPr>
          <p:cNvSpPr>
            <a:spLocks/>
          </p:cNvSpPr>
          <p:nvPr/>
        </p:nvSpPr>
        <p:spPr bwMode="auto">
          <a:xfrm>
            <a:off x="544513" y="3121025"/>
            <a:ext cx="1022350" cy="374650"/>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66FF66"/>
          </a:solidFill>
          <a:ln w="9525">
            <a:solidFill>
              <a:schemeClr val="tx1"/>
            </a:solidFill>
            <a:round/>
            <a:headEnd/>
            <a:tailEnd/>
          </a:ln>
        </p:spPr>
        <p:txBody>
          <a:bodyPr/>
          <a:lstStyle/>
          <a:p>
            <a:endParaRPr lang="zh-CN" altLang="en-US"/>
          </a:p>
        </p:txBody>
      </p:sp>
      <p:sp>
        <p:nvSpPr>
          <p:cNvPr id="1246219" name="Text Box 18">
            <a:extLst>
              <a:ext uri="{FF2B5EF4-FFF2-40B4-BE49-F238E27FC236}">
                <a16:creationId xmlns:a16="http://schemas.microsoft.com/office/drawing/2014/main" id="{174F610D-EEDE-4C28-AC0A-1B606A94A750}"/>
              </a:ext>
            </a:extLst>
          </p:cNvPr>
          <p:cNvSpPr txBox="1">
            <a:spLocks noChangeArrowheads="1"/>
          </p:cNvSpPr>
          <p:nvPr/>
        </p:nvSpPr>
        <p:spPr bwMode="auto">
          <a:xfrm>
            <a:off x="500063" y="3117850"/>
            <a:ext cx="115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媒体空闲                                    </a:t>
            </a:r>
          </a:p>
        </p:txBody>
      </p:sp>
      <p:sp>
        <p:nvSpPr>
          <p:cNvPr id="1246220" name="Freeform 19">
            <a:extLst>
              <a:ext uri="{FF2B5EF4-FFF2-40B4-BE49-F238E27FC236}">
                <a16:creationId xmlns:a16="http://schemas.microsoft.com/office/drawing/2014/main" id="{5BC50B36-A6FC-434E-8B5C-925C42B9477E}"/>
              </a:ext>
            </a:extLst>
          </p:cNvPr>
          <p:cNvSpPr>
            <a:spLocks/>
          </p:cNvSpPr>
          <p:nvPr/>
        </p:nvSpPr>
        <p:spPr bwMode="auto">
          <a:xfrm>
            <a:off x="2276475" y="3121025"/>
            <a:ext cx="1403350" cy="374650"/>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FF99"/>
          </a:solidFill>
          <a:ln w="9525">
            <a:solidFill>
              <a:schemeClr val="tx1"/>
            </a:solidFill>
            <a:round/>
            <a:headEnd/>
            <a:tailEnd/>
          </a:ln>
        </p:spPr>
        <p:txBody>
          <a:bodyPr/>
          <a:lstStyle/>
          <a:p>
            <a:endParaRPr lang="zh-CN" altLang="en-US"/>
          </a:p>
        </p:txBody>
      </p:sp>
      <p:sp>
        <p:nvSpPr>
          <p:cNvPr id="1246221" name="Line 20">
            <a:extLst>
              <a:ext uri="{FF2B5EF4-FFF2-40B4-BE49-F238E27FC236}">
                <a16:creationId xmlns:a16="http://schemas.microsoft.com/office/drawing/2014/main" id="{373A577C-C784-4B4E-B94F-EBD73F329B9D}"/>
              </a:ext>
            </a:extLst>
          </p:cNvPr>
          <p:cNvSpPr>
            <a:spLocks noChangeShapeType="1"/>
          </p:cNvSpPr>
          <p:nvPr/>
        </p:nvSpPr>
        <p:spPr bwMode="auto">
          <a:xfrm flipV="1">
            <a:off x="1566863" y="2241550"/>
            <a:ext cx="0" cy="839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22" name="Line 21">
            <a:extLst>
              <a:ext uri="{FF2B5EF4-FFF2-40B4-BE49-F238E27FC236}">
                <a16:creationId xmlns:a16="http://schemas.microsoft.com/office/drawing/2014/main" id="{9D793730-ADE7-4864-AFDE-5EFE5873EDAC}"/>
              </a:ext>
            </a:extLst>
          </p:cNvPr>
          <p:cNvSpPr>
            <a:spLocks noChangeShapeType="1"/>
          </p:cNvSpPr>
          <p:nvPr/>
        </p:nvSpPr>
        <p:spPr bwMode="auto">
          <a:xfrm>
            <a:off x="2276475" y="2241550"/>
            <a:ext cx="0" cy="839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23" name="Line 22">
            <a:extLst>
              <a:ext uri="{FF2B5EF4-FFF2-40B4-BE49-F238E27FC236}">
                <a16:creationId xmlns:a16="http://schemas.microsoft.com/office/drawing/2014/main" id="{5AEBE18B-D2DD-4041-A9AB-6AAB0B7D7A06}"/>
              </a:ext>
            </a:extLst>
          </p:cNvPr>
          <p:cNvSpPr>
            <a:spLocks noChangeShapeType="1"/>
          </p:cNvSpPr>
          <p:nvPr/>
        </p:nvSpPr>
        <p:spPr bwMode="auto">
          <a:xfrm>
            <a:off x="2184400" y="2732088"/>
            <a:ext cx="0"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24" name="Line 23">
            <a:extLst>
              <a:ext uri="{FF2B5EF4-FFF2-40B4-BE49-F238E27FC236}">
                <a16:creationId xmlns:a16="http://schemas.microsoft.com/office/drawing/2014/main" id="{10581220-60F6-4DE4-B4E7-F0782E200317}"/>
              </a:ext>
            </a:extLst>
          </p:cNvPr>
          <p:cNvSpPr>
            <a:spLocks noChangeShapeType="1"/>
          </p:cNvSpPr>
          <p:nvPr/>
        </p:nvSpPr>
        <p:spPr bwMode="auto">
          <a:xfrm flipH="1">
            <a:off x="2103438" y="3195638"/>
            <a:ext cx="3175" cy="179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25" name="Text Box 24">
            <a:extLst>
              <a:ext uri="{FF2B5EF4-FFF2-40B4-BE49-F238E27FC236}">
                <a16:creationId xmlns:a16="http://schemas.microsoft.com/office/drawing/2014/main" id="{3197A8B4-9CC2-4912-AD2C-5057751D3A8F}"/>
              </a:ext>
            </a:extLst>
          </p:cNvPr>
          <p:cNvSpPr txBox="1">
            <a:spLocks noChangeArrowheads="1"/>
          </p:cNvSpPr>
          <p:nvPr/>
        </p:nvSpPr>
        <p:spPr bwMode="auto">
          <a:xfrm>
            <a:off x="2293938" y="3141663"/>
            <a:ext cx="1354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发送第 </a:t>
            </a:r>
            <a:r>
              <a:rPr kumimoji="1" lang="en-US" altLang="zh-CN">
                <a:solidFill>
                  <a:srgbClr val="333399"/>
                </a:solidFill>
                <a:ea typeface="黑体" panose="02010609060101010101" pitchFamily="49" charset="-122"/>
              </a:rPr>
              <a:t>1 </a:t>
            </a:r>
            <a:r>
              <a:rPr kumimoji="1" lang="zh-CN" altLang="en-US">
                <a:solidFill>
                  <a:srgbClr val="333399"/>
                </a:solidFill>
                <a:ea typeface="黑体" panose="02010609060101010101" pitchFamily="49" charset="-122"/>
              </a:rPr>
              <a:t>帧</a:t>
            </a:r>
          </a:p>
        </p:txBody>
      </p:sp>
      <p:sp>
        <p:nvSpPr>
          <p:cNvPr id="1246226" name="Text Box 25">
            <a:extLst>
              <a:ext uri="{FF2B5EF4-FFF2-40B4-BE49-F238E27FC236}">
                <a16:creationId xmlns:a16="http://schemas.microsoft.com/office/drawing/2014/main" id="{45431721-E374-4615-B48E-0DB3767E9D6E}"/>
              </a:ext>
            </a:extLst>
          </p:cNvPr>
          <p:cNvSpPr txBox="1">
            <a:spLocks noChangeArrowheads="1"/>
          </p:cNvSpPr>
          <p:nvPr/>
        </p:nvSpPr>
        <p:spPr bwMode="auto">
          <a:xfrm>
            <a:off x="3567113" y="3516313"/>
            <a:ext cx="693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320538" name="Text Box 26">
            <a:extLst>
              <a:ext uri="{FF2B5EF4-FFF2-40B4-BE49-F238E27FC236}">
                <a16:creationId xmlns:a16="http://schemas.microsoft.com/office/drawing/2014/main" id="{7B5C36CD-55D9-4CBA-B6B6-7451BA62D2AB}"/>
              </a:ext>
            </a:extLst>
          </p:cNvPr>
          <p:cNvSpPr txBox="1">
            <a:spLocks noChangeArrowheads="1"/>
          </p:cNvSpPr>
          <p:nvPr/>
        </p:nvSpPr>
        <p:spPr bwMode="auto">
          <a:xfrm>
            <a:off x="4819650" y="4986338"/>
            <a:ext cx="690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PIFS</a:t>
            </a:r>
          </a:p>
        </p:txBody>
      </p:sp>
      <p:sp>
        <p:nvSpPr>
          <p:cNvPr id="1246228" name="Line 27">
            <a:extLst>
              <a:ext uri="{FF2B5EF4-FFF2-40B4-BE49-F238E27FC236}">
                <a16:creationId xmlns:a16="http://schemas.microsoft.com/office/drawing/2014/main" id="{8B780745-CC61-48C3-A39F-3769C67C7886}"/>
              </a:ext>
            </a:extLst>
          </p:cNvPr>
          <p:cNvSpPr>
            <a:spLocks noChangeShapeType="1"/>
          </p:cNvSpPr>
          <p:nvPr/>
        </p:nvSpPr>
        <p:spPr bwMode="auto">
          <a:xfrm>
            <a:off x="4865688" y="5330825"/>
            <a:ext cx="60007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29" name="Line 28">
            <a:extLst>
              <a:ext uri="{FF2B5EF4-FFF2-40B4-BE49-F238E27FC236}">
                <a16:creationId xmlns:a16="http://schemas.microsoft.com/office/drawing/2014/main" id="{99CBFB1D-6730-4E6F-9A3E-8276E91878E1}"/>
              </a:ext>
            </a:extLst>
          </p:cNvPr>
          <p:cNvSpPr>
            <a:spLocks noChangeShapeType="1"/>
          </p:cNvSpPr>
          <p:nvPr/>
        </p:nvSpPr>
        <p:spPr bwMode="auto">
          <a:xfrm flipH="1" flipV="1">
            <a:off x="3679825" y="3529013"/>
            <a:ext cx="0" cy="442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30" name="Line 29">
            <a:extLst>
              <a:ext uri="{FF2B5EF4-FFF2-40B4-BE49-F238E27FC236}">
                <a16:creationId xmlns:a16="http://schemas.microsoft.com/office/drawing/2014/main" id="{C616C546-9E61-4575-9CC7-65DF12E4D20B}"/>
              </a:ext>
            </a:extLst>
          </p:cNvPr>
          <p:cNvSpPr>
            <a:spLocks noChangeShapeType="1"/>
          </p:cNvSpPr>
          <p:nvPr/>
        </p:nvSpPr>
        <p:spPr bwMode="auto">
          <a:xfrm>
            <a:off x="5478463" y="5180013"/>
            <a:ext cx="0"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31" name="Text Box 31">
            <a:extLst>
              <a:ext uri="{FF2B5EF4-FFF2-40B4-BE49-F238E27FC236}">
                <a16:creationId xmlns:a16="http://schemas.microsoft.com/office/drawing/2014/main" id="{D8839D16-C43D-4F45-9E6C-165DAC5AC8A3}"/>
              </a:ext>
            </a:extLst>
          </p:cNvPr>
          <p:cNvSpPr txBox="1">
            <a:spLocks noChangeArrowheads="1"/>
          </p:cNvSpPr>
          <p:nvPr/>
        </p:nvSpPr>
        <p:spPr bwMode="auto">
          <a:xfrm>
            <a:off x="8388350" y="5589588"/>
            <a:ext cx="642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46232" name="Freeform 32">
            <a:extLst>
              <a:ext uri="{FF2B5EF4-FFF2-40B4-BE49-F238E27FC236}">
                <a16:creationId xmlns:a16="http://schemas.microsoft.com/office/drawing/2014/main" id="{4EABCFBA-47C4-4141-A2FC-44ED9F720A06}"/>
              </a:ext>
            </a:extLst>
          </p:cNvPr>
          <p:cNvSpPr>
            <a:spLocks/>
          </p:cNvSpPr>
          <p:nvPr/>
        </p:nvSpPr>
        <p:spPr bwMode="auto">
          <a:xfrm>
            <a:off x="2265363" y="5608638"/>
            <a:ext cx="2597150" cy="37623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99FFCC"/>
          </a:solidFill>
          <a:ln w="9525">
            <a:solidFill>
              <a:schemeClr val="tx1"/>
            </a:solidFill>
            <a:round/>
            <a:headEnd/>
            <a:tailEnd/>
          </a:ln>
        </p:spPr>
        <p:txBody>
          <a:bodyPr/>
          <a:lstStyle/>
          <a:p>
            <a:endParaRPr lang="zh-CN" altLang="en-US"/>
          </a:p>
        </p:txBody>
      </p:sp>
      <p:sp>
        <p:nvSpPr>
          <p:cNvPr id="1246233" name="Text Box 33">
            <a:extLst>
              <a:ext uri="{FF2B5EF4-FFF2-40B4-BE49-F238E27FC236}">
                <a16:creationId xmlns:a16="http://schemas.microsoft.com/office/drawing/2014/main" id="{C8D2F727-FE55-49D9-BE47-13A672F5BE30}"/>
              </a:ext>
            </a:extLst>
          </p:cNvPr>
          <p:cNvSpPr txBox="1">
            <a:spLocks noChangeArrowheads="1"/>
          </p:cNvSpPr>
          <p:nvPr/>
        </p:nvSpPr>
        <p:spPr bwMode="auto">
          <a:xfrm>
            <a:off x="2722563" y="5595938"/>
            <a:ext cx="179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NAV</a:t>
            </a:r>
            <a:r>
              <a:rPr kumimoji="1" lang="zh-CN" altLang="en-US">
                <a:solidFill>
                  <a:srgbClr val="333399"/>
                </a:solidFill>
                <a:ea typeface="黑体" panose="02010609060101010101" pitchFamily="49" charset="-122"/>
              </a:rPr>
              <a:t>（媒体忙）</a:t>
            </a:r>
          </a:p>
        </p:txBody>
      </p:sp>
      <p:sp>
        <p:nvSpPr>
          <p:cNvPr id="1246234" name="Text Box 34">
            <a:extLst>
              <a:ext uri="{FF2B5EF4-FFF2-40B4-BE49-F238E27FC236}">
                <a16:creationId xmlns:a16="http://schemas.microsoft.com/office/drawing/2014/main" id="{8DD16B3C-5D0D-4755-A7D4-25D1C77E60BC}"/>
              </a:ext>
            </a:extLst>
          </p:cNvPr>
          <p:cNvSpPr txBox="1">
            <a:spLocks noChangeArrowheads="1"/>
          </p:cNvSpPr>
          <p:nvPr/>
        </p:nvSpPr>
        <p:spPr bwMode="auto">
          <a:xfrm>
            <a:off x="4833938" y="467836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DIFS</a:t>
            </a:r>
          </a:p>
        </p:txBody>
      </p:sp>
      <p:sp>
        <p:nvSpPr>
          <p:cNvPr id="1246235" name="Line 35">
            <a:extLst>
              <a:ext uri="{FF2B5EF4-FFF2-40B4-BE49-F238E27FC236}">
                <a16:creationId xmlns:a16="http://schemas.microsoft.com/office/drawing/2014/main" id="{B96A169C-6F25-46FA-85F5-EF580E336BDE}"/>
              </a:ext>
            </a:extLst>
          </p:cNvPr>
          <p:cNvSpPr>
            <a:spLocks noChangeShapeType="1"/>
          </p:cNvSpPr>
          <p:nvPr/>
        </p:nvSpPr>
        <p:spPr bwMode="auto">
          <a:xfrm flipV="1">
            <a:off x="4876800" y="4994275"/>
            <a:ext cx="6715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36" name="Line 36">
            <a:extLst>
              <a:ext uri="{FF2B5EF4-FFF2-40B4-BE49-F238E27FC236}">
                <a16:creationId xmlns:a16="http://schemas.microsoft.com/office/drawing/2014/main" id="{3CA5DD1C-E4BE-4535-A532-5C667C37C144}"/>
              </a:ext>
            </a:extLst>
          </p:cNvPr>
          <p:cNvSpPr>
            <a:spLocks noChangeShapeType="1"/>
          </p:cNvSpPr>
          <p:nvPr/>
        </p:nvSpPr>
        <p:spPr bwMode="auto">
          <a:xfrm flipH="1" flipV="1">
            <a:off x="4862513" y="4692650"/>
            <a:ext cx="0" cy="425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37" name="Line 37">
            <a:extLst>
              <a:ext uri="{FF2B5EF4-FFF2-40B4-BE49-F238E27FC236}">
                <a16:creationId xmlns:a16="http://schemas.microsoft.com/office/drawing/2014/main" id="{B6AC9A7A-12A1-44DE-8443-ABF901B11B6B}"/>
              </a:ext>
            </a:extLst>
          </p:cNvPr>
          <p:cNvSpPr>
            <a:spLocks noChangeShapeType="1"/>
          </p:cNvSpPr>
          <p:nvPr/>
        </p:nvSpPr>
        <p:spPr bwMode="auto">
          <a:xfrm>
            <a:off x="5548313" y="4692650"/>
            <a:ext cx="0" cy="858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38" name="Freeform 38">
            <a:extLst>
              <a:ext uri="{FF2B5EF4-FFF2-40B4-BE49-F238E27FC236}">
                <a16:creationId xmlns:a16="http://schemas.microsoft.com/office/drawing/2014/main" id="{80078D10-D36A-4C2E-8C39-77E58CD10B2A}"/>
              </a:ext>
            </a:extLst>
          </p:cNvPr>
          <p:cNvSpPr>
            <a:spLocks/>
          </p:cNvSpPr>
          <p:nvPr/>
        </p:nvSpPr>
        <p:spPr bwMode="auto">
          <a:xfrm>
            <a:off x="6823075" y="5608638"/>
            <a:ext cx="1382713" cy="37623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FF99"/>
          </a:solidFill>
          <a:ln w="9525">
            <a:solidFill>
              <a:schemeClr val="tx1"/>
            </a:solidFill>
            <a:round/>
            <a:headEnd/>
            <a:tailEnd/>
          </a:ln>
        </p:spPr>
        <p:txBody>
          <a:bodyPr/>
          <a:lstStyle/>
          <a:p>
            <a:endParaRPr lang="zh-CN" altLang="en-US"/>
          </a:p>
        </p:txBody>
      </p:sp>
      <p:sp>
        <p:nvSpPr>
          <p:cNvPr id="1246239" name="Freeform 39">
            <a:extLst>
              <a:ext uri="{FF2B5EF4-FFF2-40B4-BE49-F238E27FC236}">
                <a16:creationId xmlns:a16="http://schemas.microsoft.com/office/drawing/2014/main" id="{A4B16CFF-4E9E-49B6-86EE-C560ED0D028C}"/>
              </a:ext>
            </a:extLst>
          </p:cNvPr>
          <p:cNvSpPr>
            <a:spLocks/>
          </p:cNvSpPr>
          <p:nvPr/>
        </p:nvSpPr>
        <p:spPr bwMode="auto">
          <a:xfrm>
            <a:off x="5541963" y="5608638"/>
            <a:ext cx="1281112" cy="376237"/>
          </a:xfrm>
          <a:custGeom>
            <a:avLst/>
            <a:gdLst>
              <a:gd name="T0" fmla="*/ 0 w 780"/>
              <a:gd name="T1" fmla="*/ 240 h 240"/>
              <a:gd name="T2" fmla="*/ 0 w 780"/>
              <a:gd name="T3" fmla="*/ 0 h 240"/>
              <a:gd name="T4" fmla="*/ 780 w 780"/>
              <a:gd name="T5" fmla="*/ 0 h 240"/>
              <a:gd name="T6" fmla="*/ 0 60000 65536"/>
              <a:gd name="T7" fmla="*/ 0 60000 65536"/>
              <a:gd name="T8" fmla="*/ 0 60000 65536"/>
              <a:gd name="T9" fmla="*/ 0 w 780"/>
              <a:gd name="T10" fmla="*/ 0 h 240"/>
              <a:gd name="T11" fmla="*/ 780 w 780"/>
              <a:gd name="T12" fmla="*/ 240 h 240"/>
            </a:gdLst>
            <a:ahLst/>
            <a:cxnLst>
              <a:cxn ang="T6">
                <a:pos x="T0" y="T1"/>
              </a:cxn>
              <a:cxn ang="T7">
                <a:pos x="T2" y="T3"/>
              </a:cxn>
              <a:cxn ang="T8">
                <a:pos x="T4" y="T5"/>
              </a:cxn>
            </a:cxnLst>
            <a:rect l="T9" t="T10" r="T11" b="T12"/>
            <a:pathLst>
              <a:path w="780" h="240">
                <a:moveTo>
                  <a:pt x="0" y="240"/>
                </a:moveTo>
                <a:lnTo>
                  <a:pt x="0" y="0"/>
                </a:lnTo>
                <a:lnTo>
                  <a:pt x="780" y="0"/>
                </a:lnTo>
              </a:path>
            </a:pathLst>
          </a:custGeom>
          <a:solidFill>
            <a:schemeClr val="bg1"/>
          </a:solidFill>
          <a:ln w="9525">
            <a:solidFill>
              <a:schemeClr val="tx1"/>
            </a:solidFill>
            <a:round/>
            <a:headEnd/>
            <a:tailEnd/>
          </a:ln>
        </p:spPr>
        <p:txBody>
          <a:bodyPr/>
          <a:lstStyle/>
          <a:p>
            <a:endParaRPr lang="zh-CN" altLang="en-US"/>
          </a:p>
        </p:txBody>
      </p:sp>
      <p:sp>
        <p:nvSpPr>
          <p:cNvPr id="1246240" name="Line 40">
            <a:extLst>
              <a:ext uri="{FF2B5EF4-FFF2-40B4-BE49-F238E27FC236}">
                <a16:creationId xmlns:a16="http://schemas.microsoft.com/office/drawing/2014/main" id="{B1EA8382-3E2B-43CA-B3F4-9C235F59AC26}"/>
              </a:ext>
            </a:extLst>
          </p:cNvPr>
          <p:cNvSpPr>
            <a:spLocks noChangeShapeType="1"/>
          </p:cNvSpPr>
          <p:nvPr/>
        </p:nvSpPr>
        <p:spPr bwMode="auto">
          <a:xfrm>
            <a:off x="5699125"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41" name="Line 41">
            <a:extLst>
              <a:ext uri="{FF2B5EF4-FFF2-40B4-BE49-F238E27FC236}">
                <a16:creationId xmlns:a16="http://schemas.microsoft.com/office/drawing/2014/main" id="{EB1E316A-A954-4005-B876-2ED1718937DE}"/>
              </a:ext>
            </a:extLst>
          </p:cNvPr>
          <p:cNvSpPr>
            <a:spLocks noChangeShapeType="1"/>
          </p:cNvSpPr>
          <p:nvPr/>
        </p:nvSpPr>
        <p:spPr bwMode="auto">
          <a:xfrm>
            <a:off x="5856288"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42" name="Line 42">
            <a:extLst>
              <a:ext uri="{FF2B5EF4-FFF2-40B4-BE49-F238E27FC236}">
                <a16:creationId xmlns:a16="http://schemas.microsoft.com/office/drawing/2014/main" id="{C30BD54D-D568-4D4F-9C0A-0ACB2840EC85}"/>
              </a:ext>
            </a:extLst>
          </p:cNvPr>
          <p:cNvSpPr>
            <a:spLocks noChangeShapeType="1"/>
          </p:cNvSpPr>
          <p:nvPr/>
        </p:nvSpPr>
        <p:spPr bwMode="auto">
          <a:xfrm>
            <a:off x="6013450"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43" name="Line 43">
            <a:extLst>
              <a:ext uri="{FF2B5EF4-FFF2-40B4-BE49-F238E27FC236}">
                <a16:creationId xmlns:a16="http://schemas.microsoft.com/office/drawing/2014/main" id="{C0517080-9562-440C-B611-984EF9E879AC}"/>
              </a:ext>
            </a:extLst>
          </p:cNvPr>
          <p:cNvSpPr>
            <a:spLocks noChangeShapeType="1"/>
          </p:cNvSpPr>
          <p:nvPr/>
        </p:nvSpPr>
        <p:spPr bwMode="auto">
          <a:xfrm>
            <a:off x="6172200"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44" name="Line 44">
            <a:extLst>
              <a:ext uri="{FF2B5EF4-FFF2-40B4-BE49-F238E27FC236}">
                <a16:creationId xmlns:a16="http://schemas.microsoft.com/office/drawing/2014/main" id="{C9531AB8-836D-4405-AABB-79CF4E5CDD0B}"/>
              </a:ext>
            </a:extLst>
          </p:cNvPr>
          <p:cNvSpPr>
            <a:spLocks noChangeShapeType="1"/>
          </p:cNvSpPr>
          <p:nvPr/>
        </p:nvSpPr>
        <p:spPr bwMode="auto">
          <a:xfrm>
            <a:off x="6329363"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45" name="Line 45">
            <a:extLst>
              <a:ext uri="{FF2B5EF4-FFF2-40B4-BE49-F238E27FC236}">
                <a16:creationId xmlns:a16="http://schemas.microsoft.com/office/drawing/2014/main" id="{0EF6D4DC-6342-48F0-A2FC-D4078562364F}"/>
              </a:ext>
            </a:extLst>
          </p:cNvPr>
          <p:cNvSpPr>
            <a:spLocks noChangeShapeType="1"/>
          </p:cNvSpPr>
          <p:nvPr/>
        </p:nvSpPr>
        <p:spPr bwMode="auto">
          <a:xfrm>
            <a:off x="6486525" y="5613400"/>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46" name="Line 46">
            <a:extLst>
              <a:ext uri="{FF2B5EF4-FFF2-40B4-BE49-F238E27FC236}">
                <a16:creationId xmlns:a16="http://schemas.microsoft.com/office/drawing/2014/main" id="{9F729DDD-F5BE-4F62-95E8-A788D4632D60}"/>
              </a:ext>
            </a:extLst>
          </p:cNvPr>
          <p:cNvSpPr>
            <a:spLocks noChangeShapeType="1"/>
          </p:cNvSpPr>
          <p:nvPr/>
        </p:nvSpPr>
        <p:spPr bwMode="auto">
          <a:xfrm>
            <a:off x="6654800" y="5613400"/>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47" name="Line 47">
            <a:extLst>
              <a:ext uri="{FF2B5EF4-FFF2-40B4-BE49-F238E27FC236}">
                <a16:creationId xmlns:a16="http://schemas.microsoft.com/office/drawing/2014/main" id="{F2B11F34-F644-4889-8161-FC19288F487C}"/>
              </a:ext>
            </a:extLst>
          </p:cNvPr>
          <p:cNvSpPr>
            <a:spLocks noChangeShapeType="1"/>
          </p:cNvSpPr>
          <p:nvPr/>
        </p:nvSpPr>
        <p:spPr bwMode="auto">
          <a:xfrm>
            <a:off x="5575300" y="5330825"/>
            <a:ext cx="127793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48" name="Text Box 48">
            <a:extLst>
              <a:ext uri="{FF2B5EF4-FFF2-40B4-BE49-F238E27FC236}">
                <a16:creationId xmlns:a16="http://schemas.microsoft.com/office/drawing/2014/main" id="{0B09C885-EFED-46C0-A2E9-DE35220431D1}"/>
              </a:ext>
            </a:extLst>
          </p:cNvPr>
          <p:cNvSpPr txBox="1">
            <a:spLocks noChangeArrowheads="1"/>
          </p:cNvSpPr>
          <p:nvPr/>
        </p:nvSpPr>
        <p:spPr bwMode="auto">
          <a:xfrm>
            <a:off x="5643563" y="49371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争用窗口</a:t>
            </a:r>
          </a:p>
        </p:txBody>
      </p:sp>
      <p:sp>
        <p:nvSpPr>
          <p:cNvPr id="1246249" name="Text Box 49">
            <a:extLst>
              <a:ext uri="{FF2B5EF4-FFF2-40B4-BE49-F238E27FC236}">
                <a16:creationId xmlns:a16="http://schemas.microsoft.com/office/drawing/2014/main" id="{CA1EAE2C-D3EE-4991-8D25-8F7686CE5A82}"/>
              </a:ext>
            </a:extLst>
          </p:cNvPr>
          <p:cNvSpPr txBox="1">
            <a:spLocks noChangeArrowheads="1"/>
          </p:cNvSpPr>
          <p:nvPr/>
        </p:nvSpPr>
        <p:spPr bwMode="auto">
          <a:xfrm>
            <a:off x="6789738" y="5583238"/>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发送下一 帧</a:t>
            </a:r>
          </a:p>
        </p:txBody>
      </p:sp>
      <p:sp>
        <p:nvSpPr>
          <p:cNvPr id="1246250" name="AutoShape 50">
            <a:extLst>
              <a:ext uri="{FF2B5EF4-FFF2-40B4-BE49-F238E27FC236}">
                <a16:creationId xmlns:a16="http://schemas.microsoft.com/office/drawing/2014/main" id="{706DE822-DADC-40EC-B863-3CF51994E9EA}"/>
              </a:ext>
            </a:extLst>
          </p:cNvPr>
          <p:cNvSpPr>
            <a:spLocks/>
          </p:cNvSpPr>
          <p:nvPr/>
        </p:nvSpPr>
        <p:spPr bwMode="auto">
          <a:xfrm rot="-5400000">
            <a:off x="3505201" y="4814887"/>
            <a:ext cx="144462" cy="2570163"/>
          </a:xfrm>
          <a:prstGeom prst="leftBrace">
            <a:avLst>
              <a:gd name="adj1" fmla="val 1482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6251" name="AutoShape 51">
            <a:extLst>
              <a:ext uri="{FF2B5EF4-FFF2-40B4-BE49-F238E27FC236}">
                <a16:creationId xmlns:a16="http://schemas.microsoft.com/office/drawing/2014/main" id="{922DEB2E-CDA8-43B2-B6F1-CA385A4B4324}"/>
              </a:ext>
            </a:extLst>
          </p:cNvPr>
          <p:cNvSpPr>
            <a:spLocks/>
          </p:cNvSpPr>
          <p:nvPr/>
        </p:nvSpPr>
        <p:spPr bwMode="auto">
          <a:xfrm rot="-5400000">
            <a:off x="6126163" y="5449888"/>
            <a:ext cx="112712" cy="1249362"/>
          </a:xfrm>
          <a:prstGeom prst="leftBrace">
            <a:avLst>
              <a:gd name="adj1" fmla="val 9237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6252" name="Text Box 52">
            <a:extLst>
              <a:ext uri="{FF2B5EF4-FFF2-40B4-BE49-F238E27FC236}">
                <a16:creationId xmlns:a16="http://schemas.microsoft.com/office/drawing/2014/main" id="{7C08B117-7E11-4ACC-8CFF-C7992D45A17B}"/>
              </a:ext>
            </a:extLst>
          </p:cNvPr>
          <p:cNvSpPr txBox="1">
            <a:spLocks noChangeArrowheads="1"/>
          </p:cNvSpPr>
          <p:nvPr/>
        </p:nvSpPr>
        <p:spPr bwMode="auto">
          <a:xfrm>
            <a:off x="3046413" y="6096000"/>
            <a:ext cx="1100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推迟接入</a:t>
            </a:r>
          </a:p>
        </p:txBody>
      </p:sp>
      <p:sp>
        <p:nvSpPr>
          <p:cNvPr id="1246253" name="Text Box 53">
            <a:extLst>
              <a:ext uri="{FF2B5EF4-FFF2-40B4-BE49-F238E27FC236}">
                <a16:creationId xmlns:a16="http://schemas.microsoft.com/office/drawing/2014/main" id="{0A35B5E7-4259-45E3-A776-42E81EFE80A6}"/>
              </a:ext>
            </a:extLst>
          </p:cNvPr>
          <p:cNvSpPr txBox="1">
            <a:spLocks noChangeArrowheads="1"/>
          </p:cNvSpPr>
          <p:nvPr/>
        </p:nvSpPr>
        <p:spPr bwMode="auto">
          <a:xfrm>
            <a:off x="5424488" y="6048375"/>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等待重试时间</a:t>
            </a:r>
          </a:p>
        </p:txBody>
      </p:sp>
      <p:sp>
        <p:nvSpPr>
          <p:cNvPr id="1246254" name="Line 54">
            <a:extLst>
              <a:ext uri="{FF2B5EF4-FFF2-40B4-BE49-F238E27FC236}">
                <a16:creationId xmlns:a16="http://schemas.microsoft.com/office/drawing/2014/main" id="{081BADB9-7423-40C9-87DE-551CB618AD6B}"/>
              </a:ext>
            </a:extLst>
          </p:cNvPr>
          <p:cNvSpPr>
            <a:spLocks noChangeShapeType="1"/>
          </p:cNvSpPr>
          <p:nvPr/>
        </p:nvSpPr>
        <p:spPr bwMode="auto">
          <a:xfrm flipV="1">
            <a:off x="1554163" y="3521075"/>
            <a:ext cx="0" cy="30003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55" name="Text Box 55">
            <a:extLst>
              <a:ext uri="{FF2B5EF4-FFF2-40B4-BE49-F238E27FC236}">
                <a16:creationId xmlns:a16="http://schemas.microsoft.com/office/drawing/2014/main" id="{6B082227-7181-427F-9C71-64AA40A42873}"/>
              </a:ext>
            </a:extLst>
          </p:cNvPr>
          <p:cNvSpPr txBox="1">
            <a:spLocks noChangeArrowheads="1"/>
          </p:cNvSpPr>
          <p:nvPr/>
        </p:nvSpPr>
        <p:spPr bwMode="auto">
          <a:xfrm>
            <a:off x="938213" y="3721100"/>
            <a:ext cx="1327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有帧要发送</a:t>
            </a:r>
          </a:p>
        </p:txBody>
      </p:sp>
      <p:sp>
        <p:nvSpPr>
          <p:cNvPr id="1246256" name="Line 56">
            <a:extLst>
              <a:ext uri="{FF2B5EF4-FFF2-40B4-BE49-F238E27FC236}">
                <a16:creationId xmlns:a16="http://schemas.microsoft.com/office/drawing/2014/main" id="{609A9DFC-617C-4D73-A26F-7433CDE4545C}"/>
              </a:ext>
            </a:extLst>
          </p:cNvPr>
          <p:cNvSpPr>
            <a:spLocks noChangeShapeType="1"/>
          </p:cNvSpPr>
          <p:nvPr/>
        </p:nvSpPr>
        <p:spPr bwMode="auto">
          <a:xfrm>
            <a:off x="6851650" y="5170488"/>
            <a:ext cx="0"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57" name="Text Box 57">
            <a:extLst>
              <a:ext uri="{FF2B5EF4-FFF2-40B4-BE49-F238E27FC236}">
                <a16:creationId xmlns:a16="http://schemas.microsoft.com/office/drawing/2014/main" id="{FC07DE69-3BAE-4E76-9991-D99F222E1D76}"/>
              </a:ext>
            </a:extLst>
          </p:cNvPr>
          <p:cNvSpPr txBox="1">
            <a:spLocks noChangeArrowheads="1"/>
          </p:cNvSpPr>
          <p:nvPr/>
        </p:nvSpPr>
        <p:spPr bwMode="auto">
          <a:xfrm>
            <a:off x="90488" y="3481388"/>
            <a:ext cx="641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源站</a:t>
            </a:r>
          </a:p>
        </p:txBody>
      </p:sp>
      <p:sp>
        <p:nvSpPr>
          <p:cNvPr id="1246258" name="Text Box 59">
            <a:extLst>
              <a:ext uri="{FF2B5EF4-FFF2-40B4-BE49-F238E27FC236}">
                <a16:creationId xmlns:a16="http://schemas.microsoft.com/office/drawing/2014/main" id="{7FEDE8AB-69F5-47F7-BFBF-A5487E0185DF}"/>
              </a:ext>
            </a:extLst>
          </p:cNvPr>
          <p:cNvSpPr txBox="1">
            <a:spLocks noChangeArrowheads="1"/>
          </p:cNvSpPr>
          <p:nvPr/>
        </p:nvSpPr>
        <p:spPr bwMode="auto">
          <a:xfrm>
            <a:off x="8388350" y="4270375"/>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46259" name="Text Box 60">
            <a:extLst>
              <a:ext uri="{FF2B5EF4-FFF2-40B4-BE49-F238E27FC236}">
                <a16:creationId xmlns:a16="http://schemas.microsoft.com/office/drawing/2014/main" id="{3E0A7756-13D8-4AF8-A0E6-DF840186B538}"/>
              </a:ext>
            </a:extLst>
          </p:cNvPr>
          <p:cNvSpPr txBox="1">
            <a:spLocks noChangeArrowheads="1"/>
          </p:cNvSpPr>
          <p:nvPr/>
        </p:nvSpPr>
        <p:spPr bwMode="auto">
          <a:xfrm>
            <a:off x="65088" y="4614863"/>
            <a:ext cx="869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目的站</a:t>
            </a:r>
          </a:p>
        </p:txBody>
      </p:sp>
      <p:sp>
        <p:nvSpPr>
          <p:cNvPr id="1246260" name="Freeform 61">
            <a:extLst>
              <a:ext uri="{FF2B5EF4-FFF2-40B4-BE49-F238E27FC236}">
                <a16:creationId xmlns:a16="http://schemas.microsoft.com/office/drawing/2014/main" id="{BFA55D15-972B-482A-A70A-99920ADB3268}"/>
              </a:ext>
            </a:extLst>
          </p:cNvPr>
          <p:cNvSpPr>
            <a:spLocks/>
          </p:cNvSpPr>
          <p:nvPr/>
        </p:nvSpPr>
        <p:spPr bwMode="auto">
          <a:xfrm>
            <a:off x="4194175" y="4275138"/>
            <a:ext cx="663575" cy="37623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a:lstStyle/>
          <a:p>
            <a:endParaRPr lang="zh-CN" altLang="en-US"/>
          </a:p>
        </p:txBody>
      </p:sp>
      <p:sp>
        <p:nvSpPr>
          <p:cNvPr id="1246261" name="Line 62">
            <a:extLst>
              <a:ext uri="{FF2B5EF4-FFF2-40B4-BE49-F238E27FC236}">
                <a16:creationId xmlns:a16="http://schemas.microsoft.com/office/drawing/2014/main" id="{63FAF388-2F39-482B-81B5-8355DAD45718}"/>
              </a:ext>
            </a:extLst>
          </p:cNvPr>
          <p:cNvSpPr>
            <a:spLocks noChangeShapeType="1"/>
          </p:cNvSpPr>
          <p:nvPr/>
        </p:nvSpPr>
        <p:spPr bwMode="auto">
          <a:xfrm>
            <a:off x="4194175" y="3521075"/>
            <a:ext cx="0" cy="677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62" name="Text Box 63">
            <a:extLst>
              <a:ext uri="{FF2B5EF4-FFF2-40B4-BE49-F238E27FC236}">
                <a16:creationId xmlns:a16="http://schemas.microsoft.com/office/drawing/2014/main" id="{D2527985-07C0-4A49-B2A8-C5EC55963599}"/>
              </a:ext>
            </a:extLst>
          </p:cNvPr>
          <p:cNvSpPr txBox="1">
            <a:spLocks noChangeArrowheads="1"/>
          </p:cNvSpPr>
          <p:nvPr/>
        </p:nvSpPr>
        <p:spPr bwMode="auto">
          <a:xfrm>
            <a:off x="4192588" y="42941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ea typeface="黑体" panose="02010609060101010101" pitchFamily="49" charset="-122"/>
              </a:rPr>
              <a:t>ACK</a:t>
            </a:r>
          </a:p>
        </p:txBody>
      </p:sp>
      <p:sp>
        <p:nvSpPr>
          <p:cNvPr id="1246263" name="Line 64">
            <a:extLst>
              <a:ext uri="{FF2B5EF4-FFF2-40B4-BE49-F238E27FC236}">
                <a16:creationId xmlns:a16="http://schemas.microsoft.com/office/drawing/2014/main" id="{D32C851D-559C-4859-B1FC-B5287BE33356}"/>
              </a:ext>
            </a:extLst>
          </p:cNvPr>
          <p:cNvSpPr>
            <a:spLocks noChangeShapeType="1"/>
          </p:cNvSpPr>
          <p:nvPr/>
        </p:nvSpPr>
        <p:spPr bwMode="auto">
          <a:xfrm>
            <a:off x="4859338" y="4703763"/>
            <a:ext cx="3175" cy="854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64" name="Text Box 65">
            <a:extLst>
              <a:ext uri="{FF2B5EF4-FFF2-40B4-BE49-F238E27FC236}">
                <a16:creationId xmlns:a16="http://schemas.microsoft.com/office/drawing/2014/main" id="{2EE2E945-C7F8-4208-B527-A1B2B42D1D0C}"/>
              </a:ext>
            </a:extLst>
          </p:cNvPr>
          <p:cNvSpPr txBox="1">
            <a:spLocks noChangeArrowheads="1"/>
          </p:cNvSpPr>
          <p:nvPr/>
        </p:nvSpPr>
        <p:spPr bwMode="auto">
          <a:xfrm>
            <a:off x="4802188" y="5345113"/>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46265" name="Line 66">
            <a:extLst>
              <a:ext uri="{FF2B5EF4-FFF2-40B4-BE49-F238E27FC236}">
                <a16:creationId xmlns:a16="http://schemas.microsoft.com/office/drawing/2014/main" id="{042F4FD7-F2BB-4F01-A1AE-A8EBCD866EC2}"/>
              </a:ext>
            </a:extLst>
          </p:cNvPr>
          <p:cNvSpPr>
            <a:spLocks noChangeShapeType="1"/>
          </p:cNvSpPr>
          <p:nvPr/>
        </p:nvSpPr>
        <p:spPr bwMode="auto">
          <a:xfrm>
            <a:off x="5414963" y="5632450"/>
            <a:ext cx="0"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66" name="Line 67">
            <a:extLst>
              <a:ext uri="{FF2B5EF4-FFF2-40B4-BE49-F238E27FC236}">
                <a16:creationId xmlns:a16="http://schemas.microsoft.com/office/drawing/2014/main" id="{96ACD43A-56CD-48CC-9932-19597DDD108A}"/>
              </a:ext>
            </a:extLst>
          </p:cNvPr>
          <p:cNvSpPr>
            <a:spLocks noChangeShapeType="1"/>
          </p:cNvSpPr>
          <p:nvPr/>
        </p:nvSpPr>
        <p:spPr bwMode="auto">
          <a:xfrm>
            <a:off x="2263775" y="3521075"/>
            <a:ext cx="0" cy="2036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6267" name="Text Box 68">
            <a:extLst>
              <a:ext uri="{FF2B5EF4-FFF2-40B4-BE49-F238E27FC236}">
                <a16:creationId xmlns:a16="http://schemas.microsoft.com/office/drawing/2014/main" id="{4B47E008-FA35-4716-8DFA-411D7C33DF4F}"/>
              </a:ext>
            </a:extLst>
          </p:cNvPr>
          <p:cNvSpPr txBox="1">
            <a:spLocks noChangeArrowheads="1"/>
          </p:cNvSpPr>
          <p:nvPr/>
        </p:nvSpPr>
        <p:spPr bwMode="auto">
          <a:xfrm>
            <a:off x="31750" y="5949950"/>
            <a:ext cx="931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ea typeface="黑体" panose="02010609060101010101" pitchFamily="49" charset="-122"/>
              </a:rPr>
              <a:t> </a:t>
            </a:r>
            <a:r>
              <a:rPr kumimoji="1" lang="zh-CN" altLang="en-US">
                <a:solidFill>
                  <a:srgbClr val="333399"/>
                </a:solidFill>
                <a:ea typeface="黑体" panose="02010609060101010101" pitchFamily="49" charset="-122"/>
              </a:rPr>
              <a:t>其他站</a:t>
            </a:r>
          </a:p>
        </p:txBody>
      </p:sp>
      <p:sp>
        <p:nvSpPr>
          <p:cNvPr id="1246268" name="Line 69">
            <a:extLst>
              <a:ext uri="{FF2B5EF4-FFF2-40B4-BE49-F238E27FC236}">
                <a16:creationId xmlns:a16="http://schemas.microsoft.com/office/drawing/2014/main" id="{0BC7CB42-BEAC-4B0A-99F8-C18A9629F383}"/>
              </a:ext>
            </a:extLst>
          </p:cNvPr>
          <p:cNvSpPr>
            <a:spLocks noChangeShapeType="1"/>
          </p:cNvSpPr>
          <p:nvPr/>
        </p:nvSpPr>
        <p:spPr bwMode="auto">
          <a:xfrm flipV="1">
            <a:off x="2263775" y="6010275"/>
            <a:ext cx="0" cy="30003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69" name="Text Box 70">
            <a:extLst>
              <a:ext uri="{FF2B5EF4-FFF2-40B4-BE49-F238E27FC236}">
                <a16:creationId xmlns:a16="http://schemas.microsoft.com/office/drawing/2014/main" id="{BB286CBC-57C4-4522-8E0A-764B3D6FC0F7}"/>
              </a:ext>
            </a:extLst>
          </p:cNvPr>
          <p:cNvSpPr txBox="1">
            <a:spLocks noChangeArrowheads="1"/>
          </p:cNvSpPr>
          <p:nvPr/>
        </p:nvSpPr>
        <p:spPr bwMode="auto">
          <a:xfrm>
            <a:off x="1622425" y="6229350"/>
            <a:ext cx="1328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有帧要发送</a:t>
            </a:r>
          </a:p>
        </p:txBody>
      </p:sp>
      <p:sp>
        <p:nvSpPr>
          <p:cNvPr id="1246270" name="Line 71">
            <a:extLst>
              <a:ext uri="{FF2B5EF4-FFF2-40B4-BE49-F238E27FC236}">
                <a16:creationId xmlns:a16="http://schemas.microsoft.com/office/drawing/2014/main" id="{DC877B0B-1F87-4591-B99B-CA99E1487236}"/>
              </a:ext>
            </a:extLst>
          </p:cNvPr>
          <p:cNvSpPr>
            <a:spLocks noChangeShapeType="1"/>
          </p:cNvSpPr>
          <p:nvPr/>
        </p:nvSpPr>
        <p:spPr bwMode="auto">
          <a:xfrm flipV="1">
            <a:off x="3679825" y="3894138"/>
            <a:ext cx="534988" cy="3175"/>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71" name="Line 72">
            <a:extLst>
              <a:ext uri="{FF2B5EF4-FFF2-40B4-BE49-F238E27FC236}">
                <a16:creationId xmlns:a16="http://schemas.microsoft.com/office/drawing/2014/main" id="{8993225E-2840-4DE2-8205-15A1C7DDAB05}"/>
              </a:ext>
            </a:extLst>
          </p:cNvPr>
          <p:cNvSpPr>
            <a:spLocks noChangeShapeType="1"/>
          </p:cNvSpPr>
          <p:nvPr/>
        </p:nvSpPr>
        <p:spPr bwMode="auto">
          <a:xfrm flipV="1">
            <a:off x="4867275" y="5705475"/>
            <a:ext cx="531813" cy="1588"/>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6272" name="Text Box 73">
            <a:extLst>
              <a:ext uri="{FF2B5EF4-FFF2-40B4-BE49-F238E27FC236}">
                <a16:creationId xmlns:a16="http://schemas.microsoft.com/office/drawing/2014/main" id="{96630AC7-8B8B-412B-9A46-CAEDF2B72CA3}"/>
              </a:ext>
            </a:extLst>
          </p:cNvPr>
          <p:cNvSpPr txBox="1">
            <a:spLocks noChangeArrowheads="1"/>
          </p:cNvSpPr>
          <p:nvPr/>
        </p:nvSpPr>
        <p:spPr bwMode="auto">
          <a:xfrm>
            <a:off x="303213" y="2413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20586" name="Text Box 74">
            <a:extLst>
              <a:ext uri="{FF2B5EF4-FFF2-40B4-BE49-F238E27FC236}">
                <a16:creationId xmlns:a16="http://schemas.microsoft.com/office/drawing/2014/main" id="{C57A674C-CF86-4BE2-BD96-FFF8E1BB27CB}"/>
              </a:ext>
            </a:extLst>
          </p:cNvPr>
          <p:cNvSpPr txBox="1">
            <a:spLocks noChangeArrowheads="1"/>
          </p:cNvSpPr>
          <p:nvPr/>
        </p:nvSpPr>
        <p:spPr bwMode="auto">
          <a:xfrm>
            <a:off x="144463" y="354013"/>
            <a:ext cx="8820150" cy="1196975"/>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99"/>
                </a:solidFill>
                <a:ea typeface="黑体" panose="02010609060101010101" pitchFamily="49" charset="-122"/>
              </a:rPr>
              <a:t>PIFS</a:t>
            </a:r>
            <a:r>
              <a:rPr lang="zh-CN" altLang="en-US" sz="2400">
                <a:solidFill>
                  <a:srgbClr val="333399"/>
                </a:solidFill>
                <a:ea typeface="黑体" panose="02010609060101010101" pitchFamily="49" charset="-122"/>
              </a:rPr>
              <a:t>，即点协调功能帧间间隔，它比 </a:t>
            </a:r>
            <a:r>
              <a:rPr lang="en-US" altLang="zh-CN" sz="2400">
                <a:solidFill>
                  <a:srgbClr val="333399"/>
                </a:solidFill>
                <a:ea typeface="黑体" panose="02010609060101010101" pitchFamily="49" charset="-122"/>
              </a:rPr>
              <a:t>SIFS </a:t>
            </a:r>
            <a:r>
              <a:rPr lang="zh-CN" altLang="en-US" sz="2400">
                <a:solidFill>
                  <a:srgbClr val="333399"/>
                </a:solidFill>
                <a:ea typeface="黑体" panose="02010609060101010101" pitchFamily="49" charset="-122"/>
              </a:rPr>
              <a:t>长，是为了在开始使用 </a:t>
            </a:r>
            <a:r>
              <a:rPr lang="en-US" altLang="zh-CN" sz="2400">
                <a:solidFill>
                  <a:srgbClr val="333399"/>
                </a:solidFill>
                <a:ea typeface="黑体" panose="02010609060101010101" pitchFamily="49" charset="-122"/>
              </a:rPr>
              <a:t>PCF </a:t>
            </a:r>
            <a:r>
              <a:rPr lang="zh-CN" altLang="en-US" sz="2400">
                <a:solidFill>
                  <a:srgbClr val="333399"/>
                </a:solidFill>
                <a:ea typeface="黑体" panose="02010609060101010101" pitchFamily="49" charset="-122"/>
              </a:rPr>
              <a:t>方式时（在 </a:t>
            </a:r>
            <a:r>
              <a:rPr lang="en-US" altLang="zh-CN" sz="2400">
                <a:solidFill>
                  <a:srgbClr val="333399"/>
                </a:solidFill>
                <a:ea typeface="黑体" panose="02010609060101010101" pitchFamily="49" charset="-122"/>
              </a:rPr>
              <a:t>PCF </a:t>
            </a:r>
            <a:r>
              <a:rPr lang="zh-CN" altLang="en-US" sz="2400">
                <a:solidFill>
                  <a:srgbClr val="333399"/>
                </a:solidFill>
                <a:ea typeface="黑体" panose="02010609060101010101" pitchFamily="49" charset="-122"/>
              </a:rPr>
              <a:t>方式下使用，没有争用）优先获得接入到媒体中。</a:t>
            </a:r>
            <a:r>
              <a:rPr lang="en-US" altLang="zh-CN" sz="2400">
                <a:solidFill>
                  <a:srgbClr val="333399"/>
                </a:solidFill>
                <a:ea typeface="黑体" panose="02010609060101010101" pitchFamily="49" charset="-122"/>
              </a:rPr>
              <a:t>PIFS </a:t>
            </a:r>
            <a:r>
              <a:rPr lang="zh-CN" altLang="en-US" sz="2400">
                <a:solidFill>
                  <a:srgbClr val="333399"/>
                </a:solidFill>
                <a:ea typeface="黑体" panose="02010609060101010101" pitchFamily="49" charset="-122"/>
              </a:rPr>
              <a:t>的长度是 </a:t>
            </a:r>
            <a:r>
              <a:rPr lang="en-US" altLang="zh-CN" sz="2400">
                <a:solidFill>
                  <a:srgbClr val="333399"/>
                </a:solidFill>
                <a:ea typeface="黑体" panose="02010609060101010101" pitchFamily="49" charset="-122"/>
              </a:rPr>
              <a:t>SIFS </a:t>
            </a:r>
            <a:r>
              <a:rPr lang="zh-CN" altLang="en-US" sz="2400">
                <a:solidFill>
                  <a:srgbClr val="333399"/>
                </a:solidFill>
                <a:ea typeface="黑体" panose="02010609060101010101" pitchFamily="49" charset="-122"/>
              </a:rPr>
              <a:t>加一个时隙</a:t>
            </a:r>
            <a:r>
              <a:rPr lang="en-US" altLang="zh-CN" sz="2400">
                <a:solidFill>
                  <a:srgbClr val="333399"/>
                </a:solidFill>
                <a:ea typeface="黑体" panose="02010609060101010101" pitchFamily="49" charset="-122"/>
              </a:rPr>
              <a:t>(slot)</a:t>
            </a:r>
            <a:r>
              <a:rPr lang="zh-CN" altLang="en-US" sz="2400">
                <a:solidFill>
                  <a:srgbClr val="333399"/>
                </a:solidFill>
                <a:ea typeface="黑体" panose="02010609060101010101" pitchFamily="49" charset="-122"/>
              </a:rPr>
              <a:t>长度。 </a:t>
            </a:r>
          </a:p>
        </p:txBody>
      </p:sp>
      <p:sp>
        <p:nvSpPr>
          <p:cNvPr id="320587" name="Text Box 75">
            <a:extLst>
              <a:ext uri="{FF2B5EF4-FFF2-40B4-BE49-F238E27FC236}">
                <a16:creationId xmlns:a16="http://schemas.microsoft.com/office/drawing/2014/main" id="{5D1A058F-13AF-4146-95C0-E9E16C71DB58}"/>
              </a:ext>
            </a:extLst>
          </p:cNvPr>
          <p:cNvSpPr txBox="1">
            <a:spLocks noChangeArrowheads="1"/>
          </p:cNvSpPr>
          <p:nvPr/>
        </p:nvSpPr>
        <p:spPr bwMode="auto">
          <a:xfrm>
            <a:off x="4643438" y="1557338"/>
            <a:ext cx="4303712" cy="2292350"/>
          </a:xfrm>
          <a:prstGeom prst="rect">
            <a:avLst/>
          </a:prstGeom>
          <a:solidFill>
            <a:srgbClr val="CCECFF"/>
          </a:solidFill>
          <a:ln w="9525">
            <a:solidFill>
              <a:srgbClr val="333399"/>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333399"/>
                </a:solidFill>
                <a:ea typeface="黑体" panose="02010609060101010101" pitchFamily="49" charset="-122"/>
              </a:rPr>
              <a:t>时隙的长度是这样确定的：在一个基本服务集 </a:t>
            </a:r>
            <a:r>
              <a:rPr lang="en-US" altLang="zh-CN" sz="2400">
                <a:solidFill>
                  <a:srgbClr val="333399"/>
                </a:solidFill>
                <a:ea typeface="黑体" panose="02010609060101010101" pitchFamily="49" charset="-122"/>
              </a:rPr>
              <a:t>BSS </a:t>
            </a:r>
            <a:r>
              <a:rPr lang="zh-CN" altLang="en-US" sz="2400">
                <a:solidFill>
                  <a:srgbClr val="333399"/>
                </a:solidFill>
                <a:ea typeface="黑体" panose="02010609060101010101" pitchFamily="49" charset="-122"/>
              </a:rPr>
              <a:t>内当某个站在一个时隙开始时接入到媒体时，那么在下一个时隙开始时，其他站就都能检测出信道已转变为忙态。 </a:t>
            </a:r>
          </a:p>
        </p:txBody>
      </p:sp>
      <p:sp>
        <p:nvSpPr>
          <p:cNvPr id="1246275" name="Line 9">
            <a:extLst>
              <a:ext uri="{FF2B5EF4-FFF2-40B4-BE49-F238E27FC236}">
                <a16:creationId xmlns:a16="http://schemas.microsoft.com/office/drawing/2014/main" id="{D2E9B2DD-AC14-405B-A607-023A1DAFACA2}"/>
              </a:ext>
            </a:extLst>
          </p:cNvPr>
          <p:cNvSpPr>
            <a:spLocks noChangeShapeType="1"/>
          </p:cNvSpPr>
          <p:nvPr/>
        </p:nvSpPr>
        <p:spPr bwMode="auto">
          <a:xfrm>
            <a:off x="385763" y="3495675"/>
            <a:ext cx="84963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6276" name="Line 58">
            <a:extLst>
              <a:ext uri="{FF2B5EF4-FFF2-40B4-BE49-F238E27FC236}">
                <a16:creationId xmlns:a16="http://schemas.microsoft.com/office/drawing/2014/main" id="{77A46A27-A755-4F02-9FAD-64FC5E238DA5}"/>
              </a:ext>
            </a:extLst>
          </p:cNvPr>
          <p:cNvSpPr>
            <a:spLocks noChangeShapeType="1"/>
          </p:cNvSpPr>
          <p:nvPr/>
        </p:nvSpPr>
        <p:spPr bwMode="auto">
          <a:xfrm>
            <a:off x="384175" y="4651375"/>
            <a:ext cx="849471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6277" name="Line 30">
            <a:extLst>
              <a:ext uri="{FF2B5EF4-FFF2-40B4-BE49-F238E27FC236}">
                <a16:creationId xmlns:a16="http://schemas.microsoft.com/office/drawing/2014/main" id="{912B09DA-B2D9-4205-A545-41CC039E0B96}"/>
              </a:ext>
            </a:extLst>
          </p:cNvPr>
          <p:cNvSpPr>
            <a:spLocks noChangeShapeType="1"/>
          </p:cNvSpPr>
          <p:nvPr/>
        </p:nvSpPr>
        <p:spPr bwMode="auto">
          <a:xfrm>
            <a:off x="385763" y="5984875"/>
            <a:ext cx="84963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05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500" fill="hold"/>
                                        <p:tgtEl>
                                          <p:spTgt spid="320524"/>
                                        </p:tgtEl>
                                        <p:attrNameLst>
                                          <p:attrName>style.visibility</p:attrName>
                                        </p:attrNameLst>
                                      </p:cBhvr>
                                      <p:tavLst>
                                        <p:tav tm="0">
                                          <p:val>
                                            <p:strVal val="hidden"/>
                                          </p:val>
                                        </p:tav>
                                        <p:tav tm="50000">
                                          <p:val>
                                            <p:strVal val="visible"/>
                                          </p:val>
                                        </p:tav>
                                      </p:tavLst>
                                    </p:anim>
                                  </p:childTnLst>
                                </p:cTn>
                              </p:par>
                              <p:par>
                                <p:cTn id="11" presetID="35" presetClass="emph" presetSubtype="0" repeatCount="4000" fill="hold" grpId="0" nodeType="withEffect">
                                  <p:stCondLst>
                                    <p:cond delay="0"/>
                                  </p:stCondLst>
                                  <p:childTnLst>
                                    <p:anim calcmode="discrete" valueType="str">
                                      <p:cBhvr>
                                        <p:cTn id="12" dur="500" fill="hold"/>
                                        <p:tgtEl>
                                          <p:spTgt spid="320538"/>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0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4" grpId="0"/>
      <p:bldP spid="320538" grpId="0"/>
      <p:bldP spid="320586" grpId="0" animBg="1"/>
      <p:bldP spid="32058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6">
            <a:extLst>
              <a:ext uri="{FF2B5EF4-FFF2-40B4-BE49-F238E27FC236}">
                <a16:creationId xmlns:a16="http://schemas.microsoft.com/office/drawing/2014/main" id="{A803EC86-E360-40E3-8796-8E6B712F478E}"/>
              </a:ext>
            </a:extLst>
          </p:cNvPr>
          <p:cNvSpPr>
            <a:spLocks noGrp="1" noChangeArrowheads="1"/>
          </p:cNvSpPr>
          <p:nvPr>
            <p:ph type="title"/>
          </p:nvPr>
        </p:nvSpPr>
        <p:spPr>
          <a:xfrm>
            <a:off x="611188" y="404813"/>
            <a:ext cx="8116887" cy="839787"/>
          </a:xfrm>
        </p:spPr>
        <p:txBody>
          <a:bodyPr/>
          <a:lstStyle/>
          <a:p>
            <a:pPr algn="ctr" eaLnBrk="1" hangingPunct="1"/>
            <a:r>
              <a:rPr lang="zh-CN" altLang="en-US"/>
              <a:t>三种帧间间隔 </a:t>
            </a:r>
          </a:p>
        </p:txBody>
      </p:sp>
      <p:sp>
        <p:nvSpPr>
          <p:cNvPr id="1247235" name="Text Box 10">
            <a:extLst>
              <a:ext uri="{FF2B5EF4-FFF2-40B4-BE49-F238E27FC236}">
                <a16:creationId xmlns:a16="http://schemas.microsoft.com/office/drawing/2014/main" id="{A1B5FD0C-EF0E-480E-AE60-6C7559669891}"/>
              </a:ext>
            </a:extLst>
          </p:cNvPr>
          <p:cNvSpPr txBox="1">
            <a:spLocks noChangeArrowheads="1"/>
          </p:cNvSpPr>
          <p:nvPr/>
        </p:nvSpPr>
        <p:spPr bwMode="auto">
          <a:xfrm>
            <a:off x="8388350" y="3095625"/>
            <a:ext cx="642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47236" name="Text Box 11">
            <a:extLst>
              <a:ext uri="{FF2B5EF4-FFF2-40B4-BE49-F238E27FC236}">
                <a16:creationId xmlns:a16="http://schemas.microsoft.com/office/drawing/2014/main" id="{37C1FD89-8CDC-46EE-B889-BEDF33664FA0}"/>
              </a:ext>
            </a:extLst>
          </p:cNvPr>
          <p:cNvSpPr txBox="1">
            <a:spLocks noChangeArrowheads="1"/>
          </p:cNvSpPr>
          <p:nvPr/>
        </p:nvSpPr>
        <p:spPr bwMode="auto">
          <a:xfrm>
            <a:off x="1503363" y="2916238"/>
            <a:ext cx="693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47237" name="Text Box 12">
            <a:extLst>
              <a:ext uri="{FF2B5EF4-FFF2-40B4-BE49-F238E27FC236}">
                <a16:creationId xmlns:a16="http://schemas.microsoft.com/office/drawing/2014/main" id="{6C0923E6-2DAF-485A-8389-A256EE9204E7}"/>
              </a:ext>
            </a:extLst>
          </p:cNvPr>
          <p:cNvSpPr txBox="1">
            <a:spLocks noChangeArrowheads="1"/>
          </p:cNvSpPr>
          <p:nvPr/>
        </p:nvSpPr>
        <p:spPr bwMode="auto">
          <a:xfrm>
            <a:off x="1560513" y="2530475"/>
            <a:ext cx="693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PIFS</a:t>
            </a:r>
          </a:p>
        </p:txBody>
      </p:sp>
      <p:sp>
        <p:nvSpPr>
          <p:cNvPr id="321549" name="Text Box 13">
            <a:extLst>
              <a:ext uri="{FF2B5EF4-FFF2-40B4-BE49-F238E27FC236}">
                <a16:creationId xmlns:a16="http://schemas.microsoft.com/office/drawing/2014/main" id="{0A395ED7-F680-497D-A22F-D57F9D4D7D7C}"/>
              </a:ext>
            </a:extLst>
          </p:cNvPr>
          <p:cNvSpPr txBox="1">
            <a:spLocks noChangeArrowheads="1"/>
          </p:cNvSpPr>
          <p:nvPr/>
        </p:nvSpPr>
        <p:spPr bwMode="auto">
          <a:xfrm>
            <a:off x="1566863" y="2165350"/>
            <a:ext cx="70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DIFS</a:t>
            </a:r>
          </a:p>
        </p:txBody>
      </p:sp>
      <p:sp>
        <p:nvSpPr>
          <p:cNvPr id="1247239" name="Line 14">
            <a:extLst>
              <a:ext uri="{FF2B5EF4-FFF2-40B4-BE49-F238E27FC236}">
                <a16:creationId xmlns:a16="http://schemas.microsoft.com/office/drawing/2014/main" id="{3165A7BF-0E91-41D7-B897-A9B9644A9CAA}"/>
              </a:ext>
            </a:extLst>
          </p:cNvPr>
          <p:cNvSpPr>
            <a:spLocks noChangeShapeType="1"/>
          </p:cNvSpPr>
          <p:nvPr/>
        </p:nvSpPr>
        <p:spPr bwMode="auto">
          <a:xfrm flipV="1">
            <a:off x="1566863" y="3257550"/>
            <a:ext cx="534987" cy="1588"/>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40" name="Line 15">
            <a:extLst>
              <a:ext uri="{FF2B5EF4-FFF2-40B4-BE49-F238E27FC236}">
                <a16:creationId xmlns:a16="http://schemas.microsoft.com/office/drawing/2014/main" id="{7CD6FE4E-CDFA-49C8-BA63-D53AE4B2EE02}"/>
              </a:ext>
            </a:extLst>
          </p:cNvPr>
          <p:cNvSpPr>
            <a:spLocks noChangeShapeType="1"/>
          </p:cNvSpPr>
          <p:nvPr/>
        </p:nvSpPr>
        <p:spPr bwMode="auto">
          <a:xfrm flipV="1">
            <a:off x="1566863" y="2881313"/>
            <a:ext cx="63182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41" name="Line 16">
            <a:extLst>
              <a:ext uri="{FF2B5EF4-FFF2-40B4-BE49-F238E27FC236}">
                <a16:creationId xmlns:a16="http://schemas.microsoft.com/office/drawing/2014/main" id="{7861EAB5-DD13-4C5B-A88C-D00AC5994B54}"/>
              </a:ext>
            </a:extLst>
          </p:cNvPr>
          <p:cNvSpPr>
            <a:spLocks noChangeShapeType="1"/>
          </p:cNvSpPr>
          <p:nvPr/>
        </p:nvSpPr>
        <p:spPr bwMode="auto">
          <a:xfrm>
            <a:off x="1566863" y="2506663"/>
            <a:ext cx="70961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42" name="Freeform 17">
            <a:extLst>
              <a:ext uri="{FF2B5EF4-FFF2-40B4-BE49-F238E27FC236}">
                <a16:creationId xmlns:a16="http://schemas.microsoft.com/office/drawing/2014/main" id="{BC8DE266-A881-4A9B-A99B-FA802F2453FE}"/>
              </a:ext>
            </a:extLst>
          </p:cNvPr>
          <p:cNvSpPr>
            <a:spLocks/>
          </p:cNvSpPr>
          <p:nvPr/>
        </p:nvSpPr>
        <p:spPr bwMode="auto">
          <a:xfrm>
            <a:off x="544513" y="3121025"/>
            <a:ext cx="1022350" cy="374650"/>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66FF66"/>
          </a:solidFill>
          <a:ln w="9525">
            <a:solidFill>
              <a:schemeClr val="tx1"/>
            </a:solidFill>
            <a:round/>
            <a:headEnd/>
            <a:tailEnd/>
          </a:ln>
        </p:spPr>
        <p:txBody>
          <a:bodyPr/>
          <a:lstStyle/>
          <a:p>
            <a:endParaRPr lang="zh-CN" altLang="en-US"/>
          </a:p>
        </p:txBody>
      </p:sp>
      <p:sp>
        <p:nvSpPr>
          <p:cNvPr id="1247243" name="Text Box 18">
            <a:extLst>
              <a:ext uri="{FF2B5EF4-FFF2-40B4-BE49-F238E27FC236}">
                <a16:creationId xmlns:a16="http://schemas.microsoft.com/office/drawing/2014/main" id="{4B47B066-524E-4CF1-9FC3-C8DD4DBC593F}"/>
              </a:ext>
            </a:extLst>
          </p:cNvPr>
          <p:cNvSpPr txBox="1">
            <a:spLocks noChangeArrowheads="1"/>
          </p:cNvSpPr>
          <p:nvPr/>
        </p:nvSpPr>
        <p:spPr bwMode="auto">
          <a:xfrm>
            <a:off x="500063" y="3117850"/>
            <a:ext cx="115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媒体空闲                                    </a:t>
            </a:r>
          </a:p>
        </p:txBody>
      </p:sp>
      <p:sp>
        <p:nvSpPr>
          <p:cNvPr id="1247244" name="Freeform 19">
            <a:extLst>
              <a:ext uri="{FF2B5EF4-FFF2-40B4-BE49-F238E27FC236}">
                <a16:creationId xmlns:a16="http://schemas.microsoft.com/office/drawing/2014/main" id="{F8E4C6CA-F958-4610-92F4-B9299E57EF10}"/>
              </a:ext>
            </a:extLst>
          </p:cNvPr>
          <p:cNvSpPr>
            <a:spLocks/>
          </p:cNvSpPr>
          <p:nvPr/>
        </p:nvSpPr>
        <p:spPr bwMode="auto">
          <a:xfrm>
            <a:off x="2276475" y="3121025"/>
            <a:ext cx="1403350" cy="374650"/>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FF99"/>
          </a:solidFill>
          <a:ln w="9525">
            <a:solidFill>
              <a:schemeClr val="tx1"/>
            </a:solidFill>
            <a:round/>
            <a:headEnd/>
            <a:tailEnd/>
          </a:ln>
        </p:spPr>
        <p:txBody>
          <a:bodyPr/>
          <a:lstStyle/>
          <a:p>
            <a:endParaRPr lang="zh-CN" altLang="en-US"/>
          </a:p>
        </p:txBody>
      </p:sp>
      <p:sp>
        <p:nvSpPr>
          <p:cNvPr id="1247245" name="Line 20">
            <a:extLst>
              <a:ext uri="{FF2B5EF4-FFF2-40B4-BE49-F238E27FC236}">
                <a16:creationId xmlns:a16="http://schemas.microsoft.com/office/drawing/2014/main" id="{4B035DDD-EEF3-471A-A01E-1C9B6C9DE05C}"/>
              </a:ext>
            </a:extLst>
          </p:cNvPr>
          <p:cNvSpPr>
            <a:spLocks noChangeShapeType="1"/>
          </p:cNvSpPr>
          <p:nvPr/>
        </p:nvSpPr>
        <p:spPr bwMode="auto">
          <a:xfrm flipV="1">
            <a:off x="1566863" y="2241550"/>
            <a:ext cx="0" cy="839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46" name="Line 21">
            <a:extLst>
              <a:ext uri="{FF2B5EF4-FFF2-40B4-BE49-F238E27FC236}">
                <a16:creationId xmlns:a16="http://schemas.microsoft.com/office/drawing/2014/main" id="{112C5887-ABB6-4525-B760-4E67D5506527}"/>
              </a:ext>
            </a:extLst>
          </p:cNvPr>
          <p:cNvSpPr>
            <a:spLocks noChangeShapeType="1"/>
          </p:cNvSpPr>
          <p:nvPr/>
        </p:nvSpPr>
        <p:spPr bwMode="auto">
          <a:xfrm>
            <a:off x="2276475" y="2241550"/>
            <a:ext cx="0" cy="839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47" name="Line 22">
            <a:extLst>
              <a:ext uri="{FF2B5EF4-FFF2-40B4-BE49-F238E27FC236}">
                <a16:creationId xmlns:a16="http://schemas.microsoft.com/office/drawing/2014/main" id="{EE8793E3-77E3-4D64-9F0F-C7E296947A3A}"/>
              </a:ext>
            </a:extLst>
          </p:cNvPr>
          <p:cNvSpPr>
            <a:spLocks noChangeShapeType="1"/>
          </p:cNvSpPr>
          <p:nvPr/>
        </p:nvSpPr>
        <p:spPr bwMode="auto">
          <a:xfrm>
            <a:off x="2184400" y="2732088"/>
            <a:ext cx="0"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48" name="Line 23">
            <a:extLst>
              <a:ext uri="{FF2B5EF4-FFF2-40B4-BE49-F238E27FC236}">
                <a16:creationId xmlns:a16="http://schemas.microsoft.com/office/drawing/2014/main" id="{AB6F9E3C-B492-4EF6-8997-1B8AF52B0D89}"/>
              </a:ext>
            </a:extLst>
          </p:cNvPr>
          <p:cNvSpPr>
            <a:spLocks noChangeShapeType="1"/>
          </p:cNvSpPr>
          <p:nvPr/>
        </p:nvSpPr>
        <p:spPr bwMode="auto">
          <a:xfrm flipH="1">
            <a:off x="2103438" y="3195638"/>
            <a:ext cx="3175" cy="179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49" name="Text Box 24">
            <a:extLst>
              <a:ext uri="{FF2B5EF4-FFF2-40B4-BE49-F238E27FC236}">
                <a16:creationId xmlns:a16="http://schemas.microsoft.com/office/drawing/2014/main" id="{2308A115-5E68-4B9B-8D0A-DD0FFF985D34}"/>
              </a:ext>
            </a:extLst>
          </p:cNvPr>
          <p:cNvSpPr txBox="1">
            <a:spLocks noChangeArrowheads="1"/>
          </p:cNvSpPr>
          <p:nvPr/>
        </p:nvSpPr>
        <p:spPr bwMode="auto">
          <a:xfrm>
            <a:off x="2293938" y="3141663"/>
            <a:ext cx="1354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发送第 </a:t>
            </a:r>
            <a:r>
              <a:rPr kumimoji="1" lang="en-US" altLang="zh-CN">
                <a:solidFill>
                  <a:srgbClr val="333399"/>
                </a:solidFill>
                <a:ea typeface="黑体" panose="02010609060101010101" pitchFamily="49" charset="-122"/>
              </a:rPr>
              <a:t>1 </a:t>
            </a:r>
            <a:r>
              <a:rPr kumimoji="1" lang="zh-CN" altLang="en-US">
                <a:solidFill>
                  <a:srgbClr val="333399"/>
                </a:solidFill>
                <a:ea typeface="黑体" panose="02010609060101010101" pitchFamily="49" charset="-122"/>
              </a:rPr>
              <a:t>帧</a:t>
            </a:r>
          </a:p>
        </p:txBody>
      </p:sp>
      <p:sp>
        <p:nvSpPr>
          <p:cNvPr id="1247250" name="Text Box 25">
            <a:extLst>
              <a:ext uri="{FF2B5EF4-FFF2-40B4-BE49-F238E27FC236}">
                <a16:creationId xmlns:a16="http://schemas.microsoft.com/office/drawing/2014/main" id="{1361B22B-3920-4142-94EC-98E636FF9F88}"/>
              </a:ext>
            </a:extLst>
          </p:cNvPr>
          <p:cNvSpPr txBox="1">
            <a:spLocks noChangeArrowheads="1"/>
          </p:cNvSpPr>
          <p:nvPr/>
        </p:nvSpPr>
        <p:spPr bwMode="auto">
          <a:xfrm>
            <a:off x="3567113" y="3516313"/>
            <a:ext cx="693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47251" name="Text Box 26">
            <a:extLst>
              <a:ext uri="{FF2B5EF4-FFF2-40B4-BE49-F238E27FC236}">
                <a16:creationId xmlns:a16="http://schemas.microsoft.com/office/drawing/2014/main" id="{7475820F-0009-482E-A1E8-D24A2B59BE7D}"/>
              </a:ext>
            </a:extLst>
          </p:cNvPr>
          <p:cNvSpPr txBox="1">
            <a:spLocks noChangeArrowheads="1"/>
          </p:cNvSpPr>
          <p:nvPr/>
        </p:nvSpPr>
        <p:spPr bwMode="auto">
          <a:xfrm>
            <a:off x="4819650" y="4986338"/>
            <a:ext cx="690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PIFS</a:t>
            </a:r>
          </a:p>
        </p:txBody>
      </p:sp>
      <p:sp>
        <p:nvSpPr>
          <p:cNvPr id="1247252" name="Line 27">
            <a:extLst>
              <a:ext uri="{FF2B5EF4-FFF2-40B4-BE49-F238E27FC236}">
                <a16:creationId xmlns:a16="http://schemas.microsoft.com/office/drawing/2014/main" id="{3D4A2F34-F45D-4813-A4D0-8CFA5BF3D4F2}"/>
              </a:ext>
            </a:extLst>
          </p:cNvPr>
          <p:cNvSpPr>
            <a:spLocks noChangeShapeType="1"/>
          </p:cNvSpPr>
          <p:nvPr/>
        </p:nvSpPr>
        <p:spPr bwMode="auto">
          <a:xfrm>
            <a:off x="4865688" y="5330825"/>
            <a:ext cx="60007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53" name="Line 28">
            <a:extLst>
              <a:ext uri="{FF2B5EF4-FFF2-40B4-BE49-F238E27FC236}">
                <a16:creationId xmlns:a16="http://schemas.microsoft.com/office/drawing/2014/main" id="{AB0A74BA-0786-4828-B018-778A7AB12D24}"/>
              </a:ext>
            </a:extLst>
          </p:cNvPr>
          <p:cNvSpPr>
            <a:spLocks noChangeShapeType="1"/>
          </p:cNvSpPr>
          <p:nvPr/>
        </p:nvSpPr>
        <p:spPr bwMode="auto">
          <a:xfrm flipH="1" flipV="1">
            <a:off x="3679825" y="3529013"/>
            <a:ext cx="0" cy="442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54" name="Line 29">
            <a:extLst>
              <a:ext uri="{FF2B5EF4-FFF2-40B4-BE49-F238E27FC236}">
                <a16:creationId xmlns:a16="http://schemas.microsoft.com/office/drawing/2014/main" id="{000E7E15-A76B-4705-BF19-B105BF5B38F9}"/>
              </a:ext>
            </a:extLst>
          </p:cNvPr>
          <p:cNvSpPr>
            <a:spLocks noChangeShapeType="1"/>
          </p:cNvSpPr>
          <p:nvPr/>
        </p:nvSpPr>
        <p:spPr bwMode="auto">
          <a:xfrm>
            <a:off x="5478463" y="5180013"/>
            <a:ext cx="0"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55" name="Text Box 31">
            <a:extLst>
              <a:ext uri="{FF2B5EF4-FFF2-40B4-BE49-F238E27FC236}">
                <a16:creationId xmlns:a16="http://schemas.microsoft.com/office/drawing/2014/main" id="{FC7700CA-736A-41B2-A4D0-BBFC2A20241A}"/>
              </a:ext>
            </a:extLst>
          </p:cNvPr>
          <p:cNvSpPr txBox="1">
            <a:spLocks noChangeArrowheads="1"/>
          </p:cNvSpPr>
          <p:nvPr/>
        </p:nvSpPr>
        <p:spPr bwMode="auto">
          <a:xfrm>
            <a:off x="8388350" y="5589588"/>
            <a:ext cx="642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47256" name="Freeform 32">
            <a:extLst>
              <a:ext uri="{FF2B5EF4-FFF2-40B4-BE49-F238E27FC236}">
                <a16:creationId xmlns:a16="http://schemas.microsoft.com/office/drawing/2014/main" id="{16E19B4D-8783-4E43-94DF-24963E833D1F}"/>
              </a:ext>
            </a:extLst>
          </p:cNvPr>
          <p:cNvSpPr>
            <a:spLocks/>
          </p:cNvSpPr>
          <p:nvPr/>
        </p:nvSpPr>
        <p:spPr bwMode="auto">
          <a:xfrm>
            <a:off x="2265363" y="5608638"/>
            <a:ext cx="2597150" cy="37623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99FFCC"/>
          </a:solidFill>
          <a:ln w="9525">
            <a:solidFill>
              <a:schemeClr val="tx1"/>
            </a:solidFill>
            <a:round/>
            <a:headEnd/>
            <a:tailEnd/>
          </a:ln>
        </p:spPr>
        <p:txBody>
          <a:bodyPr/>
          <a:lstStyle/>
          <a:p>
            <a:endParaRPr lang="zh-CN" altLang="en-US"/>
          </a:p>
        </p:txBody>
      </p:sp>
      <p:sp>
        <p:nvSpPr>
          <p:cNvPr id="1247257" name="Text Box 33">
            <a:extLst>
              <a:ext uri="{FF2B5EF4-FFF2-40B4-BE49-F238E27FC236}">
                <a16:creationId xmlns:a16="http://schemas.microsoft.com/office/drawing/2014/main" id="{963DD0B0-6127-4256-B479-3EA4C2872C2D}"/>
              </a:ext>
            </a:extLst>
          </p:cNvPr>
          <p:cNvSpPr txBox="1">
            <a:spLocks noChangeArrowheads="1"/>
          </p:cNvSpPr>
          <p:nvPr/>
        </p:nvSpPr>
        <p:spPr bwMode="auto">
          <a:xfrm>
            <a:off x="2722563" y="5595938"/>
            <a:ext cx="179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NAV</a:t>
            </a:r>
            <a:r>
              <a:rPr kumimoji="1" lang="zh-CN" altLang="en-US">
                <a:solidFill>
                  <a:srgbClr val="333399"/>
                </a:solidFill>
                <a:ea typeface="黑体" panose="02010609060101010101" pitchFamily="49" charset="-122"/>
              </a:rPr>
              <a:t>（媒体忙）</a:t>
            </a:r>
          </a:p>
        </p:txBody>
      </p:sp>
      <p:sp>
        <p:nvSpPr>
          <p:cNvPr id="321570" name="Text Box 34">
            <a:extLst>
              <a:ext uri="{FF2B5EF4-FFF2-40B4-BE49-F238E27FC236}">
                <a16:creationId xmlns:a16="http://schemas.microsoft.com/office/drawing/2014/main" id="{1B1B40C7-EECE-4FF3-9C31-66C2B44B313F}"/>
              </a:ext>
            </a:extLst>
          </p:cNvPr>
          <p:cNvSpPr txBox="1">
            <a:spLocks noChangeArrowheads="1"/>
          </p:cNvSpPr>
          <p:nvPr/>
        </p:nvSpPr>
        <p:spPr bwMode="auto">
          <a:xfrm>
            <a:off x="4833938" y="467836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DIFS</a:t>
            </a:r>
          </a:p>
        </p:txBody>
      </p:sp>
      <p:sp>
        <p:nvSpPr>
          <p:cNvPr id="1247259" name="Line 35">
            <a:extLst>
              <a:ext uri="{FF2B5EF4-FFF2-40B4-BE49-F238E27FC236}">
                <a16:creationId xmlns:a16="http://schemas.microsoft.com/office/drawing/2014/main" id="{D77CACD4-359B-46FB-B51E-0068524B3ECD}"/>
              </a:ext>
            </a:extLst>
          </p:cNvPr>
          <p:cNvSpPr>
            <a:spLocks noChangeShapeType="1"/>
          </p:cNvSpPr>
          <p:nvPr/>
        </p:nvSpPr>
        <p:spPr bwMode="auto">
          <a:xfrm flipV="1">
            <a:off x="4876800" y="4994275"/>
            <a:ext cx="6715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60" name="Line 36">
            <a:extLst>
              <a:ext uri="{FF2B5EF4-FFF2-40B4-BE49-F238E27FC236}">
                <a16:creationId xmlns:a16="http://schemas.microsoft.com/office/drawing/2014/main" id="{0F765DEE-AB73-43BD-B8E6-60467328F534}"/>
              </a:ext>
            </a:extLst>
          </p:cNvPr>
          <p:cNvSpPr>
            <a:spLocks noChangeShapeType="1"/>
          </p:cNvSpPr>
          <p:nvPr/>
        </p:nvSpPr>
        <p:spPr bwMode="auto">
          <a:xfrm flipH="1" flipV="1">
            <a:off x="4862513" y="4692650"/>
            <a:ext cx="0" cy="425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61" name="Line 37">
            <a:extLst>
              <a:ext uri="{FF2B5EF4-FFF2-40B4-BE49-F238E27FC236}">
                <a16:creationId xmlns:a16="http://schemas.microsoft.com/office/drawing/2014/main" id="{DB4FBB99-C71B-4FE4-B3AF-6BCBEDF113F4}"/>
              </a:ext>
            </a:extLst>
          </p:cNvPr>
          <p:cNvSpPr>
            <a:spLocks noChangeShapeType="1"/>
          </p:cNvSpPr>
          <p:nvPr/>
        </p:nvSpPr>
        <p:spPr bwMode="auto">
          <a:xfrm>
            <a:off x="5548313" y="4692650"/>
            <a:ext cx="0" cy="858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62" name="Freeform 38">
            <a:extLst>
              <a:ext uri="{FF2B5EF4-FFF2-40B4-BE49-F238E27FC236}">
                <a16:creationId xmlns:a16="http://schemas.microsoft.com/office/drawing/2014/main" id="{8A4F55D0-4814-4D1E-B78B-6F22D2F1021C}"/>
              </a:ext>
            </a:extLst>
          </p:cNvPr>
          <p:cNvSpPr>
            <a:spLocks/>
          </p:cNvSpPr>
          <p:nvPr/>
        </p:nvSpPr>
        <p:spPr bwMode="auto">
          <a:xfrm>
            <a:off x="6823075" y="5608638"/>
            <a:ext cx="1382713" cy="37623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FF99"/>
          </a:solidFill>
          <a:ln w="9525">
            <a:solidFill>
              <a:schemeClr val="tx1"/>
            </a:solidFill>
            <a:round/>
            <a:headEnd/>
            <a:tailEnd/>
          </a:ln>
        </p:spPr>
        <p:txBody>
          <a:bodyPr/>
          <a:lstStyle/>
          <a:p>
            <a:endParaRPr lang="zh-CN" altLang="en-US"/>
          </a:p>
        </p:txBody>
      </p:sp>
      <p:sp>
        <p:nvSpPr>
          <p:cNvPr id="1247263" name="Freeform 39">
            <a:extLst>
              <a:ext uri="{FF2B5EF4-FFF2-40B4-BE49-F238E27FC236}">
                <a16:creationId xmlns:a16="http://schemas.microsoft.com/office/drawing/2014/main" id="{52C7F474-5995-44A9-887A-A16C2A26063C}"/>
              </a:ext>
            </a:extLst>
          </p:cNvPr>
          <p:cNvSpPr>
            <a:spLocks/>
          </p:cNvSpPr>
          <p:nvPr/>
        </p:nvSpPr>
        <p:spPr bwMode="auto">
          <a:xfrm>
            <a:off x="5541963" y="5608638"/>
            <a:ext cx="1281112" cy="376237"/>
          </a:xfrm>
          <a:custGeom>
            <a:avLst/>
            <a:gdLst>
              <a:gd name="T0" fmla="*/ 0 w 780"/>
              <a:gd name="T1" fmla="*/ 240 h 240"/>
              <a:gd name="T2" fmla="*/ 0 w 780"/>
              <a:gd name="T3" fmla="*/ 0 h 240"/>
              <a:gd name="T4" fmla="*/ 780 w 780"/>
              <a:gd name="T5" fmla="*/ 0 h 240"/>
              <a:gd name="T6" fmla="*/ 0 60000 65536"/>
              <a:gd name="T7" fmla="*/ 0 60000 65536"/>
              <a:gd name="T8" fmla="*/ 0 60000 65536"/>
              <a:gd name="T9" fmla="*/ 0 w 780"/>
              <a:gd name="T10" fmla="*/ 0 h 240"/>
              <a:gd name="T11" fmla="*/ 780 w 780"/>
              <a:gd name="T12" fmla="*/ 240 h 240"/>
            </a:gdLst>
            <a:ahLst/>
            <a:cxnLst>
              <a:cxn ang="T6">
                <a:pos x="T0" y="T1"/>
              </a:cxn>
              <a:cxn ang="T7">
                <a:pos x="T2" y="T3"/>
              </a:cxn>
              <a:cxn ang="T8">
                <a:pos x="T4" y="T5"/>
              </a:cxn>
            </a:cxnLst>
            <a:rect l="T9" t="T10" r="T11" b="T12"/>
            <a:pathLst>
              <a:path w="780" h="240">
                <a:moveTo>
                  <a:pt x="0" y="240"/>
                </a:moveTo>
                <a:lnTo>
                  <a:pt x="0" y="0"/>
                </a:lnTo>
                <a:lnTo>
                  <a:pt x="780" y="0"/>
                </a:lnTo>
              </a:path>
            </a:pathLst>
          </a:custGeom>
          <a:solidFill>
            <a:schemeClr val="bg1"/>
          </a:solidFill>
          <a:ln w="9525">
            <a:solidFill>
              <a:schemeClr val="tx1"/>
            </a:solidFill>
            <a:round/>
            <a:headEnd/>
            <a:tailEnd/>
          </a:ln>
        </p:spPr>
        <p:txBody>
          <a:bodyPr/>
          <a:lstStyle/>
          <a:p>
            <a:endParaRPr lang="zh-CN" altLang="en-US"/>
          </a:p>
        </p:txBody>
      </p:sp>
      <p:sp>
        <p:nvSpPr>
          <p:cNvPr id="1247264" name="Line 40">
            <a:extLst>
              <a:ext uri="{FF2B5EF4-FFF2-40B4-BE49-F238E27FC236}">
                <a16:creationId xmlns:a16="http://schemas.microsoft.com/office/drawing/2014/main" id="{6CEB5CAE-038B-4965-83DC-8D4E98EC577A}"/>
              </a:ext>
            </a:extLst>
          </p:cNvPr>
          <p:cNvSpPr>
            <a:spLocks noChangeShapeType="1"/>
          </p:cNvSpPr>
          <p:nvPr/>
        </p:nvSpPr>
        <p:spPr bwMode="auto">
          <a:xfrm>
            <a:off x="5699125"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65" name="Line 41">
            <a:extLst>
              <a:ext uri="{FF2B5EF4-FFF2-40B4-BE49-F238E27FC236}">
                <a16:creationId xmlns:a16="http://schemas.microsoft.com/office/drawing/2014/main" id="{7091B517-E3F8-4746-9F49-4D9D62758053}"/>
              </a:ext>
            </a:extLst>
          </p:cNvPr>
          <p:cNvSpPr>
            <a:spLocks noChangeShapeType="1"/>
          </p:cNvSpPr>
          <p:nvPr/>
        </p:nvSpPr>
        <p:spPr bwMode="auto">
          <a:xfrm>
            <a:off x="5856288"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66" name="Line 42">
            <a:extLst>
              <a:ext uri="{FF2B5EF4-FFF2-40B4-BE49-F238E27FC236}">
                <a16:creationId xmlns:a16="http://schemas.microsoft.com/office/drawing/2014/main" id="{592D5F96-889C-4418-812D-B69C66C3F360}"/>
              </a:ext>
            </a:extLst>
          </p:cNvPr>
          <p:cNvSpPr>
            <a:spLocks noChangeShapeType="1"/>
          </p:cNvSpPr>
          <p:nvPr/>
        </p:nvSpPr>
        <p:spPr bwMode="auto">
          <a:xfrm>
            <a:off x="6013450"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67" name="Line 43">
            <a:extLst>
              <a:ext uri="{FF2B5EF4-FFF2-40B4-BE49-F238E27FC236}">
                <a16:creationId xmlns:a16="http://schemas.microsoft.com/office/drawing/2014/main" id="{A1DB5D67-091F-413F-9094-2D64F2E35021}"/>
              </a:ext>
            </a:extLst>
          </p:cNvPr>
          <p:cNvSpPr>
            <a:spLocks noChangeShapeType="1"/>
          </p:cNvSpPr>
          <p:nvPr/>
        </p:nvSpPr>
        <p:spPr bwMode="auto">
          <a:xfrm>
            <a:off x="6172200"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68" name="Line 44">
            <a:extLst>
              <a:ext uri="{FF2B5EF4-FFF2-40B4-BE49-F238E27FC236}">
                <a16:creationId xmlns:a16="http://schemas.microsoft.com/office/drawing/2014/main" id="{EC97C7A4-0290-4ACE-81BB-9224CE1B1A19}"/>
              </a:ext>
            </a:extLst>
          </p:cNvPr>
          <p:cNvSpPr>
            <a:spLocks noChangeShapeType="1"/>
          </p:cNvSpPr>
          <p:nvPr/>
        </p:nvSpPr>
        <p:spPr bwMode="auto">
          <a:xfrm>
            <a:off x="6329363" y="5603875"/>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69" name="Line 45">
            <a:extLst>
              <a:ext uri="{FF2B5EF4-FFF2-40B4-BE49-F238E27FC236}">
                <a16:creationId xmlns:a16="http://schemas.microsoft.com/office/drawing/2014/main" id="{8ADB07B7-9116-4940-B07C-C3CC11CE21D7}"/>
              </a:ext>
            </a:extLst>
          </p:cNvPr>
          <p:cNvSpPr>
            <a:spLocks noChangeShapeType="1"/>
          </p:cNvSpPr>
          <p:nvPr/>
        </p:nvSpPr>
        <p:spPr bwMode="auto">
          <a:xfrm>
            <a:off x="6486525" y="5613400"/>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70" name="Line 46">
            <a:extLst>
              <a:ext uri="{FF2B5EF4-FFF2-40B4-BE49-F238E27FC236}">
                <a16:creationId xmlns:a16="http://schemas.microsoft.com/office/drawing/2014/main" id="{DB4BB281-5DF6-4073-92C5-E90A0C783C7A}"/>
              </a:ext>
            </a:extLst>
          </p:cNvPr>
          <p:cNvSpPr>
            <a:spLocks noChangeShapeType="1"/>
          </p:cNvSpPr>
          <p:nvPr/>
        </p:nvSpPr>
        <p:spPr bwMode="auto">
          <a:xfrm>
            <a:off x="6654800" y="5613400"/>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71" name="Line 47">
            <a:extLst>
              <a:ext uri="{FF2B5EF4-FFF2-40B4-BE49-F238E27FC236}">
                <a16:creationId xmlns:a16="http://schemas.microsoft.com/office/drawing/2014/main" id="{40F1FC6A-37AE-4B99-919D-0FBE3C467AB5}"/>
              </a:ext>
            </a:extLst>
          </p:cNvPr>
          <p:cNvSpPr>
            <a:spLocks noChangeShapeType="1"/>
          </p:cNvSpPr>
          <p:nvPr/>
        </p:nvSpPr>
        <p:spPr bwMode="auto">
          <a:xfrm>
            <a:off x="5575300" y="5330825"/>
            <a:ext cx="127793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72" name="Text Box 48">
            <a:extLst>
              <a:ext uri="{FF2B5EF4-FFF2-40B4-BE49-F238E27FC236}">
                <a16:creationId xmlns:a16="http://schemas.microsoft.com/office/drawing/2014/main" id="{3E51C374-ACE3-4A16-AFCF-F2879DFE205C}"/>
              </a:ext>
            </a:extLst>
          </p:cNvPr>
          <p:cNvSpPr txBox="1">
            <a:spLocks noChangeArrowheads="1"/>
          </p:cNvSpPr>
          <p:nvPr/>
        </p:nvSpPr>
        <p:spPr bwMode="auto">
          <a:xfrm>
            <a:off x="5643563" y="49371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争用窗口</a:t>
            </a:r>
          </a:p>
        </p:txBody>
      </p:sp>
      <p:sp>
        <p:nvSpPr>
          <p:cNvPr id="1247273" name="Text Box 49">
            <a:extLst>
              <a:ext uri="{FF2B5EF4-FFF2-40B4-BE49-F238E27FC236}">
                <a16:creationId xmlns:a16="http://schemas.microsoft.com/office/drawing/2014/main" id="{AC2F8CBE-AEEE-4489-A466-9871C8B97179}"/>
              </a:ext>
            </a:extLst>
          </p:cNvPr>
          <p:cNvSpPr txBox="1">
            <a:spLocks noChangeArrowheads="1"/>
          </p:cNvSpPr>
          <p:nvPr/>
        </p:nvSpPr>
        <p:spPr bwMode="auto">
          <a:xfrm>
            <a:off x="6789738" y="55626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发送下一 帧</a:t>
            </a:r>
          </a:p>
        </p:txBody>
      </p:sp>
      <p:sp>
        <p:nvSpPr>
          <p:cNvPr id="1247274" name="AutoShape 50">
            <a:extLst>
              <a:ext uri="{FF2B5EF4-FFF2-40B4-BE49-F238E27FC236}">
                <a16:creationId xmlns:a16="http://schemas.microsoft.com/office/drawing/2014/main" id="{9AB6A21A-5A4B-4F1C-A372-A4CBF2477CE4}"/>
              </a:ext>
            </a:extLst>
          </p:cNvPr>
          <p:cNvSpPr>
            <a:spLocks/>
          </p:cNvSpPr>
          <p:nvPr/>
        </p:nvSpPr>
        <p:spPr bwMode="auto">
          <a:xfrm rot="-5400000">
            <a:off x="3505201" y="4814887"/>
            <a:ext cx="144462" cy="2570163"/>
          </a:xfrm>
          <a:prstGeom prst="leftBrace">
            <a:avLst>
              <a:gd name="adj1" fmla="val 1482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7275" name="AutoShape 51">
            <a:extLst>
              <a:ext uri="{FF2B5EF4-FFF2-40B4-BE49-F238E27FC236}">
                <a16:creationId xmlns:a16="http://schemas.microsoft.com/office/drawing/2014/main" id="{24CD831E-9091-4D15-BD44-FA596529BB04}"/>
              </a:ext>
            </a:extLst>
          </p:cNvPr>
          <p:cNvSpPr>
            <a:spLocks/>
          </p:cNvSpPr>
          <p:nvPr/>
        </p:nvSpPr>
        <p:spPr bwMode="auto">
          <a:xfrm rot="-5400000">
            <a:off x="6126163" y="5449888"/>
            <a:ext cx="112712" cy="1249362"/>
          </a:xfrm>
          <a:prstGeom prst="leftBrace">
            <a:avLst>
              <a:gd name="adj1" fmla="val 9237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7276" name="Text Box 52">
            <a:extLst>
              <a:ext uri="{FF2B5EF4-FFF2-40B4-BE49-F238E27FC236}">
                <a16:creationId xmlns:a16="http://schemas.microsoft.com/office/drawing/2014/main" id="{57D140CC-5AEC-4C58-BD6E-2F5A1C2444AD}"/>
              </a:ext>
            </a:extLst>
          </p:cNvPr>
          <p:cNvSpPr txBox="1">
            <a:spLocks noChangeArrowheads="1"/>
          </p:cNvSpPr>
          <p:nvPr/>
        </p:nvSpPr>
        <p:spPr bwMode="auto">
          <a:xfrm>
            <a:off x="3046413" y="6096000"/>
            <a:ext cx="1100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推迟接入</a:t>
            </a:r>
          </a:p>
        </p:txBody>
      </p:sp>
      <p:sp>
        <p:nvSpPr>
          <p:cNvPr id="1247277" name="Text Box 53">
            <a:extLst>
              <a:ext uri="{FF2B5EF4-FFF2-40B4-BE49-F238E27FC236}">
                <a16:creationId xmlns:a16="http://schemas.microsoft.com/office/drawing/2014/main" id="{5391EB20-32E1-4A7B-AA47-690E8BFD17EC}"/>
              </a:ext>
            </a:extLst>
          </p:cNvPr>
          <p:cNvSpPr txBox="1">
            <a:spLocks noChangeArrowheads="1"/>
          </p:cNvSpPr>
          <p:nvPr/>
        </p:nvSpPr>
        <p:spPr bwMode="auto">
          <a:xfrm>
            <a:off x="5424488" y="6048375"/>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等待重试时间</a:t>
            </a:r>
          </a:p>
        </p:txBody>
      </p:sp>
      <p:sp>
        <p:nvSpPr>
          <p:cNvPr id="1247278" name="Line 54">
            <a:extLst>
              <a:ext uri="{FF2B5EF4-FFF2-40B4-BE49-F238E27FC236}">
                <a16:creationId xmlns:a16="http://schemas.microsoft.com/office/drawing/2014/main" id="{140A7248-28E8-4EB5-932B-D73C0F22BB08}"/>
              </a:ext>
            </a:extLst>
          </p:cNvPr>
          <p:cNvSpPr>
            <a:spLocks noChangeShapeType="1"/>
          </p:cNvSpPr>
          <p:nvPr/>
        </p:nvSpPr>
        <p:spPr bwMode="auto">
          <a:xfrm flipV="1">
            <a:off x="1554163" y="3521075"/>
            <a:ext cx="0" cy="30003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79" name="Text Box 55">
            <a:extLst>
              <a:ext uri="{FF2B5EF4-FFF2-40B4-BE49-F238E27FC236}">
                <a16:creationId xmlns:a16="http://schemas.microsoft.com/office/drawing/2014/main" id="{BC366742-1C5A-40FB-B3F8-B36042761F18}"/>
              </a:ext>
            </a:extLst>
          </p:cNvPr>
          <p:cNvSpPr txBox="1">
            <a:spLocks noChangeArrowheads="1"/>
          </p:cNvSpPr>
          <p:nvPr/>
        </p:nvSpPr>
        <p:spPr bwMode="auto">
          <a:xfrm>
            <a:off x="938213" y="3721100"/>
            <a:ext cx="1327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有帧要发送</a:t>
            </a:r>
          </a:p>
        </p:txBody>
      </p:sp>
      <p:sp>
        <p:nvSpPr>
          <p:cNvPr id="1247280" name="Line 56">
            <a:extLst>
              <a:ext uri="{FF2B5EF4-FFF2-40B4-BE49-F238E27FC236}">
                <a16:creationId xmlns:a16="http://schemas.microsoft.com/office/drawing/2014/main" id="{71F9331A-AF97-4B96-9118-E62F596E3A8C}"/>
              </a:ext>
            </a:extLst>
          </p:cNvPr>
          <p:cNvSpPr>
            <a:spLocks noChangeShapeType="1"/>
          </p:cNvSpPr>
          <p:nvPr/>
        </p:nvSpPr>
        <p:spPr bwMode="auto">
          <a:xfrm>
            <a:off x="6851650" y="5170488"/>
            <a:ext cx="0"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81" name="Text Box 57">
            <a:extLst>
              <a:ext uri="{FF2B5EF4-FFF2-40B4-BE49-F238E27FC236}">
                <a16:creationId xmlns:a16="http://schemas.microsoft.com/office/drawing/2014/main" id="{E4B43959-6FB2-48D0-BB0B-CD22783609A7}"/>
              </a:ext>
            </a:extLst>
          </p:cNvPr>
          <p:cNvSpPr txBox="1">
            <a:spLocks noChangeArrowheads="1"/>
          </p:cNvSpPr>
          <p:nvPr/>
        </p:nvSpPr>
        <p:spPr bwMode="auto">
          <a:xfrm>
            <a:off x="90488" y="3481388"/>
            <a:ext cx="641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源站</a:t>
            </a:r>
          </a:p>
        </p:txBody>
      </p:sp>
      <p:sp>
        <p:nvSpPr>
          <p:cNvPr id="1247282" name="Text Box 59">
            <a:extLst>
              <a:ext uri="{FF2B5EF4-FFF2-40B4-BE49-F238E27FC236}">
                <a16:creationId xmlns:a16="http://schemas.microsoft.com/office/drawing/2014/main" id="{101018D2-799A-4015-9424-1C78239DCA21}"/>
              </a:ext>
            </a:extLst>
          </p:cNvPr>
          <p:cNvSpPr txBox="1">
            <a:spLocks noChangeArrowheads="1"/>
          </p:cNvSpPr>
          <p:nvPr/>
        </p:nvSpPr>
        <p:spPr bwMode="auto">
          <a:xfrm>
            <a:off x="8388350" y="4270375"/>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47283" name="Text Box 60">
            <a:extLst>
              <a:ext uri="{FF2B5EF4-FFF2-40B4-BE49-F238E27FC236}">
                <a16:creationId xmlns:a16="http://schemas.microsoft.com/office/drawing/2014/main" id="{AF6A6D6F-7110-4E8E-A886-A0A76CBCFEEE}"/>
              </a:ext>
            </a:extLst>
          </p:cNvPr>
          <p:cNvSpPr txBox="1">
            <a:spLocks noChangeArrowheads="1"/>
          </p:cNvSpPr>
          <p:nvPr/>
        </p:nvSpPr>
        <p:spPr bwMode="auto">
          <a:xfrm>
            <a:off x="65088" y="4614863"/>
            <a:ext cx="869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目的站</a:t>
            </a:r>
          </a:p>
        </p:txBody>
      </p:sp>
      <p:sp>
        <p:nvSpPr>
          <p:cNvPr id="1247284" name="Freeform 61">
            <a:extLst>
              <a:ext uri="{FF2B5EF4-FFF2-40B4-BE49-F238E27FC236}">
                <a16:creationId xmlns:a16="http://schemas.microsoft.com/office/drawing/2014/main" id="{2907F2B4-A644-43C6-81A1-EF1B66A9CA4C}"/>
              </a:ext>
            </a:extLst>
          </p:cNvPr>
          <p:cNvSpPr>
            <a:spLocks/>
          </p:cNvSpPr>
          <p:nvPr/>
        </p:nvSpPr>
        <p:spPr bwMode="auto">
          <a:xfrm>
            <a:off x="4194175" y="4275138"/>
            <a:ext cx="663575" cy="37623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a:lstStyle/>
          <a:p>
            <a:endParaRPr lang="zh-CN" altLang="en-US"/>
          </a:p>
        </p:txBody>
      </p:sp>
      <p:sp>
        <p:nvSpPr>
          <p:cNvPr id="1247285" name="Line 62">
            <a:extLst>
              <a:ext uri="{FF2B5EF4-FFF2-40B4-BE49-F238E27FC236}">
                <a16:creationId xmlns:a16="http://schemas.microsoft.com/office/drawing/2014/main" id="{CB4B6F93-EFA9-4F7B-BD99-9E48F3A7E6C6}"/>
              </a:ext>
            </a:extLst>
          </p:cNvPr>
          <p:cNvSpPr>
            <a:spLocks noChangeShapeType="1"/>
          </p:cNvSpPr>
          <p:nvPr/>
        </p:nvSpPr>
        <p:spPr bwMode="auto">
          <a:xfrm>
            <a:off x="4194175" y="3521075"/>
            <a:ext cx="0" cy="677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86" name="Text Box 63">
            <a:extLst>
              <a:ext uri="{FF2B5EF4-FFF2-40B4-BE49-F238E27FC236}">
                <a16:creationId xmlns:a16="http://schemas.microsoft.com/office/drawing/2014/main" id="{B3F0A5FD-CEE5-4E82-9629-6D8103C59463}"/>
              </a:ext>
            </a:extLst>
          </p:cNvPr>
          <p:cNvSpPr txBox="1">
            <a:spLocks noChangeArrowheads="1"/>
          </p:cNvSpPr>
          <p:nvPr/>
        </p:nvSpPr>
        <p:spPr bwMode="auto">
          <a:xfrm>
            <a:off x="4192588" y="42941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ea typeface="黑体" panose="02010609060101010101" pitchFamily="49" charset="-122"/>
              </a:rPr>
              <a:t>ACK</a:t>
            </a:r>
          </a:p>
        </p:txBody>
      </p:sp>
      <p:sp>
        <p:nvSpPr>
          <p:cNvPr id="1247287" name="Line 64">
            <a:extLst>
              <a:ext uri="{FF2B5EF4-FFF2-40B4-BE49-F238E27FC236}">
                <a16:creationId xmlns:a16="http://schemas.microsoft.com/office/drawing/2014/main" id="{0F0974E7-6E27-4E35-B74B-D20589AFF06B}"/>
              </a:ext>
            </a:extLst>
          </p:cNvPr>
          <p:cNvSpPr>
            <a:spLocks noChangeShapeType="1"/>
          </p:cNvSpPr>
          <p:nvPr/>
        </p:nvSpPr>
        <p:spPr bwMode="auto">
          <a:xfrm>
            <a:off x="4859338" y="4703763"/>
            <a:ext cx="3175" cy="854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88" name="Text Box 65">
            <a:extLst>
              <a:ext uri="{FF2B5EF4-FFF2-40B4-BE49-F238E27FC236}">
                <a16:creationId xmlns:a16="http://schemas.microsoft.com/office/drawing/2014/main" id="{7A83E3EF-9CCE-4FCC-9DB5-9361AAC61584}"/>
              </a:ext>
            </a:extLst>
          </p:cNvPr>
          <p:cNvSpPr txBox="1">
            <a:spLocks noChangeArrowheads="1"/>
          </p:cNvSpPr>
          <p:nvPr/>
        </p:nvSpPr>
        <p:spPr bwMode="auto">
          <a:xfrm>
            <a:off x="4802188" y="5345113"/>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47289" name="Line 66">
            <a:extLst>
              <a:ext uri="{FF2B5EF4-FFF2-40B4-BE49-F238E27FC236}">
                <a16:creationId xmlns:a16="http://schemas.microsoft.com/office/drawing/2014/main" id="{72DA216B-49C9-4A6B-936E-6F62BE7F082B}"/>
              </a:ext>
            </a:extLst>
          </p:cNvPr>
          <p:cNvSpPr>
            <a:spLocks noChangeShapeType="1"/>
          </p:cNvSpPr>
          <p:nvPr/>
        </p:nvSpPr>
        <p:spPr bwMode="auto">
          <a:xfrm>
            <a:off x="5414963" y="5632450"/>
            <a:ext cx="0"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90" name="Line 67">
            <a:extLst>
              <a:ext uri="{FF2B5EF4-FFF2-40B4-BE49-F238E27FC236}">
                <a16:creationId xmlns:a16="http://schemas.microsoft.com/office/drawing/2014/main" id="{A8BE6ED6-682B-45D6-9AED-DDC62A899580}"/>
              </a:ext>
            </a:extLst>
          </p:cNvPr>
          <p:cNvSpPr>
            <a:spLocks noChangeShapeType="1"/>
          </p:cNvSpPr>
          <p:nvPr/>
        </p:nvSpPr>
        <p:spPr bwMode="auto">
          <a:xfrm>
            <a:off x="2263775" y="3521075"/>
            <a:ext cx="0" cy="2036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7291" name="Text Box 68">
            <a:extLst>
              <a:ext uri="{FF2B5EF4-FFF2-40B4-BE49-F238E27FC236}">
                <a16:creationId xmlns:a16="http://schemas.microsoft.com/office/drawing/2014/main" id="{9ED6DBF9-7D9D-4976-8F78-EDE5B4ADDD70}"/>
              </a:ext>
            </a:extLst>
          </p:cNvPr>
          <p:cNvSpPr txBox="1">
            <a:spLocks noChangeArrowheads="1"/>
          </p:cNvSpPr>
          <p:nvPr/>
        </p:nvSpPr>
        <p:spPr bwMode="auto">
          <a:xfrm>
            <a:off x="31750" y="5949950"/>
            <a:ext cx="931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ea typeface="黑体" panose="02010609060101010101" pitchFamily="49" charset="-122"/>
              </a:rPr>
              <a:t> </a:t>
            </a:r>
            <a:r>
              <a:rPr kumimoji="1" lang="zh-CN" altLang="en-US">
                <a:solidFill>
                  <a:srgbClr val="333399"/>
                </a:solidFill>
                <a:ea typeface="黑体" panose="02010609060101010101" pitchFamily="49" charset="-122"/>
              </a:rPr>
              <a:t>其他站</a:t>
            </a:r>
          </a:p>
        </p:txBody>
      </p:sp>
      <p:sp>
        <p:nvSpPr>
          <p:cNvPr id="1247292" name="Line 69">
            <a:extLst>
              <a:ext uri="{FF2B5EF4-FFF2-40B4-BE49-F238E27FC236}">
                <a16:creationId xmlns:a16="http://schemas.microsoft.com/office/drawing/2014/main" id="{96FFC233-3B92-4202-8E7C-8B5A3DB4764E}"/>
              </a:ext>
            </a:extLst>
          </p:cNvPr>
          <p:cNvSpPr>
            <a:spLocks noChangeShapeType="1"/>
          </p:cNvSpPr>
          <p:nvPr/>
        </p:nvSpPr>
        <p:spPr bwMode="auto">
          <a:xfrm flipV="1">
            <a:off x="2263775" y="6010275"/>
            <a:ext cx="0" cy="30003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93" name="Text Box 70">
            <a:extLst>
              <a:ext uri="{FF2B5EF4-FFF2-40B4-BE49-F238E27FC236}">
                <a16:creationId xmlns:a16="http://schemas.microsoft.com/office/drawing/2014/main" id="{B9E353C0-488C-4C26-880B-BAB1450F443F}"/>
              </a:ext>
            </a:extLst>
          </p:cNvPr>
          <p:cNvSpPr txBox="1">
            <a:spLocks noChangeArrowheads="1"/>
          </p:cNvSpPr>
          <p:nvPr/>
        </p:nvSpPr>
        <p:spPr bwMode="auto">
          <a:xfrm>
            <a:off x="1622425" y="6229350"/>
            <a:ext cx="1328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有帧要发送</a:t>
            </a:r>
          </a:p>
        </p:txBody>
      </p:sp>
      <p:sp>
        <p:nvSpPr>
          <p:cNvPr id="1247294" name="Line 71">
            <a:extLst>
              <a:ext uri="{FF2B5EF4-FFF2-40B4-BE49-F238E27FC236}">
                <a16:creationId xmlns:a16="http://schemas.microsoft.com/office/drawing/2014/main" id="{A2A4DC9B-9ED6-42DD-8C49-FA7D268FACAB}"/>
              </a:ext>
            </a:extLst>
          </p:cNvPr>
          <p:cNvSpPr>
            <a:spLocks noChangeShapeType="1"/>
          </p:cNvSpPr>
          <p:nvPr/>
        </p:nvSpPr>
        <p:spPr bwMode="auto">
          <a:xfrm flipV="1">
            <a:off x="3679825" y="3894138"/>
            <a:ext cx="534988" cy="3175"/>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95" name="Line 72">
            <a:extLst>
              <a:ext uri="{FF2B5EF4-FFF2-40B4-BE49-F238E27FC236}">
                <a16:creationId xmlns:a16="http://schemas.microsoft.com/office/drawing/2014/main" id="{22B3248D-D7CF-4AED-AEF2-7FE3D9EEDCDC}"/>
              </a:ext>
            </a:extLst>
          </p:cNvPr>
          <p:cNvSpPr>
            <a:spLocks noChangeShapeType="1"/>
          </p:cNvSpPr>
          <p:nvPr/>
        </p:nvSpPr>
        <p:spPr bwMode="auto">
          <a:xfrm flipV="1">
            <a:off x="4867275" y="5705475"/>
            <a:ext cx="531813" cy="1588"/>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7296" name="Text Box 73">
            <a:extLst>
              <a:ext uri="{FF2B5EF4-FFF2-40B4-BE49-F238E27FC236}">
                <a16:creationId xmlns:a16="http://schemas.microsoft.com/office/drawing/2014/main" id="{12FC91ED-586D-4AC1-94D1-689173E69505}"/>
              </a:ext>
            </a:extLst>
          </p:cNvPr>
          <p:cNvSpPr txBox="1">
            <a:spLocks noChangeArrowheads="1"/>
          </p:cNvSpPr>
          <p:nvPr/>
        </p:nvSpPr>
        <p:spPr bwMode="auto">
          <a:xfrm>
            <a:off x="303213" y="2413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21610" name="Text Box 74">
            <a:extLst>
              <a:ext uri="{FF2B5EF4-FFF2-40B4-BE49-F238E27FC236}">
                <a16:creationId xmlns:a16="http://schemas.microsoft.com/office/drawing/2014/main" id="{84B4A139-BDA8-4486-BEC0-6CFA10245D14}"/>
              </a:ext>
            </a:extLst>
          </p:cNvPr>
          <p:cNvSpPr txBox="1">
            <a:spLocks noChangeArrowheads="1"/>
          </p:cNvSpPr>
          <p:nvPr/>
        </p:nvSpPr>
        <p:spPr bwMode="auto">
          <a:xfrm>
            <a:off x="144463" y="549275"/>
            <a:ext cx="8820150" cy="1196975"/>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99"/>
                </a:solidFill>
                <a:ea typeface="黑体" panose="02010609060101010101" pitchFamily="49" charset="-122"/>
              </a:rPr>
              <a:t>DIFS</a:t>
            </a:r>
            <a:r>
              <a:rPr lang="zh-CN" altLang="en-US" sz="2400">
                <a:solidFill>
                  <a:srgbClr val="333399"/>
                </a:solidFill>
                <a:ea typeface="黑体" panose="02010609060101010101" pitchFamily="49" charset="-122"/>
              </a:rPr>
              <a:t>，即分布协调功能帧间间隔（最长的 </a:t>
            </a:r>
            <a:r>
              <a:rPr lang="en-US" altLang="zh-CN" sz="2400">
                <a:solidFill>
                  <a:srgbClr val="333399"/>
                </a:solidFill>
                <a:ea typeface="黑体" panose="02010609060101010101" pitchFamily="49" charset="-122"/>
              </a:rPr>
              <a:t>IFS</a:t>
            </a:r>
            <a:r>
              <a:rPr lang="zh-CN" altLang="en-US" sz="2400">
                <a:solidFill>
                  <a:srgbClr val="333399"/>
                </a:solidFill>
                <a:ea typeface="黑体" panose="02010609060101010101" pitchFamily="49" charset="-122"/>
              </a:rPr>
              <a:t>），在 </a:t>
            </a:r>
            <a:r>
              <a:rPr lang="en-US" altLang="zh-CN" sz="2400">
                <a:solidFill>
                  <a:srgbClr val="333399"/>
                </a:solidFill>
                <a:ea typeface="黑体" panose="02010609060101010101" pitchFamily="49" charset="-122"/>
              </a:rPr>
              <a:t>DCF </a:t>
            </a:r>
            <a:r>
              <a:rPr lang="zh-CN" altLang="en-US" sz="2400">
                <a:solidFill>
                  <a:srgbClr val="333399"/>
                </a:solidFill>
                <a:ea typeface="黑体" panose="02010609060101010101" pitchFamily="49" charset="-122"/>
              </a:rPr>
              <a:t>方式中用来发送数据帧和管理帧。</a:t>
            </a:r>
            <a:r>
              <a:rPr lang="en-US" altLang="zh-CN" sz="2400">
                <a:solidFill>
                  <a:srgbClr val="333399"/>
                </a:solidFill>
                <a:ea typeface="黑体" panose="02010609060101010101" pitchFamily="49" charset="-122"/>
              </a:rPr>
              <a:t>DIFS </a:t>
            </a:r>
            <a:r>
              <a:rPr lang="zh-CN" altLang="en-US" sz="2400">
                <a:solidFill>
                  <a:srgbClr val="333399"/>
                </a:solidFill>
                <a:ea typeface="黑体" panose="02010609060101010101" pitchFamily="49" charset="-122"/>
              </a:rPr>
              <a:t>的长度比 </a:t>
            </a:r>
            <a:r>
              <a:rPr lang="en-US" altLang="zh-CN" sz="2400">
                <a:solidFill>
                  <a:srgbClr val="333399"/>
                </a:solidFill>
                <a:ea typeface="黑体" panose="02010609060101010101" pitchFamily="49" charset="-122"/>
              </a:rPr>
              <a:t>PIFS </a:t>
            </a:r>
            <a:r>
              <a:rPr lang="zh-CN" altLang="en-US" sz="2400">
                <a:solidFill>
                  <a:srgbClr val="333399"/>
                </a:solidFill>
                <a:ea typeface="黑体" panose="02010609060101010101" pitchFamily="49" charset="-122"/>
              </a:rPr>
              <a:t>再增加一个时隙长度。 </a:t>
            </a:r>
          </a:p>
        </p:txBody>
      </p:sp>
      <p:sp>
        <p:nvSpPr>
          <p:cNvPr id="1247298" name="Line 9">
            <a:extLst>
              <a:ext uri="{FF2B5EF4-FFF2-40B4-BE49-F238E27FC236}">
                <a16:creationId xmlns:a16="http://schemas.microsoft.com/office/drawing/2014/main" id="{C6B06747-1EF7-4117-99BF-650CAFEFD43B}"/>
              </a:ext>
            </a:extLst>
          </p:cNvPr>
          <p:cNvSpPr>
            <a:spLocks noChangeShapeType="1"/>
          </p:cNvSpPr>
          <p:nvPr/>
        </p:nvSpPr>
        <p:spPr bwMode="auto">
          <a:xfrm>
            <a:off x="385763" y="3495675"/>
            <a:ext cx="84963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7299" name="Line 58">
            <a:extLst>
              <a:ext uri="{FF2B5EF4-FFF2-40B4-BE49-F238E27FC236}">
                <a16:creationId xmlns:a16="http://schemas.microsoft.com/office/drawing/2014/main" id="{4985004D-5A6F-45B4-818D-18FEC20B7325}"/>
              </a:ext>
            </a:extLst>
          </p:cNvPr>
          <p:cNvSpPr>
            <a:spLocks noChangeShapeType="1"/>
          </p:cNvSpPr>
          <p:nvPr/>
        </p:nvSpPr>
        <p:spPr bwMode="auto">
          <a:xfrm>
            <a:off x="384175" y="4651375"/>
            <a:ext cx="849471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7300" name="Line 30">
            <a:extLst>
              <a:ext uri="{FF2B5EF4-FFF2-40B4-BE49-F238E27FC236}">
                <a16:creationId xmlns:a16="http://schemas.microsoft.com/office/drawing/2014/main" id="{F581B54A-E33C-4C47-A327-34C500E3FF4B}"/>
              </a:ext>
            </a:extLst>
          </p:cNvPr>
          <p:cNvSpPr>
            <a:spLocks noChangeShapeType="1"/>
          </p:cNvSpPr>
          <p:nvPr/>
        </p:nvSpPr>
        <p:spPr bwMode="auto">
          <a:xfrm>
            <a:off x="385763" y="5984875"/>
            <a:ext cx="84963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1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4000" fill="hold" grpId="0" nodeType="clickEffect">
                                  <p:stCondLst>
                                    <p:cond delay="0"/>
                                  </p:stCondLst>
                                  <p:childTnLst>
                                    <p:anim calcmode="discrete" valueType="str">
                                      <p:cBhvr>
                                        <p:cTn id="10" dur="500" fill="hold"/>
                                        <p:tgtEl>
                                          <p:spTgt spid="321549"/>
                                        </p:tgtEl>
                                        <p:attrNameLst>
                                          <p:attrName>style.visibility</p:attrName>
                                        </p:attrNameLst>
                                      </p:cBhvr>
                                      <p:tavLst>
                                        <p:tav tm="0">
                                          <p:val>
                                            <p:strVal val="hidden"/>
                                          </p:val>
                                        </p:tav>
                                        <p:tav tm="50000">
                                          <p:val>
                                            <p:strVal val="visible"/>
                                          </p:val>
                                        </p:tav>
                                      </p:tavLst>
                                    </p:anim>
                                  </p:childTnLst>
                                </p:cTn>
                              </p:par>
                              <p:par>
                                <p:cTn id="11" presetID="35" presetClass="emph" presetSubtype="0" repeatCount="4000" fill="hold" grpId="0" nodeType="withEffect">
                                  <p:stCondLst>
                                    <p:cond delay="0"/>
                                  </p:stCondLst>
                                  <p:childTnLst>
                                    <p:anim calcmode="discrete" valueType="str">
                                      <p:cBhvr>
                                        <p:cTn id="12" dur="500" fill="hold"/>
                                        <p:tgtEl>
                                          <p:spTgt spid="3215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9" grpId="0"/>
      <p:bldP spid="321570" grpId="0"/>
      <p:bldP spid="3216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6">
            <a:extLst>
              <a:ext uri="{FF2B5EF4-FFF2-40B4-BE49-F238E27FC236}">
                <a16:creationId xmlns:a16="http://schemas.microsoft.com/office/drawing/2014/main" id="{F8394E3E-A06B-419A-9492-34A50829551D}"/>
              </a:ext>
            </a:extLst>
          </p:cNvPr>
          <p:cNvSpPr>
            <a:spLocks noGrp="1" noChangeArrowheads="1"/>
          </p:cNvSpPr>
          <p:nvPr>
            <p:ph type="title"/>
          </p:nvPr>
        </p:nvSpPr>
        <p:spPr>
          <a:xfrm>
            <a:off x="919163" y="214313"/>
            <a:ext cx="8116887" cy="1462087"/>
          </a:xfrm>
        </p:spPr>
        <p:txBody>
          <a:bodyPr/>
          <a:lstStyle/>
          <a:p>
            <a:pPr algn="ctr" eaLnBrk="1" hangingPunct="1"/>
            <a:r>
              <a:rPr lang="en-US" altLang="zh-CN"/>
              <a:t>CSMA/CA </a:t>
            </a:r>
            <a:r>
              <a:rPr lang="zh-CN" altLang="en-US"/>
              <a:t>协议的原理 </a:t>
            </a:r>
          </a:p>
        </p:txBody>
      </p:sp>
      <p:sp>
        <p:nvSpPr>
          <p:cNvPr id="324617" name="Rectangle 9">
            <a:extLst>
              <a:ext uri="{FF2B5EF4-FFF2-40B4-BE49-F238E27FC236}">
                <a16:creationId xmlns:a16="http://schemas.microsoft.com/office/drawing/2014/main" id="{D7DF9600-97FC-433D-97F7-ADD29E76B336}"/>
              </a:ext>
            </a:extLst>
          </p:cNvPr>
          <p:cNvSpPr>
            <a:spLocks noGrp="1" noChangeArrowheads="1"/>
          </p:cNvSpPr>
          <p:nvPr>
            <p:ph type="body" idx="1"/>
          </p:nvPr>
        </p:nvSpPr>
        <p:spPr>
          <a:xfrm>
            <a:off x="755650" y="1978025"/>
            <a:ext cx="7993063" cy="4546600"/>
          </a:xfrm>
        </p:spPr>
        <p:txBody>
          <a:bodyPr/>
          <a:lstStyle/>
          <a:p>
            <a:pPr eaLnBrk="1" hangingPunct="1"/>
            <a:r>
              <a:rPr lang="zh-CN" altLang="en-US"/>
              <a:t>欲发送数据的站先检测信道。在 </a:t>
            </a:r>
            <a:r>
              <a:rPr lang="en-US" altLang="zh-CN"/>
              <a:t>802.11 </a:t>
            </a:r>
            <a:r>
              <a:rPr lang="zh-CN" altLang="en-US"/>
              <a:t>标准中规定了在物理层的空中接口进行物理层的载波监听。</a:t>
            </a:r>
          </a:p>
          <a:p>
            <a:pPr eaLnBrk="1" hangingPunct="1"/>
            <a:r>
              <a:rPr lang="zh-CN" altLang="en-US"/>
              <a:t>通过收到的相对信号强度是否超过一定的门限数值就可判定是否有其他的移动站在信道上发送数据。</a:t>
            </a:r>
          </a:p>
          <a:p>
            <a:pPr eaLnBrk="1" hangingPunct="1"/>
            <a:r>
              <a:rPr lang="zh-CN" altLang="en-US" sz="2800"/>
              <a:t>当源站发送它的第一个 </a:t>
            </a:r>
            <a:r>
              <a:rPr lang="en-US" altLang="zh-CN" sz="2800"/>
              <a:t>MAC </a:t>
            </a:r>
            <a:r>
              <a:rPr lang="zh-CN" altLang="en-US" sz="2800"/>
              <a:t>帧时，若检测到信道空闲，则在等待一段时间 </a:t>
            </a:r>
            <a:r>
              <a:rPr lang="en-US" altLang="zh-CN" sz="2800"/>
              <a:t>DIFS </a:t>
            </a:r>
            <a:r>
              <a:rPr lang="zh-CN" altLang="en-US" sz="2800"/>
              <a:t>后就可发送。 </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6">
            <a:extLst>
              <a:ext uri="{FF2B5EF4-FFF2-40B4-BE49-F238E27FC236}">
                <a16:creationId xmlns:a16="http://schemas.microsoft.com/office/drawing/2014/main" id="{5F701AFE-3A14-47F2-89C4-1CD7BEAF21C6}"/>
              </a:ext>
            </a:extLst>
          </p:cNvPr>
          <p:cNvSpPr>
            <a:spLocks noGrp="1" noChangeArrowheads="1"/>
          </p:cNvSpPr>
          <p:nvPr>
            <p:ph type="title"/>
          </p:nvPr>
        </p:nvSpPr>
        <p:spPr>
          <a:xfrm>
            <a:off x="919163" y="214313"/>
            <a:ext cx="8116887" cy="1462087"/>
          </a:xfrm>
        </p:spPr>
        <p:txBody>
          <a:bodyPr/>
          <a:lstStyle/>
          <a:p>
            <a:pPr algn="ctr" eaLnBrk="1" hangingPunct="1"/>
            <a:r>
              <a:rPr lang="zh-CN" altLang="en-US"/>
              <a:t>为什么信道空闲还要再等待 </a:t>
            </a:r>
          </a:p>
        </p:txBody>
      </p:sp>
      <p:sp>
        <p:nvSpPr>
          <p:cNvPr id="326665" name="Rectangle 9">
            <a:extLst>
              <a:ext uri="{FF2B5EF4-FFF2-40B4-BE49-F238E27FC236}">
                <a16:creationId xmlns:a16="http://schemas.microsoft.com/office/drawing/2014/main" id="{7AF7DA75-2887-43D3-A5E4-90AE3BEEE774}"/>
              </a:ext>
            </a:extLst>
          </p:cNvPr>
          <p:cNvSpPr>
            <a:spLocks noGrp="1" noChangeArrowheads="1"/>
          </p:cNvSpPr>
          <p:nvPr>
            <p:ph type="body" idx="1"/>
          </p:nvPr>
        </p:nvSpPr>
        <p:spPr>
          <a:xfrm>
            <a:off x="755650" y="1978025"/>
            <a:ext cx="7993063" cy="4546600"/>
          </a:xfrm>
        </p:spPr>
        <p:txBody>
          <a:bodyPr/>
          <a:lstStyle/>
          <a:p>
            <a:pPr eaLnBrk="1" hangingPunct="1"/>
            <a:r>
              <a:rPr lang="zh-CN" altLang="en-US"/>
              <a:t>这是考虑到可能有其他的站有高优先级的帧要发送。</a:t>
            </a:r>
          </a:p>
          <a:p>
            <a:pPr eaLnBrk="1" hangingPunct="1"/>
            <a:r>
              <a:rPr lang="zh-CN" altLang="en-US"/>
              <a:t>如有，就要让高优先级帧先发送。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6">
            <a:extLst>
              <a:ext uri="{FF2B5EF4-FFF2-40B4-BE49-F238E27FC236}">
                <a16:creationId xmlns:a16="http://schemas.microsoft.com/office/drawing/2014/main" id="{840A9D6F-1FAB-4128-9D43-ADEA0932089B}"/>
              </a:ext>
            </a:extLst>
          </p:cNvPr>
          <p:cNvSpPr>
            <a:spLocks noGrp="1" noChangeArrowheads="1"/>
          </p:cNvSpPr>
          <p:nvPr>
            <p:ph type="title"/>
          </p:nvPr>
        </p:nvSpPr>
        <p:spPr>
          <a:xfrm>
            <a:off x="919163" y="214313"/>
            <a:ext cx="8116887" cy="1462087"/>
          </a:xfrm>
        </p:spPr>
        <p:txBody>
          <a:bodyPr/>
          <a:lstStyle/>
          <a:p>
            <a:pPr algn="ctr" eaLnBrk="1" hangingPunct="1"/>
            <a:r>
              <a:rPr lang="zh-CN" altLang="en-US"/>
              <a:t>假定没有高优先级帧要发送 </a:t>
            </a:r>
          </a:p>
        </p:txBody>
      </p:sp>
      <p:sp>
        <p:nvSpPr>
          <p:cNvPr id="325641" name="Rectangle 9">
            <a:extLst>
              <a:ext uri="{FF2B5EF4-FFF2-40B4-BE49-F238E27FC236}">
                <a16:creationId xmlns:a16="http://schemas.microsoft.com/office/drawing/2014/main" id="{5D40BAB7-1D01-447C-B8DA-4EABC2DA25E8}"/>
              </a:ext>
            </a:extLst>
          </p:cNvPr>
          <p:cNvSpPr>
            <a:spLocks noGrp="1" noChangeArrowheads="1"/>
          </p:cNvSpPr>
          <p:nvPr>
            <p:ph type="body" idx="1"/>
          </p:nvPr>
        </p:nvSpPr>
        <p:spPr>
          <a:xfrm>
            <a:off x="755650" y="1978025"/>
            <a:ext cx="7993063" cy="4546600"/>
          </a:xfrm>
        </p:spPr>
        <p:txBody>
          <a:bodyPr/>
          <a:lstStyle/>
          <a:p>
            <a:pPr eaLnBrk="1" hangingPunct="1"/>
            <a:r>
              <a:rPr lang="zh-CN" altLang="en-US"/>
              <a:t>源站发送了自己的数据帧。</a:t>
            </a:r>
          </a:p>
          <a:p>
            <a:pPr eaLnBrk="1" hangingPunct="1"/>
            <a:r>
              <a:rPr lang="zh-CN" altLang="en-US"/>
              <a:t>目的站若正确收到此帧，则经过时间间隔 </a:t>
            </a:r>
            <a:r>
              <a:rPr lang="en-US" altLang="zh-CN"/>
              <a:t>SIFS </a:t>
            </a:r>
            <a:r>
              <a:rPr lang="zh-CN" altLang="en-US"/>
              <a:t>后，向源站发送确认帧 </a:t>
            </a:r>
            <a:r>
              <a:rPr lang="en-US" altLang="zh-CN"/>
              <a:t>ACK</a:t>
            </a:r>
            <a:r>
              <a:rPr lang="zh-CN" altLang="en-US"/>
              <a:t>。</a:t>
            </a:r>
          </a:p>
          <a:p>
            <a:pPr eaLnBrk="1" hangingPunct="1"/>
            <a:r>
              <a:rPr lang="zh-CN" altLang="en-US"/>
              <a:t>若源站在规定时间内没有收到确认帧 </a:t>
            </a:r>
            <a:r>
              <a:rPr lang="en-US" altLang="zh-CN"/>
              <a:t>ACK</a:t>
            </a:r>
            <a:r>
              <a:rPr lang="zh-CN" altLang="en-US"/>
              <a:t>（由重传计时器控制这段时间），就必须重传此帧，直到收到确认为止，或者经过若干次的重传失败后放弃发送。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4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6">
            <a:extLst>
              <a:ext uri="{FF2B5EF4-FFF2-40B4-BE49-F238E27FC236}">
                <a16:creationId xmlns:a16="http://schemas.microsoft.com/office/drawing/2014/main" id="{E7C75844-9906-44FC-840F-1135AB200ED0}"/>
              </a:ext>
            </a:extLst>
          </p:cNvPr>
          <p:cNvSpPr>
            <a:spLocks noGrp="1" noChangeArrowheads="1"/>
          </p:cNvSpPr>
          <p:nvPr>
            <p:ph type="title"/>
          </p:nvPr>
        </p:nvSpPr>
        <p:spPr>
          <a:xfrm>
            <a:off x="919163" y="214313"/>
            <a:ext cx="8116887" cy="1462087"/>
          </a:xfrm>
        </p:spPr>
        <p:txBody>
          <a:bodyPr/>
          <a:lstStyle/>
          <a:p>
            <a:pPr algn="ctr" eaLnBrk="1" hangingPunct="1"/>
            <a:r>
              <a:rPr lang="zh-CN" altLang="en-US"/>
              <a:t>虚拟载波监听 </a:t>
            </a:r>
          </a:p>
        </p:txBody>
      </p:sp>
      <p:sp>
        <p:nvSpPr>
          <p:cNvPr id="327689" name="Rectangle 9">
            <a:extLst>
              <a:ext uri="{FF2B5EF4-FFF2-40B4-BE49-F238E27FC236}">
                <a16:creationId xmlns:a16="http://schemas.microsoft.com/office/drawing/2014/main" id="{6AD2D030-97E2-4D40-A4E5-19AB5962B4E2}"/>
              </a:ext>
            </a:extLst>
          </p:cNvPr>
          <p:cNvSpPr>
            <a:spLocks noGrp="1" noChangeArrowheads="1"/>
          </p:cNvSpPr>
          <p:nvPr>
            <p:ph type="body" idx="1"/>
          </p:nvPr>
        </p:nvSpPr>
        <p:spPr>
          <a:xfrm>
            <a:off x="755650" y="1978025"/>
            <a:ext cx="7993063" cy="4546600"/>
          </a:xfrm>
        </p:spPr>
        <p:txBody>
          <a:bodyPr/>
          <a:lstStyle/>
          <a:p>
            <a:pPr eaLnBrk="1" hangingPunct="1">
              <a:lnSpc>
                <a:spcPct val="90000"/>
              </a:lnSpc>
            </a:pPr>
            <a:r>
              <a:rPr lang="zh-CN" altLang="en-US">
                <a:solidFill>
                  <a:schemeClr val="hlink"/>
                </a:solidFill>
              </a:rPr>
              <a:t>虚拟载波监听</a:t>
            </a:r>
            <a:r>
              <a:rPr lang="en-US" altLang="zh-CN"/>
              <a:t>(Virtual Carrier Sense)</a:t>
            </a:r>
            <a:r>
              <a:rPr lang="zh-CN" altLang="en-US"/>
              <a:t>的机制是让源站将它要占用信道的时间（包括目的站发回确认帧所需的时间）通知给所有其他站，以便使其他所有站在这一段时间都停止发送数据。</a:t>
            </a:r>
          </a:p>
          <a:p>
            <a:pPr eaLnBrk="1" hangingPunct="1">
              <a:lnSpc>
                <a:spcPct val="90000"/>
              </a:lnSpc>
            </a:pPr>
            <a:r>
              <a:rPr lang="zh-CN" altLang="en-US"/>
              <a:t>这样就大大减少了碰撞的机会。 </a:t>
            </a:r>
          </a:p>
          <a:p>
            <a:pPr eaLnBrk="1" hangingPunct="1">
              <a:lnSpc>
                <a:spcPct val="90000"/>
              </a:lnSpc>
            </a:pPr>
            <a:r>
              <a:rPr lang="zh-CN" altLang="en-US"/>
              <a:t>“虚拟载波监听”是表示其他站并没有监听信道，而是由于其他站收到了“源站的通知”才不发送数据。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6">
            <a:extLst>
              <a:ext uri="{FF2B5EF4-FFF2-40B4-BE49-F238E27FC236}">
                <a16:creationId xmlns:a16="http://schemas.microsoft.com/office/drawing/2014/main" id="{F70B36F3-2AB5-4318-974A-099EEF34DB61}"/>
              </a:ext>
            </a:extLst>
          </p:cNvPr>
          <p:cNvSpPr>
            <a:spLocks noGrp="1" noChangeArrowheads="1"/>
          </p:cNvSpPr>
          <p:nvPr>
            <p:ph type="title"/>
          </p:nvPr>
        </p:nvSpPr>
        <p:spPr>
          <a:xfrm>
            <a:off x="919163" y="214313"/>
            <a:ext cx="8116887" cy="1462087"/>
          </a:xfrm>
        </p:spPr>
        <p:txBody>
          <a:bodyPr/>
          <a:lstStyle/>
          <a:p>
            <a:pPr algn="ctr" eaLnBrk="1" hangingPunct="1"/>
            <a:r>
              <a:rPr lang="zh-CN" altLang="en-US"/>
              <a:t>虚拟载波监听的效果 </a:t>
            </a:r>
          </a:p>
        </p:txBody>
      </p:sp>
      <p:sp>
        <p:nvSpPr>
          <p:cNvPr id="328713" name="Rectangle 9">
            <a:extLst>
              <a:ext uri="{FF2B5EF4-FFF2-40B4-BE49-F238E27FC236}">
                <a16:creationId xmlns:a16="http://schemas.microsoft.com/office/drawing/2014/main" id="{D75EBE0A-664D-47A2-9847-22CE34F1DF39}"/>
              </a:ext>
            </a:extLst>
          </p:cNvPr>
          <p:cNvSpPr>
            <a:spLocks noGrp="1" noChangeArrowheads="1"/>
          </p:cNvSpPr>
          <p:nvPr>
            <p:ph type="body" idx="1"/>
          </p:nvPr>
        </p:nvSpPr>
        <p:spPr>
          <a:xfrm>
            <a:off x="755650" y="1978025"/>
            <a:ext cx="7993063" cy="4546600"/>
          </a:xfrm>
        </p:spPr>
        <p:txBody>
          <a:bodyPr/>
          <a:lstStyle/>
          <a:p>
            <a:pPr eaLnBrk="1" hangingPunct="1"/>
            <a:r>
              <a:rPr lang="zh-CN" altLang="en-US"/>
              <a:t>这种效果</a:t>
            </a:r>
            <a:r>
              <a:rPr lang="zh-CN" altLang="en-US">
                <a:solidFill>
                  <a:schemeClr val="hlink"/>
                </a:solidFill>
              </a:rPr>
              <a:t>好像</a:t>
            </a:r>
            <a:r>
              <a:rPr lang="zh-CN" altLang="en-US"/>
              <a:t>是其他站都监听了信道。</a:t>
            </a:r>
          </a:p>
          <a:p>
            <a:pPr eaLnBrk="1" hangingPunct="1"/>
            <a:r>
              <a:rPr lang="zh-CN" altLang="en-US"/>
              <a:t>所谓“源站的通知”就是源站在其 </a:t>
            </a:r>
            <a:r>
              <a:rPr lang="en-US" altLang="zh-CN"/>
              <a:t>MAC </a:t>
            </a:r>
            <a:r>
              <a:rPr lang="zh-CN" altLang="en-US"/>
              <a:t>帧首部中的第二个字段“持续时间”中填入了在本帧结束后还要占用信道多少时间（以微秒为单位），包括目的站发送确认帧所需的时间。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6">
            <a:extLst>
              <a:ext uri="{FF2B5EF4-FFF2-40B4-BE49-F238E27FC236}">
                <a16:creationId xmlns:a16="http://schemas.microsoft.com/office/drawing/2014/main" id="{E5C91FCE-0C6F-4995-A845-050842E8965C}"/>
              </a:ext>
            </a:extLst>
          </p:cNvPr>
          <p:cNvSpPr>
            <a:spLocks noGrp="1" noChangeArrowheads="1"/>
          </p:cNvSpPr>
          <p:nvPr>
            <p:ph type="title"/>
          </p:nvPr>
        </p:nvSpPr>
        <p:spPr>
          <a:xfrm>
            <a:off x="919163" y="214313"/>
            <a:ext cx="8116887" cy="1462087"/>
          </a:xfrm>
        </p:spPr>
        <p:txBody>
          <a:bodyPr/>
          <a:lstStyle/>
          <a:p>
            <a:pPr algn="ctr" eaLnBrk="1" hangingPunct="1"/>
            <a:r>
              <a:rPr lang="zh-CN" altLang="en-US"/>
              <a:t>网络分配向量 </a:t>
            </a:r>
          </a:p>
        </p:txBody>
      </p:sp>
      <p:sp>
        <p:nvSpPr>
          <p:cNvPr id="330761" name="Rectangle 9">
            <a:extLst>
              <a:ext uri="{FF2B5EF4-FFF2-40B4-BE49-F238E27FC236}">
                <a16:creationId xmlns:a16="http://schemas.microsoft.com/office/drawing/2014/main" id="{4C2F278C-228A-4655-B4F2-B97950671C67}"/>
              </a:ext>
            </a:extLst>
          </p:cNvPr>
          <p:cNvSpPr>
            <a:spLocks noGrp="1" noChangeArrowheads="1"/>
          </p:cNvSpPr>
          <p:nvPr>
            <p:ph type="body" idx="1"/>
          </p:nvPr>
        </p:nvSpPr>
        <p:spPr>
          <a:xfrm>
            <a:off x="755650" y="1978025"/>
            <a:ext cx="7993063" cy="4546600"/>
          </a:xfrm>
        </p:spPr>
        <p:txBody>
          <a:bodyPr/>
          <a:lstStyle/>
          <a:p>
            <a:pPr eaLnBrk="1" hangingPunct="1"/>
            <a:r>
              <a:rPr lang="zh-CN" altLang="en-US"/>
              <a:t>当一个站检测到正在信道中传送的 </a:t>
            </a:r>
            <a:r>
              <a:rPr lang="en-US" altLang="zh-CN"/>
              <a:t>MAC </a:t>
            </a:r>
            <a:r>
              <a:rPr lang="zh-CN" altLang="en-US"/>
              <a:t>帧首部的“持续时间”字段时，就调整自己的</a:t>
            </a:r>
            <a:r>
              <a:rPr lang="zh-CN" altLang="en-US">
                <a:solidFill>
                  <a:schemeClr val="hlink"/>
                </a:solidFill>
              </a:rPr>
              <a:t>网络分配向量</a:t>
            </a:r>
            <a:r>
              <a:rPr lang="zh-CN" altLang="en-US"/>
              <a:t> </a:t>
            </a:r>
            <a:r>
              <a:rPr lang="en-US" altLang="zh-CN"/>
              <a:t>NAV (Network Allocation Vector)</a:t>
            </a:r>
            <a:r>
              <a:rPr lang="zh-CN" altLang="en-US"/>
              <a:t>。</a:t>
            </a:r>
          </a:p>
          <a:p>
            <a:pPr eaLnBrk="1" hangingPunct="1"/>
            <a:r>
              <a:rPr lang="en-US" altLang="zh-CN"/>
              <a:t>NAV </a:t>
            </a:r>
            <a:r>
              <a:rPr lang="zh-CN" altLang="en-US"/>
              <a:t>指出了必须经过多少时间才能完成数据帧的这次传输，才能使信道转入到空闲状态。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6">
            <a:extLst>
              <a:ext uri="{FF2B5EF4-FFF2-40B4-BE49-F238E27FC236}">
                <a16:creationId xmlns:a16="http://schemas.microsoft.com/office/drawing/2014/main" id="{0A6D3BFB-E8CD-41F4-AB9C-4E2B08CE2B46}"/>
              </a:ext>
            </a:extLst>
          </p:cNvPr>
          <p:cNvSpPr>
            <a:spLocks noGrp="1" noChangeArrowheads="1"/>
          </p:cNvSpPr>
          <p:nvPr>
            <p:ph type="title"/>
          </p:nvPr>
        </p:nvSpPr>
        <p:spPr>
          <a:xfrm>
            <a:off x="919163" y="214313"/>
            <a:ext cx="8116887" cy="1462087"/>
          </a:xfrm>
        </p:spPr>
        <p:txBody>
          <a:bodyPr/>
          <a:lstStyle/>
          <a:p>
            <a:pPr algn="ctr" eaLnBrk="1" hangingPunct="1"/>
            <a:r>
              <a:rPr lang="zh-CN" altLang="en-US"/>
              <a:t>争用窗口 </a:t>
            </a:r>
          </a:p>
        </p:txBody>
      </p:sp>
      <p:sp>
        <p:nvSpPr>
          <p:cNvPr id="329737" name="Rectangle 9">
            <a:extLst>
              <a:ext uri="{FF2B5EF4-FFF2-40B4-BE49-F238E27FC236}">
                <a16:creationId xmlns:a16="http://schemas.microsoft.com/office/drawing/2014/main" id="{E5530C98-359A-4FBC-864F-011D847021FB}"/>
              </a:ext>
            </a:extLst>
          </p:cNvPr>
          <p:cNvSpPr>
            <a:spLocks noGrp="1" noChangeArrowheads="1"/>
          </p:cNvSpPr>
          <p:nvPr>
            <p:ph type="body" idx="1"/>
          </p:nvPr>
        </p:nvSpPr>
        <p:spPr>
          <a:xfrm>
            <a:off x="755650" y="1978025"/>
            <a:ext cx="7993063" cy="4546600"/>
          </a:xfrm>
        </p:spPr>
        <p:txBody>
          <a:bodyPr/>
          <a:lstStyle/>
          <a:p>
            <a:pPr eaLnBrk="1" hangingPunct="1">
              <a:lnSpc>
                <a:spcPct val="90000"/>
              </a:lnSpc>
            </a:pPr>
            <a:r>
              <a:rPr lang="zh-CN" altLang="en-US"/>
              <a:t>信道从忙态变为空闲时，任何一个站要发送数据帧时，不仅都必须等待一个 </a:t>
            </a:r>
            <a:r>
              <a:rPr lang="en-US" altLang="zh-CN"/>
              <a:t>DIFS </a:t>
            </a:r>
            <a:r>
              <a:rPr lang="zh-CN" altLang="en-US"/>
              <a:t>的间隔，而且还要进入争用窗口，并计算随机退避时间以便再次重新试图接入到信道。</a:t>
            </a:r>
          </a:p>
          <a:p>
            <a:pPr eaLnBrk="1" hangingPunct="1">
              <a:lnSpc>
                <a:spcPct val="90000"/>
              </a:lnSpc>
            </a:pPr>
            <a:r>
              <a:rPr lang="zh-CN" altLang="en-US"/>
              <a:t>在信道从忙态转为空闲时，各站就要执行退避算法。这样做就减少了发生碰撞的概率。</a:t>
            </a:r>
          </a:p>
          <a:p>
            <a:pPr eaLnBrk="1" hangingPunct="1">
              <a:lnSpc>
                <a:spcPct val="90000"/>
              </a:lnSpc>
            </a:pPr>
            <a:r>
              <a:rPr lang="en-US" altLang="zh-CN"/>
              <a:t>802.11 </a:t>
            </a:r>
            <a:r>
              <a:rPr lang="zh-CN" altLang="en-US"/>
              <a:t>使用二进制指数退避算法。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Text Box 94">
            <a:extLst>
              <a:ext uri="{FF2B5EF4-FFF2-40B4-BE49-F238E27FC236}">
                <a16:creationId xmlns:a16="http://schemas.microsoft.com/office/drawing/2014/main" id="{3B82960C-E66D-4078-85EF-446167C7963F}"/>
              </a:ext>
            </a:extLst>
          </p:cNvPr>
          <p:cNvSpPr txBox="1">
            <a:spLocks noChangeArrowheads="1"/>
          </p:cNvSpPr>
          <p:nvPr/>
        </p:nvSpPr>
        <p:spPr bwMode="auto">
          <a:xfrm>
            <a:off x="158750" y="5942013"/>
            <a:ext cx="441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图例                           冻结剩余的退避时间</a:t>
            </a:r>
          </a:p>
        </p:txBody>
      </p:sp>
      <p:sp>
        <p:nvSpPr>
          <p:cNvPr id="1255427" name="Rectangle 4">
            <a:extLst>
              <a:ext uri="{FF2B5EF4-FFF2-40B4-BE49-F238E27FC236}">
                <a16:creationId xmlns:a16="http://schemas.microsoft.com/office/drawing/2014/main" id="{A77474F5-DE93-4F77-B6D0-29DA9FC110BD}"/>
              </a:ext>
            </a:extLst>
          </p:cNvPr>
          <p:cNvSpPr>
            <a:spLocks noChangeArrowheads="1"/>
          </p:cNvSpPr>
          <p:nvPr/>
        </p:nvSpPr>
        <p:spPr bwMode="auto">
          <a:xfrm>
            <a:off x="7613650" y="2508250"/>
            <a:ext cx="885825" cy="38735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28" name="Line 7">
            <a:extLst>
              <a:ext uri="{FF2B5EF4-FFF2-40B4-BE49-F238E27FC236}">
                <a16:creationId xmlns:a16="http://schemas.microsoft.com/office/drawing/2014/main" id="{DE8D62F0-9C1F-46ED-AD06-A156244059E6}"/>
              </a:ext>
            </a:extLst>
          </p:cNvPr>
          <p:cNvSpPr>
            <a:spLocks noChangeShapeType="1"/>
          </p:cNvSpPr>
          <p:nvPr/>
        </p:nvSpPr>
        <p:spPr bwMode="auto">
          <a:xfrm>
            <a:off x="1835150"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29" name="Rectangle 8">
            <a:extLst>
              <a:ext uri="{FF2B5EF4-FFF2-40B4-BE49-F238E27FC236}">
                <a16:creationId xmlns:a16="http://schemas.microsoft.com/office/drawing/2014/main" id="{E0168740-0B16-4065-9DFC-2DF5AD7414E9}"/>
              </a:ext>
            </a:extLst>
          </p:cNvPr>
          <p:cNvSpPr>
            <a:spLocks noChangeArrowheads="1"/>
          </p:cNvSpPr>
          <p:nvPr/>
        </p:nvSpPr>
        <p:spPr bwMode="auto">
          <a:xfrm>
            <a:off x="2211388" y="3281363"/>
            <a:ext cx="1425575" cy="387350"/>
          </a:xfrm>
          <a:prstGeom prst="rect">
            <a:avLst/>
          </a:prstGeom>
          <a:solidFill>
            <a:srgbClr val="FF99FF"/>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30" name="Line 9">
            <a:extLst>
              <a:ext uri="{FF2B5EF4-FFF2-40B4-BE49-F238E27FC236}">
                <a16:creationId xmlns:a16="http://schemas.microsoft.com/office/drawing/2014/main" id="{BB8FC0FE-B477-4CB4-9E1E-AA5ABEA3FBCA}"/>
              </a:ext>
            </a:extLst>
          </p:cNvPr>
          <p:cNvSpPr>
            <a:spLocks noChangeShapeType="1"/>
          </p:cNvSpPr>
          <p:nvPr/>
        </p:nvSpPr>
        <p:spPr bwMode="auto">
          <a:xfrm>
            <a:off x="3638550"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31" name="Line 10">
            <a:extLst>
              <a:ext uri="{FF2B5EF4-FFF2-40B4-BE49-F238E27FC236}">
                <a16:creationId xmlns:a16="http://schemas.microsoft.com/office/drawing/2014/main" id="{B0618282-D7A3-4643-B104-3A1B93901BF7}"/>
              </a:ext>
            </a:extLst>
          </p:cNvPr>
          <p:cNvSpPr>
            <a:spLocks noChangeShapeType="1"/>
          </p:cNvSpPr>
          <p:nvPr/>
        </p:nvSpPr>
        <p:spPr bwMode="auto">
          <a:xfrm>
            <a:off x="3787775"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32" name="Rectangle 11">
            <a:extLst>
              <a:ext uri="{FF2B5EF4-FFF2-40B4-BE49-F238E27FC236}">
                <a16:creationId xmlns:a16="http://schemas.microsoft.com/office/drawing/2014/main" id="{BA3D3269-4B55-443F-8F06-D2B396E860C8}"/>
              </a:ext>
            </a:extLst>
          </p:cNvPr>
          <p:cNvSpPr>
            <a:spLocks noChangeArrowheads="1"/>
          </p:cNvSpPr>
          <p:nvPr/>
        </p:nvSpPr>
        <p:spPr bwMode="auto">
          <a:xfrm>
            <a:off x="4086225" y="4054475"/>
            <a:ext cx="1276350" cy="387350"/>
          </a:xfrm>
          <a:prstGeom prst="rect">
            <a:avLst/>
          </a:prstGeom>
          <a:solidFill>
            <a:srgbClr val="CCCC00"/>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33" name="Rectangle 12">
            <a:extLst>
              <a:ext uri="{FF2B5EF4-FFF2-40B4-BE49-F238E27FC236}">
                <a16:creationId xmlns:a16="http://schemas.microsoft.com/office/drawing/2014/main" id="{CD3A9348-0B5F-4247-8291-4F9BE7033898}"/>
              </a:ext>
            </a:extLst>
          </p:cNvPr>
          <p:cNvSpPr>
            <a:spLocks noChangeArrowheads="1"/>
          </p:cNvSpPr>
          <p:nvPr/>
        </p:nvSpPr>
        <p:spPr bwMode="auto">
          <a:xfrm>
            <a:off x="5811838" y="4827588"/>
            <a:ext cx="1427162" cy="385762"/>
          </a:xfrm>
          <a:prstGeom prst="rect">
            <a:avLst/>
          </a:prstGeom>
          <a:solidFill>
            <a:srgbClr val="FF9933"/>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34" name="Line 13">
            <a:extLst>
              <a:ext uri="{FF2B5EF4-FFF2-40B4-BE49-F238E27FC236}">
                <a16:creationId xmlns:a16="http://schemas.microsoft.com/office/drawing/2014/main" id="{0C362D87-B527-4249-9878-07AD8E834330}"/>
              </a:ext>
            </a:extLst>
          </p:cNvPr>
          <p:cNvSpPr>
            <a:spLocks noChangeShapeType="1"/>
          </p:cNvSpPr>
          <p:nvPr/>
        </p:nvSpPr>
        <p:spPr bwMode="auto">
          <a:xfrm>
            <a:off x="5364163"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35" name="Line 14">
            <a:extLst>
              <a:ext uri="{FF2B5EF4-FFF2-40B4-BE49-F238E27FC236}">
                <a16:creationId xmlns:a16="http://schemas.microsoft.com/office/drawing/2014/main" id="{90196621-C168-4B61-92B3-377B6A27CF73}"/>
              </a:ext>
            </a:extLst>
          </p:cNvPr>
          <p:cNvSpPr>
            <a:spLocks noChangeShapeType="1"/>
          </p:cNvSpPr>
          <p:nvPr/>
        </p:nvSpPr>
        <p:spPr bwMode="auto">
          <a:xfrm>
            <a:off x="5513388"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36" name="Line 15">
            <a:extLst>
              <a:ext uri="{FF2B5EF4-FFF2-40B4-BE49-F238E27FC236}">
                <a16:creationId xmlns:a16="http://schemas.microsoft.com/office/drawing/2014/main" id="{EC900350-ADA7-4356-8C4A-A71D3A228E77}"/>
              </a:ext>
            </a:extLst>
          </p:cNvPr>
          <p:cNvSpPr>
            <a:spLocks noChangeShapeType="1"/>
          </p:cNvSpPr>
          <p:nvPr/>
        </p:nvSpPr>
        <p:spPr bwMode="auto">
          <a:xfrm>
            <a:off x="7240588"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37" name="Line 16">
            <a:extLst>
              <a:ext uri="{FF2B5EF4-FFF2-40B4-BE49-F238E27FC236}">
                <a16:creationId xmlns:a16="http://schemas.microsoft.com/office/drawing/2014/main" id="{3523E671-D4FF-41EB-AAD3-B3B578678D09}"/>
              </a:ext>
            </a:extLst>
          </p:cNvPr>
          <p:cNvSpPr>
            <a:spLocks noChangeShapeType="1"/>
          </p:cNvSpPr>
          <p:nvPr/>
        </p:nvSpPr>
        <p:spPr bwMode="auto">
          <a:xfrm>
            <a:off x="7388225"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38" name="Rectangle 17">
            <a:extLst>
              <a:ext uri="{FF2B5EF4-FFF2-40B4-BE49-F238E27FC236}">
                <a16:creationId xmlns:a16="http://schemas.microsoft.com/office/drawing/2014/main" id="{0944196A-85CE-4EFA-9FC7-26E30F7818B4}"/>
              </a:ext>
            </a:extLst>
          </p:cNvPr>
          <p:cNvSpPr>
            <a:spLocks noChangeArrowheads="1"/>
          </p:cNvSpPr>
          <p:nvPr/>
        </p:nvSpPr>
        <p:spPr bwMode="auto">
          <a:xfrm>
            <a:off x="574675" y="1738313"/>
            <a:ext cx="1101725" cy="385762"/>
          </a:xfrm>
          <a:prstGeom prst="rect">
            <a:avLst/>
          </a:prstGeom>
          <a:solidFill>
            <a:srgbClr val="FFFF99"/>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39" name="Line 18">
            <a:extLst>
              <a:ext uri="{FF2B5EF4-FFF2-40B4-BE49-F238E27FC236}">
                <a16:creationId xmlns:a16="http://schemas.microsoft.com/office/drawing/2014/main" id="{D73DD5AC-DE31-4287-B549-25DFE53025F8}"/>
              </a:ext>
            </a:extLst>
          </p:cNvPr>
          <p:cNvSpPr>
            <a:spLocks noChangeShapeType="1"/>
          </p:cNvSpPr>
          <p:nvPr/>
        </p:nvSpPr>
        <p:spPr bwMode="auto">
          <a:xfrm>
            <a:off x="560388" y="1738313"/>
            <a:ext cx="1125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40" name="Freeform 19">
            <a:extLst>
              <a:ext uri="{FF2B5EF4-FFF2-40B4-BE49-F238E27FC236}">
                <a16:creationId xmlns:a16="http://schemas.microsoft.com/office/drawing/2014/main" id="{B9270725-6F3F-43FC-994B-8EF2CEB87151}"/>
              </a:ext>
            </a:extLst>
          </p:cNvPr>
          <p:cNvSpPr>
            <a:spLocks/>
          </p:cNvSpPr>
          <p:nvPr/>
        </p:nvSpPr>
        <p:spPr bwMode="auto">
          <a:xfrm>
            <a:off x="7613650" y="2501900"/>
            <a:ext cx="898525" cy="393700"/>
          </a:xfrm>
          <a:custGeom>
            <a:avLst/>
            <a:gdLst>
              <a:gd name="T0" fmla="*/ 0 w 543"/>
              <a:gd name="T1" fmla="*/ 231 h 231"/>
              <a:gd name="T2" fmla="*/ 0 w 543"/>
              <a:gd name="T3" fmla="*/ 0 h 231"/>
              <a:gd name="T4" fmla="*/ 543 w 543"/>
              <a:gd name="T5" fmla="*/ 0 h 231"/>
              <a:gd name="T6" fmla="*/ 0 60000 65536"/>
              <a:gd name="T7" fmla="*/ 0 60000 65536"/>
              <a:gd name="T8" fmla="*/ 0 60000 65536"/>
              <a:gd name="T9" fmla="*/ 0 w 543"/>
              <a:gd name="T10" fmla="*/ 0 h 231"/>
              <a:gd name="T11" fmla="*/ 543 w 543"/>
              <a:gd name="T12" fmla="*/ 231 h 231"/>
            </a:gdLst>
            <a:ahLst/>
            <a:cxnLst>
              <a:cxn ang="T6">
                <a:pos x="T0" y="T1"/>
              </a:cxn>
              <a:cxn ang="T7">
                <a:pos x="T2" y="T3"/>
              </a:cxn>
              <a:cxn ang="T8">
                <a:pos x="T4" y="T5"/>
              </a:cxn>
            </a:cxnLst>
            <a:rect l="T9" t="T10" r="T11" b="T12"/>
            <a:pathLst>
              <a:path w="543" h="231">
                <a:moveTo>
                  <a:pt x="0" y="231"/>
                </a:moveTo>
                <a:lnTo>
                  <a:pt x="0" y="0"/>
                </a:lnTo>
                <a:lnTo>
                  <a:pt x="543"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5441" name="Text Box 20">
            <a:extLst>
              <a:ext uri="{FF2B5EF4-FFF2-40B4-BE49-F238E27FC236}">
                <a16:creationId xmlns:a16="http://schemas.microsoft.com/office/drawing/2014/main" id="{BFAED8E8-18CE-40B8-AF0C-E2380EEE7D47}"/>
              </a:ext>
            </a:extLst>
          </p:cNvPr>
          <p:cNvSpPr txBox="1">
            <a:spLocks noChangeArrowheads="1"/>
          </p:cNvSpPr>
          <p:nvPr/>
        </p:nvSpPr>
        <p:spPr bwMode="auto">
          <a:xfrm>
            <a:off x="906463" y="17113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帧</a:t>
            </a:r>
          </a:p>
        </p:txBody>
      </p:sp>
      <p:sp>
        <p:nvSpPr>
          <p:cNvPr id="1255442" name="Text Box 21">
            <a:extLst>
              <a:ext uri="{FF2B5EF4-FFF2-40B4-BE49-F238E27FC236}">
                <a16:creationId xmlns:a16="http://schemas.microsoft.com/office/drawing/2014/main" id="{DDC927CE-46BD-425D-AC5F-E613B99211F5}"/>
              </a:ext>
            </a:extLst>
          </p:cNvPr>
          <p:cNvSpPr txBox="1">
            <a:spLocks noChangeArrowheads="1"/>
          </p:cNvSpPr>
          <p:nvPr/>
        </p:nvSpPr>
        <p:spPr bwMode="auto">
          <a:xfrm>
            <a:off x="6276975" y="47847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帧</a:t>
            </a:r>
          </a:p>
        </p:txBody>
      </p:sp>
      <p:sp>
        <p:nvSpPr>
          <p:cNvPr id="1255443" name="Text Box 22">
            <a:extLst>
              <a:ext uri="{FF2B5EF4-FFF2-40B4-BE49-F238E27FC236}">
                <a16:creationId xmlns:a16="http://schemas.microsoft.com/office/drawing/2014/main" id="{2DB6CA58-B620-4C73-A584-8AFD033CEEDB}"/>
              </a:ext>
            </a:extLst>
          </p:cNvPr>
          <p:cNvSpPr txBox="1">
            <a:spLocks noChangeArrowheads="1"/>
          </p:cNvSpPr>
          <p:nvPr/>
        </p:nvSpPr>
        <p:spPr bwMode="auto">
          <a:xfrm>
            <a:off x="4481513" y="4030663"/>
            <a:ext cx="414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帧</a:t>
            </a:r>
          </a:p>
        </p:txBody>
      </p:sp>
      <p:sp>
        <p:nvSpPr>
          <p:cNvPr id="1255444" name="Text Box 23">
            <a:extLst>
              <a:ext uri="{FF2B5EF4-FFF2-40B4-BE49-F238E27FC236}">
                <a16:creationId xmlns:a16="http://schemas.microsoft.com/office/drawing/2014/main" id="{58FE7F22-6E94-4272-AE17-EF514A90CC18}"/>
              </a:ext>
            </a:extLst>
          </p:cNvPr>
          <p:cNvSpPr txBox="1">
            <a:spLocks noChangeArrowheads="1"/>
          </p:cNvSpPr>
          <p:nvPr/>
        </p:nvSpPr>
        <p:spPr bwMode="auto">
          <a:xfrm>
            <a:off x="7856538" y="24923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帧</a:t>
            </a:r>
          </a:p>
        </p:txBody>
      </p:sp>
      <p:sp>
        <p:nvSpPr>
          <p:cNvPr id="1255445" name="Text Box 24">
            <a:extLst>
              <a:ext uri="{FF2B5EF4-FFF2-40B4-BE49-F238E27FC236}">
                <a16:creationId xmlns:a16="http://schemas.microsoft.com/office/drawing/2014/main" id="{3B93ECB3-7C76-4310-81F1-768015FA0E6A}"/>
              </a:ext>
            </a:extLst>
          </p:cNvPr>
          <p:cNvSpPr txBox="1">
            <a:spLocks noChangeArrowheads="1"/>
          </p:cNvSpPr>
          <p:nvPr/>
        </p:nvSpPr>
        <p:spPr bwMode="auto">
          <a:xfrm>
            <a:off x="2686050" y="32543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帧</a:t>
            </a:r>
          </a:p>
        </p:txBody>
      </p:sp>
      <p:sp>
        <p:nvSpPr>
          <p:cNvPr id="1255446" name="Text Box 25">
            <a:extLst>
              <a:ext uri="{FF2B5EF4-FFF2-40B4-BE49-F238E27FC236}">
                <a16:creationId xmlns:a16="http://schemas.microsoft.com/office/drawing/2014/main" id="{3F953B6A-AD1A-45D2-AD7E-523328EE4075}"/>
              </a:ext>
            </a:extLst>
          </p:cNvPr>
          <p:cNvSpPr txBox="1">
            <a:spLocks noChangeArrowheads="1"/>
          </p:cNvSpPr>
          <p:nvPr/>
        </p:nvSpPr>
        <p:spPr bwMode="auto">
          <a:xfrm>
            <a:off x="1462088" y="1184275"/>
            <a:ext cx="703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ea typeface="黑体" panose="02010609060101010101" pitchFamily="49" charset="-122"/>
              </a:rPr>
              <a:t>DIFS</a:t>
            </a:r>
          </a:p>
        </p:txBody>
      </p:sp>
      <p:sp>
        <p:nvSpPr>
          <p:cNvPr id="1255447" name="Text Box 26">
            <a:extLst>
              <a:ext uri="{FF2B5EF4-FFF2-40B4-BE49-F238E27FC236}">
                <a16:creationId xmlns:a16="http://schemas.microsoft.com/office/drawing/2014/main" id="{01BCDD00-0279-4496-B911-FF6D90276FF2}"/>
              </a:ext>
            </a:extLst>
          </p:cNvPr>
          <p:cNvSpPr txBox="1">
            <a:spLocks noChangeArrowheads="1"/>
          </p:cNvSpPr>
          <p:nvPr/>
        </p:nvSpPr>
        <p:spPr bwMode="auto">
          <a:xfrm>
            <a:off x="3411538" y="118427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ea typeface="黑体" panose="02010609060101010101" pitchFamily="49" charset="-122"/>
              </a:rPr>
              <a:t>DIFS</a:t>
            </a:r>
          </a:p>
        </p:txBody>
      </p:sp>
      <p:sp>
        <p:nvSpPr>
          <p:cNvPr id="1255448" name="Text Box 27">
            <a:extLst>
              <a:ext uri="{FF2B5EF4-FFF2-40B4-BE49-F238E27FC236}">
                <a16:creationId xmlns:a16="http://schemas.microsoft.com/office/drawing/2014/main" id="{77E40D98-2BBD-4EAF-98CE-A6A1FEC16D11}"/>
              </a:ext>
            </a:extLst>
          </p:cNvPr>
          <p:cNvSpPr txBox="1">
            <a:spLocks noChangeArrowheads="1"/>
          </p:cNvSpPr>
          <p:nvPr/>
        </p:nvSpPr>
        <p:spPr bwMode="auto">
          <a:xfrm>
            <a:off x="5162550" y="118427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ea typeface="黑体" panose="02010609060101010101" pitchFamily="49" charset="-122"/>
              </a:rPr>
              <a:t>DIFS</a:t>
            </a:r>
          </a:p>
        </p:txBody>
      </p:sp>
      <p:sp>
        <p:nvSpPr>
          <p:cNvPr id="1255449" name="Text Box 28">
            <a:extLst>
              <a:ext uri="{FF2B5EF4-FFF2-40B4-BE49-F238E27FC236}">
                <a16:creationId xmlns:a16="http://schemas.microsoft.com/office/drawing/2014/main" id="{06350DDA-0168-4C9B-9268-66012C1BD534}"/>
              </a:ext>
            </a:extLst>
          </p:cNvPr>
          <p:cNvSpPr txBox="1">
            <a:spLocks noChangeArrowheads="1"/>
          </p:cNvSpPr>
          <p:nvPr/>
        </p:nvSpPr>
        <p:spPr bwMode="auto">
          <a:xfrm>
            <a:off x="7037388" y="118427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ea typeface="黑体" panose="02010609060101010101" pitchFamily="49" charset="-122"/>
              </a:rPr>
              <a:t>DIFS</a:t>
            </a:r>
          </a:p>
        </p:txBody>
      </p:sp>
      <p:sp>
        <p:nvSpPr>
          <p:cNvPr id="1255450" name="Line 29">
            <a:extLst>
              <a:ext uri="{FF2B5EF4-FFF2-40B4-BE49-F238E27FC236}">
                <a16:creationId xmlns:a16="http://schemas.microsoft.com/office/drawing/2014/main" id="{96A01803-0F50-4C9E-B6C2-C51271F52313}"/>
              </a:ext>
            </a:extLst>
          </p:cNvPr>
          <p:cNvSpPr>
            <a:spLocks noChangeShapeType="1"/>
          </p:cNvSpPr>
          <p:nvPr/>
        </p:nvSpPr>
        <p:spPr bwMode="auto">
          <a:xfrm flipV="1">
            <a:off x="784225" y="2587625"/>
            <a:ext cx="0" cy="30797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55451" name="Line 30">
            <a:extLst>
              <a:ext uri="{FF2B5EF4-FFF2-40B4-BE49-F238E27FC236}">
                <a16:creationId xmlns:a16="http://schemas.microsoft.com/office/drawing/2014/main" id="{FAFD1E6B-9D97-4C61-80FC-4BDDEECF0F0A}"/>
              </a:ext>
            </a:extLst>
          </p:cNvPr>
          <p:cNvSpPr>
            <a:spLocks noChangeShapeType="1"/>
          </p:cNvSpPr>
          <p:nvPr/>
        </p:nvSpPr>
        <p:spPr bwMode="auto">
          <a:xfrm flipV="1">
            <a:off x="1236663" y="3360738"/>
            <a:ext cx="0" cy="307975"/>
          </a:xfrm>
          <a:prstGeom prst="line">
            <a:avLst/>
          </a:prstGeom>
          <a:noFill/>
          <a:ln w="38100">
            <a:solidFill>
              <a:srgbClr val="FF66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55452" name="Line 31">
            <a:extLst>
              <a:ext uri="{FF2B5EF4-FFF2-40B4-BE49-F238E27FC236}">
                <a16:creationId xmlns:a16="http://schemas.microsoft.com/office/drawing/2014/main" id="{96C3A746-F89B-491D-A054-03AF05FD7800}"/>
              </a:ext>
            </a:extLst>
          </p:cNvPr>
          <p:cNvSpPr>
            <a:spLocks noChangeShapeType="1"/>
          </p:cNvSpPr>
          <p:nvPr/>
        </p:nvSpPr>
        <p:spPr bwMode="auto">
          <a:xfrm flipV="1">
            <a:off x="1009650" y="4132263"/>
            <a:ext cx="0" cy="309562"/>
          </a:xfrm>
          <a:prstGeom prst="line">
            <a:avLst/>
          </a:prstGeom>
          <a:noFill/>
          <a:ln w="38100">
            <a:solidFill>
              <a:srgbClr val="CC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55453" name="Line 32">
            <a:extLst>
              <a:ext uri="{FF2B5EF4-FFF2-40B4-BE49-F238E27FC236}">
                <a16:creationId xmlns:a16="http://schemas.microsoft.com/office/drawing/2014/main" id="{B3DAB739-517A-4179-BF65-91AA0AFA1839}"/>
              </a:ext>
            </a:extLst>
          </p:cNvPr>
          <p:cNvSpPr>
            <a:spLocks noChangeShapeType="1"/>
          </p:cNvSpPr>
          <p:nvPr/>
        </p:nvSpPr>
        <p:spPr bwMode="auto">
          <a:xfrm flipV="1">
            <a:off x="3036888" y="4905375"/>
            <a:ext cx="0" cy="307975"/>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5454" name="Line 33">
            <a:extLst>
              <a:ext uri="{FF2B5EF4-FFF2-40B4-BE49-F238E27FC236}">
                <a16:creationId xmlns:a16="http://schemas.microsoft.com/office/drawing/2014/main" id="{FFBBF407-F469-4C43-AD1F-6A0C56B7ABAD}"/>
              </a:ext>
            </a:extLst>
          </p:cNvPr>
          <p:cNvSpPr>
            <a:spLocks noChangeShapeType="1"/>
          </p:cNvSpPr>
          <p:nvPr/>
        </p:nvSpPr>
        <p:spPr bwMode="auto">
          <a:xfrm>
            <a:off x="1835150" y="1968500"/>
            <a:ext cx="1350963"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55" name="Text Box 34">
            <a:extLst>
              <a:ext uri="{FF2B5EF4-FFF2-40B4-BE49-F238E27FC236}">
                <a16:creationId xmlns:a16="http://schemas.microsoft.com/office/drawing/2014/main" id="{5FBED713-68D9-4701-9DD3-884AB7C10FF0}"/>
              </a:ext>
            </a:extLst>
          </p:cNvPr>
          <p:cNvSpPr txBox="1">
            <a:spLocks noChangeArrowheads="1"/>
          </p:cNvSpPr>
          <p:nvPr/>
        </p:nvSpPr>
        <p:spPr bwMode="auto">
          <a:xfrm>
            <a:off x="1985963" y="15557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争用窗口</a:t>
            </a:r>
          </a:p>
        </p:txBody>
      </p:sp>
      <p:sp>
        <p:nvSpPr>
          <p:cNvPr id="1255456" name="Line 35">
            <a:extLst>
              <a:ext uri="{FF2B5EF4-FFF2-40B4-BE49-F238E27FC236}">
                <a16:creationId xmlns:a16="http://schemas.microsoft.com/office/drawing/2014/main" id="{8FBE5D19-446C-4B84-B090-4802791A82C0}"/>
              </a:ext>
            </a:extLst>
          </p:cNvPr>
          <p:cNvSpPr>
            <a:spLocks noChangeShapeType="1"/>
          </p:cNvSpPr>
          <p:nvPr/>
        </p:nvSpPr>
        <p:spPr bwMode="auto">
          <a:xfrm>
            <a:off x="3186113" y="1814513"/>
            <a:ext cx="0" cy="309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57" name="Line 36">
            <a:extLst>
              <a:ext uri="{FF2B5EF4-FFF2-40B4-BE49-F238E27FC236}">
                <a16:creationId xmlns:a16="http://schemas.microsoft.com/office/drawing/2014/main" id="{EA65DE2E-11DF-45B0-83EC-A4A6D5EB3434}"/>
              </a:ext>
            </a:extLst>
          </p:cNvPr>
          <p:cNvSpPr>
            <a:spLocks noChangeShapeType="1"/>
          </p:cNvSpPr>
          <p:nvPr/>
        </p:nvSpPr>
        <p:spPr bwMode="auto">
          <a:xfrm>
            <a:off x="3786188" y="3513138"/>
            <a:ext cx="1350962"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58" name="Line 37">
            <a:extLst>
              <a:ext uri="{FF2B5EF4-FFF2-40B4-BE49-F238E27FC236}">
                <a16:creationId xmlns:a16="http://schemas.microsoft.com/office/drawing/2014/main" id="{CBBF2BC8-237D-4D05-A102-66DE367A0DE7}"/>
              </a:ext>
            </a:extLst>
          </p:cNvPr>
          <p:cNvSpPr>
            <a:spLocks noChangeShapeType="1"/>
          </p:cNvSpPr>
          <p:nvPr/>
        </p:nvSpPr>
        <p:spPr bwMode="auto">
          <a:xfrm>
            <a:off x="5137150" y="3359150"/>
            <a:ext cx="0" cy="309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59" name="Line 38">
            <a:extLst>
              <a:ext uri="{FF2B5EF4-FFF2-40B4-BE49-F238E27FC236}">
                <a16:creationId xmlns:a16="http://schemas.microsoft.com/office/drawing/2014/main" id="{8E247191-D1AB-4E0E-A1F9-6478B77683D8}"/>
              </a:ext>
            </a:extLst>
          </p:cNvPr>
          <p:cNvSpPr>
            <a:spLocks noChangeShapeType="1"/>
          </p:cNvSpPr>
          <p:nvPr/>
        </p:nvSpPr>
        <p:spPr bwMode="auto">
          <a:xfrm>
            <a:off x="7386638" y="5057775"/>
            <a:ext cx="1352550"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60" name="Line 39">
            <a:extLst>
              <a:ext uri="{FF2B5EF4-FFF2-40B4-BE49-F238E27FC236}">
                <a16:creationId xmlns:a16="http://schemas.microsoft.com/office/drawing/2014/main" id="{916A4B2C-34DC-4D28-8454-E708433CEA7B}"/>
              </a:ext>
            </a:extLst>
          </p:cNvPr>
          <p:cNvSpPr>
            <a:spLocks noChangeShapeType="1"/>
          </p:cNvSpPr>
          <p:nvPr/>
        </p:nvSpPr>
        <p:spPr bwMode="auto">
          <a:xfrm>
            <a:off x="8739188" y="4902200"/>
            <a:ext cx="0" cy="30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61" name="Line 40">
            <a:extLst>
              <a:ext uri="{FF2B5EF4-FFF2-40B4-BE49-F238E27FC236}">
                <a16:creationId xmlns:a16="http://schemas.microsoft.com/office/drawing/2014/main" id="{16061A5A-05BD-4CCD-AE39-5A5FF507C928}"/>
              </a:ext>
            </a:extLst>
          </p:cNvPr>
          <p:cNvSpPr>
            <a:spLocks noChangeShapeType="1"/>
          </p:cNvSpPr>
          <p:nvPr/>
        </p:nvSpPr>
        <p:spPr bwMode="auto">
          <a:xfrm>
            <a:off x="5511800" y="4286250"/>
            <a:ext cx="1350963"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62" name="Line 41">
            <a:extLst>
              <a:ext uri="{FF2B5EF4-FFF2-40B4-BE49-F238E27FC236}">
                <a16:creationId xmlns:a16="http://schemas.microsoft.com/office/drawing/2014/main" id="{45E7D5D6-0E3B-4028-9D91-F1A789C2A8E2}"/>
              </a:ext>
            </a:extLst>
          </p:cNvPr>
          <p:cNvSpPr>
            <a:spLocks noChangeShapeType="1"/>
          </p:cNvSpPr>
          <p:nvPr/>
        </p:nvSpPr>
        <p:spPr bwMode="auto">
          <a:xfrm>
            <a:off x="6862763" y="4130675"/>
            <a:ext cx="0" cy="31115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63" name="Text Box 42">
            <a:extLst>
              <a:ext uri="{FF2B5EF4-FFF2-40B4-BE49-F238E27FC236}">
                <a16:creationId xmlns:a16="http://schemas.microsoft.com/office/drawing/2014/main" id="{243FEE2E-1CD6-4AC2-9881-F6F62B414779}"/>
              </a:ext>
            </a:extLst>
          </p:cNvPr>
          <p:cNvSpPr txBox="1">
            <a:spLocks noChangeArrowheads="1"/>
          </p:cNvSpPr>
          <p:nvPr/>
        </p:nvSpPr>
        <p:spPr bwMode="auto">
          <a:xfrm>
            <a:off x="3948113" y="312578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争用窗口</a:t>
            </a:r>
          </a:p>
        </p:txBody>
      </p:sp>
      <p:sp>
        <p:nvSpPr>
          <p:cNvPr id="1255464" name="Text Box 43">
            <a:extLst>
              <a:ext uri="{FF2B5EF4-FFF2-40B4-BE49-F238E27FC236}">
                <a16:creationId xmlns:a16="http://schemas.microsoft.com/office/drawing/2014/main" id="{9DA93DB7-A2FE-4EE8-A110-AD26FF61A101}"/>
              </a:ext>
            </a:extLst>
          </p:cNvPr>
          <p:cNvSpPr txBox="1">
            <a:spLocks noChangeArrowheads="1"/>
          </p:cNvSpPr>
          <p:nvPr/>
        </p:nvSpPr>
        <p:spPr bwMode="auto">
          <a:xfrm>
            <a:off x="5661025" y="3873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争用窗口</a:t>
            </a:r>
          </a:p>
        </p:txBody>
      </p:sp>
      <p:sp>
        <p:nvSpPr>
          <p:cNvPr id="1255465" name="Text Box 44">
            <a:extLst>
              <a:ext uri="{FF2B5EF4-FFF2-40B4-BE49-F238E27FC236}">
                <a16:creationId xmlns:a16="http://schemas.microsoft.com/office/drawing/2014/main" id="{816D4651-2119-4725-B974-247668956C0B}"/>
              </a:ext>
            </a:extLst>
          </p:cNvPr>
          <p:cNvSpPr txBox="1">
            <a:spLocks noChangeArrowheads="1"/>
          </p:cNvSpPr>
          <p:nvPr/>
        </p:nvSpPr>
        <p:spPr bwMode="auto">
          <a:xfrm>
            <a:off x="7524750" y="466883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争用窗口</a:t>
            </a:r>
          </a:p>
        </p:txBody>
      </p:sp>
      <p:sp>
        <p:nvSpPr>
          <p:cNvPr id="1255466" name="Line 45">
            <a:extLst>
              <a:ext uri="{FF2B5EF4-FFF2-40B4-BE49-F238E27FC236}">
                <a16:creationId xmlns:a16="http://schemas.microsoft.com/office/drawing/2014/main" id="{F8368B95-648E-49B4-B497-DF4A9CF38868}"/>
              </a:ext>
            </a:extLst>
          </p:cNvPr>
          <p:cNvSpPr>
            <a:spLocks noChangeShapeType="1"/>
          </p:cNvSpPr>
          <p:nvPr/>
        </p:nvSpPr>
        <p:spPr bwMode="auto">
          <a:xfrm>
            <a:off x="1235075" y="3848100"/>
            <a:ext cx="976313" cy="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67" name="Rectangle 46">
            <a:extLst>
              <a:ext uri="{FF2B5EF4-FFF2-40B4-BE49-F238E27FC236}">
                <a16:creationId xmlns:a16="http://schemas.microsoft.com/office/drawing/2014/main" id="{F920279E-85FA-4186-9E2F-938C541D6809}"/>
              </a:ext>
            </a:extLst>
          </p:cNvPr>
          <p:cNvSpPr>
            <a:spLocks noChangeArrowheads="1"/>
          </p:cNvSpPr>
          <p:nvPr/>
        </p:nvSpPr>
        <p:spPr bwMode="auto">
          <a:xfrm>
            <a:off x="3786188" y="4208463"/>
            <a:ext cx="300037" cy="233362"/>
          </a:xfrm>
          <a:prstGeom prst="rect">
            <a:avLst/>
          </a:prstGeom>
          <a:solidFill>
            <a:schemeClr val="bg1"/>
          </a:solidFill>
          <a:ln w="1905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68" name="Rectangle 47">
            <a:extLst>
              <a:ext uri="{FF2B5EF4-FFF2-40B4-BE49-F238E27FC236}">
                <a16:creationId xmlns:a16="http://schemas.microsoft.com/office/drawing/2014/main" id="{D3E22C51-4168-4E01-8228-24448E29CDB3}"/>
              </a:ext>
            </a:extLst>
          </p:cNvPr>
          <p:cNvSpPr>
            <a:spLocks noChangeArrowheads="1"/>
          </p:cNvSpPr>
          <p:nvPr/>
        </p:nvSpPr>
        <p:spPr bwMode="auto">
          <a:xfrm>
            <a:off x="2211388" y="4208463"/>
            <a:ext cx="300037" cy="233362"/>
          </a:xfrm>
          <a:prstGeom prst="rect">
            <a:avLst/>
          </a:prstGeom>
          <a:solidFill>
            <a:srgbClr val="00CC00"/>
          </a:solidFill>
          <a:ln w="12700" algn="ctr">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69" name="Line 48">
            <a:extLst>
              <a:ext uri="{FF2B5EF4-FFF2-40B4-BE49-F238E27FC236}">
                <a16:creationId xmlns:a16="http://schemas.microsoft.com/office/drawing/2014/main" id="{022E4C4C-0CAE-4365-993F-D7F60DD97579}"/>
              </a:ext>
            </a:extLst>
          </p:cNvPr>
          <p:cNvSpPr>
            <a:spLocks noChangeShapeType="1"/>
          </p:cNvSpPr>
          <p:nvPr/>
        </p:nvSpPr>
        <p:spPr bwMode="auto">
          <a:xfrm>
            <a:off x="1009650" y="4594225"/>
            <a:ext cx="1500188" cy="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70" name="Rectangle 49">
            <a:extLst>
              <a:ext uri="{FF2B5EF4-FFF2-40B4-BE49-F238E27FC236}">
                <a16:creationId xmlns:a16="http://schemas.microsoft.com/office/drawing/2014/main" id="{BB7DA3C9-3110-4D8D-9550-BFA9AB102DEF}"/>
              </a:ext>
            </a:extLst>
          </p:cNvPr>
          <p:cNvSpPr>
            <a:spLocks noChangeArrowheads="1"/>
          </p:cNvSpPr>
          <p:nvPr/>
        </p:nvSpPr>
        <p:spPr bwMode="auto">
          <a:xfrm>
            <a:off x="7388225" y="2663825"/>
            <a:ext cx="225425" cy="231775"/>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71" name="Line 50">
            <a:extLst>
              <a:ext uri="{FF2B5EF4-FFF2-40B4-BE49-F238E27FC236}">
                <a16:creationId xmlns:a16="http://schemas.microsoft.com/office/drawing/2014/main" id="{78699F11-40AE-4891-B520-91DB817B77E5}"/>
              </a:ext>
            </a:extLst>
          </p:cNvPr>
          <p:cNvSpPr>
            <a:spLocks noChangeShapeType="1"/>
          </p:cNvSpPr>
          <p:nvPr/>
        </p:nvSpPr>
        <p:spPr bwMode="auto">
          <a:xfrm>
            <a:off x="5811838" y="2895600"/>
            <a:ext cx="0" cy="19304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72" name="Rectangle 51">
            <a:extLst>
              <a:ext uri="{FF2B5EF4-FFF2-40B4-BE49-F238E27FC236}">
                <a16:creationId xmlns:a16="http://schemas.microsoft.com/office/drawing/2014/main" id="{8E2B2832-3411-4FFB-AAD4-5126F64F2E9C}"/>
              </a:ext>
            </a:extLst>
          </p:cNvPr>
          <p:cNvSpPr>
            <a:spLocks noChangeArrowheads="1"/>
          </p:cNvSpPr>
          <p:nvPr/>
        </p:nvSpPr>
        <p:spPr bwMode="auto">
          <a:xfrm>
            <a:off x="5811838" y="2663825"/>
            <a:ext cx="225425" cy="231775"/>
          </a:xfrm>
          <a:prstGeom prst="rect">
            <a:avLst/>
          </a:prstGeom>
          <a:solidFill>
            <a:srgbClr val="00CC00"/>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73" name="Rectangle 52">
            <a:extLst>
              <a:ext uri="{FF2B5EF4-FFF2-40B4-BE49-F238E27FC236}">
                <a16:creationId xmlns:a16="http://schemas.microsoft.com/office/drawing/2014/main" id="{06B0F31D-6B24-4F78-9374-6C8D50AD5701}"/>
              </a:ext>
            </a:extLst>
          </p:cNvPr>
          <p:cNvSpPr>
            <a:spLocks noChangeArrowheads="1"/>
          </p:cNvSpPr>
          <p:nvPr/>
        </p:nvSpPr>
        <p:spPr bwMode="auto">
          <a:xfrm>
            <a:off x="5513388" y="2663825"/>
            <a:ext cx="298450" cy="231775"/>
          </a:xfrm>
          <a:prstGeom prst="rect">
            <a:avLst/>
          </a:prstGeom>
          <a:solidFill>
            <a:schemeClr val="bg1"/>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74" name="Line 53">
            <a:extLst>
              <a:ext uri="{FF2B5EF4-FFF2-40B4-BE49-F238E27FC236}">
                <a16:creationId xmlns:a16="http://schemas.microsoft.com/office/drawing/2014/main" id="{89B15853-D23F-4245-B8A8-647363C51A87}"/>
              </a:ext>
            </a:extLst>
          </p:cNvPr>
          <p:cNvSpPr>
            <a:spLocks noChangeShapeType="1"/>
          </p:cNvSpPr>
          <p:nvPr/>
        </p:nvSpPr>
        <p:spPr bwMode="auto">
          <a:xfrm>
            <a:off x="4086225" y="2895600"/>
            <a:ext cx="0" cy="2085975"/>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75" name="Line 54">
            <a:extLst>
              <a:ext uri="{FF2B5EF4-FFF2-40B4-BE49-F238E27FC236}">
                <a16:creationId xmlns:a16="http://schemas.microsoft.com/office/drawing/2014/main" id="{3241D3FF-CB06-4C60-88C4-D3C2CE03E29C}"/>
              </a:ext>
            </a:extLst>
          </p:cNvPr>
          <p:cNvSpPr>
            <a:spLocks noChangeShapeType="1"/>
          </p:cNvSpPr>
          <p:nvPr/>
        </p:nvSpPr>
        <p:spPr bwMode="auto">
          <a:xfrm>
            <a:off x="2211388" y="2432050"/>
            <a:ext cx="0" cy="849313"/>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76" name="Rectangle 55">
            <a:extLst>
              <a:ext uri="{FF2B5EF4-FFF2-40B4-BE49-F238E27FC236}">
                <a16:creationId xmlns:a16="http://schemas.microsoft.com/office/drawing/2014/main" id="{E811D395-6009-48BB-81EF-4A19D775B869}"/>
              </a:ext>
            </a:extLst>
          </p:cNvPr>
          <p:cNvSpPr>
            <a:spLocks noChangeArrowheads="1"/>
          </p:cNvSpPr>
          <p:nvPr/>
        </p:nvSpPr>
        <p:spPr bwMode="auto">
          <a:xfrm>
            <a:off x="3787775" y="2663825"/>
            <a:ext cx="298450" cy="231775"/>
          </a:xfrm>
          <a:prstGeom prst="rect">
            <a:avLst/>
          </a:prstGeom>
          <a:solidFill>
            <a:schemeClr val="bg1"/>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77" name="Rectangle 56">
            <a:extLst>
              <a:ext uri="{FF2B5EF4-FFF2-40B4-BE49-F238E27FC236}">
                <a16:creationId xmlns:a16="http://schemas.microsoft.com/office/drawing/2014/main" id="{C71B92FA-FE9C-4065-92F3-9D8F0908F0E2}"/>
              </a:ext>
            </a:extLst>
          </p:cNvPr>
          <p:cNvSpPr>
            <a:spLocks noChangeArrowheads="1"/>
          </p:cNvSpPr>
          <p:nvPr/>
        </p:nvSpPr>
        <p:spPr bwMode="auto">
          <a:xfrm>
            <a:off x="4086225" y="2663825"/>
            <a:ext cx="525463" cy="231775"/>
          </a:xfrm>
          <a:prstGeom prst="rect">
            <a:avLst/>
          </a:prstGeom>
          <a:solidFill>
            <a:srgbClr val="00CC00"/>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78" name="Rectangle 57">
            <a:extLst>
              <a:ext uri="{FF2B5EF4-FFF2-40B4-BE49-F238E27FC236}">
                <a16:creationId xmlns:a16="http://schemas.microsoft.com/office/drawing/2014/main" id="{61112B28-C85A-42C5-9766-362AA4A9C8E0}"/>
              </a:ext>
            </a:extLst>
          </p:cNvPr>
          <p:cNvSpPr>
            <a:spLocks noChangeArrowheads="1"/>
          </p:cNvSpPr>
          <p:nvPr/>
        </p:nvSpPr>
        <p:spPr bwMode="auto">
          <a:xfrm>
            <a:off x="2211388" y="2663825"/>
            <a:ext cx="823912" cy="231775"/>
          </a:xfrm>
          <a:prstGeom prst="rect">
            <a:avLst/>
          </a:prstGeom>
          <a:solidFill>
            <a:srgbClr val="00CC00"/>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79" name="Rectangle 58">
            <a:extLst>
              <a:ext uri="{FF2B5EF4-FFF2-40B4-BE49-F238E27FC236}">
                <a16:creationId xmlns:a16="http://schemas.microsoft.com/office/drawing/2014/main" id="{45F167BD-B9EB-4346-9DA9-CAA20FFF1D85}"/>
              </a:ext>
            </a:extLst>
          </p:cNvPr>
          <p:cNvSpPr>
            <a:spLocks noChangeArrowheads="1"/>
          </p:cNvSpPr>
          <p:nvPr/>
        </p:nvSpPr>
        <p:spPr bwMode="auto">
          <a:xfrm>
            <a:off x="4086225" y="4981575"/>
            <a:ext cx="300038" cy="230188"/>
          </a:xfrm>
          <a:prstGeom prst="rect">
            <a:avLst/>
          </a:prstGeom>
          <a:solidFill>
            <a:srgbClr val="00CC00"/>
          </a:solidFill>
          <a:ln w="12700" algn="ctr">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80" name="Rectangle 59">
            <a:extLst>
              <a:ext uri="{FF2B5EF4-FFF2-40B4-BE49-F238E27FC236}">
                <a16:creationId xmlns:a16="http://schemas.microsoft.com/office/drawing/2014/main" id="{8E67AD4C-7BC5-48D3-8820-D9FC26008117}"/>
              </a:ext>
            </a:extLst>
          </p:cNvPr>
          <p:cNvSpPr>
            <a:spLocks noChangeArrowheads="1"/>
          </p:cNvSpPr>
          <p:nvPr/>
        </p:nvSpPr>
        <p:spPr bwMode="auto">
          <a:xfrm>
            <a:off x="5513388" y="4981575"/>
            <a:ext cx="298450" cy="230188"/>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481" name="Line 60">
            <a:extLst>
              <a:ext uri="{FF2B5EF4-FFF2-40B4-BE49-F238E27FC236}">
                <a16:creationId xmlns:a16="http://schemas.microsoft.com/office/drawing/2014/main" id="{7B5D538F-637C-4DF7-850F-89877F4110F1}"/>
              </a:ext>
            </a:extLst>
          </p:cNvPr>
          <p:cNvSpPr>
            <a:spLocks noChangeShapeType="1"/>
          </p:cNvSpPr>
          <p:nvPr/>
        </p:nvSpPr>
        <p:spPr bwMode="auto">
          <a:xfrm>
            <a:off x="784225" y="3049588"/>
            <a:ext cx="2252663" cy="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82" name="Line 61">
            <a:extLst>
              <a:ext uri="{FF2B5EF4-FFF2-40B4-BE49-F238E27FC236}">
                <a16:creationId xmlns:a16="http://schemas.microsoft.com/office/drawing/2014/main" id="{DB83E1C5-7782-4D6B-9A39-3C418AF92843}"/>
              </a:ext>
            </a:extLst>
          </p:cNvPr>
          <p:cNvSpPr>
            <a:spLocks noChangeShapeType="1"/>
          </p:cNvSpPr>
          <p:nvPr/>
        </p:nvSpPr>
        <p:spPr bwMode="auto">
          <a:xfrm>
            <a:off x="3036888" y="5367338"/>
            <a:ext cx="1349375" cy="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83" name="Text Box 62">
            <a:extLst>
              <a:ext uri="{FF2B5EF4-FFF2-40B4-BE49-F238E27FC236}">
                <a16:creationId xmlns:a16="http://schemas.microsoft.com/office/drawing/2014/main" id="{771D14B7-873B-46B7-8E89-D8DA96969ADD}"/>
              </a:ext>
            </a:extLst>
          </p:cNvPr>
          <p:cNvSpPr txBox="1">
            <a:spLocks noChangeArrowheads="1"/>
          </p:cNvSpPr>
          <p:nvPr/>
        </p:nvSpPr>
        <p:spPr bwMode="auto">
          <a:xfrm>
            <a:off x="1471613" y="2840038"/>
            <a:ext cx="641350"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退避</a:t>
            </a:r>
          </a:p>
        </p:txBody>
      </p:sp>
      <p:sp>
        <p:nvSpPr>
          <p:cNvPr id="1255484" name="Text Box 63">
            <a:extLst>
              <a:ext uri="{FF2B5EF4-FFF2-40B4-BE49-F238E27FC236}">
                <a16:creationId xmlns:a16="http://schemas.microsoft.com/office/drawing/2014/main" id="{BDC7A6D2-C812-49E6-B58B-7C5D64EB1F08}"/>
              </a:ext>
            </a:extLst>
          </p:cNvPr>
          <p:cNvSpPr txBox="1">
            <a:spLocks noChangeArrowheads="1"/>
          </p:cNvSpPr>
          <p:nvPr/>
        </p:nvSpPr>
        <p:spPr bwMode="auto">
          <a:xfrm>
            <a:off x="1385888" y="3641725"/>
            <a:ext cx="6413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退避</a:t>
            </a:r>
          </a:p>
        </p:txBody>
      </p:sp>
      <p:sp>
        <p:nvSpPr>
          <p:cNvPr id="1255485" name="Text Box 64">
            <a:extLst>
              <a:ext uri="{FF2B5EF4-FFF2-40B4-BE49-F238E27FC236}">
                <a16:creationId xmlns:a16="http://schemas.microsoft.com/office/drawing/2014/main" id="{11C27527-1D9E-417F-A767-CDB98B38AFDA}"/>
              </a:ext>
            </a:extLst>
          </p:cNvPr>
          <p:cNvSpPr txBox="1">
            <a:spLocks noChangeArrowheads="1"/>
          </p:cNvSpPr>
          <p:nvPr/>
        </p:nvSpPr>
        <p:spPr bwMode="auto">
          <a:xfrm>
            <a:off x="1370013" y="4416425"/>
            <a:ext cx="641350"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退避</a:t>
            </a:r>
          </a:p>
        </p:txBody>
      </p:sp>
      <p:sp>
        <p:nvSpPr>
          <p:cNvPr id="1255486" name="Text Box 65">
            <a:extLst>
              <a:ext uri="{FF2B5EF4-FFF2-40B4-BE49-F238E27FC236}">
                <a16:creationId xmlns:a16="http://schemas.microsoft.com/office/drawing/2014/main" id="{6855BB50-1D5F-4877-8C7F-C02DE419D462}"/>
              </a:ext>
            </a:extLst>
          </p:cNvPr>
          <p:cNvSpPr txBox="1">
            <a:spLocks noChangeArrowheads="1"/>
          </p:cNvSpPr>
          <p:nvPr/>
        </p:nvSpPr>
        <p:spPr bwMode="auto">
          <a:xfrm>
            <a:off x="3398838" y="5197475"/>
            <a:ext cx="6413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退避</a:t>
            </a:r>
          </a:p>
        </p:txBody>
      </p:sp>
      <p:sp>
        <p:nvSpPr>
          <p:cNvPr id="1255487" name="Line 69">
            <a:extLst>
              <a:ext uri="{FF2B5EF4-FFF2-40B4-BE49-F238E27FC236}">
                <a16:creationId xmlns:a16="http://schemas.microsoft.com/office/drawing/2014/main" id="{E97099C8-E694-4E03-9730-AA94666782DB}"/>
              </a:ext>
            </a:extLst>
          </p:cNvPr>
          <p:cNvSpPr>
            <a:spLocks noChangeShapeType="1"/>
          </p:cNvSpPr>
          <p:nvPr/>
        </p:nvSpPr>
        <p:spPr bwMode="auto">
          <a:xfrm>
            <a:off x="784225" y="2895600"/>
            <a:ext cx="0" cy="309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88" name="Line 70">
            <a:extLst>
              <a:ext uri="{FF2B5EF4-FFF2-40B4-BE49-F238E27FC236}">
                <a16:creationId xmlns:a16="http://schemas.microsoft.com/office/drawing/2014/main" id="{DAB3494C-D1F8-4E3E-B755-77D51EA0CD0E}"/>
              </a:ext>
            </a:extLst>
          </p:cNvPr>
          <p:cNvSpPr>
            <a:spLocks noChangeShapeType="1"/>
          </p:cNvSpPr>
          <p:nvPr/>
        </p:nvSpPr>
        <p:spPr bwMode="auto">
          <a:xfrm>
            <a:off x="3036888" y="2895600"/>
            <a:ext cx="0" cy="309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89" name="Line 71">
            <a:extLst>
              <a:ext uri="{FF2B5EF4-FFF2-40B4-BE49-F238E27FC236}">
                <a16:creationId xmlns:a16="http://schemas.microsoft.com/office/drawing/2014/main" id="{5F2C3C36-7BD2-438B-A6B1-3CDCDE6DAE3C}"/>
              </a:ext>
            </a:extLst>
          </p:cNvPr>
          <p:cNvSpPr>
            <a:spLocks noChangeShapeType="1"/>
          </p:cNvSpPr>
          <p:nvPr/>
        </p:nvSpPr>
        <p:spPr bwMode="auto">
          <a:xfrm>
            <a:off x="3036888" y="5211763"/>
            <a:ext cx="0" cy="311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90" name="Line 72">
            <a:extLst>
              <a:ext uri="{FF2B5EF4-FFF2-40B4-BE49-F238E27FC236}">
                <a16:creationId xmlns:a16="http://schemas.microsoft.com/office/drawing/2014/main" id="{ECC98C02-D1FB-40B2-9CB8-DD28C28DE5F8}"/>
              </a:ext>
            </a:extLst>
          </p:cNvPr>
          <p:cNvSpPr>
            <a:spLocks noChangeShapeType="1"/>
          </p:cNvSpPr>
          <p:nvPr/>
        </p:nvSpPr>
        <p:spPr bwMode="auto">
          <a:xfrm>
            <a:off x="1235075" y="3668713"/>
            <a:ext cx="0" cy="309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91" name="Line 73">
            <a:extLst>
              <a:ext uri="{FF2B5EF4-FFF2-40B4-BE49-F238E27FC236}">
                <a16:creationId xmlns:a16="http://schemas.microsoft.com/office/drawing/2014/main" id="{C8FBF7F8-E683-4B9C-AED4-525ABCEC637F}"/>
              </a:ext>
            </a:extLst>
          </p:cNvPr>
          <p:cNvSpPr>
            <a:spLocks noChangeShapeType="1"/>
          </p:cNvSpPr>
          <p:nvPr/>
        </p:nvSpPr>
        <p:spPr bwMode="auto">
          <a:xfrm>
            <a:off x="1009650" y="4440238"/>
            <a:ext cx="0" cy="309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92" name="Line 74">
            <a:extLst>
              <a:ext uri="{FF2B5EF4-FFF2-40B4-BE49-F238E27FC236}">
                <a16:creationId xmlns:a16="http://schemas.microsoft.com/office/drawing/2014/main" id="{5853E58F-682D-433B-BEF3-30A5B14998A4}"/>
              </a:ext>
            </a:extLst>
          </p:cNvPr>
          <p:cNvSpPr>
            <a:spLocks noChangeShapeType="1"/>
          </p:cNvSpPr>
          <p:nvPr/>
        </p:nvSpPr>
        <p:spPr bwMode="auto">
          <a:xfrm>
            <a:off x="4386263" y="5210175"/>
            <a:ext cx="0" cy="31115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93" name="Line 75">
            <a:extLst>
              <a:ext uri="{FF2B5EF4-FFF2-40B4-BE49-F238E27FC236}">
                <a16:creationId xmlns:a16="http://schemas.microsoft.com/office/drawing/2014/main" id="{09F5561D-88CD-440F-AD22-BE7EFDBB34E6}"/>
              </a:ext>
            </a:extLst>
          </p:cNvPr>
          <p:cNvSpPr>
            <a:spLocks noChangeShapeType="1"/>
          </p:cNvSpPr>
          <p:nvPr/>
        </p:nvSpPr>
        <p:spPr bwMode="auto">
          <a:xfrm>
            <a:off x="2211388" y="3668713"/>
            <a:ext cx="0" cy="307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94" name="Line 76">
            <a:extLst>
              <a:ext uri="{FF2B5EF4-FFF2-40B4-BE49-F238E27FC236}">
                <a16:creationId xmlns:a16="http://schemas.microsoft.com/office/drawing/2014/main" id="{7DE275E9-9EB3-4352-924C-85647A7CF2FE}"/>
              </a:ext>
            </a:extLst>
          </p:cNvPr>
          <p:cNvSpPr>
            <a:spLocks noChangeShapeType="1"/>
          </p:cNvSpPr>
          <p:nvPr/>
        </p:nvSpPr>
        <p:spPr bwMode="auto">
          <a:xfrm>
            <a:off x="2509838" y="4441825"/>
            <a:ext cx="0" cy="30956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495" name="Line 77">
            <a:extLst>
              <a:ext uri="{FF2B5EF4-FFF2-40B4-BE49-F238E27FC236}">
                <a16:creationId xmlns:a16="http://schemas.microsoft.com/office/drawing/2014/main" id="{E5E4477D-9B7E-4E74-B66C-D6407D4DF549}"/>
              </a:ext>
            </a:extLst>
          </p:cNvPr>
          <p:cNvSpPr>
            <a:spLocks noChangeShapeType="1"/>
          </p:cNvSpPr>
          <p:nvPr/>
        </p:nvSpPr>
        <p:spPr bwMode="auto">
          <a:xfrm>
            <a:off x="4386263" y="5095875"/>
            <a:ext cx="1274762"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96" name="Line 78">
            <a:extLst>
              <a:ext uri="{FF2B5EF4-FFF2-40B4-BE49-F238E27FC236}">
                <a16:creationId xmlns:a16="http://schemas.microsoft.com/office/drawing/2014/main" id="{CFD6D077-550E-4ECA-A9EA-9502E0F0FF7A}"/>
              </a:ext>
            </a:extLst>
          </p:cNvPr>
          <p:cNvSpPr>
            <a:spLocks noChangeShapeType="1"/>
          </p:cNvSpPr>
          <p:nvPr/>
        </p:nvSpPr>
        <p:spPr bwMode="auto">
          <a:xfrm>
            <a:off x="2484438" y="4325938"/>
            <a:ext cx="1484312" cy="4762"/>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97" name="Line 79">
            <a:extLst>
              <a:ext uri="{FF2B5EF4-FFF2-40B4-BE49-F238E27FC236}">
                <a16:creationId xmlns:a16="http://schemas.microsoft.com/office/drawing/2014/main" id="{40E5CFB5-1304-41D9-84AE-2D8824224A08}"/>
              </a:ext>
            </a:extLst>
          </p:cNvPr>
          <p:cNvSpPr>
            <a:spLocks noChangeShapeType="1"/>
          </p:cNvSpPr>
          <p:nvPr/>
        </p:nvSpPr>
        <p:spPr bwMode="auto">
          <a:xfrm>
            <a:off x="3036888" y="2778125"/>
            <a:ext cx="900112"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98" name="Line 80">
            <a:extLst>
              <a:ext uri="{FF2B5EF4-FFF2-40B4-BE49-F238E27FC236}">
                <a16:creationId xmlns:a16="http://schemas.microsoft.com/office/drawing/2014/main" id="{FFE3F9DF-1673-4572-8133-61283C6EFDC1}"/>
              </a:ext>
            </a:extLst>
          </p:cNvPr>
          <p:cNvSpPr>
            <a:spLocks noChangeShapeType="1"/>
          </p:cNvSpPr>
          <p:nvPr/>
        </p:nvSpPr>
        <p:spPr bwMode="auto">
          <a:xfrm>
            <a:off x="4611688" y="2778125"/>
            <a:ext cx="1049337"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499" name="Line 81">
            <a:extLst>
              <a:ext uri="{FF2B5EF4-FFF2-40B4-BE49-F238E27FC236}">
                <a16:creationId xmlns:a16="http://schemas.microsoft.com/office/drawing/2014/main" id="{80160278-8062-452A-9F77-3A302A05FA94}"/>
              </a:ext>
            </a:extLst>
          </p:cNvPr>
          <p:cNvSpPr>
            <a:spLocks noChangeShapeType="1"/>
          </p:cNvSpPr>
          <p:nvPr/>
        </p:nvSpPr>
        <p:spPr bwMode="auto">
          <a:xfrm>
            <a:off x="6037263" y="2778125"/>
            <a:ext cx="1500187" cy="0"/>
          </a:xfrm>
          <a:prstGeom prst="line">
            <a:avLst/>
          </a:prstGeom>
          <a:noFill/>
          <a:ln w="381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500" name="Text Box 82">
            <a:extLst>
              <a:ext uri="{FF2B5EF4-FFF2-40B4-BE49-F238E27FC236}">
                <a16:creationId xmlns:a16="http://schemas.microsoft.com/office/drawing/2014/main" id="{1656B4A2-ED5E-4274-9E96-C1F27C646F85}"/>
              </a:ext>
            </a:extLst>
          </p:cNvPr>
          <p:cNvSpPr txBox="1">
            <a:spLocks noChangeArrowheads="1"/>
          </p:cNvSpPr>
          <p:nvPr/>
        </p:nvSpPr>
        <p:spPr bwMode="auto">
          <a:xfrm>
            <a:off x="65088" y="17256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ea typeface="黑体" panose="02010609060101010101" pitchFamily="49" charset="-122"/>
              </a:rPr>
              <a:t>A</a:t>
            </a:r>
          </a:p>
        </p:txBody>
      </p:sp>
      <p:sp>
        <p:nvSpPr>
          <p:cNvPr id="1255501" name="Text Box 83">
            <a:extLst>
              <a:ext uri="{FF2B5EF4-FFF2-40B4-BE49-F238E27FC236}">
                <a16:creationId xmlns:a16="http://schemas.microsoft.com/office/drawing/2014/main" id="{D8FEB9D1-A297-4954-9FAE-680C90DA5F1C}"/>
              </a:ext>
            </a:extLst>
          </p:cNvPr>
          <p:cNvSpPr txBox="1">
            <a:spLocks noChangeArrowheads="1"/>
          </p:cNvSpPr>
          <p:nvPr/>
        </p:nvSpPr>
        <p:spPr bwMode="auto">
          <a:xfrm>
            <a:off x="65088" y="250825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ea typeface="黑体" panose="02010609060101010101" pitchFamily="49" charset="-122"/>
              </a:rPr>
              <a:t>B</a:t>
            </a:r>
          </a:p>
        </p:txBody>
      </p:sp>
      <p:sp>
        <p:nvSpPr>
          <p:cNvPr id="1255502" name="Text Box 84">
            <a:extLst>
              <a:ext uri="{FF2B5EF4-FFF2-40B4-BE49-F238E27FC236}">
                <a16:creationId xmlns:a16="http://schemas.microsoft.com/office/drawing/2014/main" id="{E31B694B-A939-4A72-AE43-17712501C20D}"/>
              </a:ext>
            </a:extLst>
          </p:cNvPr>
          <p:cNvSpPr txBox="1">
            <a:spLocks noChangeArrowheads="1"/>
          </p:cNvSpPr>
          <p:nvPr/>
        </p:nvSpPr>
        <p:spPr bwMode="auto">
          <a:xfrm>
            <a:off x="65088" y="329247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ea typeface="黑体" panose="02010609060101010101" pitchFamily="49" charset="-122"/>
              </a:rPr>
              <a:t>C</a:t>
            </a:r>
          </a:p>
        </p:txBody>
      </p:sp>
      <p:sp>
        <p:nvSpPr>
          <p:cNvPr id="1255503" name="Text Box 85">
            <a:extLst>
              <a:ext uri="{FF2B5EF4-FFF2-40B4-BE49-F238E27FC236}">
                <a16:creationId xmlns:a16="http://schemas.microsoft.com/office/drawing/2014/main" id="{EE69F1C1-7E1D-4EF6-84AA-325EF784D40A}"/>
              </a:ext>
            </a:extLst>
          </p:cNvPr>
          <p:cNvSpPr txBox="1">
            <a:spLocks noChangeArrowheads="1"/>
          </p:cNvSpPr>
          <p:nvPr/>
        </p:nvSpPr>
        <p:spPr bwMode="auto">
          <a:xfrm>
            <a:off x="65088" y="40751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ea typeface="黑体" panose="02010609060101010101" pitchFamily="49" charset="-122"/>
              </a:rPr>
              <a:t>D</a:t>
            </a:r>
          </a:p>
        </p:txBody>
      </p:sp>
      <p:sp>
        <p:nvSpPr>
          <p:cNvPr id="1255504" name="Text Box 86">
            <a:extLst>
              <a:ext uri="{FF2B5EF4-FFF2-40B4-BE49-F238E27FC236}">
                <a16:creationId xmlns:a16="http://schemas.microsoft.com/office/drawing/2014/main" id="{F5A3E92A-449A-4FCC-B91D-DC166A9D0A1C}"/>
              </a:ext>
            </a:extLst>
          </p:cNvPr>
          <p:cNvSpPr txBox="1">
            <a:spLocks noChangeArrowheads="1"/>
          </p:cNvSpPr>
          <p:nvPr/>
        </p:nvSpPr>
        <p:spPr bwMode="auto">
          <a:xfrm>
            <a:off x="65088" y="485775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ea typeface="黑体" panose="02010609060101010101" pitchFamily="49" charset="-122"/>
              </a:rPr>
              <a:t>E</a:t>
            </a:r>
          </a:p>
        </p:txBody>
      </p:sp>
      <p:sp>
        <p:nvSpPr>
          <p:cNvPr id="1255505" name="Text Box 87">
            <a:extLst>
              <a:ext uri="{FF2B5EF4-FFF2-40B4-BE49-F238E27FC236}">
                <a16:creationId xmlns:a16="http://schemas.microsoft.com/office/drawing/2014/main" id="{A73DEFED-FEB5-48E5-B3A3-A7604FCD3F14}"/>
              </a:ext>
            </a:extLst>
          </p:cNvPr>
          <p:cNvSpPr txBox="1">
            <a:spLocks noChangeArrowheads="1"/>
          </p:cNvSpPr>
          <p:nvPr/>
        </p:nvSpPr>
        <p:spPr bwMode="auto">
          <a:xfrm>
            <a:off x="8786813" y="17383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t</a:t>
            </a:r>
          </a:p>
        </p:txBody>
      </p:sp>
      <p:sp>
        <p:nvSpPr>
          <p:cNvPr id="1255506" name="Text Box 88">
            <a:extLst>
              <a:ext uri="{FF2B5EF4-FFF2-40B4-BE49-F238E27FC236}">
                <a16:creationId xmlns:a16="http://schemas.microsoft.com/office/drawing/2014/main" id="{47869306-5994-4B26-B5BF-29BF9B101716}"/>
              </a:ext>
            </a:extLst>
          </p:cNvPr>
          <p:cNvSpPr txBox="1">
            <a:spLocks noChangeArrowheads="1"/>
          </p:cNvSpPr>
          <p:nvPr/>
        </p:nvSpPr>
        <p:spPr bwMode="auto">
          <a:xfrm>
            <a:off x="8813800" y="250825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t</a:t>
            </a:r>
          </a:p>
        </p:txBody>
      </p:sp>
      <p:sp>
        <p:nvSpPr>
          <p:cNvPr id="1255507" name="Text Box 89">
            <a:extLst>
              <a:ext uri="{FF2B5EF4-FFF2-40B4-BE49-F238E27FC236}">
                <a16:creationId xmlns:a16="http://schemas.microsoft.com/office/drawing/2014/main" id="{98FAB6E8-D6A6-41FA-9C79-A4BF51DD6E1B}"/>
              </a:ext>
            </a:extLst>
          </p:cNvPr>
          <p:cNvSpPr txBox="1">
            <a:spLocks noChangeArrowheads="1"/>
          </p:cNvSpPr>
          <p:nvPr/>
        </p:nvSpPr>
        <p:spPr bwMode="auto">
          <a:xfrm>
            <a:off x="8839200" y="3279775"/>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t</a:t>
            </a:r>
          </a:p>
        </p:txBody>
      </p:sp>
      <p:sp>
        <p:nvSpPr>
          <p:cNvPr id="1255508" name="Text Box 90">
            <a:extLst>
              <a:ext uri="{FF2B5EF4-FFF2-40B4-BE49-F238E27FC236}">
                <a16:creationId xmlns:a16="http://schemas.microsoft.com/office/drawing/2014/main" id="{F431ABF0-A524-404B-BC1E-44F703515ECC}"/>
              </a:ext>
            </a:extLst>
          </p:cNvPr>
          <p:cNvSpPr txBox="1">
            <a:spLocks noChangeArrowheads="1"/>
          </p:cNvSpPr>
          <p:nvPr/>
        </p:nvSpPr>
        <p:spPr bwMode="auto">
          <a:xfrm>
            <a:off x="8866188" y="405130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t</a:t>
            </a:r>
          </a:p>
        </p:txBody>
      </p:sp>
      <p:sp>
        <p:nvSpPr>
          <p:cNvPr id="1255509" name="Text Box 91">
            <a:extLst>
              <a:ext uri="{FF2B5EF4-FFF2-40B4-BE49-F238E27FC236}">
                <a16:creationId xmlns:a16="http://schemas.microsoft.com/office/drawing/2014/main" id="{0E119113-D563-410E-A25C-820378DDC985}"/>
              </a:ext>
            </a:extLst>
          </p:cNvPr>
          <p:cNvSpPr txBox="1">
            <a:spLocks noChangeArrowheads="1"/>
          </p:cNvSpPr>
          <p:nvPr/>
        </p:nvSpPr>
        <p:spPr bwMode="auto">
          <a:xfrm>
            <a:off x="8893175" y="4822825"/>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t</a:t>
            </a:r>
          </a:p>
        </p:txBody>
      </p:sp>
      <p:sp>
        <p:nvSpPr>
          <p:cNvPr id="1255510" name="Line 92">
            <a:extLst>
              <a:ext uri="{FF2B5EF4-FFF2-40B4-BE49-F238E27FC236}">
                <a16:creationId xmlns:a16="http://schemas.microsoft.com/office/drawing/2014/main" id="{D7042464-B978-4B60-A91E-CA520EB45D37}"/>
              </a:ext>
            </a:extLst>
          </p:cNvPr>
          <p:cNvSpPr>
            <a:spLocks noChangeShapeType="1"/>
          </p:cNvSpPr>
          <p:nvPr/>
        </p:nvSpPr>
        <p:spPr bwMode="auto">
          <a:xfrm>
            <a:off x="1685925" y="1506538"/>
            <a:ext cx="0" cy="393700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511" name="Rectangle 93">
            <a:extLst>
              <a:ext uri="{FF2B5EF4-FFF2-40B4-BE49-F238E27FC236}">
                <a16:creationId xmlns:a16="http://schemas.microsoft.com/office/drawing/2014/main" id="{3B2927BA-B501-4D0C-82AA-3603B05CD0FB}"/>
              </a:ext>
            </a:extLst>
          </p:cNvPr>
          <p:cNvSpPr>
            <a:spLocks noChangeArrowheads="1"/>
          </p:cNvSpPr>
          <p:nvPr/>
        </p:nvSpPr>
        <p:spPr bwMode="auto">
          <a:xfrm>
            <a:off x="827088" y="6021388"/>
            <a:ext cx="823912" cy="231775"/>
          </a:xfrm>
          <a:prstGeom prst="rect">
            <a:avLst/>
          </a:prstGeom>
          <a:solidFill>
            <a:srgbClr val="00CC00"/>
          </a:solidFill>
          <a:ln w="19050" algn="ctr">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512" name="Line 95">
            <a:extLst>
              <a:ext uri="{FF2B5EF4-FFF2-40B4-BE49-F238E27FC236}">
                <a16:creationId xmlns:a16="http://schemas.microsoft.com/office/drawing/2014/main" id="{2B7F36E5-ADB7-4B0F-8925-FF284594DF2F}"/>
              </a:ext>
            </a:extLst>
          </p:cNvPr>
          <p:cNvSpPr>
            <a:spLocks noChangeShapeType="1"/>
          </p:cNvSpPr>
          <p:nvPr/>
        </p:nvSpPr>
        <p:spPr bwMode="auto">
          <a:xfrm>
            <a:off x="1719263" y="6130925"/>
            <a:ext cx="601662"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5513" name="Rectangle 96">
            <a:extLst>
              <a:ext uri="{FF2B5EF4-FFF2-40B4-BE49-F238E27FC236}">
                <a16:creationId xmlns:a16="http://schemas.microsoft.com/office/drawing/2014/main" id="{0EBCA6E5-85BA-490D-9A8F-B182AA4FED86}"/>
              </a:ext>
            </a:extLst>
          </p:cNvPr>
          <p:cNvSpPr>
            <a:spLocks noChangeArrowheads="1"/>
          </p:cNvSpPr>
          <p:nvPr/>
        </p:nvSpPr>
        <p:spPr bwMode="auto">
          <a:xfrm>
            <a:off x="155575" y="5815013"/>
            <a:ext cx="4381500" cy="566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5514" name="Text Box 97">
            <a:extLst>
              <a:ext uri="{FF2B5EF4-FFF2-40B4-BE49-F238E27FC236}">
                <a16:creationId xmlns:a16="http://schemas.microsoft.com/office/drawing/2014/main" id="{9F783153-1713-4E46-B626-0B4020214338}"/>
              </a:ext>
            </a:extLst>
          </p:cNvPr>
          <p:cNvSpPr txBox="1">
            <a:spLocks noChangeArrowheads="1"/>
          </p:cNvSpPr>
          <p:nvPr/>
        </p:nvSpPr>
        <p:spPr bwMode="auto">
          <a:xfrm>
            <a:off x="2344738" y="2278063"/>
            <a:ext cx="641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冻结</a:t>
            </a:r>
          </a:p>
        </p:txBody>
      </p:sp>
      <p:sp>
        <p:nvSpPr>
          <p:cNvPr id="1255515" name="Text Box 98">
            <a:extLst>
              <a:ext uri="{FF2B5EF4-FFF2-40B4-BE49-F238E27FC236}">
                <a16:creationId xmlns:a16="http://schemas.microsoft.com/office/drawing/2014/main" id="{DDA90656-13F9-416C-9996-DB1E25F4C6A9}"/>
              </a:ext>
            </a:extLst>
          </p:cNvPr>
          <p:cNvSpPr txBox="1">
            <a:spLocks noChangeArrowheads="1"/>
          </p:cNvSpPr>
          <p:nvPr/>
        </p:nvSpPr>
        <p:spPr bwMode="auto">
          <a:xfrm>
            <a:off x="2044700" y="38195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冻结</a:t>
            </a:r>
          </a:p>
        </p:txBody>
      </p:sp>
      <p:sp>
        <p:nvSpPr>
          <p:cNvPr id="1255516" name="Text Box 99">
            <a:extLst>
              <a:ext uri="{FF2B5EF4-FFF2-40B4-BE49-F238E27FC236}">
                <a16:creationId xmlns:a16="http://schemas.microsoft.com/office/drawing/2014/main" id="{D096230B-84EA-4C5B-864B-17954636E8F6}"/>
              </a:ext>
            </a:extLst>
          </p:cNvPr>
          <p:cNvSpPr txBox="1">
            <a:spLocks noChangeArrowheads="1"/>
          </p:cNvSpPr>
          <p:nvPr/>
        </p:nvSpPr>
        <p:spPr bwMode="auto">
          <a:xfrm>
            <a:off x="3989388" y="46069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冻结</a:t>
            </a:r>
          </a:p>
        </p:txBody>
      </p:sp>
      <p:sp>
        <p:nvSpPr>
          <p:cNvPr id="1255517" name="Text Box 100">
            <a:extLst>
              <a:ext uri="{FF2B5EF4-FFF2-40B4-BE49-F238E27FC236}">
                <a16:creationId xmlns:a16="http://schemas.microsoft.com/office/drawing/2014/main" id="{BD66E6D3-E1F5-4B63-A465-30194D338E79}"/>
              </a:ext>
            </a:extLst>
          </p:cNvPr>
          <p:cNvSpPr txBox="1">
            <a:spLocks noChangeArrowheads="1"/>
          </p:cNvSpPr>
          <p:nvPr/>
        </p:nvSpPr>
        <p:spPr bwMode="auto">
          <a:xfrm>
            <a:off x="5646738" y="2278063"/>
            <a:ext cx="641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冻结</a:t>
            </a:r>
          </a:p>
        </p:txBody>
      </p:sp>
      <p:sp>
        <p:nvSpPr>
          <p:cNvPr id="1255518" name="Text Box 101">
            <a:extLst>
              <a:ext uri="{FF2B5EF4-FFF2-40B4-BE49-F238E27FC236}">
                <a16:creationId xmlns:a16="http://schemas.microsoft.com/office/drawing/2014/main" id="{6CA24FBA-4AAF-41B0-8821-E442AF2A632A}"/>
              </a:ext>
            </a:extLst>
          </p:cNvPr>
          <p:cNvSpPr txBox="1">
            <a:spLocks noChangeArrowheads="1"/>
          </p:cNvSpPr>
          <p:nvPr/>
        </p:nvSpPr>
        <p:spPr bwMode="auto">
          <a:xfrm>
            <a:off x="4010025" y="2278063"/>
            <a:ext cx="641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冻结</a:t>
            </a:r>
          </a:p>
        </p:txBody>
      </p:sp>
      <p:sp>
        <p:nvSpPr>
          <p:cNvPr id="1255519" name="Line 5">
            <a:extLst>
              <a:ext uri="{FF2B5EF4-FFF2-40B4-BE49-F238E27FC236}">
                <a16:creationId xmlns:a16="http://schemas.microsoft.com/office/drawing/2014/main" id="{5CCBB2DF-CBD9-4375-BB25-68AF3A060E40}"/>
              </a:ext>
            </a:extLst>
          </p:cNvPr>
          <p:cNvSpPr>
            <a:spLocks noChangeShapeType="1"/>
          </p:cNvSpPr>
          <p:nvPr/>
        </p:nvSpPr>
        <p:spPr bwMode="auto">
          <a:xfrm>
            <a:off x="334963" y="2124075"/>
            <a:ext cx="8628062"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520" name="Line 6">
            <a:extLst>
              <a:ext uri="{FF2B5EF4-FFF2-40B4-BE49-F238E27FC236}">
                <a16:creationId xmlns:a16="http://schemas.microsoft.com/office/drawing/2014/main" id="{EF6CDCC8-9FD4-44EF-B9E2-DBCDFF5E0018}"/>
              </a:ext>
            </a:extLst>
          </p:cNvPr>
          <p:cNvSpPr>
            <a:spLocks noChangeShapeType="1"/>
          </p:cNvSpPr>
          <p:nvPr/>
        </p:nvSpPr>
        <p:spPr bwMode="auto">
          <a:xfrm>
            <a:off x="334963" y="5208588"/>
            <a:ext cx="8628062"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521" name="Line 66">
            <a:extLst>
              <a:ext uri="{FF2B5EF4-FFF2-40B4-BE49-F238E27FC236}">
                <a16:creationId xmlns:a16="http://schemas.microsoft.com/office/drawing/2014/main" id="{14F43C46-A5C2-4139-AAFB-F3D79A5D8CA5}"/>
              </a:ext>
            </a:extLst>
          </p:cNvPr>
          <p:cNvSpPr>
            <a:spLocks noChangeShapeType="1"/>
          </p:cNvSpPr>
          <p:nvPr/>
        </p:nvSpPr>
        <p:spPr bwMode="auto">
          <a:xfrm>
            <a:off x="334963" y="3667125"/>
            <a:ext cx="8628062"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522" name="Line 67">
            <a:extLst>
              <a:ext uri="{FF2B5EF4-FFF2-40B4-BE49-F238E27FC236}">
                <a16:creationId xmlns:a16="http://schemas.microsoft.com/office/drawing/2014/main" id="{B8B82B1F-8B7E-4F5B-B78D-B71E6126D1AB}"/>
              </a:ext>
            </a:extLst>
          </p:cNvPr>
          <p:cNvSpPr>
            <a:spLocks noChangeShapeType="1"/>
          </p:cNvSpPr>
          <p:nvPr/>
        </p:nvSpPr>
        <p:spPr bwMode="auto">
          <a:xfrm>
            <a:off x="334963" y="4437063"/>
            <a:ext cx="8628062"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523" name="Line 68">
            <a:extLst>
              <a:ext uri="{FF2B5EF4-FFF2-40B4-BE49-F238E27FC236}">
                <a16:creationId xmlns:a16="http://schemas.microsoft.com/office/drawing/2014/main" id="{A2584E44-6225-449F-B2AA-0F318C85EB10}"/>
              </a:ext>
            </a:extLst>
          </p:cNvPr>
          <p:cNvSpPr>
            <a:spLocks noChangeShapeType="1"/>
          </p:cNvSpPr>
          <p:nvPr/>
        </p:nvSpPr>
        <p:spPr bwMode="auto">
          <a:xfrm>
            <a:off x="334963" y="2895600"/>
            <a:ext cx="8628062"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5524" name="Rectangle 105">
            <a:extLst>
              <a:ext uri="{FF2B5EF4-FFF2-40B4-BE49-F238E27FC236}">
                <a16:creationId xmlns:a16="http://schemas.microsoft.com/office/drawing/2014/main" id="{39208123-08AF-4D25-A6C1-B3227C814302}"/>
              </a:ext>
            </a:extLst>
          </p:cNvPr>
          <p:cNvSpPr>
            <a:spLocks noGrp="1" noChangeArrowheads="1"/>
          </p:cNvSpPr>
          <p:nvPr>
            <p:ph type="title"/>
          </p:nvPr>
        </p:nvSpPr>
        <p:spPr>
          <a:xfrm>
            <a:off x="827088" y="188913"/>
            <a:ext cx="7793037" cy="719137"/>
          </a:xfrm>
        </p:spPr>
        <p:txBody>
          <a:bodyPr/>
          <a:lstStyle/>
          <a:p>
            <a:pPr algn="ctr" eaLnBrk="1" hangingPunct="1"/>
            <a:r>
              <a:rPr lang="en-US" altLang="zh-CN" sz="3600"/>
              <a:t>802.11 </a:t>
            </a:r>
            <a:r>
              <a:rPr lang="zh-CN" altLang="en-US" sz="3600"/>
              <a:t>的退避机制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9586" name="Picture 2" descr="CH9-5ed 无线网络">
            <a:extLst>
              <a:ext uri="{FF2B5EF4-FFF2-40B4-BE49-F238E27FC236}">
                <a16:creationId xmlns:a16="http://schemas.microsoft.com/office/drawing/2014/main" id="{96F6D99A-8EDD-46C3-A2CD-B993DA3C3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301"/>
          <a:stretch>
            <a:fillRect/>
          </a:stretch>
        </p:blipFill>
        <p:spPr bwMode="auto">
          <a:xfrm>
            <a:off x="0" y="2420938"/>
            <a:ext cx="91440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9587" name="Freeform 3">
            <a:extLst>
              <a:ext uri="{FF2B5EF4-FFF2-40B4-BE49-F238E27FC236}">
                <a16:creationId xmlns:a16="http://schemas.microsoft.com/office/drawing/2014/main" id="{2CDEC89D-AE86-43C2-ABA9-8BF2280ACFD4}"/>
              </a:ext>
            </a:extLst>
          </p:cNvPr>
          <p:cNvSpPr>
            <a:spLocks/>
          </p:cNvSpPr>
          <p:nvPr/>
        </p:nvSpPr>
        <p:spPr bwMode="auto">
          <a:xfrm>
            <a:off x="2454275" y="3284538"/>
            <a:ext cx="222250"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19588" name="Freeform 4">
            <a:extLst>
              <a:ext uri="{FF2B5EF4-FFF2-40B4-BE49-F238E27FC236}">
                <a16:creationId xmlns:a16="http://schemas.microsoft.com/office/drawing/2014/main" id="{F7CEAC40-3E5F-4DFF-B07B-B1C9AD6A008C}"/>
              </a:ext>
            </a:extLst>
          </p:cNvPr>
          <p:cNvSpPr>
            <a:spLocks/>
          </p:cNvSpPr>
          <p:nvPr/>
        </p:nvSpPr>
        <p:spPr bwMode="auto">
          <a:xfrm>
            <a:off x="3244850" y="3644900"/>
            <a:ext cx="223838"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19589" name="Freeform 5">
            <a:extLst>
              <a:ext uri="{FF2B5EF4-FFF2-40B4-BE49-F238E27FC236}">
                <a16:creationId xmlns:a16="http://schemas.microsoft.com/office/drawing/2014/main" id="{CAAFB20A-76ED-4A96-A7A8-F34C8863ABB2}"/>
              </a:ext>
            </a:extLst>
          </p:cNvPr>
          <p:cNvSpPr>
            <a:spLocks/>
          </p:cNvSpPr>
          <p:nvPr/>
        </p:nvSpPr>
        <p:spPr bwMode="auto">
          <a:xfrm>
            <a:off x="2454275" y="3789363"/>
            <a:ext cx="222250" cy="376237"/>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19590" name="Freeform 6">
            <a:extLst>
              <a:ext uri="{FF2B5EF4-FFF2-40B4-BE49-F238E27FC236}">
                <a16:creationId xmlns:a16="http://schemas.microsoft.com/office/drawing/2014/main" id="{AD701C56-77C0-49E2-940A-8DCA79C381A2}"/>
              </a:ext>
            </a:extLst>
          </p:cNvPr>
          <p:cNvSpPr>
            <a:spLocks/>
          </p:cNvSpPr>
          <p:nvPr/>
        </p:nvSpPr>
        <p:spPr bwMode="auto">
          <a:xfrm>
            <a:off x="3244850" y="3141663"/>
            <a:ext cx="223838"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19591" name="Freeform 7">
            <a:extLst>
              <a:ext uri="{FF2B5EF4-FFF2-40B4-BE49-F238E27FC236}">
                <a16:creationId xmlns:a16="http://schemas.microsoft.com/office/drawing/2014/main" id="{24670F1A-9DDE-464C-9EC3-3D6A8E13B335}"/>
              </a:ext>
            </a:extLst>
          </p:cNvPr>
          <p:cNvSpPr>
            <a:spLocks/>
          </p:cNvSpPr>
          <p:nvPr/>
        </p:nvSpPr>
        <p:spPr bwMode="auto">
          <a:xfrm>
            <a:off x="5859463" y="3213100"/>
            <a:ext cx="223837"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19592" name="Freeform 8">
            <a:extLst>
              <a:ext uri="{FF2B5EF4-FFF2-40B4-BE49-F238E27FC236}">
                <a16:creationId xmlns:a16="http://schemas.microsoft.com/office/drawing/2014/main" id="{567A5ADD-CEC2-4869-BFFC-650311B4F97B}"/>
              </a:ext>
            </a:extLst>
          </p:cNvPr>
          <p:cNvSpPr>
            <a:spLocks/>
          </p:cNvSpPr>
          <p:nvPr/>
        </p:nvSpPr>
        <p:spPr bwMode="auto">
          <a:xfrm>
            <a:off x="6653213" y="3644900"/>
            <a:ext cx="223837"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19593" name="Freeform 9">
            <a:extLst>
              <a:ext uri="{FF2B5EF4-FFF2-40B4-BE49-F238E27FC236}">
                <a16:creationId xmlns:a16="http://schemas.microsoft.com/office/drawing/2014/main" id="{8F443832-E728-4695-8BE3-89F5BDF28778}"/>
              </a:ext>
            </a:extLst>
          </p:cNvPr>
          <p:cNvSpPr>
            <a:spLocks/>
          </p:cNvSpPr>
          <p:nvPr/>
        </p:nvSpPr>
        <p:spPr bwMode="auto">
          <a:xfrm>
            <a:off x="5859463" y="3716338"/>
            <a:ext cx="223837" cy="374650"/>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19594" name="Freeform 10">
            <a:extLst>
              <a:ext uri="{FF2B5EF4-FFF2-40B4-BE49-F238E27FC236}">
                <a16:creationId xmlns:a16="http://schemas.microsoft.com/office/drawing/2014/main" id="{DDB3126D-503C-43B4-8632-57B9FBAD5605}"/>
              </a:ext>
            </a:extLst>
          </p:cNvPr>
          <p:cNvSpPr>
            <a:spLocks/>
          </p:cNvSpPr>
          <p:nvPr/>
        </p:nvSpPr>
        <p:spPr bwMode="auto">
          <a:xfrm>
            <a:off x="6586538" y="3141663"/>
            <a:ext cx="223837"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19595" name="Text Box 11">
            <a:extLst>
              <a:ext uri="{FF2B5EF4-FFF2-40B4-BE49-F238E27FC236}">
                <a16:creationId xmlns:a16="http://schemas.microsoft.com/office/drawing/2014/main" id="{F546D88D-B643-4EBE-8823-3E016A1660E0}"/>
              </a:ext>
            </a:extLst>
          </p:cNvPr>
          <p:cNvSpPr txBox="1">
            <a:spLocks noChangeArrowheads="1"/>
          </p:cNvSpPr>
          <p:nvPr/>
        </p:nvSpPr>
        <p:spPr bwMode="auto">
          <a:xfrm>
            <a:off x="368300" y="549275"/>
            <a:ext cx="85582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333399"/>
                </a:solidFill>
                <a:ea typeface="黑体" panose="02010609060101010101" pitchFamily="49" charset="-122"/>
              </a:rPr>
              <a:t>一个基本服务集 </a:t>
            </a:r>
            <a:r>
              <a:rPr lang="en-US" altLang="zh-CN" sz="2800">
                <a:solidFill>
                  <a:srgbClr val="333399"/>
                </a:solidFill>
                <a:ea typeface="黑体" panose="02010609060101010101" pitchFamily="49" charset="-122"/>
              </a:rPr>
              <a:t>BSS </a:t>
            </a:r>
            <a:r>
              <a:rPr lang="zh-CN" altLang="en-US" sz="2800">
                <a:solidFill>
                  <a:srgbClr val="333399"/>
                </a:solidFill>
                <a:ea typeface="黑体" panose="02010609060101010101" pitchFamily="49" charset="-122"/>
              </a:rPr>
              <a:t>包括</a:t>
            </a:r>
            <a:r>
              <a:rPr lang="zh-CN" altLang="en-US" sz="2800">
                <a:solidFill>
                  <a:schemeClr val="hlink"/>
                </a:solidFill>
                <a:ea typeface="黑体" panose="02010609060101010101" pitchFamily="49" charset="-122"/>
              </a:rPr>
              <a:t>一个基站</a:t>
            </a:r>
            <a:r>
              <a:rPr lang="zh-CN" altLang="en-US" sz="2800">
                <a:solidFill>
                  <a:srgbClr val="333399"/>
                </a:solidFill>
                <a:ea typeface="黑体" panose="02010609060101010101" pitchFamily="49" charset="-122"/>
              </a:rPr>
              <a:t>和</a:t>
            </a:r>
            <a:r>
              <a:rPr lang="zh-CN" altLang="en-US" sz="2800">
                <a:solidFill>
                  <a:schemeClr val="hlink"/>
                </a:solidFill>
                <a:ea typeface="黑体" panose="02010609060101010101" pitchFamily="49" charset="-122"/>
              </a:rPr>
              <a:t>若干个移动站</a:t>
            </a:r>
            <a:r>
              <a:rPr lang="zh-CN" altLang="en-US" sz="2800">
                <a:solidFill>
                  <a:srgbClr val="333399"/>
                </a:solidFill>
                <a:ea typeface="黑体" panose="02010609060101010101" pitchFamily="49" charset="-122"/>
              </a:rPr>
              <a:t>，</a:t>
            </a:r>
          </a:p>
          <a:p>
            <a:pPr algn="ctr" eaLnBrk="1" hangingPunct="1"/>
            <a:r>
              <a:rPr lang="zh-CN" altLang="en-US" sz="2800">
                <a:solidFill>
                  <a:srgbClr val="333399"/>
                </a:solidFill>
                <a:ea typeface="黑体" panose="02010609060101010101" pitchFamily="49" charset="-122"/>
              </a:rPr>
              <a:t>所有的站在本 </a:t>
            </a:r>
            <a:r>
              <a:rPr lang="en-US" altLang="zh-CN" sz="2800">
                <a:solidFill>
                  <a:srgbClr val="333399"/>
                </a:solidFill>
                <a:ea typeface="黑体" panose="02010609060101010101" pitchFamily="49" charset="-122"/>
              </a:rPr>
              <a:t>BSS </a:t>
            </a:r>
            <a:r>
              <a:rPr lang="zh-CN" altLang="en-US" sz="2800">
                <a:solidFill>
                  <a:srgbClr val="333399"/>
                </a:solidFill>
                <a:ea typeface="黑体" panose="02010609060101010101" pitchFamily="49" charset="-122"/>
              </a:rPr>
              <a:t>以内都可以直接通信，</a:t>
            </a:r>
          </a:p>
          <a:p>
            <a:pPr algn="ctr" eaLnBrk="1" hangingPunct="1"/>
            <a:r>
              <a:rPr lang="zh-CN" altLang="en-US" sz="2800">
                <a:solidFill>
                  <a:srgbClr val="333399"/>
                </a:solidFill>
                <a:ea typeface="黑体" panose="02010609060101010101" pitchFamily="49" charset="-122"/>
              </a:rPr>
              <a:t>但在和本 </a:t>
            </a:r>
            <a:r>
              <a:rPr lang="en-US" altLang="zh-CN" sz="2800">
                <a:solidFill>
                  <a:srgbClr val="333399"/>
                </a:solidFill>
                <a:ea typeface="黑体" panose="02010609060101010101" pitchFamily="49" charset="-122"/>
              </a:rPr>
              <a:t>BSS </a:t>
            </a:r>
            <a:r>
              <a:rPr lang="zh-CN" altLang="en-US" sz="2800">
                <a:solidFill>
                  <a:srgbClr val="333399"/>
                </a:solidFill>
                <a:ea typeface="黑体" panose="02010609060101010101" pitchFamily="49" charset="-122"/>
              </a:rPr>
              <a:t>以外的站通信时 ，</a:t>
            </a:r>
          </a:p>
          <a:p>
            <a:pPr algn="ctr" eaLnBrk="1" hangingPunct="1"/>
            <a:r>
              <a:rPr lang="zh-CN" altLang="en-US" sz="2800">
                <a:solidFill>
                  <a:srgbClr val="333399"/>
                </a:solidFill>
                <a:ea typeface="黑体" panose="02010609060101010101" pitchFamily="49" charset="-122"/>
              </a:rPr>
              <a:t>都要通过本 </a:t>
            </a:r>
            <a:r>
              <a:rPr lang="en-US" altLang="zh-CN" sz="2800">
                <a:solidFill>
                  <a:srgbClr val="333399"/>
                </a:solidFill>
                <a:ea typeface="黑体" panose="02010609060101010101" pitchFamily="49" charset="-122"/>
              </a:rPr>
              <a:t>BSS </a:t>
            </a:r>
            <a:r>
              <a:rPr lang="zh-CN" altLang="en-US" sz="2800">
                <a:solidFill>
                  <a:srgbClr val="333399"/>
                </a:solidFill>
                <a:ea typeface="黑体" panose="02010609060101010101" pitchFamily="49" charset="-122"/>
              </a:rPr>
              <a:t>的基站。 </a:t>
            </a:r>
          </a:p>
        </p:txBody>
      </p:sp>
      <p:sp>
        <p:nvSpPr>
          <p:cNvPr id="1219596" name="Text Box 12">
            <a:extLst>
              <a:ext uri="{FF2B5EF4-FFF2-40B4-BE49-F238E27FC236}">
                <a16:creationId xmlns:a16="http://schemas.microsoft.com/office/drawing/2014/main" id="{1D199C09-C4D9-4367-9F60-9BBDD7BA4D8B}"/>
              </a:ext>
            </a:extLst>
          </p:cNvPr>
          <p:cNvSpPr txBox="1">
            <a:spLocks noChangeArrowheads="1"/>
          </p:cNvSpPr>
          <p:nvPr/>
        </p:nvSpPr>
        <p:spPr bwMode="auto">
          <a:xfrm>
            <a:off x="3348038"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1</a:t>
            </a:r>
          </a:p>
        </p:txBody>
      </p:sp>
      <p:sp>
        <p:nvSpPr>
          <p:cNvPr id="1219597" name="Text Box 13">
            <a:extLst>
              <a:ext uri="{FF2B5EF4-FFF2-40B4-BE49-F238E27FC236}">
                <a16:creationId xmlns:a16="http://schemas.microsoft.com/office/drawing/2014/main" id="{82B36E7D-89D3-4564-8509-8EA91FD19044}"/>
              </a:ext>
            </a:extLst>
          </p:cNvPr>
          <p:cNvSpPr txBox="1">
            <a:spLocks noChangeArrowheads="1"/>
          </p:cNvSpPr>
          <p:nvPr/>
        </p:nvSpPr>
        <p:spPr bwMode="auto">
          <a:xfrm>
            <a:off x="6804025"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2</a:t>
            </a:r>
          </a:p>
        </p:txBody>
      </p:sp>
      <p:sp>
        <p:nvSpPr>
          <p:cNvPr id="348175" name="Rectangle 15">
            <a:extLst>
              <a:ext uri="{FF2B5EF4-FFF2-40B4-BE49-F238E27FC236}">
                <a16:creationId xmlns:a16="http://schemas.microsoft.com/office/drawing/2014/main" id="{B63CBA21-E294-46F5-A184-94A75F3AF1AA}"/>
              </a:ext>
            </a:extLst>
          </p:cNvPr>
          <p:cNvSpPr>
            <a:spLocks noChangeArrowheads="1"/>
          </p:cNvSpPr>
          <p:nvPr/>
        </p:nvSpPr>
        <p:spPr bwMode="auto">
          <a:xfrm>
            <a:off x="1008063" y="4102100"/>
            <a:ext cx="1476375" cy="622300"/>
          </a:xfrm>
          <a:prstGeom prst="rect">
            <a:avLst/>
          </a:prstGeom>
          <a:noFill/>
          <a:ln w="57150">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176" name="Rectangle 16">
            <a:extLst>
              <a:ext uri="{FF2B5EF4-FFF2-40B4-BE49-F238E27FC236}">
                <a16:creationId xmlns:a16="http://schemas.microsoft.com/office/drawing/2014/main" id="{8F2911B8-53B7-4F84-9108-9974CDC178FF}"/>
              </a:ext>
            </a:extLst>
          </p:cNvPr>
          <p:cNvSpPr>
            <a:spLocks noChangeArrowheads="1"/>
          </p:cNvSpPr>
          <p:nvPr/>
        </p:nvSpPr>
        <p:spPr bwMode="auto">
          <a:xfrm>
            <a:off x="7056438" y="4292600"/>
            <a:ext cx="1476375" cy="622300"/>
          </a:xfrm>
          <a:prstGeom prst="rect">
            <a:avLst/>
          </a:prstGeom>
          <a:noFill/>
          <a:ln w="57150">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1000"/>
                                  </p:stCondLst>
                                  <p:childTnLst>
                                    <p:set>
                                      <p:cBhvr>
                                        <p:cTn id="6" dur="1" fill="hold">
                                          <p:stCondLst>
                                            <p:cond delay="0"/>
                                          </p:stCondLst>
                                        </p:cTn>
                                        <p:tgtEl>
                                          <p:spTgt spid="348175"/>
                                        </p:tgtEl>
                                        <p:attrNameLst>
                                          <p:attrName>style.visibility</p:attrName>
                                        </p:attrNameLst>
                                      </p:cBhvr>
                                      <p:to>
                                        <p:strVal val="visible"/>
                                      </p:to>
                                    </p:set>
                                    <p:animEffect transition="in" filter="diamond(out)">
                                      <p:cBhvr>
                                        <p:cTn id="7" dur="2000"/>
                                        <p:tgtEl>
                                          <p:spTgt spid="348175"/>
                                        </p:tgtEl>
                                      </p:cBhvr>
                                    </p:animEffect>
                                  </p:childTnLst>
                                </p:cTn>
                              </p:par>
                            </p:childTnLst>
                          </p:cTn>
                        </p:par>
                        <p:par>
                          <p:cTn id="8" fill="hold" nodeType="afterGroup">
                            <p:stCondLst>
                              <p:cond delay="3000"/>
                            </p:stCondLst>
                            <p:childTnLst>
                              <p:par>
                                <p:cTn id="9" presetID="8" presetClass="entr" presetSubtype="32" fill="hold" grpId="0" nodeType="afterEffect">
                                  <p:stCondLst>
                                    <p:cond delay="500"/>
                                  </p:stCondLst>
                                  <p:childTnLst>
                                    <p:set>
                                      <p:cBhvr>
                                        <p:cTn id="10" dur="1" fill="hold">
                                          <p:stCondLst>
                                            <p:cond delay="0"/>
                                          </p:stCondLst>
                                        </p:cTn>
                                        <p:tgtEl>
                                          <p:spTgt spid="348176"/>
                                        </p:tgtEl>
                                        <p:attrNameLst>
                                          <p:attrName>style.visibility</p:attrName>
                                        </p:attrNameLst>
                                      </p:cBhvr>
                                      <p:to>
                                        <p:strVal val="visible"/>
                                      </p:to>
                                    </p:set>
                                    <p:animEffect transition="in" filter="diamond(out)">
                                      <p:cBhvr>
                                        <p:cTn id="11" dur="2000"/>
                                        <p:tgtEl>
                                          <p:spTgt spid="348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5" grpId="0" animBg="1"/>
      <p:bldP spid="3481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6">
            <a:extLst>
              <a:ext uri="{FF2B5EF4-FFF2-40B4-BE49-F238E27FC236}">
                <a16:creationId xmlns:a16="http://schemas.microsoft.com/office/drawing/2014/main" id="{E55B8E01-D673-4412-897F-8DB16EE036D6}"/>
              </a:ext>
            </a:extLst>
          </p:cNvPr>
          <p:cNvSpPr>
            <a:spLocks noGrp="1" noChangeArrowheads="1"/>
          </p:cNvSpPr>
          <p:nvPr>
            <p:ph type="title"/>
          </p:nvPr>
        </p:nvSpPr>
        <p:spPr>
          <a:xfrm>
            <a:off x="919163" y="214313"/>
            <a:ext cx="8116887" cy="1462087"/>
          </a:xfrm>
        </p:spPr>
        <p:txBody>
          <a:bodyPr/>
          <a:lstStyle/>
          <a:p>
            <a:pPr algn="ctr" eaLnBrk="1" hangingPunct="1"/>
            <a:r>
              <a:rPr lang="zh-CN" altLang="en-US"/>
              <a:t>二进制指数退避算法 </a:t>
            </a:r>
          </a:p>
        </p:txBody>
      </p:sp>
      <p:sp>
        <p:nvSpPr>
          <p:cNvPr id="331785" name="Rectangle 9">
            <a:extLst>
              <a:ext uri="{FF2B5EF4-FFF2-40B4-BE49-F238E27FC236}">
                <a16:creationId xmlns:a16="http://schemas.microsoft.com/office/drawing/2014/main" id="{46A1FA4B-BB39-4653-972C-BC411F8A5AB2}"/>
              </a:ext>
            </a:extLst>
          </p:cNvPr>
          <p:cNvSpPr>
            <a:spLocks noGrp="1" noChangeArrowheads="1"/>
          </p:cNvSpPr>
          <p:nvPr>
            <p:ph type="body" idx="1"/>
          </p:nvPr>
        </p:nvSpPr>
        <p:spPr>
          <a:xfrm>
            <a:off x="539750" y="1978025"/>
            <a:ext cx="8208963" cy="4546600"/>
          </a:xfrm>
        </p:spPr>
        <p:txBody>
          <a:bodyPr/>
          <a:lstStyle/>
          <a:p>
            <a:pPr eaLnBrk="1" hangingPunct="1"/>
            <a:r>
              <a:rPr lang="zh-CN" altLang="en-US"/>
              <a:t>第 </a:t>
            </a:r>
            <a:r>
              <a:rPr lang="en-US" altLang="zh-CN" b="1" i="1">
                <a:latin typeface="Times New Roman" panose="02020603050405020304" pitchFamily="18" charset="0"/>
              </a:rPr>
              <a:t>i</a:t>
            </a:r>
            <a:r>
              <a:rPr lang="en-US" altLang="zh-CN" i="1"/>
              <a:t> </a:t>
            </a:r>
            <a:r>
              <a:rPr lang="zh-CN" altLang="en-US"/>
              <a:t>次退避就在 </a:t>
            </a:r>
            <a:r>
              <a:rPr lang="en-US" altLang="zh-CN">
                <a:latin typeface="Times New Roman" panose="02020603050405020304" pitchFamily="18" charset="0"/>
              </a:rPr>
              <a:t>2</a:t>
            </a:r>
            <a:r>
              <a:rPr lang="en-US" altLang="zh-CN" baseline="30000">
                <a:latin typeface="Times New Roman" panose="02020603050405020304" pitchFamily="18" charset="0"/>
              </a:rPr>
              <a:t>2 + </a:t>
            </a:r>
            <a:r>
              <a:rPr lang="en-US" altLang="zh-CN" b="1" i="1" baseline="30000">
                <a:latin typeface="Times New Roman" panose="02020603050405020304" pitchFamily="18" charset="0"/>
              </a:rPr>
              <a:t>i</a:t>
            </a:r>
            <a:r>
              <a:rPr lang="en-US" altLang="zh-CN" i="1"/>
              <a:t> </a:t>
            </a:r>
            <a:r>
              <a:rPr lang="zh-CN" altLang="en-US"/>
              <a:t>个时隙中随机地选择一个，即：</a:t>
            </a:r>
          </a:p>
          <a:p>
            <a:pPr eaLnBrk="1" hangingPunct="1">
              <a:buFont typeface="Wingdings" panose="05000000000000000000" pitchFamily="2" charset="2"/>
              <a:buNone/>
            </a:pPr>
            <a:r>
              <a:rPr lang="zh-CN" altLang="en-US"/>
              <a:t>   第 </a:t>
            </a:r>
            <a:r>
              <a:rPr lang="en-US" altLang="zh-CN" i="1"/>
              <a:t>I </a:t>
            </a:r>
            <a:r>
              <a:rPr lang="zh-CN" altLang="en-US"/>
              <a:t>次退避是在时隙 </a:t>
            </a:r>
            <a:r>
              <a:rPr lang="en-US" altLang="zh-CN"/>
              <a:t>{0, 1, …, 2</a:t>
            </a:r>
            <a:r>
              <a:rPr lang="en-US" altLang="zh-CN" baseline="30000"/>
              <a:t>2 + </a:t>
            </a:r>
            <a:r>
              <a:rPr lang="en-US" altLang="zh-CN" i="1" baseline="30000"/>
              <a:t>i</a:t>
            </a:r>
            <a:r>
              <a:rPr lang="en-US" altLang="zh-CN" baseline="30000"/>
              <a:t> – 1</a:t>
            </a:r>
            <a:r>
              <a:rPr lang="en-US" altLang="zh-CN"/>
              <a:t>} </a:t>
            </a:r>
            <a:r>
              <a:rPr lang="zh-CN" altLang="en-US"/>
              <a:t>中随机地选择一个。 。</a:t>
            </a:r>
          </a:p>
          <a:p>
            <a:pPr eaLnBrk="1" hangingPunct="1"/>
            <a:r>
              <a:rPr lang="zh-CN" altLang="en-US"/>
              <a:t>第 </a:t>
            </a:r>
            <a:r>
              <a:rPr lang="en-US" altLang="zh-CN"/>
              <a:t>1 </a:t>
            </a:r>
            <a:r>
              <a:rPr lang="zh-CN" altLang="en-US"/>
              <a:t>次退避是在 </a:t>
            </a:r>
            <a:r>
              <a:rPr lang="en-US" altLang="zh-CN"/>
              <a:t>8 </a:t>
            </a:r>
            <a:r>
              <a:rPr lang="zh-CN" altLang="en-US"/>
              <a:t>个时隙（而不是 </a:t>
            </a:r>
            <a:r>
              <a:rPr lang="en-US" altLang="zh-CN"/>
              <a:t>2 </a:t>
            </a:r>
            <a:r>
              <a:rPr lang="zh-CN" altLang="en-US"/>
              <a:t>个）中随机选择一个。</a:t>
            </a:r>
          </a:p>
          <a:p>
            <a:pPr eaLnBrk="1" hangingPunct="1"/>
            <a:r>
              <a:rPr lang="zh-CN" altLang="en-US"/>
              <a:t>第 </a:t>
            </a:r>
            <a:r>
              <a:rPr lang="en-US" altLang="zh-CN"/>
              <a:t>2 </a:t>
            </a:r>
            <a:r>
              <a:rPr lang="zh-CN" altLang="en-US"/>
              <a:t>次退避是在 </a:t>
            </a:r>
            <a:r>
              <a:rPr lang="en-US" altLang="zh-CN"/>
              <a:t>16 </a:t>
            </a:r>
            <a:r>
              <a:rPr lang="zh-CN" altLang="en-US"/>
              <a:t>个时隙（而不是 </a:t>
            </a:r>
            <a:r>
              <a:rPr lang="en-US" altLang="zh-CN"/>
              <a:t>4 </a:t>
            </a:r>
            <a:r>
              <a:rPr lang="zh-CN" altLang="en-US"/>
              <a:t>个）中随机选择一个。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8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a:extLst>
              <a:ext uri="{FF2B5EF4-FFF2-40B4-BE49-F238E27FC236}">
                <a16:creationId xmlns:a16="http://schemas.microsoft.com/office/drawing/2014/main" id="{043BF5B7-8A94-4A1F-A833-707A649B219A}"/>
              </a:ext>
            </a:extLst>
          </p:cNvPr>
          <p:cNvSpPr>
            <a:spLocks noGrp="1" noChangeArrowheads="1"/>
          </p:cNvSpPr>
          <p:nvPr>
            <p:ph type="title"/>
          </p:nvPr>
        </p:nvSpPr>
        <p:spPr/>
        <p:txBody>
          <a:bodyPr/>
          <a:lstStyle/>
          <a:p>
            <a:pPr algn="ctr" eaLnBrk="1" hangingPunct="1"/>
            <a:r>
              <a:rPr lang="zh-CN" altLang="en-US"/>
              <a:t>退避计时器</a:t>
            </a:r>
            <a:br>
              <a:rPr lang="zh-CN" altLang="en-US"/>
            </a:br>
            <a:r>
              <a:rPr lang="en-US" altLang="zh-CN" sz="4000"/>
              <a:t>(backoff timer)</a:t>
            </a:r>
          </a:p>
        </p:txBody>
      </p:sp>
      <p:sp>
        <p:nvSpPr>
          <p:cNvPr id="1257475" name="Rectangle 3">
            <a:extLst>
              <a:ext uri="{FF2B5EF4-FFF2-40B4-BE49-F238E27FC236}">
                <a16:creationId xmlns:a16="http://schemas.microsoft.com/office/drawing/2014/main" id="{55B483A2-D757-489E-8700-C49C9C2A3DFD}"/>
              </a:ext>
            </a:extLst>
          </p:cNvPr>
          <p:cNvSpPr>
            <a:spLocks noGrp="1" noChangeArrowheads="1"/>
          </p:cNvSpPr>
          <p:nvPr>
            <p:ph type="body" idx="1"/>
          </p:nvPr>
        </p:nvSpPr>
        <p:spPr>
          <a:xfrm>
            <a:off x="1042988" y="1773238"/>
            <a:ext cx="7772400" cy="4824412"/>
          </a:xfrm>
        </p:spPr>
        <p:txBody>
          <a:bodyPr/>
          <a:lstStyle/>
          <a:p>
            <a:pPr eaLnBrk="1" hangingPunct="1"/>
            <a:r>
              <a:rPr lang="zh-CN" altLang="en-US"/>
              <a:t>站点每经历一个时隙的时间就检测一次信道。这可能发生两种情况。</a:t>
            </a:r>
          </a:p>
          <a:p>
            <a:pPr lvl="1" eaLnBrk="1" hangingPunct="1"/>
            <a:r>
              <a:rPr lang="zh-CN" altLang="en-US">
                <a:solidFill>
                  <a:schemeClr val="tx2"/>
                </a:solidFill>
                <a:latin typeface="Arial" panose="020B0604020202020204" pitchFamily="34" charset="0"/>
                <a:ea typeface="黑体" panose="02010609060101010101" pitchFamily="49" charset="-122"/>
              </a:rPr>
              <a:t>若检测到信道空闲，退避计时器就继续倒计时。</a:t>
            </a:r>
          </a:p>
          <a:p>
            <a:pPr lvl="1" eaLnBrk="1" hangingPunct="1"/>
            <a:r>
              <a:rPr lang="zh-CN" altLang="en-US">
                <a:solidFill>
                  <a:schemeClr val="tx2"/>
                </a:solidFill>
                <a:latin typeface="Arial" panose="020B0604020202020204" pitchFamily="34" charset="0"/>
                <a:ea typeface="黑体" panose="02010609060101010101" pitchFamily="49" charset="-122"/>
              </a:rPr>
              <a:t>若检测到信道忙，就冻结退避计时器的剩余时间，重新等待信道变为空闲并再经过时间</a:t>
            </a:r>
            <a:r>
              <a:rPr lang="en-US" altLang="zh-CN">
                <a:solidFill>
                  <a:schemeClr val="tx2"/>
                </a:solidFill>
                <a:latin typeface="Arial" panose="020B0604020202020204" pitchFamily="34" charset="0"/>
                <a:ea typeface="黑体" panose="02010609060101010101" pitchFamily="49" charset="-122"/>
              </a:rPr>
              <a:t>DIFS </a:t>
            </a:r>
            <a:r>
              <a:rPr lang="zh-CN" altLang="en-US">
                <a:solidFill>
                  <a:schemeClr val="tx2"/>
                </a:solidFill>
                <a:latin typeface="Arial" panose="020B0604020202020204" pitchFamily="34" charset="0"/>
                <a:ea typeface="黑体" panose="02010609060101010101" pitchFamily="49" charset="-122"/>
              </a:rPr>
              <a:t>后，从剩余时间开始继续倒计时。如果退避计时器的时间减小到零时，就开始发送整个数据帧。</a:t>
            </a:r>
            <a:r>
              <a:rPr lang="zh-CN" altLang="en-US">
                <a:solidFill>
                  <a:schemeClr val="tx2"/>
                </a:solidFill>
                <a:latin typeface="Arial" panose="020B0604020202020204" pitchFamily="34"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6">
            <a:extLst>
              <a:ext uri="{FF2B5EF4-FFF2-40B4-BE49-F238E27FC236}">
                <a16:creationId xmlns:a16="http://schemas.microsoft.com/office/drawing/2014/main" id="{42925140-85F1-4D0B-BA20-64292A1B50F4}"/>
              </a:ext>
            </a:extLst>
          </p:cNvPr>
          <p:cNvSpPr>
            <a:spLocks noGrp="1" noChangeArrowheads="1"/>
          </p:cNvSpPr>
          <p:nvPr>
            <p:ph type="title"/>
          </p:nvPr>
        </p:nvSpPr>
        <p:spPr>
          <a:xfrm>
            <a:off x="919163" y="214313"/>
            <a:ext cx="8116887" cy="1462087"/>
          </a:xfrm>
        </p:spPr>
        <p:txBody>
          <a:bodyPr/>
          <a:lstStyle/>
          <a:p>
            <a:pPr algn="ctr" eaLnBrk="1" hangingPunct="1"/>
            <a:r>
              <a:rPr lang="zh-CN" altLang="en-US"/>
              <a:t>退避算法的使用情况 </a:t>
            </a:r>
          </a:p>
        </p:txBody>
      </p:sp>
      <p:sp>
        <p:nvSpPr>
          <p:cNvPr id="332809" name="Rectangle 9">
            <a:extLst>
              <a:ext uri="{FF2B5EF4-FFF2-40B4-BE49-F238E27FC236}">
                <a16:creationId xmlns:a16="http://schemas.microsoft.com/office/drawing/2014/main" id="{FADDC573-04F3-46C4-8B71-58187B6A927B}"/>
              </a:ext>
            </a:extLst>
          </p:cNvPr>
          <p:cNvSpPr>
            <a:spLocks noGrp="1" noChangeArrowheads="1"/>
          </p:cNvSpPr>
          <p:nvPr>
            <p:ph type="body" idx="1"/>
          </p:nvPr>
        </p:nvSpPr>
        <p:spPr>
          <a:xfrm>
            <a:off x="755650" y="1978025"/>
            <a:ext cx="7993063" cy="4546600"/>
          </a:xfrm>
        </p:spPr>
        <p:txBody>
          <a:bodyPr/>
          <a:lstStyle/>
          <a:p>
            <a:pPr marL="609600" indent="-609600" eaLnBrk="1" hangingPunct="1"/>
            <a:r>
              <a:rPr lang="zh-CN" altLang="en-US"/>
              <a:t>仅在下面的情况下才不使用退避算法：检测到信道是空闲的，并且这个数据帧是要发送的第一个数据帧。</a:t>
            </a:r>
          </a:p>
          <a:p>
            <a:pPr marL="609600" indent="-609600" eaLnBrk="1" hangingPunct="1"/>
            <a:r>
              <a:rPr lang="zh-CN" altLang="en-US"/>
              <a:t>除此以外的所有情况，都必须使用退避算法。即：</a:t>
            </a:r>
          </a:p>
          <a:p>
            <a:pPr marL="990600" lvl="1" indent="-533400" eaLnBrk="1" hangingPunct="1"/>
            <a:r>
              <a:rPr lang="zh-CN" altLang="en-US">
                <a:solidFill>
                  <a:srgbClr val="333399"/>
                </a:solidFill>
                <a:ea typeface="黑体" panose="02010609060101010101" pitchFamily="49" charset="-122"/>
              </a:rPr>
              <a:t>在发送第一个帧之前检测到信道处于忙态。</a:t>
            </a:r>
          </a:p>
          <a:p>
            <a:pPr marL="990600" lvl="1" indent="-533400" eaLnBrk="1" hangingPunct="1"/>
            <a:r>
              <a:rPr lang="zh-CN" altLang="en-US">
                <a:solidFill>
                  <a:srgbClr val="333399"/>
                </a:solidFill>
                <a:ea typeface="黑体" panose="02010609060101010101" pitchFamily="49" charset="-122"/>
              </a:rPr>
              <a:t>在每一次的重传后。</a:t>
            </a:r>
          </a:p>
          <a:p>
            <a:pPr marL="990600" lvl="1" indent="-533400" eaLnBrk="1" hangingPunct="1"/>
            <a:r>
              <a:rPr lang="zh-CN" altLang="en-US">
                <a:solidFill>
                  <a:srgbClr val="333399"/>
                </a:solidFill>
                <a:ea typeface="黑体" panose="02010609060101010101" pitchFamily="49" charset="-122"/>
              </a:rPr>
              <a:t>在每一次的成功发送后。</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a:extLst>
              <a:ext uri="{FF2B5EF4-FFF2-40B4-BE49-F238E27FC236}">
                <a16:creationId xmlns:a16="http://schemas.microsoft.com/office/drawing/2014/main" id="{91CC7D40-D8F4-4FE0-98F8-F4A2FD13E00B}"/>
              </a:ext>
            </a:extLst>
          </p:cNvPr>
          <p:cNvGrpSpPr>
            <a:grpSpLocks/>
          </p:cNvGrpSpPr>
          <p:nvPr/>
        </p:nvGrpSpPr>
        <p:grpSpPr bwMode="auto">
          <a:xfrm>
            <a:off x="501650" y="3070225"/>
            <a:ext cx="5310188" cy="3455988"/>
            <a:chOff x="316" y="1934"/>
            <a:chExt cx="3345" cy="2177"/>
          </a:xfrm>
        </p:grpSpPr>
        <p:sp>
          <p:nvSpPr>
            <p:cNvPr id="1259596" name="Oval 11">
              <a:extLst>
                <a:ext uri="{FF2B5EF4-FFF2-40B4-BE49-F238E27FC236}">
                  <a16:creationId xmlns:a16="http://schemas.microsoft.com/office/drawing/2014/main" id="{A8843977-B18A-4D63-B04A-56DAC1CFDFBF}"/>
                </a:ext>
              </a:extLst>
            </p:cNvPr>
            <p:cNvSpPr>
              <a:spLocks noChangeArrowheads="1"/>
            </p:cNvSpPr>
            <p:nvPr/>
          </p:nvSpPr>
          <p:spPr bwMode="auto">
            <a:xfrm>
              <a:off x="1468" y="1966"/>
              <a:ext cx="2193" cy="2145"/>
            </a:xfrm>
            <a:prstGeom prst="ellipse">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97" name="Text Box 12">
              <a:extLst>
                <a:ext uri="{FF2B5EF4-FFF2-40B4-BE49-F238E27FC236}">
                  <a16:creationId xmlns:a16="http://schemas.microsoft.com/office/drawing/2014/main" id="{87C2A7DF-A37E-4E61-B708-5DF3A60668C9}"/>
                </a:ext>
              </a:extLst>
            </p:cNvPr>
            <p:cNvSpPr txBox="1">
              <a:spLocks noChangeArrowheads="1"/>
            </p:cNvSpPr>
            <p:nvPr/>
          </p:nvSpPr>
          <p:spPr bwMode="auto">
            <a:xfrm>
              <a:off x="316" y="1934"/>
              <a:ext cx="10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A </a:t>
              </a:r>
              <a:r>
                <a:rPr kumimoji="1" lang="zh-CN" altLang="zh-CN">
                  <a:solidFill>
                    <a:srgbClr val="333399"/>
                  </a:solidFill>
                  <a:ea typeface="黑体" panose="02010609060101010101" pitchFamily="49" charset="-122"/>
                </a:rPr>
                <a:t>的</a:t>
              </a:r>
              <a:r>
                <a:rPr kumimoji="1" lang="zh-CN" altLang="en-US">
                  <a:solidFill>
                    <a:srgbClr val="333399"/>
                  </a:solidFill>
                  <a:ea typeface="黑体" panose="02010609060101010101" pitchFamily="49" charset="-122"/>
                </a:rPr>
                <a:t>作用</a:t>
              </a:r>
              <a:r>
                <a:rPr kumimoji="1" lang="zh-CN" altLang="zh-CN">
                  <a:solidFill>
                    <a:srgbClr val="333399"/>
                  </a:solidFill>
                  <a:ea typeface="黑体" panose="02010609060101010101" pitchFamily="49" charset="-122"/>
                </a:rPr>
                <a:t>范围</a:t>
              </a:r>
              <a:endParaRPr kumimoji="1" lang="zh-CN" altLang="en-US">
                <a:solidFill>
                  <a:srgbClr val="333399"/>
                </a:solidFill>
                <a:ea typeface="黑体" panose="02010609060101010101" pitchFamily="49" charset="-122"/>
              </a:endParaRPr>
            </a:p>
          </p:txBody>
        </p:sp>
        <p:sp>
          <p:nvSpPr>
            <p:cNvPr id="1259598" name="Line 21">
              <a:extLst>
                <a:ext uri="{FF2B5EF4-FFF2-40B4-BE49-F238E27FC236}">
                  <a16:creationId xmlns:a16="http://schemas.microsoft.com/office/drawing/2014/main" id="{FB06AC87-8146-451D-A785-4BF2CAB87DC2}"/>
                </a:ext>
              </a:extLst>
            </p:cNvPr>
            <p:cNvSpPr>
              <a:spLocks noChangeShapeType="1"/>
            </p:cNvSpPr>
            <p:nvPr/>
          </p:nvSpPr>
          <p:spPr bwMode="auto">
            <a:xfrm>
              <a:off x="1314" y="2115"/>
              <a:ext cx="474" cy="197"/>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75">
            <a:extLst>
              <a:ext uri="{FF2B5EF4-FFF2-40B4-BE49-F238E27FC236}">
                <a16:creationId xmlns:a16="http://schemas.microsoft.com/office/drawing/2014/main" id="{C566483F-5665-42A8-B802-0820B868F6A6}"/>
              </a:ext>
            </a:extLst>
          </p:cNvPr>
          <p:cNvGrpSpPr>
            <a:grpSpLocks/>
          </p:cNvGrpSpPr>
          <p:nvPr/>
        </p:nvGrpSpPr>
        <p:grpSpPr bwMode="auto">
          <a:xfrm>
            <a:off x="3719513" y="2997200"/>
            <a:ext cx="5173662" cy="3529013"/>
            <a:chOff x="2343" y="1888"/>
            <a:chExt cx="3259" cy="2223"/>
          </a:xfrm>
        </p:grpSpPr>
        <p:sp>
          <p:nvSpPr>
            <p:cNvPr id="1259593" name="Line 22">
              <a:extLst>
                <a:ext uri="{FF2B5EF4-FFF2-40B4-BE49-F238E27FC236}">
                  <a16:creationId xmlns:a16="http://schemas.microsoft.com/office/drawing/2014/main" id="{9547EB1D-8AF7-4435-95D3-CD7050F2D988}"/>
                </a:ext>
              </a:extLst>
            </p:cNvPr>
            <p:cNvSpPr>
              <a:spLocks noChangeShapeType="1"/>
            </p:cNvSpPr>
            <p:nvPr/>
          </p:nvSpPr>
          <p:spPr bwMode="auto">
            <a:xfrm flipH="1">
              <a:off x="4180" y="2115"/>
              <a:ext cx="355" cy="197"/>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594" name="Text Box 23">
              <a:extLst>
                <a:ext uri="{FF2B5EF4-FFF2-40B4-BE49-F238E27FC236}">
                  <a16:creationId xmlns:a16="http://schemas.microsoft.com/office/drawing/2014/main" id="{77B7244A-BE9B-4677-B4DA-91F2B43497D8}"/>
                </a:ext>
              </a:extLst>
            </p:cNvPr>
            <p:cNvSpPr txBox="1">
              <a:spLocks noChangeArrowheads="1"/>
            </p:cNvSpPr>
            <p:nvPr/>
          </p:nvSpPr>
          <p:spPr bwMode="auto">
            <a:xfrm>
              <a:off x="4535" y="1888"/>
              <a:ext cx="10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 </a:t>
              </a:r>
              <a:r>
                <a:rPr kumimoji="1" lang="zh-CN" altLang="zh-CN">
                  <a:solidFill>
                    <a:srgbClr val="333399"/>
                  </a:solidFill>
                  <a:ea typeface="黑体" panose="02010609060101010101" pitchFamily="49" charset="-122"/>
                </a:rPr>
                <a:t>的</a:t>
              </a:r>
              <a:r>
                <a:rPr kumimoji="1" lang="zh-CN" altLang="en-US">
                  <a:solidFill>
                    <a:srgbClr val="333399"/>
                  </a:solidFill>
                  <a:ea typeface="黑体" panose="02010609060101010101" pitchFamily="49" charset="-122"/>
                </a:rPr>
                <a:t>作用</a:t>
              </a:r>
              <a:r>
                <a:rPr kumimoji="1" lang="zh-CN" altLang="zh-CN">
                  <a:solidFill>
                    <a:srgbClr val="333399"/>
                  </a:solidFill>
                  <a:ea typeface="黑体" panose="02010609060101010101" pitchFamily="49" charset="-122"/>
                </a:rPr>
                <a:t>范围</a:t>
              </a:r>
              <a:endParaRPr kumimoji="1" lang="zh-CN" altLang="en-US">
                <a:solidFill>
                  <a:srgbClr val="333399"/>
                </a:solidFill>
                <a:ea typeface="黑体" panose="02010609060101010101" pitchFamily="49" charset="-122"/>
              </a:endParaRPr>
            </a:p>
          </p:txBody>
        </p:sp>
        <p:sp>
          <p:nvSpPr>
            <p:cNvPr id="1259595" name="Oval 15">
              <a:extLst>
                <a:ext uri="{FF2B5EF4-FFF2-40B4-BE49-F238E27FC236}">
                  <a16:creationId xmlns:a16="http://schemas.microsoft.com/office/drawing/2014/main" id="{8311D0B5-1655-4FD4-9E26-34168E006393}"/>
                </a:ext>
              </a:extLst>
            </p:cNvPr>
            <p:cNvSpPr>
              <a:spLocks noChangeArrowheads="1"/>
            </p:cNvSpPr>
            <p:nvPr/>
          </p:nvSpPr>
          <p:spPr bwMode="auto">
            <a:xfrm>
              <a:off x="2343" y="1966"/>
              <a:ext cx="2192" cy="2145"/>
            </a:xfrm>
            <a:prstGeom prst="ellipse">
              <a:avLst/>
            </a:prstGeom>
            <a:solidFill>
              <a:srgbClr val="CCECFF">
                <a:alpha val="50195"/>
              </a:srgbClr>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59524" name="Rectangle 6">
            <a:extLst>
              <a:ext uri="{FF2B5EF4-FFF2-40B4-BE49-F238E27FC236}">
                <a16:creationId xmlns:a16="http://schemas.microsoft.com/office/drawing/2014/main" id="{3DBBE6EC-8604-4B17-8924-FEA1DB00BDB6}"/>
              </a:ext>
            </a:extLst>
          </p:cNvPr>
          <p:cNvSpPr>
            <a:spLocks noGrp="1" noChangeArrowheads="1"/>
          </p:cNvSpPr>
          <p:nvPr>
            <p:ph type="title"/>
          </p:nvPr>
        </p:nvSpPr>
        <p:spPr>
          <a:xfrm>
            <a:off x="919163" y="214313"/>
            <a:ext cx="8116887" cy="1462087"/>
          </a:xfrm>
        </p:spPr>
        <p:txBody>
          <a:bodyPr/>
          <a:lstStyle/>
          <a:p>
            <a:pPr algn="ctr" eaLnBrk="1" hangingPunct="1"/>
            <a:r>
              <a:rPr lang="en-US" altLang="zh-CN"/>
              <a:t>2. </a:t>
            </a:r>
            <a:r>
              <a:rPr lang="zh-CN" altLang="en-US"/>
              <a:t>对信道进行预约 </a:t>
            </a:r>
          </a:p>
        </p:txBody>
      </p:sp>
      <p:sp>
        <p:nvSpPr>
          <p:cNvPr id="1259525" name="Rectangle 9">
            <a:extLst>
              <a:ext uri="{FF2B5EF4-FFF2-40B4-BE49-F238E27FC236}">
                <a16:creationId xmlns:a16="http://schemas.microsoft.com/office/drawing/2014/main" id="{66DED758-05D9-444B-933F-E5B5F50BF084}"/>
              </a:ext>
            </a:extLst>
          </p:cNvPr>
          <p:cNvSpPr>
            <a:spLocks noGrp="1" noChangeArrowheads="1"/>
          </p:cNvSpPr>
          <p:nvPr>
            <p:ph type="body" idx="1"/>
          </p:nvPr>
        </p:nvSpPr>
        <p:spPr>
          <a:xfrm>
            <a:off x="684213" y="1978025"/>
            <a:ext cx="7991475" cy="1163638"/>
          </a:xfrm>
        </p:spPr>
        <p:txBody>
          <a:bodyPr/>
          <a:lstStyle/>
          <a:p>
            <a:pPr marL="609600" indent="-609600" eaLnBrk="1" hangingPunct="1"/>
            <a:r>
              <a:rPr lang="en-US" altLang="zh-CN"/>
              <a:t>802.11 </a:t>
            </a:r>
            <a:r>
              <a:rPr lang="zh-CN" altLang="en-US"/>
              <a:t>允许要发送数据的站对信道进行预约。 </a:t>
            </a:r>
          </a:p>
        </p:txBody>
      </p:sp>
      <p:sp>
        <p:nvSpPr>
          <p:cNvPr id="1259526" name="Text Box 31">
            <a:extLst>
              <a:ext uri="{FF2B5EF4-FFF2-40B4-BE49-F238E27FC236}">
                <a16:creationId xmlns:a16="http://schemas.microsoft.com/office/drawing/2014/main" id="{39AAD123-B0C5-48DF-A8BE-1A4A823FD2EB}"/>
              </a:ext>
            </a:extLst>
          </p:cNvPr>
          <p:cNvSpPr txBox="1">
            <a:spLocks noChangeArrowheads="1"/>
          </p:cNvSpPr>
          <p:nvPr/>
        </p:nvSpPr>
        <p:spPr bwMode="auto">
          <a:xfrm>
            <a:off x="3763963" y="497681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A</a:t>
            </a:r>
          </a:p>
        </p:txBody>
      </p:sp>
      <p:sp>
        <p:nvSpPr>
          <p:cNvPr id="1259527" name="Text Box 32">
            <a:extLst>
              <a:ext uri="{FF2B5EF4-FFF2-40B4-BE49-F238E27FC236}">
                <a16:creationId xmlns:a16="http://schemas.microsoft.com/office/drawing/2014/main" id="{FEE07666-E4E6-4D95-BF0D-92F15A651706}"/>
              </a:ext>
            </a:extLst>
          </p:cNvPr>
          <p:cNvSpPr txBox="1">
            <a:spLocks noChangeArrowheads="1"/>
          </p:cNvSpPr>
          <p:nvPr/>
        </p:nvSpPr>
        <p:spPr bwMode="auto">
          <a:xfrm>
            <a:off x="2352675" y="49768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C</a:t>
            </a:r>
          </a:p>
        </p:txBody>
      </p:sp>
      <p:sp>
        <p:nvSpPr>
          <p:cNvPr id="1259528" name="Text Box 42">
            <a:extLst>
              <a:ext uri="{FF2B5EF4-FFF2-40B4-BE49-F238E27FC236}">
                <a16:creationId xmlns:a16="http://schemas.microsoft.com/office/drawing/2014/main" id="{C69AA394-5B28-4BB2-A4EE-952D2A88179B}"/>
              </a:ext>
            </a:extLst>
          </p:cNvPr>
          <p:cNvSpPr txBox="1">
            <a:spLocks noChangeArrowheads="1"/>
          </p:cNvSpPr>
          <p:nvPr/>
        </p:nvSpPr>
        <p:spPr bwMode="auto">
          <a:xfrm>
            <a:off x="5410200" y="49768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a:t>
            </a:r>
          </a:p>
        </p:txBody>
      </p:sp>
      <p:sp>
        <p:nvSpPr>
          <p:cNvPr id="1259529" name="Text Box 43">
            <a:extLst>
              <a:ext uri="{FF2B5EF4-FFF2-40B4-BE49-F238E27FC236}">
                <a16:creationId xmlns:a16="http://schemas.microsoft.com/office/drawing/2014/main" id="{B71609BE-D72B-4C4F-AE90-46DFC27ACE3A}"/>
              </a:ext>
            </a:extLst>
          </p:cNvPr>
          <p:cNvSpPr txBox="1">
            <a:spLocks noChangeArrowheads="1"/>
          </p:cNvSpPr>
          <p:nvPr/>
        </p:nvSpPr>
        <p:spPr bwMode="auto">
          <a:xfrm>
            <a:off x="6796088" y="49768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a:t>
            </a:r>
          </a:p>
        </p:txBody>
      </p:sp>
      <p:sp>
        <p:nvSpPr>
          <p:cNvPr id="1259530" name="Text Box 50">
            <a:extLst>
              <a:ext uri="{FF2B5EF4-FFF2-40B4-BE49-F238E27FC236}">
                <a16:creationId xmlns:a16="http://schemas.microsoft.com/office/drawing/2014/main" id="{74948797-E315-496A-8603-2795ADA02DBA}"/>
              </a:ext>
            </a:extLst>
          </p:cNvPr>
          <p:cNvSpPr txBox="1">
            <a:spLocks noChangeArrowheads="1"/>
          </p:cNvSpPr>
          <p:nvPr/>
        </p:nvSpPr>
        <p:spPr bwMode="auto">
          <a:xfrm>
            <a:off x="4865688" y="576897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E</a:t>
            </a:r>
          </a:p>
        </p:txBody>
      </p:sp>
      <p:grpSp>
        <p:nvGrpSpPr>
          <p:cNvPr id="4" name="Group 133">
            <a:extLst>
              <a:ext uri="{FF2B5EF4-FFF2-40B4-BE49-F238E27FC236}">
                <a16:creationId xmlns:a16="http://schemas.microsoft.com/office/drawing/2014/main" id="{2DB57B80-6D03-49D8-8078-CF1B948BF944}"/>
              </a:ext>
            </a:extLst>
          </p:cNvPr>
          <p:cNvGrpSpPr>
            <a:grpSpLocks/>
          </p:cNvGrpSpPr>
          <p:nvPr/>
        </p:nvGrpSpPr>
        <p:grpSpPr bwMode="auto">
          <a:xfrm>
            <a:off x="4211638" y="4291013"/>
            <a:ext cx="1081087" cy="506412"/>
            <a:chOff x="2653" y="2703"/>
            <a:chExt cx="681" cy="319"/>
          </a:xfrm>
        </p:grpSpPr>
        <p:sp>
          <p:nvSpPr>
            <p:cNvPr id="1259591" name="Line 17">
              <a:extLst>
                <a:ext uri="{FF2B5EF4-FFF2-40B4-BE49-F238E27FC236}">
                  <a16:creationId xmlns:a16="http://schemas.microsoft.com/office/drawing/2014/main" id="{CB3B7703-172B-49BD-BBFF-4893D4355282}"/>
                </a:ext>
              </a:extLst>
            </p:cNvPr>
            <p:cNvSpPr>
              <a:spLocks noChangeShapeType="1"/>
            </p:cNvSpPr>
            <p:nvPr/>
          </p:nvSpPr>
          <p:spPr bwMode="auto">
            <a:xfrm>
              <a:off x="2653" y="3022"/>
              <a:ext cx="681"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67" name="Rectangle 19">
              <a:extLst>
                <a:ext uri="{FF2B5EF4-FFF2-40B4-BE49-F238E27FC236}">
                  <a16:creationId xmlns:a16="http://schemas.microsoft.com/office/drawing/2014/main" id="{36ADDE93-811E-4E27-AE2B-8E753D4FB476}"/>
                </a:ext>
              </a:extLst>
            </p:cNvPr>
            <p:cNvSpPr>
              <a:spLocks noChangeArrowheads="1"/>
            </p:cNvSpPr>
            <p:nvPr/>
          </p:nvSpPr>
          <p:spPr bwMode="auto">
            <a:xfrm>
              <a:off x="2763" y="2703"/>
              <a:ext cx="465" cy="238"/>
            </a:xfrm>
            <a:prstGeom prst="rect">
              <a:avLst/>
            </a:prstGeom>
            <a:solidFill>
              <a:srgbClr val="FFC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charset="0"/>
                  <a:ea typeface="黑体" pitchFamily="2" charset="-122"/>
                </a:rPr>
                <a:t>RTS</a:t>
              </a:r>
            </a:p>
          </p:txBody>
        </p:sp>
      </p:grpSp>
      <p:grpSp>
        <p:nvGrpSpPr>
          <p:cNvPr id="5" name="Group 132">
            <a:extLst>
              <a:ext uri="{FF2B5EF4-FFF2-40B4-BE49-F238E27FC236}">
                <a16:creationId xmlns:a16="http://schemas.microsoft.com/office/drawing/2014/main" id="{8F5AD1DA-9A66-4CBA-8BCF-3ED64B03C576}"/>
              </a:ext>
            </a:extLst>
          </p:cNvPr>
          <p:cNvGrpSpPr>
            <a:grpSpLocks/>
          </p:cNvGrpSpPr>
          <p:nvPr/>
        </p:nvGrpSpPr>
        <p:grpSpPr bwMode="auto">
          <a:xfrm>
            <a:off x="2700338" y="4291013"/>
            <a:ext cx="1008062" cy="506412"/>
            <a:chOff x="1701" y="2703"/>
            <a:chExt cx="635" cy="319"/>
          </a:xfrm>
        </p:grpSpPr>
        <p:sp>
          <p:nvSpPr>
            <p:cNvPr id="334918" name="Rectangle 70">
              <a:extLst>
                <a:ext uri="{FF2B5EF4-FFF2-40B4-BE49-F238E27FC236}">
                  <a16:creationId xmlns:a16="http://schemas.microsoft.com/office/drawing/2014/main" id="{F74EF1DA-CDF3-4704-94BD-5CD36C5E7F99}"/>
                </a:ext>
              </a:extLst>
            </p:cNvPr>
            <p:cNvSpPr>
              <a:spLocks noChangeArrowheads="1"/>
            </p:cNvSpPr>
            <p:nvPr/>
          </p:nvSpPr>
          <p:spPr bwMode="auto">
            <a:xfrm>
              <a:off x="1788" y="2703"/>
              <a:ext cx="466" cy="238"/>
            </a:xfrm>
            <a:prstGeom prst="rect">
              <a:avLst/>
            </a:prstGeom>
            <a:solidFill>
              <a:srgbClr val="FFC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charset="0"/>
                  <a:ea typeface="黑体" pitchFamily="2" charset="-122"/>
                </a:rPr>
                <a:t>RTS</a:t>
              </a:r>
            </a:p>
          </p:txBody>
        </p:sp>
        <p:sp>
          <p:nvSpPr>
            <p:cNvPr id="1259590" name="Line 71">
              <a:extLst>
                <a:ext uri="{FF2B5EF4-FFF2-40B4-BE49-F238E27FC236}">
                  <a16:creationId xmlns:a16="http://schemas.microsoft.com/office/drawing/2014/main" id="{D2E8E6ED-917B-4631-B99E-4EA575548BD2}"/>
                </a:ext>
              </a:extLst>
            </p:cNvPr>
            <p:cNvSpPr>
              <a:spLocks noChangeShapeType="1"/>
            </p:cNvSpPr>
            <p:nvPr/>
          </p:nvSpPr>
          <p:spPr bwMode="auto">
            <a:xfrm flipH="1" flipV="1">
              <a:off x="1701" y="3022"/>
              <a:ext cx="635"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4921" name="Text Box 73">
            <a:extLst>
              <a:ext uri="{FF2B5EF4-FFF2-40B4-BE49-F238E27FC236}">
                <a16:creationId xmlns:a16="http://schemas.microsoft.com/office/drawing/2014/main" id="{B82E074A-92B1-480D-99B1-66D34D3FC687}"/>
              </a:ext>
            </a:extLst>
          </p:cNvPr>
          <p:cNvSpPr txBox="1">
            <a:spLocks noChangeArrowheads="1"/>
          </p:cNvSpPr>
          <p:nvPr/>
        </p:nvSpPr>
        <p:spPr bwMode="auto">
          <a:xfrm>
            <a:off x="395288" y="115888"/>
            <a:ext cx="8372475" cy="1809750"/>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333399"/>
                </a:solidFill>
                <a:ea typeface="黑体" panose="02010609060101010101" pitchFamily="49" charset="-122"/>
              </a:rPr>
              <a:t>源站 </a:t>
            </a:r>
            <a:r>
              <a:rPr lang="en-US" altLang="zh-CN" sz="2800">
                <a:solidFill>
                  <a:srgbClr val="333399"/>
                </a:solidFill>
                <a:ea typeface="黑体" panose="02010609060101010101" pitchFamily="49" charset="-122"/>
              </a:rPr>
              <a:t>A </a:t>
            </a:r>
            <a:r>
              <a:rPr lang="zh-CN" altLang="en-US" sz="2800">
                <a:solidFill>
                  <a:srgbClr val="333399"/>
                </a:solidFill>
                <a:ea typeface="黑体" panose="02010609060101010101" pitchFamily="49" charset="-122"/>
              </a:rPr>
              <a:t>在发送数据帧之前先发送一个短的控制帧，</a:t>
            </a:r>
          </a:p>
          <a:p>
            <a:pPr eaLnBrk="1" hangingPunct="1"/>
            <a:r>
              <a:rPr lang="zh-CN" altLang="en-US" sz="2800">
                <a:solidFill>
                  <a:srgbClr val="333399"/>
                </a:solidFill>
                <a:ea typeface="黑体" panose="02010609060101010101" pitchFamily="49" charset="-122"/>
              </a:rPr>
              <a:t>叫做</a:t>
            </a:r>
            <a:r>
              <a:rPr lang="zh-CN" altLang="en-US" sz="2800">
                <a:solidFill>
                  <a:schemeClr val="hlink"/>
                </a:solidFill>
                <a:ea typeface="黑体" panose="02010609060101010101" pitchFamily="49" charset="-122"/>
              </a:rPr>
              <a:t>请求发送</a:t>
            </a:r>
            <a:r>
              <a:rPr lang="zh-CN" altLang="en-US" sz="2800">
                <a:solidFill>
                  <a:srgbClr val="333399"/>
                </a:solidFill>
                <a:ea typeface="黑体" panose="02010609060101010101" pitchFamily="49" charset="-122"/>
              </a:rPr>
              <a:t> </a:t>
            </a:r>
            <a:r>
              <a:rPr lang="en-US" altLang="zh-CN" sz="2800">
                <a:solidFill>
                  <a:srgbClr val="333399"/>
                </a:solidFill>
                <a:ea typeface="黑体" panose="02010609060101010101" pitchFamily="49" charset="-122"/>
              </a:rPr>
              <a:t>RTS (Request To Send)</a:t>
            </a:r>
            <a:r>
              <a:rPr lang="zh-CN" altLang="en-US" sz="2800">
                <a:solidFill>
                  <a:srgbClr val="333399"/>
                </a:solidFill>
                <a:ea typeface="黑体" panose="02010609060101010101" pitchFamily="49" charset="-122"/>
              </a:rPr>
              <a:t>，它包括</a:t>
            </a:r>
          </a:p>
          <a:p>
            <a:pPr eaLnBrk="1" hangingPunct="1"/>
            <a:r>
              <a:rPr lang="zh-CN" altLang="en-US" sz="2800">
                <a:solidFill>
                  <a:srgbClr val="333399"/>
                </a:solidFill>
                <a:ea typeface="黑体" panose="02010609060101010101" pitchFamily="49" charset="-122"/>
              </a:rPr>
              <a:t>源地址、目的地址和这次通信（包括相应的确认帧）</a:t>
            </a:r>
          </a:p>
          <a:p>
            <a:pPr eaLnBrk="1" hangingPunct="1"/>
            <a:r>
              <a:rPr lang="zh-CN" altLang="en-US" sz="2800">
                <a:solidFill>
                  <a:srgbClr val="333399"/>
                </a:solidFill>
                <a:ea typeface="黑体" panose="02010609060101010101" pitchFamily="49" charset="-122"/>
              </a:rPr>
              <a:t>所需的持续时间。 </a:t>
            </a:r>
          </a:p>
        </p:txBody>
      </p:sp>
      <p:grpSp>
        <p:nvGrpSpPr>
          <p:cNvPr id="1259534" name="Group 77">
            <a:extLst>
              <a:ext uri="{FF2B5EF4-FFF2-40B4-BE49-F238E27FC236}">
                <a16:creationId xmlns:a16="http://schemas.microsoft.com/office/drawing/2014/main" id="{F22704D3-2AF4-4BF6-9F1D-FD50AEBF44AE}"/>
              </a:ext>
            </a:extLst>
          </p:cNvPr>
          <p:cNvGrpSpPr>
            <a:grpSpLocks/>
          </p:cNvGrpSpPr>
          <p:nvPr/>
        </p:nvGrpSpPr>
        <p:grpSpPr bwMode="auto">
          <a:xfrm>
            <a:off x="4211638" y="5661025"/>
            <a:ext cx="936625" cy="720725"/>
            <a:chOff x="762" y="2391"/>
            <a:chExt cx="423" cy="312"/>
          </a:xfrm>
        </p:grpSpPr>
        <p:grpSp>
          <p:nvGrpSpPr>
            <p:cNvPr id="1259579" name="Group 78">
              <a:extLst>
                <a:ext uri="{FF2B5EF4-FFF2-40B4-BE49-F238E27FC236}">
                  <a16:creationId xmlns:a16="http://schemas.microsoft.com/office/drawing/2014/main" id="{CA6A47E3-5C52-482C-81D4-C1606F49721D}"/>
                </a:ext>
              </a:extLst>
            </p:cNvPr>
            <p:cNvGrpSpPr>
              <a:grpSpLocks/>
            </p:cNvGrpSpPr>
            <p:nvPr/>
          </p:nvGrpSpPr>
          <p:grpSpPr bwMode="auto">
            <a:xfrm>
              <a:off x="867" y="2432"/>
              <a:ext cx="318" cy="271"/>
              <a:chOff x="657" y="1570"/>
              <a:chExt cx="318" cy="311"/>
            </a:xfrm>
          </p:grpSpPr>
          <p:sp>
            <p:nvSpPr>
              <p:cNvPr id="1259587" name="Line 79">
                <a:extLst>
                  <a:ext uri="{FF2B5EF4-FFF2-40B4-BE49-F238E27FC236}">
                    <a16:creationId xmlns:a16="http://schemas.microsoft.com/office/drawing/2014/main" id="{8C701D86-4FA1-4CA2-BB9A-C86154EE357F}"/>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59588" name="Picture 80" descr="laptop copy">
                <a:extLst>
                  <a:ext uri="{FF2B5EF4-FFF2-40B4-BE49-F238E27FC236}">
                    <a16:creationId xmlns:a16="http://schemas.microsoft.com/office/drawing/2014/main" id="{56A28113-D832-4C0D-94E0-BDEAD91ED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9580" name="Group 81">
              <a:extLst>
                <a:ext uri="{FF2B5EF4-FFF2-40B4-BE49-F238E27FC236}">
                  <a16:creationId xmlns:a16="http://schemas.microsoft.com/office/drawing/2014/main" id="{AA2CD5E0-1B8D-4E0A-B35B-F825AE092208}"/>
                </a:ext>
              </a:extLst>
            </p:cNvPr>
            <p:cNvGrpSpPr>
              <a:grpSpLocks/>
            </p:cNvGrpSpPr>
            <p:nvPr/>
          </p:nvGrpSpPr>
          <p:grpSpPr bwMode="auto">
            <a:xfrm>
              <a:off x="762" y="2391"/>
              <a:ext cx="306" cy="90"/>
              <a:chOff x="748" y="2251"/>
              <a:chExt cx="306" cy="90"/>
            </a:xfrm>
          </p:grpSpPr>
          <p:sp>
            <p:nvSpPr>
              <p:cNvPr id="1259581" name="AutoShape 82">
                <a:extLst>
                  <a:ext uri="{FF2B5EF4-FFF2-40B4-BE49-F238E27FC236}">
                    <a16:creationId xmlns:a16="http://schemas.microsoft.com/office/drawing/2014/main" id="{05F5DFC1-6498-40E8-ADF3-2989C7040C0D}"/>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82" name="AutoShape 83">
                <a:extLst>
                  <a:ext uri="{FF2B5EF4-FFF2-40B4-BE49-F238E27FC236}">
                    <a16:creationId xmlns:a16="http://schemas.microsoft.com/office/drawing/2014/main" id="{9A816216-BB4E-4E9A-9AAF-5FE00B3F5C75}"/>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83" name="AutoShape 84">
                <a:extLst>
                  <a:ext uri="{FF2B5EF4-FFF2-40B4-BE49-F238E27FC236}">
                    <a16:creationId xmlns:a16="http://schemas.microsoft.com/office/drawing/2014/main" id="{4823C02B-5537-4647-9275-E760DD4D5CED}"/>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84" name="AutoShape 85">
                <a:extLst>
                  <a:ext uri="{FF2B5EF4-FFF2-40B4-BE49-F238E27FC236}">
                    <a16:creationId xmlns:a16="http://schemas.microsoft.com/office/drawing/2014/main" id="{B1049A9C-FC16-4C9C-8C97-A5BB7F099145}"/>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85" name="AutoShape 86">
                <a:extLst>
                  <a:ext uri="{FF2B5EF4-FFF2-40B4-BE49-F238E27FC236}">
                    <a16:creationId xmlns:a16="http://schemas.microsoft.com/office/drawing/2014/main" id="{3BBA6BCE-363A-413A-9F34-BCB99F8C328B}"/>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86" name="AutoShape 87">
                <a:extLst>
                  <a:ext uri="{FF2B5EF4-FFF2-40B4-BE49-F238E27FC236}">
                    <a16:creationId xmlns:a16="http://schemas.microsoft.com/office/drawing/2014/main" id="{352A5469-502F-444F-88CA-03C3CEEBF07C}"/>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59535" name="Group 88">
            <a:extLst>
              <a:ext uri="{FF2B5EF4-FFF2-40B4-BE49-F238E27FC236}">
                <a16:creationId xmlns:a16="http://schemas.microsoft.com/office/drawing/2014/main" id="{57255041-2096-4032-A72A-E8A2DC58DDC0}"/>
              </a:ext>
            </a:extLst>
          </p:cNvPr>
          <p:cNvGrpSpPr>
            <a:grpSpLocks/>
          </p:cNvGrpSpPr>
          <p:nvPr/>
        </p:nvGrpSpPr>
        <p:grpSpPr bwMode="auto">
          <a:xfrm>
            <a:off x="1906588" y="4292600"/>
            <a:ext cx="936625" cy="720725"/>
            <a:chOff x="762" y="2391"/>
            <a:chExt cx="423" cy="312"/>
          </a:xfrm>
        </p:grpSpPr>
        <p:grpSp>
          <p:nvGrpSpPr>
            <p:cNvPr id="1259569" name="Group 89">
              <a:extLst>
                <a:ext uri="{FF2B5EF4-FFF2-40B4-BE49-F238E27FC236}">
                  <a16:creationId xmlns:a16="http://schemas.microsoft.com/office/drawing/2014/main" id="{1B37129B-BEB6-40A3-AB83-A4EB9EA49694}"/>
                </a:ext>
              </a:extLst>
            </p:cNvPr>
            <p:cNvGrpSpPr>
              <a:grpSpLocks/>
            </p:cNvGrpSpPr>
            <p:nvPr/>
          </p:nvGrpSpPr>
          <p:grpSpPr bwMode="auto">
            <a:xfrm>
              <a:off x="867" y="2432"/>
              <a:ext cx="318" cy="271"/>
              <a:chOff x="657" y="1570"/>
              <a:chExt cx="318" cy="311"/>
            </a:xfrm>
          </p:grpSpPr>
          <p:sp>
            <p:nvSpPr>
              <p:cNvPr id="1259577" name="Line 90">
                <a:extLst>
                  <a:ext uri="{FF2B5EF4-FFF2-40B4-BE49-F238E27FC236}">
                    <a16:creationId xmlns:a16="http://schemas.microsoft.com/office/drawing/2014/main" id="{39E41D71-D8EE-4A09-8F28-6DA8FA71456E}"/>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59578" name="Picture 91" descr="laptop copy">
                <a:extLst>
                  <a:ext uri="{FF2B5EF4-FFF2-40B4-BE49-F238E27FC236}">
                    <a16:creationId xmlns:a16="http://schemas.microsoft.com/office/drawing/2014/main" id="{08D48A0A-516F-4DF0-99E4-05715991F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9570" name="Group 92">
              <a:extLst>
                <a:ext uri="{FF2B5EF4-FFF2-40B4-BE49-F238E27FC236}">
                  <a16:creationId xmlns:a16="http://schemas.microsoft.com/office/drawing/2014/main" id="{3788D584-A536-4911-80E0-1E8E1E64BD6B}"/>
                </a:ext>
              </a:extLst>
            </p:cNvPr>
            <p:cNvGrpSpPr>
              <a:grpSpLocks/>
            </p:cNvGrpSpPr>
            <p:nvPr/>
          </p:nvGrpSpPr>
          <p:grpSpPr bwMode="auto">
            <a:xfrm>
              <a:off x="762" y="2391"/>
              <a:ext cx="306" cy="90"/>
              <a:chOff x="748" y="2251"/>
              <a:chExt cx="306" cy="90"/>
            </a:xfrm>
          </p:grpSpPr>
          <p:sp>
            <p:nvSpPr>
              <p:cNvPr id="1259571" name="AutoShape 93">
                <a:extLst>
                  <a:ext uri="{FF2B5EF4-FFF2-40B4-BE49-F238E27FC236}">
                    <a16:creationId xmlns:a16="http://schemas.microsoft.com/office/drawing/2014/main" id="{FE845A4E-1F03-46E6-9C0F-11D5A269E6B2}"/>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72" name="AutoShape 94">
                <a:extLst>
                  <a:ext uri="{FF2B5EF4-FFF2-40B4-BE49-F238E27FC236}">
                    <a16:creationId xmlns:a16="http://schemas.microsoft.com/office/drawing/2014/main" id="{97815D90-FD19-460D-9836-09865C82AEC3}"/>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73" name="AutoShape 95">
                <a:extLst>
                  <a:ext uri="{FF2B5EF4-FFF2-40B4-BE49-F238E27FC236}">
                    <a16:creationId xmlns:a16="http://schemas.microsoft.com/office/drawing/2014/main" id="{BF0D5D83-A696-46E3-823B-DE058B7DE50D}"/>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74" name="AutoShape 96">
                <a:extLst>
                  <a:ext uri="{FF2B5EF4-FFF2-40B4-BE49-F238E27FC236}">
                    <a16:creationId xmlns:a16="http://schemas.microsoft.com/office/drawing/2014/main" id="{1FE3DBBD-5ABB-44D6-B61F-690F179E1CDB}"/>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75" name="AutoShape 97">
                <a:extLst>
                  <a:ext uri="{FF2B5EF4-FFF2-40B4-BE49-F238E27FC236}">
                    <a16:creationId xmlns:a16="http://schemas.microsoft.com/office/drawing/2014/main" id="{B93F7923-2262-4088-BFC2-EEA9B4B5FC50}"/>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76" name="AutoShape 98">
                <a:extLst>
                  <a:ext uri="{FF2B5EF4-FFF2-40B4-BE49-F238E27FC236}">
                    <a16:creationId xmlns:a16="http://schemas.microsoft.com/office/drawing/2014/main" id="{BFFD8BC0-E882-4B41-88B5-6DDA8E5A9A14}"/>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59536" name="Group 99">
            <a:extLst>
              <a:ext uri="{FF2B5EF4-FFF2-40B4-BE49-F238E27FC236}">
                <a16:creationId xmlns:a16="http://schemas.microsoft.com/office/drawing/2014/main" id="{5196ABBB-B4BF-423F-9485-D77AFB235B58}"/>
              </a:ext>
            </a:extLst>
          </p:cNvPr>
          <p:cNvGrpSpPr>
            <a:grpSpLocks/>
          </p:cNvGrpSpPr>
          <p:nvPr/>
        </p:nvGrpSpPr>
        <p:grpSpPr bwMode="auto">
          <a:xfrm>
            <a:off x="3419475" y="4292600"/>
            <a:ext cx="936625" cy="720725"/>
            <a:chOff x="762" y="2391"/>
            <a:chExt cx="423" cy="312"/>
          </a:xfrm>
        </p:grpSpPr>
        <p:grpSp>
          <p:nvGrpSpPr>
            <p:cNvPr id="1259559" name="Group 100">
              <a:extLst>
                <a:ext uri="{FF2B5EF4-FFF2-40B4-BE49-F238E27FC236}">
                  <a16:creationId xmlns:a16="http://schemas.microsoft.com/office/drawing/2014/main" id="{F2E5F0B2-13B4-4EDD-B1D6-30751353FCAC}"/>
                </a:ext>
              </a:extLst>
            </p:cNvPr>
            <p:cNvGrpSpPr>
              <a:grpSpLocks/>
            </p:cNvGrpSpPr>
            <p:nvPr/>
          </p:nvGrpSpPr>
          <p:grpSpPr bwMode="auto">
            <a:xfrm>
              <a:off x="867" y="2432"/>
              <a:ext cx="318" cy="271"/>
              <a:chOff x="657" y="1570"/>
              <a:chExt cx="318" cy="311"/>
            </a:xfrm>
          </p:grpSpPr>
          <p:sp>
            <p:nvSpPr>
              <p:cNvPr id="1259567" name="Line 101">
                <a:extLst>
                  <a:ext uri="{FF2B5EF4-FFF2-40B4-BE49-F238E27FC236}">
                    <a16:creationId xmlns:a16="http://schemas.microsoft.com/office/drawing/2014/main" id="{B2E66166-7B9B-43A6-97FF-32180CD8DA84}"/>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59568" name="Picture 102" descr="laptop copy">
                <a:extLst>
                  <a:ext uri="{FF2B5EF4-FFF2-40B4-BE49-F238E27FC236}">
                    <a16:creationId xmlns:a16="http://schemas.microsoft.com/office/drawing/2014/main" id="{7B00C6A8-20FE-4515-A01E-E0AF0E695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9560" name="Group 103">
              <a:extLst>
                <a:ext uri="{FF2B5EF4-FFF2-40B4-BE49-F238E27FC236}">
                  <a16:creationId xmlns:a16="http://schemas.microsoft.com/office/drawing/2014/main" id="{09BD647D-5FA9-4842-9FD8-C036FBCBF7E0}"/>
                </a:ext>
              </a:extLst>
            </p:cNvPr>
            <p:cNvGrpSpPr>
              <a:grpSpLocks/>
            </p:cNvGrpSpPr>
            <p:nvPr/>
          </p:nvGrpSpPr>
          <p:grpSpPr bwMode="auto">
            <a:xfrm>
              <a:off x="762" y="2391"/>
              <a:ext cx="306" cy="90"/>
              <a:chOff x="748" y="2251"/>
              <a:chExt cx="306" cy="90"/>
            </a:xfrm>
          </p:grpSpPr>
          <p:sp>
            <p:nvSpPr>
              <p:cNvPr id="1259561" name="AutoShape 104">
                <a:extLst>
                  <a:ext uri="{FF2B5EF4-FFF2-40B4-BE49-F238E27FC236}">
                    <a16:creationId xmlns:a16="http://schemas.microsoft.com/office/drawing/2014/main" id="{72D172AB-C2FE-40A6-B7E3-823AA588516A}"/>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62" name="AutoShape 105">
                <a:extLst>
                  <a:ext uri="{FF2B5EF4-FFF2-40B4-BE49-F238E27FC236}">
                    <a16:creationId xmlns:a16="http://schemas.microsoft.com/office/drawing/2014/main" id="{9C1CE5A1-B662-442B-B4F9-6CBB0A44C634}"/>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63" name="AutoShape 106">
                <a:extLst>
                  <a:ext uri="{FF2B5EF4-FFF2-40B4-BE49-F238E27FC236}">
                    <a16:creationId xmlns:a16="http://schemas.microsoft.com/office/drawing/2014/main" id="{3CC4184C-4A4F-46E6-95D9-4FFC1AAFDCB8}"/>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64" name="AutoShape 107">
                <a:extLst>
                  <a:ext uri="{FF2B5EF4-FFF2-40B4-BE49-F238E27FC236}">
                    <a16:creationId xmlns:a16="http://schemas.microsoft.com/office/drawing/2014/main" id="{AB60B41A-B7A8-467B-AEA9-506D57CA1AA9}"/>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65" name="AutoShape 108">
                <a:extLst>
                  <a:ext uri="{FF2B5EF4-FFF2-40B4-BE49-F238E27FC236}">
                    <a16:creationId xmlns:a16="http://schemas.microsoft.com/office/drawing/2014/main" id="{F218D544-E30E-4BE6-B88B-BE3B37ADB7D6}"/>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66" name="AutoShape 109">
                <a:extLst>
                  <a:ext uri="{FF2B5EF4-FFF2-40B4-BE49-F238E27FC236}">
                    <a16:creationId xmlns:a16="http://schemas.microsoft.com/office/drawing/2014/main" id="{5E2618F9-CBBF-4113-B701-40F0613B5493}"/>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59537" name="Group 110">
            <a:extLst>
              <a:ext uri="{FF2B5EF4-FFF2-40B4-BE49-F238E27FC236}">
                <a16:creationId xmlns:a16="http://schemas.microsoft.com/office/drawing/2014/main" id="{0704A59C-A618-4056-BA8D-6F76ACD06A3C}"/>
              </a:ext>
            </a:extLst>
          </p:cNvPr>
          <p:cNvGrpSpPr>
            <a:grpSpLocks/>
          </p:cNvGrpSpPr>
          <p:nvPr/>
        </p:nvGrpSpPr>
        <p:grpSpPr bwMode="auto">
          <a:xfrm>
            <a:off x="5075238" y="4292600"/>
            <a:ext cx="936625" cy="720725"/>
            <a:chOff x="762" y="2391"/>
            <a:chExt cx="423" cy="312"/>
          </a:xfrm>
        </p:grpSpPr>
        <p:grpSp>
          <p:nvGrpSpPr>
            <p:cNvPr id="1259549" name="Group 111">
              <a:extLst>
                <a:ext uri="{FF2B5EF4-FFF2-40B4-BE49-F238E27FC236}">
                  <a16:creationId xmlns:a16="http://schemas.microsoft.com/office/drawing/2014/main" id="{A0096462-DC79-4838-83DA-BE7DAFF499FB}"/>
                </a:ext>
              </a:extLst>
            </p:cNvPr>
            <p:cNvGrpSpPr>
              <a:grpSpLocks/>
            </p:cNvGrpSpPr>
            <p:nvPr/>
          </p:nvGrpSpPr>
          <p:grpSpPr bwMode="auto">
            <a:xfrm>
              <a:off x="867" y="2432"/>
              <a:ext cx="318" cy="271"/>
              <a:chOff x="657" y="1570"/>
              <a:chExt cx="318" cy="311"/>
            </a:xfrm>
          </p:grpSpPr>
          <p:sp>
            <p:nvSpPr>
              <p:cNvPr id="1259557" name="Line 112">
                <a:extLst>
                  <a:ext uri="{FF2B5EF4-FFF2-40B4-BE49-F238E27FC236}">
                    <a16:creationId xmlns:a16="http://schemas.microsoft.com/office/drawing/2014/main" id="{0029FA98-6E65-4550-9EDD-274596E925D5}"/>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59558" name="Picture 113" descr="laptop copy">
                <a:extLst>
                  <a:ext uri="{FF2B5EF4-FFF2-40B4-BE49-F238E27FC236}">
                    <a16:creationId xmlns:a16="http://schemas.microsoft.com/office/drawing/2014/main" id="{984EA39C-980C-44CA-B21E-F401528D4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9550" name="Group 114">
              <a:extLst>
                <a:ext uri="{FF2B5EF4-FFF2-40B4-BE49-F238E27FC236}">
                  <a16:creationId xmlns:a16="http://schemas.microsoft.com/office/drawing/2014/main" id="{D40364BB-9FAC-4659-877D-527780090CEE}"/>
                </a:ext>
              </a:extLst>
            </p:cNvPr>
            <p:cNvGrpSpPr>
              <a:grpSpLocks/>
            </p:cNvGrpSpPr>
            <p:nvPr/>
          </p:nvGrpSpPr>
          <p:grpSpPr bwMode="auto">
            <a:xfrm>
              <a:off x="762" y="2391"/>
              <a:ext cx="306" cy="90"/>
              <a:chOff x="748" y="2251"/>
              <a:chExt cx="306" cy="90"/>
            </a:xfrm>
          </p:grpSpPr>
          <p:sp>
            <p:nvSpPr>
              <p:cNvPr id="1259551" name="AutoShape 115">
                <a:extLst>
                  <a:ext uri="{FF2B5EF4-FFF2-40B4-BE49-F238E27FC236}">
                    <a16:creationId xmlns:a16="http://schemas.microsoft.com/office/drawing/2014/main" id="{F8B0C648-938B-45F8-933A-8769B15213D4}"/>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52" name="AutoShape 116">
                <a:extLst>
                  <a:ext uri="{FF2B5EF4-FFF2-40B4-BE49-F238E27FC236}">
                    <a16:creationId xmlns:a16="http://schemas.microsoft.com/office/drawing/2014/main" id="{D2C0D9E0-7580-41BB-91B7-C5CE13E7CB83}"/>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53" name="AutoShape 117">
                <a:extLst>
                  <a:ext uri="{FF2B5EF4-FFF2-40B4-BE49-F238E27FC236}">
                    <a16:creationId xmlns:a16="http://schemas.microsoft.com/office/drawing/2014/main" id="{0815272C-E5C1-45CA-B91B-845F7B07B992}"/>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54" name="AutoShape 118">
                <a:extLst>
                  <a:ext uri="{FF2B5EF4-FFF2-40B4-BE49-F238E27FC236}">
                    <a16:creationId xmlns:a16="http://schemas.microsoft.com/office/drawing/2014/main" id="{08DAC1F6-85AE-4941-A0BF-65409B108FAF}"/>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55" name="AutoShape 119">
                <a:extLst>
                  <a:ext uri="{FF2B5EF4-FFF2-40B4-BE49-F238E27FC236}">
                    <a16:creationId xmlns:a16="http://schemas.microsoft.com/office/drawing/2014/main" id="{8D3F01A5-B369-406B-8213-15C9E8D308B5}"/>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56" name="AutoShape 120">
                <a:extLst>
                  <a:ext uri="{FF2B5EF4-FFF2-40B4-BE49-F238E27FC236}">
                    <a16:creationId xmlns:a16="http://schemas.microsoft.com/office/drawing/2014/main" id="{AF11C2D6-11E1-4B86-B03F-2B56D0898AAB}"/>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59538" name="Group 121">
            <a:extLst>
              <a:ext uri="{FF2B5EF4-FFF2-40B4-BE49-F238E27FC236}">
                <a16:creationId xmlns:a16="http://schemas.microsoft.com/office/drawing/2014/main" id="{3E38309F-15EC-4459-B731-9A0708F1319B}"/>
              </a:ext>
            </a:extLst>
          </p:cNvPr>
          <p:cNvGrpSpPr>
            <a:grpSpLocks/>
          </p:cNvGrpSpPr>
          <p:nvPr/>
        </p:nvGrpSpPr>
        <p:grpSpPr bwMode="auto">
          <a:xfrm>
            <a:off x="6443663" y="4292600"/>
            <a:ext cx="936625" cy="720725"/>
            <a:chOff x="762" y="2391"/>
            <a:chExt cx="423" cy="312"/>
          </a:xfrm>
        </p:grpSpPr>
        <p:grpSp>
          <p:nvGrpSpPr>
            <p:cNvPr id="1259539" name="Group 122">
              <a:extLst>
                <a:ext uri="{FF2B5EF4-FFF2-40B4-BE49-F238E27FC236}">
                  <a16:creationId xmlns:a16="http://schemas.microsoft.com/office/drawing/2014/main" id="{F8B51DF6-0BCC-4978-AAD9-920C7BB3829F}"/>
                </a:ext>
              </a:extLst>
            </p:cNvPr>
            <p:cNvGrpSpPr>
              <a:grpSpLocks/>
            </p:cNvGrpSpPr>
            <p:nvPr/>
          </p:nvGrpSpPr>
          <p:grpSpPr bwMode="auto">
            <a:xfrm>
              <a:off x="867" y="2432"/>
              <a:ext cx="318" cy="271"/>
              <a:chOff x="657" y="1570"/>
              <a:chExt cx="318" cy="311"/>
            </a:xfrm>
          </p:grpSpPr>
          <p:sp>
            <p:nvSpPr>
              <p:cNvPr id="1259547" name="Line 123">
                <a:extLst>
                  <a:ext uri="{FF2B5EF4-FFF2-40B4-BE49-F238E27FC236}">
                    <a16:creationId xmlns:a16="http://schemas.microsoft.com/office/drawing/2014/main" id="{5883886F-BC32-4C44-8300-DAC8CA61916B}"/>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59548" name="Picture 124" descr="laptop copy">
                <a:extLst>
                  <a:ext uri="{FF2B5EF4-FFF2-40B4-BE49-F238E27FC236}">
                    <a16:creationId xmlns:a16="http://schemas.microsoft.com/office/drawing/2014/main" id="{1729C495-E623-406E-9ABD-1402FEC16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9540" name="Group 125">
              <a:extLst>
                <a:ext uri="{FF2B5EF4-FFF2-40B4-BE49-F238E27FC236}">
                  <a16:creationId xmlns:a16="http://schemas.microsoft.com/office/drawing/2014/main" id="{77CCE708-BB85-4851-A6F2-1AD7B46AD779}"/>
                </a:ext>
              </a:extLst>
            </p:cNvPr>
            <p:cNvGrpSpPr>
              <a:grpSpLocks/>
            </p:cNvGrpSpPr>
            <p:nvPr/>
          </p:nvGrpSpPr>
          <p:grpSpPr bwMode="auto">
            <a:xfrm>
              <a:off x="762" y="2391"/>
              <a:ext cx="306" cy="90"/>
              <a:chOff x="748" y="2251"/>
              <a:chExt cx="306" cy="90"/>
            </a:xfrm>
          </p:grpSpPr>
          <p:sp>
            <p:nvSpPr>
              <p:cNvPr id="1259541" name="AutoShape 126">
                <a:extLst>
                  <a:ext uri="{FF2B5EF4-FFF2-40B4-BE49-F238E27FC236}">
                    <a16:creationId xmlns:a16="http://schemas.microsoft.com/office/drawing/2014/main" id="{E2B3FEF4-94F6-4318-8ABC-F9677D0F9FE8}"/>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42" name="AutoShape 127">
                <a:extLst>
                  <a:ext uri="{FF2B5EF4-FFF2-40B4-BE49-F238E27FC236}">
                    <a16:creationId xmlns:a16="http://schemas.microsoft.com/office/drawing/2014/main" id="{74141C03-076F-4B64-9B30-D4A1EDFDF4C6}"/>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43" name="AutoShape 128">
                <a:extLst>
                  <a:ext uri="{FF2B5EF4-FFF2-40B4-BE49-F238E27FC236}">
                    <a16:creationId xmlns:a16="http://schemas.microsoft.com/office/drawing/2014/main" id="{12F01C1A-DAFC-4621-A33B-3E5F7B5D9A97}"/>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44" name="AutoShape 129">
                <a:extLst>
                  <a:ext uri="{FF2B5EF4-FFF2-40B4-BE49-F238E27FC236}">
                    <a16:creationId xmlns:a16="http://schemas.microsoft.com/office/drawing/2014/main" id="{A10B050E-B8F1-4E98-AB2D-E646CC60230C}"/>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45" name="AutoShape 130">
                <a:extLst>
                  <a:ext uri="{FF2B5EF4-FFF2-40B4-BE49-F238E27FC236}">
                    <a16:creationId xmlns:a16="http://schemas.microsoft.com/office/drawing/2014/main" id="{896661D5-4118-4F9E-8007-29E418BBC11E}"/>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46" name="AutoShape 131">
                <a:extLst>
                  <a:ext uri="{FF2B5EF4-FFF2-40B4-BE49-F238E27FC236}">
                    <a16:creationId xmlns:a16="http://schemas.microsoft.com/office/drawing/2014/main" id="{F412BC2A-CDAD-4EA9-BE44-18C061C957F7}"/>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9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1000"/>
                                        <p:tgtEl>
                                          <p:spTgt spid="5"/>
                                        </p:tgtEl>
                                      </p:cBhvr>
                                    </p:animEffect>
                                  </p:childTnLst>
                                </p:cTn>
                              </p:par>
                              <p:par>
                                <p:cTn id="20" presetID="2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a:extLst>
              <a:ext uri="{FF2B5EF4-FFF2-40B4-BE49-F238E27FC236}">
                <a16:creationId xmlns:a16="http://schemas.microsoft.com/office/drawing/2014/main" id="{501954BE-6FAF-4F54-89AB-4739C0723CDB}"/>
              </a:ext>
            </a:extLst>
          </p:cNvPr>
          <p:cNvGrpSpPr>
            <a:grpSpLocks/>
          </p:cNvGrpSpPr>
          <p:nvPr/>
        </p:nvGrpSpPr>
        <p:grpSpPr bwMode="auto">
          <a:xfrm>
            <a:off x="501650" y="3070225"/>
            <a:ext cx="5310188" cy="3455988"/>
            <a:chOff x="316" y="1934"/>
            <a:chExt cx="3345" cy="2177"/>
          </a:xfrm>
        </p:grpSpPr>
        <p:sp>
          <p:nvSpPr>
            <p:cNvPr id="1260621" name="Oval 10">
              <a:extLst>
                <a:ext uri="{FF2B5EF4-FFF2-40B4-BE49-F238E27FC236}">
                  <a16:creationId xmlns:a16="http://schemas.microsoft.com/office/drawing/2014/main" id="{5C5168B3-1B20-41E6-BD5D-B90D9870A95E}"/>
                </a:ext>
              </a:extLst>
            </p:cNvPr>
            <p:cNvSpPr>
              <a:spLocks noChangeArrowheads="1"/>
            </p:cNvSpPr>
            <p:nvPr/>
          </p:nvSpPr>
          <p:spPr bwMode="auto">
            <a:xfrm>
              <a:off x="1468" y="1966"/>
              <a:ext cx="2193" cy="2145"/>
            </a:xfrm>
            <a:prstGeom prst="ellipse">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622" name="Text Box 11">
              <a:extLst>
                <a:ext uri="{FF2B5EF4-FFF2-40B4-BE49-F238E27FC236}">
                  <a16:creationId xmlns:a16="http://schemas.microsoft.com/office/drawing/2014/main" id="{9503740B-7445-4C78-89A4-07929F6F6970}"/>
                </a:ext>
              </a:extLst>
            </p:cNvPr>
            <p:cNvSpPr txBox="1">
              <a:spLocks noChangeArrowheads="1"/>
            </p:cNvSpPr>
            <p:nvPr/>
          </p:nvSpPr>
          <p:spPr bwMode="auto">
            <a:xfrm>
              <a:off x="316" y="1934"/>
              <a:ext cx="10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A </a:t>
              </a:r>
              <a:r>
                <a:rPr kumimoji="1" lang="zh-CN" altLang="zh-CN">
                  <a:solidFill>
                    <a:srgbClr val="333399"/>
                  </a:solidFill>
                  <a:ea typeface="黑体" panose="02010609060101010101" pitchFamily="49" charset="-122"/>
                </a:rPr>
                <a:t>的</a:t>
              </a:r>
              <a:r>
                <a:rPr kumimoji="1" lang="zh-CN" altLang="en-US">
                  <a:solidFill>
                    <a:srgbClr val="333399"/>
                  </a:solidFill>
                  <a:ea typeface="黑体" panose="02010609060101010101" pitchFamily="49" charset="-122"/>
                </a:rPr>
                <a:t>作用</a:t>
              </a:r>
              <a:r>
                <a:rPr kumimoji="1" lang="zh-CN" altLang="zh-CN">
                  <a:solidFill>
                    <a:srgbClr val="333399"/>
                  </a:solidFill>
                  <a:ea typeface="黑体" panose="02010609060101010101" pitchFamily="49" charset="-122"/>
                </a:rPr>
                <a:t>范围</a:t>
              </a:r>
              <a:endParaRPr kumimoji="1" lang="zh-CN" altLang="en-US">
                <a:solidFill>
                  <a:srgbClr val="333399"/>
                </a:solidFill>
                <a:ea typeface="黑体" panose="02010609060101010101" pitchFamily="49" charset="-122"/>
              </a:endParaRPr>
            </a:p>
          </p:txBody>
        </p:sp>
        <p:sp>
          <p:nvSpPr>
            <p:cNvPr id="1260623" name="Line 15">
              <a:extLst>
                <a:ext uri="{FF2B5EF4-FFF2-40B4-BE49-F238E27FC236}">
                  <a16:creationId xmlns:a16="http://schemas.microsoft.com/office/drawing/2014/main" id="{17FBEB41-A25C-491E-B9BB-503473118E3C}"/>
                </a:ext>
              </a:extLst>
            </p:cNvPr>
            <p:cNvSpPr>
              <a:spLocks noChangeShapeType="1"/>
            </p:cNvSpPr>
            <p:nvPr/>
          </p:nvSpPr>
          <p:spPr bwMode="auto">
            <a:xfrm>
              <a:off x="1314" y="2115"/>
              <a:ext cx="474" cy="197"/>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2">
            <a:extLst>
              <a:ext uri="{FF2B5EF4-FFF2-40B4-BE49-F238E27FC236}">
                <a16:creationId xmlns:a16="http://schemas.microsoft.com/office/drawing/2014/main" id="{95A81815-BF73-4092-BA15-BE04691B90FB}"/>
              </a:ext>
            </a:extLst>
          </p:cNvPr>
          <p:cNvGrpSpPr>
            <a:grpSpLocks/>
          </p:cNvGrpSpPr>
          <p:nvPr/>
        </p:nvGrpSpPr>
        <p:grpSpPr bwMode="auto">
          <a:xfrm>
            <a:off x="3719513" y="2997200"/>
            <a:ext cx="5173662" cy="3529013"/>
            <a:chOff x="2343" y="1888"/>
            <a:chExt cx="3259" cy="2223"/>
          </a:xfrm>
        </p:grpSpPr>
        <p:sp>
          <p:nvSpPr>
            <p:cNvPr id="1260618" name="Oval 12">
              <a:extLst>
                <a:ext uri="{FF2B5EF4-FFF2-40B4-BE49-F238E27FC236}">
                  <a16:creationId xmlns:a16="http://schemas.microsoft.com/office/drawing/2014/main" id="{77CACB2F-9B70-48D2-BB34-8947C5DA065D}"/>
                </a:ext>
              </a:extLst>
            </p:cNvPr>
            <p:cNvSpPr>
              <a:spLocks noChangeArrowheads="1"/>
            </p:cNvSpPr>
            <p:nvPr/>
          </p:nvSpPr>
          <p:spPr bwMode="auto">
            <a:xfrm>
              <a:off x="2343" y="1966"/>
              <a:ext cx="2192" cy="2145"/>
            </a:xfrm>
            <a:prstGeom prst="ellipse">
              <a:avLst/>
            </a:prstGeom>
            <a:solidFill>
              <a:srgbClr val="CCECFF">
                <a:alpha val="50195"/>
              </a:srgbClr>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619" name="Line 16">
              <a:extLst>
                <a:ext uri="{FF2B5EF4-FFF2-40B4-BE49-F238E27FC236}">
                  <a16:creationId xmlns:a16="http://schemas.microsoft.com/office/drawing/2014/main" id="{40148E00-F82A-46AD-AF3E-D75B6FCE9BE0}"/>
                </a:ext>
              </a:extLst>
            </p:cNvPr>
            <p:cNvSpPr>
              <a:spLocks noChangeShapeType="1"/>
            </p:cNvSpPr>
            <p:nvPr/>
          </p:nvSpPr>
          <p:spPr bwMode="auto">
            <a:xfrm flipH="1">
              <a:off x="4180" y="2115"/>
              <a:ext cx="355" cy="197"/>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620" name="Text Box 17">
              <a:extLst>
                <a:ext uri="{FF2B5EF4-FFF2-40B4-BE49-F238E27FC236}">
                  <a16:creationId xmlns:a16="http://schemas.microsoft.com/office/drawing/2014/main" id="{6E69C655-467A-47F0-BAE3-F5359A28383E}"/>
                </a:ext>
              </a:extLst>
            </p:cNvPr>
            <p:cNvSpPr txBox="1">
              <a:spLocks noChangeArrowheads="1"/>
            </p:cNvSpPr>
            <p:nvPr/>
          </p:nvSpPr>
          <p:spPr bwMode="auto">
            <a:xfrm>
              <a:off x="4535" y="1888"/>
              <a:ext cx="10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 </a:t>
              </a:r>
              <a:r>
                <a:rPr kumimoji="1" lang="zh-CN" altLang="zh-CN">
                  <a:solidFill>
                    <a:srgbClr val="333399"/>
                  </a:solidFill>
                  <a:ea typeface="黑体" panose="02010609060101010101" pitchFamily="49" charset="-122"/>
                </a:rPr>
                <a:t>的</a:t>
              </a:r>
              <a:r>
                <a:rPr kumimoji="1" lang="zh-CN" altLang="en-US">
                  <a:solidFill>
                    <a:srgbClr val="333399"/>
                  </a:solidFill>
                  <a:ea typeface="黑体" panose="02010609060101010101" pitchFamily="49" charset="-122"/>
                </a:rPr>
                <a:t>作用</a:t>
              </a:r>
              <a:r>
                <a:rPr kumimoji="1" lang="zh-CN" altLang="zh-CN">
                  <a:solidFill>
                    <a:srgbClr val="333399"/>
                  </a:solidFill>
                  <a:ea typeface="黑体" panose="02010609060101010101" pitchFamily="49" charset="-122"/>
                </a:rPr>
                <a:t>范围</a:t>
              </a:r>
              <a:endParaRPr kumimoji="1" lang="zh-CN" altLang="en-US">
                <a:solidFill>
                  <a:srgbClr val="333399"/>
                </a:solidFill>
                <a:ea typeface="黑体" panose="02010609060101010101" pitchFamily="49" charset="-122"/>
              </a:endParaRPr>
            </a:p>
          </p:txBody>
        </p:sp>
      </p:grpSp>
      <p:sp>
        <p:nvSpPr>
          <p:cNvPr id="1260548" name="Rectangle 6">
            <a:extLst>
              <a:ext uri="{FF2B5EF4-FFF2-40B4-BE49-F238E27FC236}">
                <a16:creationId xmlns:a16="http://schemas.microsoft.com/office/drawing/2014/main" id="{7504AE30-0673-4AB6-8C6B-4BDFA830A89A}"/>
              </a:ext>
            </a:extLst>
          </p:cNvPr>
          <p:cNvSpPr>
            <a:spLocks noGrp="1" noChangeArrowheads="1"/>
          </p:cNvSpPr>
          <p:nvPr>
            <p:ph type="title"/>
          </p:nvPr>
        </p:nvSpPr>
        <p:spPr>
          <a:xfrm>
            <a:off x="919163" y="214313"/>
            <a:ext cx="8116887" cy="1462087"/>
          </a:xfrm>
        </p:spPr>
        <p:txBody>
          <a:bodyPr/>
          <a:lstStyle/>
          <a:p>
            <a:pPr algn="ctr" eaLnBrk="1" hangingPunct="1"/>
            <a:r>
              <a:rPr lang="en-US" altLang="zh-CN"/>
              <a:t>2. </a:t>
            </a:r>
            <a:r>
              <a:rPr lang="zh-CN" altLang="en-US"/>
              <a:t>对信道进行预约 </a:t>
            </a:r>
          </a:p>
        </p:txBody>
      </p:sp>
      <p:sp>
        <p:nvSpPr>
          <p:cNvPr id="1260549" name="Rectangle 9">
            <a:extLst>
              <a:ext uri="{FF2B5EF4-FFF2-40B4-BE49-F238E27FC236}">
                <a16:creationId xmlns:a16="http://schemas.microsoft.com/office/drawing/2014/main" id="{01046BCE-6093-4FBA-B24D-B2322DCCD04C}"/>
              </a:ext>
            </a:extLst>
          </p:cNvPr>
          <p:cNvSpPr>
            <a:spLocks noGrp="1" noChangeArrowheads="1"/>
          </p:cNvSpPr>
          <p:nvPr>
            <p:ph type="body" idx="1"/>
          </p:nvPr>
        </p:nvSpPr>
        <p:spPr>
          <a:xfrm>
            <a:off x="684213" y="1978025"/>
            <a:ext cx="7991475" cy="1163638"/>
          </a:xfrm>
        </p:spPr>
        <p:txBody>
          <a:bodyPr/>
          <a:lstStyle/>
          <a:p>
            <a:pPr marL="609600" indent="-609600" eaLnBrk="1" hangingPunct="1"/>
            <a:r>
              <a:rPr lang="en-US" altLang="zh-CN"/>
              <a:t>802.11 </a:t>
            </a:r>
            <a:r>
              <a:rPr lang="zh-CN" altLang="en-US"/>
              <a:t>允许要发送数据的站对信道进行预约。 </a:t>
            </a:r>
          </a:p>
        </p:txBody>
      </p:sp>
      <p:grpSp>
        <p:nvGrpSpPr>
          <p:cNvPr id="4" name="Group 155">
            <a:extLst>
              <a:ext uri="{FF2B5EF4-FFF2-40B4-BE49-F238E27FC236}">
                <a16:creationId xmlns:a16="http://schemas.microsoft.com/office/drawing/2014/main" id="{65EF3751-4826-4F55-A8DD-60497CA4AAC2}"/>
              </a:ext>
            </a:extLst>
          </p:cNvPr>
          <p:cNvGrpSpPr>
            <a:grpSpLocks/>
          </p:cNvGrpSpPr>
          <p:nvPr/>
        </p:nvGrpSpPr>
        <p:grpSpPr bwMode="auto">
          <a:xfrm>
            <a:off x="5651500" y="4291013"/>
            <a:ext cx="1081088" cy="506412"/>
            <a:chOff x="3560" y="2703"/>
            <a:chExt cx="681" cy="319"/>
          </a:xfrm>
        </p:grpSpPr>
        <p:sp>
          <p:nvSpPr>
            <p:cNvPr id="1260616" name="Line 13">
              <a:extLst>
                <a:ext uri="{FF2B5EF4-FFF2-40B4-BE49-F238E27FC236}">
                  <a16:creationId xmlns:a16="http://schemas.microsoft.com/office/drawing/2014/main" id="{C3EED0ED-E62A-4C1C-BACF-86D3A94A73DF}"/>
                </a:ext>
              </a:extLst>
            </p:cNvPr>
            <p:cNvSpPr>
              <a:spLocks noChangeShapeType="1"/>
            </p:cNvSpPr>
            <p:nvPr/>
          </p:nvSpPr>
          <p:spPr bwMode="auto">
            <a:xfrm>
              <a:off x="3560" y="3022"/>
              <a:ext cx="681"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5886" name="Rectangle 14">
              <a:extLst>
                <a:ext uri="{FF2B5EF4-FFF2-40B4-BE49-F238E27FC236}">
                  <a16:creationId xmlns:a16="http://schemas.microsoft.com/office/drawing/2014/main" id="{3BAD40EE-18CB-49EF-BC98-7AE84514A3FD}"/>
                </a:ext>
              </a:extLst>
            </p:cNvPr>
            <p:cNvSpPr>
              <a:spLocks noChangeArrowheads="1"/>
            </p:cNvSpPr>
            <p:nvPr/>
          </p:nvSpPr>
          <p:spPr bwMode="auto">
            <a:xfrm>
              <a:off x="3730" y="2703"/>
              <a:ext cx="465" cy="238"/>
            </a:xfrm>
            <a:prstGeom prst="rect">
              <a:avLst/>
            </a:prstGeom>
            <a:solidFill>
              <a:srgbClr val="FFCCFF"/>
            </a:solidFill>
            <a:ln w="12700">
              <a:solidFill>
                <a:schemeClr val="tx2"/>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charset="0"/>
                  <a:ea typeface="黑体" pitchFamily="2" charset="-122"/>
                </a:rPr>
                <a:t>CTS</a:t>
              </a:r>
            </a:p>
          </p:txBody>
        </p:sp>
      </p:grpSp>
      <p:sp>
        <p:nvSpPr>
          <p:cNvPr id="1260551" name="Text Box 21">
            <a:extLst>
              <a:ext uri="{FF2B5EF4-FFF2-40B4-BE49-F238E27FC236}">
                <a16:creationId xmlns:a16="http://schemas.microsoft.com/office/drawing/2014/main" id="{00615AB4-46B5-4EAD-965D-721CA03D7335}"/>
              </a:ext>
            </a:extLst>
          </p:cNvPr>
          <p:cNvSpPr txBox="1">
            <a:spLocks noChangeArrowheads="1"/>
          </p:cNvSpPr>
          <p:nvPr/>
        </p:nvSpPr>
        <p:spPr bwMode="auto">
          <a:xfrm>
            <a:off x="3763963" y="497681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A</a:t>
            </a:r>
          </a:p>
        </p:txBody>
      </p:sp>
      <p:sp>
        <p:nvSpPr>
          <p:cNvPr id="1260552" name="Text Box 22">
            <a:extLst>
              <a:ext uri="{FF2B5EF4-FFF2-40B4-BE49-F238E27FC236}">
                <a16:creationId xmlns:a16="http://schemas.microsoft.com/office/drawing/2014/main" id="{E05E5C34-6A2C-49CD-A1D2-899CB1CE7BBD}"/>
              </a:ext>
            </a:extLst>
          </p:cNvPr>
          <p:cNvSpPr txBox="1">
            <a:spLocks noChangeArrowheads="1"/>
          </p:cNvSpPr>
          <p:nvPr/>
        </p:nvSpPr>
        <p:spPr bwMode="auto">
          <a:xfrm>
            <a:off x="2352675" y="49768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C</a:t>
            </a:r>
          </a:p>
        </p:txBody>
      </p:sp>
      <p:sp>
        <p:nvSpPr>
          <p:cNvPr id="1260553" name="Text Box 32">
            <a:extLst>
              <a:ext uri="{FF2B5EF4-FFF2-40B4-BE49-F238E27FC236}">
                <a16:creationId xmlns:a16="http://schemas.microsoft.com/office/drawing/2014/main" id="{88CBE668-10AD-466A-B8B7-DDA8264AAF91}"/>
              </a:ext>
            </a:extLst>
          </p:cNvPr>
          <p:cNvSpPr txBox="1">
            <a:spLocks noChangeArrowheads="1"/>
          </p:cNvSpPr>
          <p:nvPr/>
        </p:nvSpPr>
        <p:spPr bwMode="auto">
          <a:xfrm>
            <a:off x="5410200" y="49768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a:t>
            </a:r>
          </a:p>
        </p:txBody>
      </p:sp>
      <p:sp>
        <p:nvSpPr>
          <p:cNvPr id="1260554" name="Text Box 33">
            <a:extLst>
              <a:ext uri="{FF2B5EF4-FFF2-40B4-BE49-F238E27FC236}">
                <a16:creationId xmlns:a16="http://schemas.microsoft.com/office/drawing/2014/main" id="{16F60AD1-AB47-4EBB-AEB1-3B892EEAEFB7}"/>
              </a:ext>
            </a:extLst>
          </p:cNvPr>
          <p:cNvSpPr txBox="1">
            <a:spLocks noChangeArrowheads="1"/>
          </p:cNvSpPr>
          <p:nvPr/>
        </p:nvSpPr>
        <p:spPr bwMode="auto">
          <a:xfrm>
            <a:off x="6796088" y="49768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a:t>
            </a:r>
          </a:p>
        </p:txBody>
      </p:sp>
      <p:sp>
        <p:nvSpPr>
          <p:cNvPr id="1260555" name="Text Box 37">
            <a:extLst>
              <a:ext uri="{FF2B5EF4-FFF2-40B4-BE49-F238E27FC236}">
                <a16:creationId xmlns:a16="http://schemas.microsoft.com/office/drawing/2014/main" id="{466512BD-C52A-4894-982B-356E1F80BFC9}"/>
              </a:ext>
            </a:extLst>
          </p:cNvPr>
          <p:cNvSpPr txBox="1">
            <a:spLocks noChangeArrowheads="1"/>
          </p:cNvSpPr>
          <p:nvPr/>
        </p:nvSpPr>
        <p:spPr bwMode="auto">
          <a:xfrm>
            <a:off x="4859338" y="5911850"/>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E</a:t>
            </a:r>
          </a:p>
        </p:txBody>
      </p:sp>
      <p:grpSp>
        <p:nvGrpSpPr>
          <p:cNvPr id="5" name="Group 154">
            <a:extLst>
              <a:ext uri="{FF2B5EF4-FFF2-40B4-BE49-F238E27FC236}">
                <a16:creationId xmlns:a16="http://schemas.microsoft.com/office/drawing/2014/main" id="{79EAE5AD-3C8C-4476-8648-2A78477F2FB0}"/>
              </a:ext>
            </a:extLst>
          </p:cNvPr>
          <p:cNvGrpSpPr>
            <a:grpSpLocks/>
          </p:cNvGrpSpPr>
          <p:nvPr/>
        </p:nvGrpSpPr>
        <p:grpSpPr bwMode="auto">
          <a:xfrm>
            <a:off x="4211638" y="4291013"/>
            <a:ext cx="1008062" cy="506412"/>
            <a:chOff x="2653" y="2703"/>
            <a:chExt cx="635" cy="319"/>
          </a:xfrm>
        </p:grpSpPr>
        <p:sp>
          <p:nvSpPr>
            <p:cNvPr id="335910" name="Rectangle 38">
              <a:extLst>
                <a:ext uri="{FF2B5EF4-FFF2-40B4-BE49-F238E27FC236}">
                  <a16:creationId xmlns:a16="http://schemas.microsoft.com/office/drawing/2014/main" id="{7E927269-DC4B-42D4-ADA7-2D903B946D32}"/>
                </a:ext>
              </a:extLst>
            </p:cNvPr>
            <p:cNvSpPr>
              <a:spLocks noChangeArrowheads="1"/>
            </p:cNvSpPr>
            <p:nvPr/>
          </p:nvSpPr>
          <p:spPr bwMode="auto">
            <a:xfrm>
              <a:off x="2822" y="2703"/>
              <a:ext cx="466" cy="238"/>
            </a:xfrm>
            <a:prstGeom prst="rect">
              <a:avLst/>
            </a:prstGeom>
            <a:solidFill>
              <a:srgbClr val="FFCCFF"/>
            </a:solidFill>
            <a:ln w="12700">
              <a:solidFill>
                <a:schemeClr val="tx2"/>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charset="0"/>
                  <a:ea typeface="黑体" pitchFamily="2" charset="-122"/>
                </a:rPr>
                <a:t>CTS</a:t>
              </a:r>
            </a:p>
          </p:txBody>
        </p:sp>
        <p:sp>
          <p:nvSpPr>
            <p:cNvPr id="1260615" name="Line 39">
              <a:extLst>
                <a:ext uri="{FF2B5EF4-FFF2-40B4-BE49-F238E27FC236}">
                  <a16:creationId xmlns:a16="http://schemas.microsoft.com/office/drawing/2014/main" id="{EC1DA299-F86E-4C27-992C-1E95446E1AC4}"/>
                </a:ext>
              </a:extLst>
            </p:cNvPr>
            <p:cNvSpPr>
              <a:spLocks noChangeShapeType="1"/>
            </p:cNvSpPr>
            <p:nvPr/>
          </p:nvSpPr>
          <p:spPr bwMode="auto">
            <a:xfrm flipH="1" flipV="1">
              <a:off x="2653" y="3022"/>
              <a:ext cx="635"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5912" name="Text Box 40">
            <a:extLst>
              <a:ext uri="{FF2B5EF4-FFF2-40B4-BE49-F238E27FC236}">
                <a16:creationId xmlns:a16="http://schemas.microsoft.com/office/drawing/2014/main" id="{42D668C7-E135-4BAB-BEAF-49DB25A452F3}"/>
              </a:ext>
            </a:extLst>
          </p:cNvPr>
          <p:cNvSpPr txBox="1">
            <a:spLocks noChangeArrowheads="1"/>
          </p:cNvSpPr>
          <p:nvPr/>
        </p:nvSpPr>
        <p:spPr bwMode="auto">
          <a:xfrm>
            <a:off x="509588" y="115888"/>
            <a:ext cx="8094662" cy="1809750"/>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333399"/>
                </a:solidFill>
                <a:ea typeface="黑体" panose="02010609060101010101" pitchFamily="49" charset="-122"/>
              </a:rPr>
              <a:t>若媒体空闲，则目的站 </a:t>
            </a:r>
            <a:r>
              <a:rPr lang="en-US" altLang="zh-CN" sz="2800">
                <a:solidFill>
                  <a:srgbClr val="333399"/>
                </a:solidFill>
                <a:ea typeface="黑体" panose="02010609060101010101" pitchFamily="49" charset="-122"/>
              </a:rPr>
              <a:t>B </a:t>
            </a:r>
            <a:r>
              <a:rPr lang="zh-CN" altLang="en-US" sz="2800">
                <a:solidFill>
                  <a:srgbClr val="333399"/>
                </a:solidFill>
                <a:ea typeface="黑体" panose="02010609060101010101" pitchFamily="49" charset="-122"/>
              </a:rPr>
              <a:t>就发送一个响应控制帧，</a:t>
            </a:r>
          </a:p>
          <a:p>
            <a:pPr eaLnBrk="1" hangingPunct="1"/>
            <a:r>
              <a:rPr lang="zh-CN" altLang="en-US" sz="2800">
                <a:solidFill>
                  <a:srgbClr val="333399"/>
                </a:solidFill>
                <a:ea typeface="黑体" panose="02010609060101010101" pitchFamily="49" charset="-122"/>
              </a:rPr>
              <a:t>叫做</a:t>
            </a:r>
            <a:r>
              <a:rPr lang="zh-CN" altLang="en-US" sz="2800">
                <a:solidFill>
                  <a:schemeClr val="hlink"/>
                </a:solidFill>
                <a:ea typeface="黑体" panose="02010609060101010101" pitchFamily="49" charset="-122"/>
              </a:rPr>
              <a:t>允许发送</a:t>
            </a:r>
            <a:r>
              <a:rPr lang="zh-CN" altLang="en-US" sz="2800">
                <a:solidFill>
                  <a:srgbClr val="333399"/>
                </a:solidFill>
                <a:ea typeface="黑体" panose="02010609060101010101" pitchFamily="49" charset="-122"/>
              </a:rPr>
              <a:t> </a:t>
            </a:r>
            <a:r>
              <a:rPr lang="en-US" altLang="zh-CN" sz="2800">
                <a:solidFill>
                  <a:srgbClr val="333399"/>
                </a:solidFill>
                <a:ea typeface="黑体" panose="02010609060101010101" pitchFamily="49" charset="-122"/>
              </a:rPr>
              <a:t>CTS (Clear To Send)</a:t>
            </a:r>
            <a:r>
              <a:rPr lang="zh-CN" altLang="en-US" sz="2800">
                <a:solidFill>
                  <a:srgbClr val="333399"/>
                </a:solidFill>
                <a:ea typeface="黑体" panose="02010609060101010101" pitchFamily="49" charset="-122"/>
              </a:rPr>
              <a:t>，它包括这次</a:t>
            </a:r>
          </a:p>
          <a:p>
            <a:pPr eaLnBrk="1" hangingPunct="1"/>
            <a:r>
              <a:rPr lang="zh-CN" altLang="en-US" sz="2800">
                <a:solidFill>
                  <a:srgbClr val="333399"/>
                </a:solidFill>
                <a:ea typeface="黑体" panose="02010609060101010101" pitchFamily="49" charset="-122"/>
              </a:rPr>
              <a:t>通信所需的持续时间（从 </a:t>
            </a:r>
            <a:r>
              <a:rPr lang="en-US" altLang="zh-CN" sz="2800">
                <a:solidFill>
                  <a:srgbClr val="333399"/>
                </a:solidFill>
                <a:ea typeface="黑体" panose="02010609060101010101" pitchFamily="49" charset="-122"/>
              </a:rPr>
              <a:t>RTS </a:t>
            </a:r>
            <a:r>
              <a:rPr lang="zh-CN" altLang="en-US" sz="2800">
                <a:solidFill>
                  <a:srgbClr val="333399"/>
                </a:solidFill>
                <a:ea typeface="黑体" panose="02010609060101010101" pitchFamily="49" charset="-122"/>
              </a:rPr>
              <a:t>帧中将此持续时间</a:t>
            </a:r>
          </a:p>
          <a:p>
            <a:pPr eaLnBrk="1" hangingPunct="1"/>
            <a:r>
              <a:rPr lang="zh-CN" altLang="en-US" sz="2800">
                <a:solidFill>
                  <a:srgbClr val="333399"/>
                </a:solidFill>
                <a:ea typeface="黑体" panose="02010609060101010101" pitchFamily="49" charset="-122"/>
              </a:rPr>
              <a:t>复制到 </a:t>
            </a:r>
            <a:r>
              <a:rPr lang="en-US" altLang="zh-CN" sz="2800">
                <a:solidFill>
                  <a:srgbClr val="333399"/>
                </a:solidFill>
                <a:ea typeface="黑体" panose="02010609060101010101" pitchFamily="49" charset="-122"/>
              </a:rPr>
              <a:t>CTS </a:t>
            </a:r>
            <a:r>
              <a:rPr lang="zh-CN" altLang="en-US" sz="2800">
                <a:solidFill>
                  <a:srgbClr val="333399"/>
                </a:solidFill>
                <a:ea typeface="黑体" panose="02010609060101010101" pitchFamily="49" charset="-122"/>
              </a:rPr>
              <a:t>帧中）。 </a:t>
            </a:r>
          </a:p>
        </p:txBody>
      </p:sp>
      <p:sp>
        <p:nvSpPr>
          <p:cNvPr id="335915" name="Text Box 43">
            <a:extLst>
              <a:ext uri="{FF2B5EF4-FFF2-40B4-BE49-F238E27FC236}">
                <a16:creationId xmlns:a16="http://schemas.microsoft.com/office/drawing/2014/main" id="{020717FB-FA32-47CA-83C6-C70CEEDECFF3}"/>
              </a:ext>
            </a:extLst>
          </p:cNvPr>
          <p:cNvSpPr txBox="1">
            <a:spLocks noChangeArrowheads="1"/>
          </p:cNvSpPr>
          <p:nvPr/>
        </p:nvSpPr>
        <p:spPr bwMode="auto">
          <a:xfrm>
            <a:off x="503238" y="2017713"/>
            <a:ext cx="8101012" cy="906462"/>
          </a:xfrm>
          <a:prstGeom prst="rect">
            <a:avLst/>
          </a:prstGeom>
          <a:solidFill>
            <a:srgbClr val="CCECFF"/>
          </a:solidFill>
          <a:ln w="9525">
            <a:solidFill>
              <a:srgbClr val="333399"/>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333399"/>
                </a:solidFill>
                <a:ea typeface="黑体" panose="02010609060101010101" pitchFamily="49" charset="-122"/>
              </a:rPr>
              <a:t>A </a:t>
            </a:r>
            <a:r>
              <a:rPr lang="zh-CN" altLang="en-US" sz="3200">
                <a:solidFill>
                  <a:srgbClr val="333399"/>
                </a:solidFill>
                <a:ea typeface="黑体" panose="02010609060101010101" pitchFamily="49" charset="-122"/>
              </a:rPr>
              <a:t>收到 </a:t>
            </a:r>
            <a:r>
              <a:rPr lang="en-US" altLang="zh-CN" sz="3200">
                <a:solidFill>
                  <a:srgbClr val="333399"/>
                </a:solidFill>
                <a:ea typeface="黑体" panose="02010609060101010101" pitchFamily="49" charset="-122"/>
              </a:rPr>
              <a:t>CTS </a:t>
            </a:r>
            <a:r>
              <a:rPr lang="zh-CN" altLang="en-US" sz="3200">
                <a:solidFill>
                  <a:srgbClr val="333399"/>
                </a:solidFill>
                <a:ea typeface="黑体" panose="02010609060101010101" pitchFamily="49" charset="-122"/>
              </a:rPr>
              <a:t>帧后就可发送其数据帧。</a:t>
            </a:r>
          </a:p>
          <a:p>
            <a:pPr algn="ctr" eaLnBrk="1" hangingPunct="1">
              <a:lnSpc>
                <a:spcPct val="65000"/>
              </a:lnSpc>
            </a:pPr>
            <a:r>
              <a:rPr lang="zh-CN" altLang="en-US" sz="3200">
                <a:solidFill>
                  <a:srgbClr val="333399"/>
                </a:solidFill>
                <a:ea typeface="黑体" panose="02010609060101010101" pitchFamily="49" charset="-122"/>
              </a:rPr>
              <a:t> </a:t>
            </a:r>
          </a:p>
        </p:txBody>
      </p:sp>
      <p:grpSp>
        <p:nvGrpSpPr>
          <p:cNvPr id="1260559" name="Group 44">
            <a:extLst>
              <a:ext uri="{FF2B5EF4-FFF2-40B4-BE49-F238E27FC236}">
                <a16:creationId xmlns:a16="http://schemas.microsoft.com/office/drawing/2014/main" id="{9AC83F15-CC25-4F2E-8563-3893D4EA3F1E}"/>
              </a:ext>
            </a:extLst>
          </p:cNvPr>
          <p:cNvGrpSpPr>
            <a:grpSpLocks/>
          </p:cNvGrpSpPr>
          <p:nvPr/>
        </p:nvGrpSpPr>
        <p:grpSpPr bwMode="auto">
          <a:xfrm>
            <a:off x="4356100" y="5805488"/>
            <a:ext cx="717550" cy="585787"/>
            <a:chOff x="762" y="2391"/>
            <a:chExt cx="423" cy="312"/>
          </a:xfrm>
        </p:grpSpPr>
        <p:grpSp>
          <p:nvGrpSpPr>
            <p:cNvPr id="1260604" name="Group 45">
              <a:extLst>
                <a:ext uri="{FF2B5EF4-FFF2-40B4-BE49-F238E27FC236}">
                  <a16:creationId xmlns:a16="http://schemas.microsoft.com/office/drawing/2014/main" id="{E1525832-9B77-4F26-95A7-832567580BBD}"/>
                </a:ext>
              </a:extLst>
            </p:cNvPr>
            <p:cNvGrpSpPr>
              <a:grpSpLocks/>
            </p:cNvGrpSpPr>
            <p:nvPr/>
          </p:nvGrpSpPr>
          <p:grpSpPr bwMode="auto">
            <a:xfrm>
              <a:off x="867" y="2432"/>
              <a:ext cx="318" cy="271"/>
              <a:chOff x="657" y="1570"/>
              <a:chExt cx="318" cy="311"/>
            </a:xfrm>
          </p:grpSpPr>
          <p:sp>
            <p:nvSpPr>
              <p:cNvPr id="1260612" name="Line 46">
                <a:extLst>
                  <a:ext uri="{FF2B5EF4-FFF2-40B4-BE49-F238E27FC236}">
                    <a16:creationId xmlns:a16="http://schemas.microsoft.com/office/drawing/2014/main" id="{1FDA5B85-6A58-47CF-BD38-D8DFA742BACE}"/>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60613" name="Picture 47" descr="laptop copy">
                <a:extLst>
                  <a:ext uri="{FF2B5EF4-FFF2-40B4-BE49-F238E27FC236}">
                    <a16:creationId xmlns:a16="http://schemas.microsoft.com/office/drawing/2014/main" id="{914768EC-3EDF-48EB-9F37-BB2B938D8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0605" name="Group 48">
              <a:extLst>
                <a:ext uri="{FF2B5EF4-FFF2-40B4-BE49-F238E27FC236}">
                  <a16:creationId xmlns:a16="http://schemas.microsoft.com/office/drawing/2014/main" id="{9D59B5A2-6160-4C23-A465-9CC4F4D93FAF}"/>
                </a:ext>
              </a:extLst>
            </p:cNvPr>
            <p:cNvGrpSpPr>
              <a:grpSpLocks/>
            </p:cNvGrpSpPr>
            <p:nvPr/>
          </p:nvGrpSpPr>
          <p:grpSpPr bwMode="auto">
            <a:xfrm>
              <a:off x="762" y="2391"/>
              <a:ext cx="306" cy="90"/>
              <a:chOff x="748" y="2251"/>
              <a:chExt cx="306" cy="90"/>
            </a:xfrm>
          </p:grpSpPr>
          <p:sp>
            <p:nvSpPr>
              <p:cNvPr id="1260606" name="AutoShape 49">
                <a:extLst>
                  <a:ext uri="{FF2B5EF4-FFF2-40B4-BE49-F238E27FC236}">
                    <a16:creationId xmlns:a16="http://schemas.microsoft.com/office/drawing/2014/main" id="{C294510C-1328-421C-9EA3-C56AB97EDB03}"/>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607" name="AutoShape 50">
                <a:extLst>
                  <a:ext uri="{FF2B5EF4-FFF2-40B4-BE49-F238E27FC236}">
                    <a16:creationId xmlns:a16="http://schemas.microsoft.com/office/drawing/2014/main" id="{15F5C530-75FA-473C-9DC2-EEAF9C28F135}"/>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608" name="AutoShape 51">
                <a:extLst>
                  <a:ext uri="{FF2B5EF4-FFF2-40B4-BE49-F238E27FC236}">
                    <a16:creationId xmlns:a16="http://schemas.microsoft.com/office/drawing/2014/main" id="{19F35947-72DA-4395-B0EB-12724A926731}"/>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609" name="AutoShape 52">
                <a:extLst>
                  <a:ext uri="{FF2B5EF4-FFF2-40B4-BE49-F238E27FC236}">
                    <a16:creationId xmlns:a16="http://schemas.microsoft.com/office/drawing/2014/main" id="{44A3A3A0-68E3-4789-B605-AE83131DA1FB}"/>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610" name="AutoShape 53">
                <a:extLst>
                  <a:ext uri="{FF2B5EF4-FFF2-40B4-BE49-F238E27FC236}">
                    <a16:creationId xmlns:a16="http://schemas.microsoft.com/office/drawing/2014/main" id="{F2F26C1B-5A26-4E26-B324-133C000ECE4F}"/>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611" name="AutoShape 54">
                <a:extLst>
                  <a:ext uri="{FF2B5EF4-FFF2-40B4-BE49-F238E27FC236}">
                    <a16:creationId xmlns:a16="http://schemas.microsoft.com/office/drawing/2014/main" id="{85E0F7A2-4C3D-45EC-B6AF-38F9A8C4DECC}"/>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60560" name="Group 110">
            <a:extLst>
              <a:ext uri="{FF2B5EF4-FFF2-40B4-BE49-F238E27FC236}">
                <a16:creationId xmlns:a16="http://schemas.microsoft.com/office/drawing/2014/main" id="{0546CB52-DD26-4C44-B4F5-BB5B454602BF}"/>
              </a:ext>
            </a:extLst>
          </p:cNvPr>
          <p:cNvGrpSpPr>
            <a:grpSpLocks/>
          </p:cNvGrpSpPr>
          <p:nvPr/>
        </p:nvGrpSpPr>
        <p:grpSpPr bwMode="auto">
          <a:xfrm>
            <a:off x="6588125" y="4365625"/>
            <a:ext cx="717550" cy="585788"/>
            <a:chOff x="762" y="2391"/>
            <a:chExt cx="423" cy="312"/>
          </a:xfrm>
        </p:grpSpPr>
        <p:grpSp>
          <p:nvGrpSpPr>
            <p:cNvPr id="1260594" name="Group 111">
              <a:extLst>
                <a:ext uri="{FF2B5EF4-FFF2-40B4-BE49-F238E27FC236}">
                  <a16:creationId xmlns:a16="http://schemas.microsoft.com/office/drawing/2014/main" id="{9121D1E2-31C9-4B9E-A21F-4C22CAE89E8F}"/>
                </a:ext>
              </a:extLst>
            </p:cNvPr>
            <p:cNvGrpSpPr>
              <a:grpSpLocks/>
            </p:cNvGrpSpPr>
            <p:nvPr/>
          </p:nvGrpSpPr>
          <p:grpSpPr bwMode="auto">
            <a:xfrm>
              <a:off x="867" y="2432"/>
              <a:ext cx="318" cy="271"/>
              <a:chOff x="657" y="1570"/>
              <a:chExt cx="318" cy="311"/>
            </a:xfrm>
          </p:grpSpPr>
          <p:sp>
            <p:nvSpPr>
              <p:cNvPr id="1260602" name="Line 112">
                <a:extLst>
                  <a:ext uri="{FF2B5EF4-FFF2-40B4-BE49-F238E27FC236}">
                    <a16:creationId xmlns:a16="http://schemas.microsoft.com/office/drawing/2014/main" id="{F4A45FEA-B3F6-4AFB-884B-A7825F78D889}"/>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60603" name="Picture 113" descr="laptop copy">
                <a:extLst>
                  <a:ext uri="{FF2B5EF4-FFF2-40B4-BE49-F238E27FC236}">
                    <a16:creationId xmlns:a16="http://schemas.microsoft.com/office/drawing/2014/main" id="{F0D889BA-268F-4EBB-AD9E-3846F95C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0595" name="Group 114">
              <a:extLst>
                <a:ext uri="{FF2B5EF4-FFF2-40B4-BE49-F238E27FC236}">
                  <a16:creationId xmlns:a16="http://schemas.microsoft.com/office/drawing/2014/main" id="{21E6E9B5-D011-4369-8CEA-2D12B5AE96CE}"/>
                </a:ext>
              </a:extLst>
            </p:cNvPr>
            <p:cNvGrpSpPr>
              <a:grpSpLocks/>
            </p:cNvGrpSpPr>
            <p:nvPr/>
          </p:nvGrpSpPr>
          <p:grpSpPr bwMode="auto">
            <a:xfrm>
              <a:off x="762" y="2391"/>
              <a:ext cx="306" cy="90"/>
              <a:chOff x="748" y="2251"/>
              <a:chExt cx="306" cy="90"/>
            </a:xfrm>
          </p:grpSpPr>
          <p:sp>
            <p:nvSpPr>
              <p:cNvPr id="1260596" name="AutoShape 115">
                <a:extLst>
                  <a:ext uri="{FF2B5EF4-FFF2-40B4-BE49-F238E27FC236}">
                    <a16:creationId xmlns:a16="http://schemas.microsoft.com/office/drawing/2014/main" id="{10D5247A-1E6F-467C-87FC-F4ADF961C22A}"/>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97" name="AutoShape 116">
                <a:extLst>
                  <a:ext uri="{FF2B5EF4-FFF2-40B4-BE49-F238E27FC236}">
                    <a16:creationId xmlns:a16="http://schemas.microsoft.com/office/drawing/2014/main" id="{346B35C0-AAA8-446B-9FAF-3299E88C7BE6}"/>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98" name="AutoShape 117">
                <a:extLst>
                  <a:ext uri="{FF2B5EF4-FFF2-40B4-BE49-F238E27FC236}">
                    <a16:creationId xmlns:a16="http://schemas.microsoft.com/office/drawing/2014/main" id="{02879EC2-BE4E-4649-9836-B7D3244F3B15}"/>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99" name="AutoShape 118">
                <a:extLst>
                  <a:ext uri="{FF2B5EF4-FFF2-40B4-BE49-F238E27FC236}">
                    <a16:creationId xmlns:a16="http://schemas.microsoft.com/office/drawing/2014/main" id="{135885C8-A9F5-407A-A79B-DDF4C58F186B}"/>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600" name="AutoShape 119">
                <a:extLst>
                  <a:ext uri="{FF2B5EF4-FFF2-40B4-BE49-F238E27FC236}">
                    <a16:creationId xmlns:a16="http://schemas.microsoft.com/office/drawing/2014/main" id="{B4A23ED9-F066-4CB6-81B6-3A6C150E92BB}"/>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601" name="AutoShape 120">
                <a:extLst>
                  <a:ext uri="{FF2B5EF4-FFF2-40B4-BE49-F238E27FC236}">
                    <a16:creationId xmlns:a16="http://schemas.microsoft.com/office/drawing/2014/main" id="{0BED0F35-ABB3-4B4C-8368-CEFBC78DF650}"/>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60561" name="Group 121">
            <a:extLst>
              <a:ext uri="{FF2B5EF4-FFF2-40B4-BE49-F238E27FC236}">
                <a16:creationId xmlns:a16="http://schemas.microsoft.com/office/drawing/2014/main" id="{2E2C276A-74CB-4A3C-A538-4B24C0B05963}"/>
              </a:ext>
            </a:extLst>
          </p:cNvPr>
          <p:cNvGrpSpPr>
            <a:grpSpLocks/>
          </p:cNvGrpSpPr>
          <p:nvPr/>
        </p:nvGrpSpPr>
        <p:grpSpPr bwMode="auto">
          <a:xfrm>
            <a:off x="5078413" y="4365625"/>
            <a:ext cx="717550" cy="585788"/>
            <a:chOff x="762" y="2391"/>
            <a:chExt cx="423" cy="312"/>
          </a:xfrm>
        </p:grpSpPr>
        <p:grpSp>
          <p:nvGrpSpPr>
            <p:cNvPr id="1260584" name="Group 122">
              <a:extLst>
                <a:ext uri="{FF2B5EF4-FFF2-40B4-BE49-F238E27FC236}">
                  <a16:creationId xmlns:a16="http://schemas.microsoft.com/office/drawing/2014/main" id="{5D9ECAA8-6C70-41DA-9DC7-7B32391779A6}"/>
                </a:ext>
              </a:extLst>
            </p:cNvPr>
            <p:cNvGrpSpPr>
              <a:grpSpLocks/>
            </p:cNvGrpSpPr>
            <p:nvPr/>
          </p:nvGrpSpPr>
          <p:grpSpPr bwMode="auto">
            <a:xfrm>
              <a:off x="867" y="2432"/>
              <a:ext cx="318" cy="271"/>
              <a:chOff x="657" y="1570"/>
              <a:chExt cx="318" cy="311"/>
            </a:xfrm>
          </p:grpSpPr>
          <p:sp>
            <p:nvSpPr>
              <p:cNvPr id="1260592" name="Line 123">
                <a:extLst>
                  <a:ext uri="{FF2B5EF4-FFF2-40B4-BE49-F238E27FC236}">
                    <a16:creationId xmlns:a16="http://schemas.microsoft.com/office/drawing/2014/main" id="{0F04C29B-E7F6-4800-A3A9-7F012869F017}"/>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60593" name="Picture 124" descr="laptop copy">
                <a:extLst>
                  <a:ext uri="{FF2B5EF4-FFF2-40B4-BE49-F238E27FC236}">
                    <a16:creationId xmlns:a16="http://schemas.microsoft.com/office/drawing/2014/main" id="{BD04BF1B-6688-438A-AEAE-AC1273D6D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0585" name="Group 125">
              <a:extLst>
                <a:ext uri="{FF2B5EF4-FFF2-40B4-BE49-F238E27FC236}">
                  <a16:creationId xmlns:a16="http://schemas.microsoft.com/office/drawing/2014/main" id="{D02DA1B8-0B53-45EB-A625-63041D3CD1B3}"/>
                </a:ext>
              </a:extLst>
            </p:cNvPr>
            <p:cNvGrpSpPr>
              <a:grpSpLocks/>
            </p:cNvGrpSpPr>
            <p:nvPr/>
          </p:nvGrpSpPr>
          <p:grpSpPr bwMode="auto">
            <a:xfrm>
              <a:off x="762" y="2391"/>
              <a:ext cx="306" cy="90"/>
              <a:chOff x="748" y="2251"/>
              <a:chExt cx="306" cy="90"/>
            </a:xfrm>
          </p:grpSpPr>
          <p:sp>
            <p:nvSpPr>
              <p:cNvPr id="1260586" name="AutoShape 126">
                <a:extLst>
                  <a:ext uri="{FF2B5EF4-FFF2-40B4-BE49-F238E27FC236}">
                    <a16:creationId xmlns:a16="http://schemas.microsoft.com/office/drawing/2014/main" id="{CB1DC0B3-FFA7-40C3-94B5-2CCCB1704824}"/>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87" name="AutoShape 127">
                <a:extLst>
                  <a:ext uri="{FF2B5EF4-FFF2-40B4-BE49-F238E27FC236}">
                    <a16:creationId xmlns:a16="http://schemas.microsoft.com/office/drawing/2014/main" id="{BD85DAD0-E35A-4965-95A5-10607ABC5B26}"/>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88" name="AutoShape 128">
                <a:extLst>
                  <a:ext uri="{FF2B5EF4-FFF2-40B4-BE49-F238E27FC236}">
                    <a16:creationId xmlns:a16="http://schemas.microsoft.com/office/drawing/2014/main" id="{77C286EE-CE6D-40E2-A797-B789615344C2}"/>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89" name="AutoShape 129">
                <a:extLst>
                  <a:ext uri="{FF2B5EF4-FFF2-40B4-BE49-F238E27FC236}">
                    <a16:creationId xmlns:a16="http://schemas.microsoft.com/office/drawing/2014/main" id="{8CAB8832-8340-4807-9202-DE8C8C7F84A5}"/>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90" name="AutoShape 130">
                <a:extLst>
                  <a:ext uri="{FF2B5EF4-FFF2-40B4-BE49-F238E27FC236}">
                    <a16:creationId xmlns:a16="http://schemas.microsoft.com/office/drawing/2014/main" id="{1FBE1AAA-084B-4153-8E1A-587A6348EAAC}"/>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91" name="AutoShape 131">
                <a:extLst>
                  <a:ext uri="{FF2B5EF4-FFF2-40B4-BE49-F238E27FC236}">
                    <a16:creationId xmlns:a16="http://schemas.microsoft.com/office/drawing/2014/main" id="{C06E9C6D-67AD-45CA-8D41-F9CE16575B52}"/>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60562" name="Group 132">
            <a:extLst>
              <a:ext uri="{FF2B5EF4-FFF2-40B4-BE49-F238E27FC236}">
                <a16:creationId xmlns:a16="http://schemas.microsoft.com/office/drawing/2014/main" id="{1B303433-6B6E-45EC-A11F-55EE2AB968C3}"/>
              </a:ext>
            </a:extLst>
          </p:cNvPr>
          <p:cNvGrpSpPr>
            <a:grpSpLocks/>
          </p:cNvGrpSpPr>
          <p:nvPr/>
        </p:nvGrpSpPr>
        <p:grpSpPr bwMode="auto">
          <a:xfrm>
            <a:off x="3492500" y="4365625"/>
            <a:ext cx="717550" cy="585788"/>
            <a:chOff x="762" y="2391"/>
            <a:chExt cx="423" cy="312"/>
          </a:xfrm>
        </p:grpSpPr>
        <p:grpSp>
          <p:nvGrpSpPr>
            <p:cNvPr id="1260574" name="Group 133">
              <a:extLst>
                <a:ext uri="{FF2B5EF4-FFF2-40B4-BE49-F238E27FC236}">
                  <a16:creationId xmlns:a16="http://schemas.microsoft.com/office/drawing/2014/main" id="{64A4EE64-18E7-41EF-8BD4-DB8B98D9045C}"/>
                </a:ext>
              </a:extLst>
            </p:cNvPr>
            <p:cNvGrpSpPr>
              <a:grpSpLocks/>
            </p:cNvGrpSpPr>
            <p:nvPr/>
          </p:nvGrpSpPr>
          <p:grpSpPr bwMode="auto">
            <a:xfrm>
              <a:off x="867" y="2432"/>
              <a:ext cx="318" cy="271"/>
              <a:chOff x="657" y="1570"/>
              <a:chExt cx="318" cy="311"/>
            </a:xfrm>
          </p:grpSpPr>
          <p:sp>
            <p:nvSpPr>
              <p:cNvPr id="1260582" name="Line 134">
                <a:extLst>
                  <a:ext uri="{FF2B5EF4-FFF2-40B4-BE49-F238E27FC236}">
                    <a16:creationId xmlns:a16="http://schemas.microsoft.com/office/drawing/2014/main" id="{E60C9758-42CB-4386-AC14-CB5767777402}"/>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60583" name="Picture 135" descr="laptop copy">
                <a:extLst>
                  <a:ext uri="{FF2B5EF4-FFF2-40B4-BE49-F238E27FC236}">
                    <a16:creationId xmlns:a16="http://schemas.microsoft.com/office/drawing/2014/main" id="{E70DCA41-F857-43FA-8A6B-EB5B67CF0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0575" name="Group 136">
              <a:extLst>
                <a:ext uri="{FF2B5EF4-FFF2-40B4-BE49-F238E27FC236}">
                  <a16:creationId xmlns:a16="http://schemas.microsoft.com/office/drawing/2014/main" id="{5DE5D220-94E5-495D-B75A-56C5FB552AB3}"/>
                </a:ext>
              </a:extLst>
            </p:cNvPr>
            <p:cNvGrpSpPr>
              <a:grpSpLocks/>
            </p:cNvGrpSpPr>
            <p:nvPr/>
          </p:nvGrpSpPr>
          <p:grpSpPr bwMode="auto">
            <a:xfrm>
              <a:off x="762" y="2391"/>
              <a:ext cx="306" cy="90"/>
              <a:chOff x="748" y="2251"/>
              <a:chExt cx="306" cy="90"/>
            </a:xfrm>
          </p:grpSpPr>
          <p:sp>
            <p:nvSpPr>
              <p:cNvPr id="1260576" name="AutoShape 137">
                <a:extLst>
                  <a:ext uri="{FF2B5EF4-FFF2-40B4-BE49-F238E27FC236}">
                    <a16:creationId xmlns:a16="http://schemas.microsoft.com/office/drawing/2014/main" id="{3C3DAA3E-38C7-4F77-BE96-15DD7FD4CB7B}"/>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77" name="AutoShape 138">
                <a:extLst>
                  <a:ext uri="{FF2B5EF4-FFF2-40B4-BE49-F238E27FC236}">
                    <a16:creationId xmlns:a16="http://schemas.microsoft.com/office/drawing/2014/main" id="{7D90BE7E-6093-4014-BA1A-70B1513B17CC}"/>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78" name="AutoShape 139">
                <a:extLst>
                  <a:ext uri="{FF2B5EF4-FFF2-40B4-BE49-F238E27FC236}">
                    <a16:creationId xmlns:a16="http://schemas.microsoft.com/office/drawing/2014/main" id="{C3096F29-F5B6-404F-9345-A6C0A4362F78}"/>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79" name="AutoShape 140">
                <a:extLst>
                  <a:ext uri="{FF2B5EF4-FFF2-40B4-BE49-F238E27FC236}">
                    <a16:creationId xmlns:a16="http://schemas.microsoft.com/office/drawing/2014/main" id="{3BEFD416-4049-4C12-87BC-91978ABFD147}"/>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80" name="AutoShape 141">
                <a:extLst>
                  <a:ext uri="{FF2B5EF4-FFF2-40B4-BE49-F238E27FC236}">
                    <a16:creationId xmlns:a16="http://schemas.microsoft.com/office/drawing/2014/main" id="{647A90F2-3195-4F68-94C2-078D8703BDC2}"/>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81" name="AutoShape 142">
                <a:extLst>
                  <a:ext uri="{FF2B5EF4-FFF2-40B4-BE49-F238E27FC236}">
                    <a16:creationId xmlns:a16="http://schemas.microsoft.com/office/drawing/2014/main" id="{7256700A-18A7-4F2B-B1F7-1FEE57CEAE9B}"/>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60563" name="Group 143">
            <a:extLst>
              <a:ext uri="{FF2B5EF4-FFF2-40B4-BE49-F238E27FC236}">
                <a16:creationId xmlns:a16="http://schemas.microsoft.com/office/drawing/2014/main" id="{44D0CCAF-8DFA-4CAF-B586-E642E59D625E}"/>
              </a:ext>
            </a:extLst>
          </p:cNvPr>
          <p:cNvGrpSpPr>
            <a:grpSpLocks/>
          </p:cNvGrpSpPr>
          <p:nvPr/>
        </p:nvGrpSpPr>
        <p:grpSpPr bwMode="auto">
          <a:xfrm>
            <a:off x="2051050" y="4365625"/>
            <a:ext cx="717550" cy="585788"/>
            <a:chOff x="762" y="2391"/>
            <a:chExt cx="423" cy="312"/>
          </a:xfrm>
        </p:grpSpPr>
        <p:grpSp>
          <p:nvGrpSpPr>
            <p:cNvPr id="1260564" name="Group 144">
              <a:extLst>
                <a:ext uri="{FF2B5EF4-FFF2-40B4-BE49-F238E27FC236}">
                  <a16:creationId xmlns:a16="http://schemas.microsoft.com/office/drawing/2014/main" id="{E7BFF374-7342-4FA3-85C1-65A6437E4E6D}"/>
                </a:ext>
              </a:extLst>
            </p:cNvPr>
            <p:cNvGrpSpPr>
              <a:grpSpLocks/>
            </p:cNvGrpSpPr>
            <p:nvPr/>
          </p:nvGrpSpPr>
          <p:grpSpPr bwMode="auto">
            <a:xfrm>
              <a:off x="867" y="2432"/>
              <a:ext cx="318" cy="271"/>
              <a:chOff x="657" y="1570"/>
              <a:chExt cx="318" cy="311"/>
            </a:xfrm>
          </p:grpSpPr>
          <p:sp>
            <p:nvSpPr>
              <p:cNvPr id="1260572" name="Line 145">
                <a:extLst>
                  <a:ext uri="{FF2B5EF4-FFF2-40B4-BE49-F238E27FC236}">
                    <a16:creationId xmlns:a16="http://schemas.microsoft.com/office/drawing/2014/main" id="{3353D4B8-DE8D-435D-B978-14245E30F35E}"/>
                  </a:ext>
                </a:extLst>
              </p:cNvPr>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60573" name="Picture 146" descr="laptop copy">
                <a:extLst>
                  <a:ext uri="{FF2B5EF4-FFF2-40B4-BE49-F238E27FC236}">
                    <a16:creationId xmlns:a16="http://schemas.microsoft.com/office/drawing/2014/main" id="{69A5EBCF-98DE-4FCC-8935-AF16F0666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0565" name="Group 147">
              <a:extLst>
                <a:ext uri="{FF2B5EF4-FFF2-40B4-BE49-F238E27FC236}">
                  <a16:creationId xmlns:a16="http://schemas.microsoft.com/office/drawing/2014/main" id="{FBD75459-E034-42EC-8A35-07D7B1C5E16F}"/>
                </a:ext>
              </a:extLst>
            </p:cNvPr>
            <p:cNvGrpSpPr>
              <a:grpSpLocks/>
            </p:cNvGrpSpPr>
            <p:nvPr/>
          </p:nvGrpSpPr>
          <p:grpSpPr bwMode="auto">
            <a:xfrm>
              <a:off x="762" y="2391"/>
              <a:ext cx="306" cy="90"/>
              <a:chOff x="748" y="2251"/>
              <a:chExt cx="306" cy="90"/>
            </a:xfrm>
          </p:grpSpPr>
          <p:sp>
            <p:nvSpPr>
              <p:cNvPr id="1260566" name="AutoShape 148">
                <a:extLst>
                  <a:ext uri="{FF2B5EF4-FFF2-40B4-BE49-F238E27FC236}">
                    <a16:creationId xmlns:a16="http://schemas.microsoft.com/office/drawing/2014/main" id="{C59154DE-DF82-44F3-960D-8F379FB533C0}"/>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67" name="AutoShape 149">
                <a:extLst>
                  <a:ext uri="{FF2B5EF4-FFF2-40B4-BE49-F238E27FC236}">
                    <a16:creationId xmlns:a16="http://schemas.microsoft.com/office/drawing/2014/main" id="{857EF86E-3D21-41A2-91CD-A0ED1CF844C3}"/>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68" name="AutoShape 150">
                <a:extLst>
                  <a:ext uri="{FF2B5EF4-FFF2-40B4-BE49-F238E27FC236}">
                    <a16:creationId xmlns:a16="http://schemas.microsoft.com/office/drawing/2014/main" id="{ED73B885-F60C-4E37-9152-7E6081261298}"/>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69" name="AutoShape 151">
                <a:extLst>
                  <a:ext uri="{FF2B5EF4-FFF2-40B4-BE49-F238E27FC236}">
                    <a16:creationId xmlns:a16="http://schemas.microsoft.com/office/drawing/2014/main" id="{E70D29C9-A897-4FAF-9F84-E33C88C8D00F}"/>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70" name="AutoShape 152">
                <a:extLst>
                  <a:ext uri="{FF2B5EF4-FFF2-40B4-BE49-F238E27FC236}">
                    <a16:creationId xmlns:a16="http://schemas.microsoft.com/office/drawing/2014/main" id="{6979A6AE-5427-41E1-8690-CF743C0175B1}"/>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571" name="AutoShape 153">
                <a:extLst>
                  <a:ext uri="{FF2B5EF4-FFF2-40B4-BE49-F238E27FC236}">
                    <a16:creationId xmlns:a16="http://schemas.microsoft.com/office/drawing/2014/main" id="{AB7DDF7E-0455-4B01-9DB7-D3E83AF2C9EC}"/>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2000" fill="hold" nodeType="click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9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1000"/>
                                        <p:tgtEl>
                                          <p:spTgt spid="5"/>
                                        </p:tgtEl>
                                      </p:cBhvr>
                                    </p:animEffect>
                                  </p:childTnLst>
                                </p:cTn>
                              </p:par>
                              <p:par>
                                <p:cTn id="20" presetID="2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5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12" grpId="0" animBg="1"/>
      <p:bldP spid="3359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71">
            <a:extLst>
              <a:ext uri="{FF2B5EF4-FFF2-40B4-BE49-F238E27FC236}">
                <a16:creationId xmlns:a16="http://schemas.microsoft.com/office/drawing/2014/main" id="{A1079E05-3BA7-4F53-A198-435A546501CA}"/>
              </a:ext>
            </a:extLst>
          </p:cNvPr>
          <p:cNvSpPr>
            <a:spLocks noChangeArrowheads="1"/>
          </p:cNvSpPr>
          <p:nvPr/>
        </p:nvSpPr>
        <p:spPr bwMode="auto">
          <a:xfrm>
            <a:off x="6791325" y="4667250"/>
            <a:ext cx="1143000" cy="3524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1571" name="Rectangle 6">
            <a:extLst>
              <a:ext uri="{FF2B5EF4-FFF2-40B4-BE49-F238E27FC236}">
                <a16:creationId xmlns:a16="http://schemas.microsoft.com/office/drawing/2014/main" id="{EBFB1915-619D-49EB-AD50-42181F796DFE}"/>
              </a:ext>
            </a:extLst>
          </p:cNvPr>
          <p:cNvSpPr>
            <a:spLocks noGrp="1" noChangeArrowheads="1"/>
          </p:cNvSpPr>
          <p:nvPr>
            <p:ph type="title"/>
          </p:nvPr>
        </p:nvSpPr>
        <p:spPr>
          <a:xfrm>
            <a:off x="919163" y="214313"/>
            <a:ext cx="8116887" cy="1462087"/>
          </a:xfrm>
        </p:spPr>
        <p:txBody>
          <a:bodyPr/>
          <a:lstStyle/>
          <a:p>
            <a:pPr algn="ctr" eaLnBrk="1" hangingPunct="1"/>
            <a:r>
              <a:rPr lang="en-US" altLang="zh-CN"/>
              <a:t>RTS </a:t>
            </a:r>
            <a:r>
              <a:rPr lang="zh-CN" altLang="en-US"/>
              <a:t>和 </a:t>
            </a:r>
            <a:r>
              <a:rPr lang="en-US" altLang="zh-CN"/>
              <a:t>CTS </a:t>
            </a:r>
            <a:r>
              <a:rPr lang="zh-CN" altLang="en-US"/>
              <a:t>帧以及数据帧和</a:t>
            </a:r>
            <a:r>
              <a:rPr lang="en-US" altLang="zh-CN"/>
              <a:t>ACK </a:t>
            </a:r>
            <a:r>
              <a:rPr lang="zh-CN" altLang="en-US"/>
              <a:t>帧的传输时间关系 </a:t>
            </a:r>
          </a:p>
        </p:txBody>
      </p:sp>
      <p:sp>
        <p:nvSpPr>
          <p:cNvPr id="1261572" name="Freeform 11">
            <a:extLst>
              <a:ext uri="{FF2B5EF4-FFF2-40B4-BE49-F238E27FC236}">
                <a16:creationId xmlns:a16="http://schemas.microsoft.com/office/drawing/2014/main" id="{30CE93FE-8D23-450F-89D3-C1028FB9CCB9}"/>
              </a:ext>
            </a:extLst>
          </p:cNvPr>
          <p:cNvSpPr>
            <a:spLocks/>
          </p:cNvSpPr>
          <p:nvPr/>
        </p:nvSpPr>
        <p:spPr bwMode="auto">
          <a:xfrm flipV="1">
            <a:off x="3467100" y="5397500"/>
            <a:ext cx="2590800" cy="350838"/>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66FF66"/>
          </a:solidFill>
          <a:ln w="9525">
            <a:solidFill>
              <a:schemeClr val="tx1"/>
            </a:solidFill>
            <a:round/>
            <a:headEnd/>
            <a:tailEnd/>
          </a:ln>
        </p:spPr>
        <p:txBody>
          <a:bodyPr/>
          <a:lstStyle/>
          <a:p>
            <a:endParaRPr lang="zh-CN" altLang="en-US"/>
          </a:p>
        </p:txBody>
      </p:sp>
      <p:sp>
        <p:nvSpPr>
          <p:cNvPr id="1261573" name="Freeform 12">
            <a:extLst>
              <a:ext uri="{FF2B5EF4-FFF2-40B4-BE49-F238E27FC236}">
                <a16:creationId xmlns:a16="http://schemas.microsoft.com/office/drawing/2014/main" id="{578FB44D-D75F-4ED0-B9A1-E2E8BF707A2C}"/>
              </a:ext>
            </a:extLst>
          </p:cNvPr>
          <p:cNvSpPr>
            <a:spLocks/>
          </p:cNvSpPr>
          <p:nvPr/>
        </p:nvSpPr>
        <p:spPr bwMode="auto">
          <a:xfrm>
            <a:off x="3467100" y="2368550"/>
            <a:ext cx="1376363" cy="354013"/>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99FF99"/>
          </a:solidFill>
          <a:ln w="9525">
            <a:solidFill>
              <a:schemeClr val="tx1"/>
            </a:solidFill>
            <a:round/>
            <a:headEnd/>
            <a:tailEnd/>
          </a:ln>
        </p:spPr>
        <p:txBody>
          <a:bodyPr/>
          <a:lstStyle/>
          <a:p>
            <a:endParaRPr lang="zh-CN" altLang="en-US"/>
          </a:p>
        </p:txBody>
      </p:sp>
      <p:sp>
        <p:nvSpPr>
          <p:cNvPr id="1261574" name="Line 13">
            <a:extLst>
              <a:ext uri="{FF2B5EF4-FFF2-40B4-BE49-F238E27FC236}">
                <a16:creationId xmlns:a16="http://schemas.microsoft.com/office/drawing/2014/main" id="{B54C635B-4946-4AE5-95DA-75C07B8EE50C}"/>
              </a:ext>
            </a:extLst>
          </p:cNvPr>
          <p:cNvSpPr>
            <a:spLocks noChangeShapeType="1"/>
          </p:cNvSpPr>
          <p:nvPr/>
        </p:nvSpPr>
        <p:spPr bwMode="auto">
          <a:xfrm>
            <a:off x="158750" y="2700338"/>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61575" name="Text Box 14">
            <a:extLst>
              <a:ext uri="{FF2B5EF4-FFF2-40B4-BE49-F238E27FC236}">
                <a16:creationId xmlns:a16="http://schemas.microsoft.com/office/drawing/2014/main" id="{F1581109-3A9F-456E-BB7D-F7638D34E537}"/>
              </a:ext>
            </a:extLst>
          </p:cNvPr>
          <p:cNvSpPr txBox="1">
            <a:spLocks noChangeArrowheads="1"/>
          </p:cNvSpPr>
          <p:nvPr/>
        </p:nvSpPr>
        <p:spPr bwMode="auto">
          <a:xfrm>
            <a:off x="8255000" y="231775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61576" name="Text Box 15">
            <a:extLst>
              <a:ext uri="{FF2B5EF4-FFF2-40B4-BE49-F238E27FC236}">
                <a16:creationId xmlns:a16="http://schemas.microsoft.com/office/drawing/2014/main" id="{91B80072-6ACB-4A06-9CAA-670376C6A42C}"/>
              </a:ext>
            </a:extLst>
          </p:cNvPr>
          <p:cNvSpPr txBox="1">
            <a:spLocks noChangeArrowheads="1"/>
          </p:cNvSpPr>
          <p:nvPr/>
        </p:nvSpPr>
        <p:spPr bwMode="auto">
          <a:xfrm>
            <a:off x="485775" y="21336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DIFS</a:t>
            </a:r>
          </a:p>
        </p:txBody>
      </p:sp>
      <p:sp>
        <p:nvSpPr>
          <p:cNvPr id="1261577" name="Line 16">
            <a:extLst>
              <a:ext uri="{FF2B5EF4-FFF2-40B4-BE49-F238E27FC236}">
                <a16:creationId xmlns:a16="http://schemas.microsoft.com/office/drawing/2014/main" id="{903F9B86-6E07-43EB-AD6A-94BBCA279DAD}"/>
              </a:ext>
            </a:extLst>
          </p:cNvPr>
          <p:cNvSpPr>
            <a:spLocks noChangeShapeType="1"/>
          </p:cNvSpPr>
          <p:nvPr/>
        </p:nvSpPr>
        <p:spPr bwMode="auto">
          <a:xfrm>
            <a:off x="471488" y="2509838"/>
            <a:ext cx="7270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61578" name="Freeform 17">
            <a:extLst>
              <a:ext uri="{FF2B5EF4-FFF2-40B4-BE49-F238E27FC236}">
                <a16:creationId xmlns:a16="http://schemas.microsoft.com/office/drawing/2014/main" id="{8BC46F86-9997-4D97-B0E7-281EDA58FD0E}"/>
              </a:ext>
            </a:extLst>
          </p:cNvPr>
          <p:cNvSpPr>
            <a:spLocks/>
          </p:cNvSpPr>
          <p:nvPr/>
        </p:nvSpPr>
        <p:spPr bwMode="auto">
          <a:xfrm>
            <a:off x="1198563" y="2347913"/>
            <a:ext cx="566737" cy="352425"/>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a:lstStyle/>
          <a:p>
            <a:endParaRPr lang="zh-CN" altLang="en-US"/>
          </a:p>
        </p:txBody>
      </p:sp>
      <p:sp>
        <p:nvSpPr>
          <p:cNvPr id="1261579" name="Text Box 18">
            <a:extLst>
              <a:ext uri="{FF2B5EF4-FFF2-40B4-BE49-F238E27FC236}">
                <a16:creationId xmlns:a16="http://schemas.microsoft.com/office/drawing/2014/main" id="{BC1565E1-DD68-449F-8F08-D87E8765C09B}"/>
              </a:ext>
            </a:extLst>
          </p:cNvPr>
          <p:cNvSpPr txBox="1">
            <a:spLocks noChangeArrowheads="1"/>
          </p:cNvSpPr>
          <p:nvPr/>
        </p:nvSpPr>
        <p:spPr bwMode="auto">
          <a:xfrm>
            <a:off x="1146175" y="23415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RTS</a:t>
            </a:r>
          </a:p>
        </p:txBody>
      </p:sp>
      <p:sp>
        <p:nvSpPr>
          <p:cNvPr id="1261580" name="Text Box 19">
            <a:extLst>
              <a:ext uri="{FF2B5EF4-FFF2-40B4-BE49-F238E27FC236}">
                <a16:creationId xmlns:a16="http://schemas.microsoft.com/office/drawing/2014/main" id="{5585D9A6-C545-4386-B24D-504D89D6A5AC}"/>
              </a:ext>
            </a:extLst>
          </p:cNvPr>
          <p:cNvSpPr txBox="1">
            <a:spLocks noChangeArrowheads="1"/>
          </p:cNvSpPr>
          <p:nvPr/>
        </p:nvSpPr>
        <p:spPr bwMode="auto">
          <a:xfrm>
            <a:off x="1719263" y="27019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61581" name="Line 20">
            <a:extLst>
              <a:ext uri="{FF2B5EF4-FFF2-40B4-BE49-F238E27FC236}">
                <a16:creationId xmlns:a16="http://schemas.microsoft.com/office/drawing/2014/main" id="{7585F598-6D4C-4145-BD85-0C260C37C0F4}"/>
              </a:ext>
            </a:extLst>
          </p:cNvPr>
          <p:cNvSpPr>
            <a:spLocks noChangeShapeType="1"/>
          </p:cNvSpPr>
          <p:nvPr/>
        </p:nvSpPr>
        <p:spPr bwMode="auto">
          <a:xfrm flipH="1" flipV="1">
            <a:off x="1776413" y="2728913"/>
            <a:ext cx="0" cy="415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582" name="Line 21">
            <a:extLst>
              <a:ext uri="{FF2B5EF4-FFF2-40B4-BE49-F238E27FC236}">
                <a16:creationId xmlns:a16="http://schemas.microsoft.com/office/drawing/2014/main" id="{7D22AD0B-C31D-491C-B967-414DD5809083}"/>
              </a:ext>
            </a:extLst>
          </p:cNvPr>
          <p:cNvSpPr>
            <a:spLocks noChangeShapeType="1"/>
          </p:cNvSpPr>
          <p:nvPr/>
        </p:nvSpPr>
        <p:spPr bwMode="auto">
          <a:xfrm>
            <a:off x="158750" y="5024438"/>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61583" name="Text Box 22">
            <a:extLst>
              <a:ext uri="{FF2B5EF4-FFF2-40B4-BE49-F238E27FC236}">
                <a16:creationId xmlns:a16="http://schemas.microsoft.com/office/drawing/2014/main" id="{98FCAE25-DB9B-44AF-B154-21D818704784}"/>
              </a:ext>
            </a:extLst>
          </p:cNvPr>
          <p:cNvSpPr txBox="1">
            <a:spLocks noChangeArrowheads="1"/>
          </p:cNvSpPr>
          <p:nvPr/>
        </p:nvSpPr>
        <p:spPr bwMode="auto">
          <a:xfrm>
            <a:off x="8253413" y="464661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61584" name="Freeform 23">
            <a:extLst>
              <a:ext uri="{FF2B5EF4-FFF2-40B4-BE49-F238E27FC236}">
                <a16:creationId xmlns:a16="http://schemas.microsoft.com/office/drawing/2014/main" id="{05160EE7-1163-484A-B760-B70653D59CD5}"/>
              </a:ext>
            </a:extLst>
          </p:cNvPr>
          <p:cNvSpPr>
            <a:spLocks/>
          </p:cNvSpPr>
          <p:nvPr/>
        </p:nvSpPr>
        <p:spPr bwMode="auto">
          <a:xfrm>
            <a:off x="1765300" y="4670425"/>
            <a:ext cx="4292600" cy="354013"/>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a:lstStyle/>
          <a:p>
            <a:endParaRPr lang="zh-CN" altLang="en-US"/>
          </a:p>
        </p:txBody>
      </p:sp>
      <p:sp>
        <p:nvSpPr>
          <p:cNvPr id="1261585" name="Text Box 24">
            <a:extLst>
              <a:ext uri="{FF2B5EF4-FFF2-40B4-BE49-F238E27FC236}">
                <a16:creationId xmlns:a16="http://schemas.microsoft.com/office/drawing/2014/main" id="{60FEAF89-1F5A-4D1E-90B4-E1030776F0A4}"/>
              </a:ext>
            </a:extLst>
          </p:cNvPr>
          <p:cNvSpPr txBox="1">
            <a:spLocks noChangeArrowheads="1"/>
          </p:cNvSpPr>
          <p:nvPr/>
        </p:nvSpPr>
        <p:spPr bwMode="auto">
          <a:xfrm>
            <a:off x="3175000" y="4670425"/>
            <a:ext cx="156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NAV</a:t>
            </a:r>
            <a:r>
              <a:rPr kumimoji="1" lang="zh-CN" altLang="en-US">
                <a:solidFill>
                  <a:srgbClr val="333399"/>
                </a:solidFill>
                <a:ea typeface="黑体" panose="02010609060101010101" pitchFamily="49" charset="-122"/>
              </a:rPr>
              <a:t>（</a:t>
            </a:r>
            <a:r>
              <a:rPr kumimoji="1" lang="en-US" altLang="zh-CN">
                <a:solidFill>
                  <a:srgbClr val="333399"/>
                </a:solidFill>
                <a:ea typeface="黑体" panose="02010609060101010101" pitchFamily="49" charset="-122"/>
              </a:rPr>
              <a:t>RTS</a:t>
            </a:r>
            <a:r>
              <a:rPr kumimoji="1" lang="zh-CN" altLang="en-US">
                <a:solidFill>
                  <a:srgbClr val="333399"/>
                </a:solidFill>
                <a:ea typeface="黑体" panose="02010609060101010101" pitchFamily="49" charset="-122"/>
              </a:rPr>
              <a:t>）</a:t>
            </a:r>
          </a:p>
        </p:txBody>
      </p:sp>
      <p:sp>
        <p:nvSpPr>
          <p:cNvPr id="1261586" name="Text Box 25">
            <a:extLst>
              <a:ext uri="{FF2B5EF4-FFF2-40B4-BE49-F238E27FC236}">
                <a16:creationId xmlns:a16="http://schemas.microsoft.com/office/drawing/2014/main" id="{8D2145E6-22AD-4790-B3B2-62CC7FEB1ABA}"/>
              </a:ext>
            </a:extLst>
          </p:cNvPr>
          <p:cNvSpPr txBox="1">
            <a:spLocks noChangeArrowheads="1"/>
          </p:cNvSpPr>
          <p:nvPr/>
        </p:nvSpPr>
        <p:spPr bwMode="auto">
          <a:xfrm>
            <a:off x="6057900" y="37830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DIFS</a:t>
            </a:r>
          </a:p>
        </p:txBody>
      </p:sp>
      <p:sp>
        <p:nvSpPr>
          <p:cNvPr id="1261587" name="Line 26">
            <a:extLst>
              <a:ext uri="{FF2B5EF4-FFF2-40B4-BE49-F238E27FC236}">
                <a16:creationId xmlns:a16="http://schemas.microsoft.com/office/drawing/2014/main" id="{1BBD403E-0D89-413E-A8E3-B3C2862ABF51}"/>
              </a:ext>
            </a:extLst>
          </p:cNvPr>
          <p:cNvSpPr>
            <a:spLocks noChangeShapeType="1"/>
          </p:cNvSpPr>
          <p:nvPr/>
        </p:nvSpPr>
        <p:spPr bwMode="auto">
          <a:xfrm flipV="1">
            <a:off x="6057900" y="4130675"/>
            <a:ext cx="7270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61588" name="Line 27">
            <a:extLst>
              <a:ext uri="{FF2B5EF4-FFF2-40B4-BE49-F238E27FC236}">
                <a16:creationId xmlns:a16="http://schemas.microsoft.com/office/drawing/2014/main" id="{73658D01-DE12-4D16-8818-24A7518EECEB}"/>
              </a:ext>
            </a:extLst>
          </p:cNvPr>
          <p:cNvSpPr>
            <a:spLocks noChangeShapeType="1"/>
          </p:cNvSpPr>
          <p:nvPr/>
        </p:nvSpPr>
        <p:spPr bwMode="auto">
          <a:xfrm>
            <a:off x="6784975" y="3814763"/>
            <a:ext cx="0" cy="803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61589" name="Group 28">
            <a:extLst>
              <a:ext uri="{FF2B5EF4-FFF2-40B4-BE49-F238E27FC236}">
                <a16:creationId xmlns:a16="http://schemas.microsoft.com/office/drawing/2014/main" id="{A1FDFD2E-6F8A-44ED-8DB2-3A38369A84ED}"/>
              </a:ext>
            </a:extLst>
          </p:cNvPr>
          <p:cNvGrpSpPr>
            <a:grpSpLocks/>
          </p:cNvGrpSpPr>
          <p:nvPr/>
        </p:nvGrpSpPr>
        <p:grpSpPr bwMode="auto">
          <a:xfrm>
            <a:off x="6794500" y="4667250"/>
            <a:ext cx="1149350" cy="360363"/>
            <a:chOff x="3758" y="1810"/>
            <a:chExt cx="590" cy="177"/>
          </a:xfrm>
        </p:grpSpPr>
        <p:sp>
          <p:nvSpPr>
            <p:cNvPr id="1261622" name="Freeform 29">
              <a:extLst>
                <a:ext uri="{FF2B5EF4-FFF2-40B4-BE49-F238E27FC236}">
                  <a16:creationId xmlns:a16="http://schemas.microsoft.com/office/drawing/2014/main" id="{B7979AE2-AE01-4669-882B-B71C41F373D4}"/>
                </a:ext>
              </a:extLst>
            </p:cNvPr>
            <p:cNvSpPr>
              <a:spLocks/>
            </p:cNvSpPr>
            <p:nvPr/>
          </p:nvSpPr>
          <p:spPr bwMode="auto">
            <a:xfrm>
              <a:off x="3758" y="1812"/>
              <a:ext cx="590" cy="173"/>
            </a:xfrm>
            <a:custGeom>
              <a:avLst/>
              <a:gdLst>
                <a:gd name="T0" fmla="*/ 0 w 682"/>
                <a:gd name="T1" fmla="*/ 240 h 240"/>
                <a:gd name="T2" fmla="*/ 0 w 682"/>
                <a:gd name="T3" fmla="*/ 0 h 240"/>
                <a:gd name="T4" fmla="*/ 682 w 682"/>
                <a:gd name="T5" fmla="*/ 0 h 240"/>
                <a:gd name="T6" fmla="*/ 0 60000 65536"/>
                <a:gd name="T7" fmla="*/ 0 60000 65536"/>
                <a:gd name="T8" fmla="*/ 0 60000 65536"/>
                <a:gd name="T9" fmla="*/ 0 w 682"/>
                <a:gd name="T10" fmla="*/ 0 h 240"/>
                <a:gd name="T11" fmla="*/ 682 w 682"/>
                <a:gd name="T12" fmla="*/ 240 h 240"/>
              </a:gdLst>
              <a:ahLst/>
              <a:cxnLst>
                <a:cxn ang="T6">
                  <a:pos x="T0" y="T1"/>
                </a:cxn>
                <a:cxn ang="T7">
                  <a:pos x="T2" y="T3"/>
                </a:cxn>
                <a:cxn ang="T8">
                  <a:pos x="T4" y="T5"/>
                </a:cxn>
              </a:cxnLst>
              <a:rect l="T9" t="T10" r="T11" b="T12"/>
              <a:pathLst>
                <a:path w="682" h="240">
                  <a:moveTo>
                    <a:pt x="0" y="240"/>
                  </a:moveTo>
                  <a:lnTo>
                    <a:pt x="0" y="0"/>
                  </a:lnTo>
                  <a:lnTo>
                    <a:pt x="682"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1623" name="Line 30">
              <a:extLst>
                <a:ext uri="{FF2B5EF4-FFF2-40B4-BE49-F238E27FC236}">
                  <a16:creationId xmlns:a16="http://schemas.microsoft.com/office/drawing/2014/main" id="{914B8CBC-15B8-45DB-8E73-EE1195D2B2A9}"/>
                </a:ext>
              </a:extLst>
            </p:cNvPr>
            <p:cNvSpPr>
              <a:spLocks noChangeShapeType="1"/>
            </p:cNvSpPr>
            <p:nvPr/>
          </p:nvSpPr>
          <p:spPr bwMode="auto">
            <a:xfrm>
              <a:off x="3841"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24" name="Line 31">
              <a:extLst>
                <a:ext uri="{FF2B5EF4-FFF2-40B4-BE49-F238E27FC236}">
                  <a16:creationId xmlns:a16="http://schemas.microsoft.com/office/drawing/2014/main" id="{DBFBB022-CB72-408B-BDD6-C40E4E7362C4}"/>
                </a:ext>
              </a:extLst>
            </p:cNvPr>
            <p:cNvSpPr>
              <a:spLocks noChangeShapeType="1"/>
            </p:cNvSpPr>
            <p:nvPr/>
          </p:nvSpPr>
          <p:spPr bwMode="auto">
            <a:xfrm>
              <a:off x="3924"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25" name="Line 32">
              <a:extLst>
                <a:ext uri="{FF2B5EF4-FFF2-40B4-BE49-F238E27FC236}">
                  <a16:creationId xmlns:a16="http://schemas.microsoft.com/office/drawing/2014/main" id="{0182377F-242B-4684-8560-47B8052CD2A8}"/>
                </a:ext>
              </a:extLst>
            </p:cNvPr>
            <p:cNvSpPr>
              <a:spLocks noChangeShapeType="1"/>
            </p:cNvSpPr>
            <p:nvPr/>
          </p:nvSpPr>
          <p:spPr bwMode="auto">
            <a:xfrm>
              <a:off x="4007"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26" name="Line 33">
              <a:extLst>
                <a:ext uri="{FF2B5EF4-FFF2-40B4-BE49-F238E27FC236}">
                  <a16:creationId xmlns:a16="http://schemas.microsoft.com/office/drawing/2014/main" id="{54F41187-6360-4283-9D5B-7CB1C9B96BD5}"/>
                </a:ext>
              </a:extLst>
            </p:cNvPr>
            <p:cNvSpPr>
              <a:spLocks noChangeShapeType="1"/>
            </p:cNvSpPr>
            <p:nvPr/>
          </p:nvSpPr>
          <p:spPr bwMode="auto">
            <a:xfrm>
              <a:off x="4090"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27" name="Line 34">
              <a:extLst>
                <a:ext uri="{FF2B5EF4-FFF2-40B4-BE49-F238E27FC236}">
                  <a16:creationId xmlns:a16="http://schemas.microsoft.com/office/drawing/2014/main" id="{3912D65D-55FD-4722-8AD6-902BE79C27CA}"/>
                </a:ext>
              </a:extLst>
            </p:cNvPr>
            <p:cNvSpPr>
              <a:spLocks noChangeShapeType="1"/>
            </p:cNvSpPr>
            <p:nvPr/>
          </p:nvSpPr>
          <p:spPr bwMode="auto">
            <a:xfrm>
              <a:off x="4173"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28" name="Line 35">
              <a:extLst>
                <a:ext uri="{FF2B5EF4-FFF2-40B4-BE49-F238E27FC236}">
                  <a16:creationId xmlns:a16="http://schemas.microsoft.com/office/drawing/2014/main" id="{640D462D-8FC3-468A-8777-27777EE74D5C}"/>
                </a:ext>
              </a:extLst>
            </p:cNvPr>
            <p:cNvSpPr>
              <a:spLocks noChangeShapeType="1"/>
            </p:cNvSpPr>
            <p:nvPr/>
          </p:nvSpPr>
          <p:spPr bwMode="auto">
            <a:xfrm>
              <a:off x="4257" y="1814"/>
              <a:ext cx="0"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29" name="Line 36">
              <a:extLst>
                <a:ext uri="{FF2B5EF4-FFF2-40B4-BE49-F238E27FC236}">
                  <a16:creationId xmlns:a16="http://schemas.microsoft.com/office/drawing/2014/main" id="{13BAC3F8-13B7-4FD3-BE94-A50370E787CB}"/>
                </a:ext>
              </a:extLst>
            </p:cNvPr>
            <p:cNvSpPr>
              <a:spLocks noChangeShapeType="1"/>
            </p:cNvSpPr>
            <p:nvPr/>
          </p:nvSpPr>
          <p:spPr bwMode="auto">
            <a:xfrm>
              <a:off x="4345" y="1814"/>
              <a:ext cx="0"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1590" name="Line 37">
            <a:extLst>
              <a:ext uri="{FF2B5EF4-FFF2-40B4-BE49-F238E27FC236}">
                <a16:creationId xmlns:a16="http://schemas.microsoft.com/office/drawing/2014/main" id="{284A22AA-8801-4590-9766-9CA73C5F4601}"/>
              </a:ext>
            </a:extLst>
          </p:cNvPr>
          <p:cNvSpPr>
            <a:spLocks noChangeShapeType="1"/>
          </p:cNvSpPr>
          <p:nvPr/>
        </p:nvSpPr>
        <p:spPr bwMode="auto">
          <a:xfrm>
            <a:off x="6784975" y="4483100"/>
            <a:ext cx="11334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61591" name="Text Box 38">
            <a:extLst>
              <a:ext uri="{FF2B5EF4-FFF2-40B4-BE49-F238E27FC236}">
                <a16:creationId xmlns:a16="http://schemas.microsoft.com/office/drawing/2014/main" id="{0A36AC9A-C932-4964-9524-EEB3D44227EF}"/>
              </a:ext>
            </a:extLst>
          </p:cNvPr>
          <p:cNvSpPr txBox="1">
            <a:spLocks noChangeArrowheads="1"/>
          </p:cNvSpPr>
          <p:nvPr/>
        </p:nvSpPr>
        <p:spPr bwMode="auto">
          <a:xfrm>
            <a:off x="6775450" y="40703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争用窗口</a:t>
            </a:r>
          </a:p>
        </p:txBody>
      </p:sp>
      <p:sp>
        <p:nvSpPr>
          <p:cNvPr id="1261592" name="AutoShape 39">
            <a:extLst>
              <a:ext uri="{FF2B5EF4-FFF2-40B4-BE49-F238E27FC236}">
                <a16:creationId xmlns:a16="http://schemas.microsoft.com/office/drawing/2014/main" id="{63B2E317-CF6A-4A54-B335-3042792EF56F}"/>
              </a:ext>
            </a:extLst>
          </p:cNvPr>
          <p:cNvSpPr>
            <a:spLocks/>
          </p:cNvSpPr>
          <p:nvPr/>
        </p:nvSpPr>
        <p:spPr bwMode="auto">
          <a:xfrm rot="-5400000">
            <a:off x="3806825" y="3698875"/>
            <a:ext cx="209550" cy="4292600"/>
          </a:xfrm>
          <a:prstGeom prst="leftBrace">
            <a:avLst>
              <a:gd name="adj1" fmla="val 170707"/>
              <a:gd name="adj2" fmla="val 5019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333399"/>
              </a:solidFill>
            </a:endParaRPr>
          </a:p>
        </p:txBody>
      </p:sp>
      <p:sp>
        <p:nvSpPr>
          <p:cNvPr id="1261593" name="Text Box 40">
            <a:extLst>
              <a:ext uri="{FF2B5EF4-FFF2-40B4-BE49-F238E27FC236}">
                <a16:creationId xmlns:a16="http://schemas.microsoft.com/office/drawing/2014/main" id="{26F64D3D-267E-47A1-B415-DB354B06306F}"/>
              </a:ext>
            </a:extLst>
          </p:cNvPr>
          <p:cNvSpPr txBox="1">
            <a:spLocks noChangeArrowheads="1"/>
          </p:cNvSpPr>
          <p:nvPr/>
        </p:nvSpPr>
        <p:spPr bwMode="auto">
          <a:xfrm>
            <a:off x="3346450" y="5935663"/>
            <a:ext cx="1098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推迟接入</a:t>
            </a:r>
          </a:p>
        </p:txBody>
      </p:sp>
      <p:sp>
        <p:nvSpPr>
          <p:cNvPr id="1261594" name="Line 41">
            <a:extLst>
              <a:ext uri="{FF2B5EF4-FFF2-40B4-BE49-F238E27FC236}">
                <a16:creationId xmlns:a16="http://schemas.microsoft.com/office/drawing/2014/main" id="{1AC166AB-47F1-4BC5-8E05-F4DBB1CF6FBB}"/>
              </a:ext>
            </a:extLst>
          </p:cNvPr>
          <p:cNvSpPr>
            <a:spLocks noChangeShapeType="1"/>
          </p:cNvSpPr>
          <p:nvPr/>
        </p:nvSpPr>
        <p:spPr bwMode="auto">
          <a:xfrm>
            <a:off x="7934325" y="4262438"/>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595" name="Text Box 42">
            <a:extLst>
              <a:ext uri="{FF2B5EF4-FFF2-40B4-BE49-F238E27FC236}">
                <a16:creationId xmlns:a16="http://schemas.microsoft.com/office/drawing/2014/main" id="{E3B57893-BD59-47E2-8B13-71F15373A023}"/>
              </a:ext>
            </a:extLst>
          </p:cNvPr>
          <p:cNvSpPr txBox="1">
            <a:spLocks noChangeArrowheads="1"/>
          </p:cNvSpPr>
          <p:nvPr/>
        </p:nvSpPr>
        <p:spPr bwMode="auto">
          <a:xfrm>
            <a:off x="66675" y="26717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源站</a:t>
            </a:r>
          </a:p>
        </p:txBody>
      </p:sp>
      <p:sp>
        <p:nvSpPr>
          <p:cNvPr id="1261596" name="Line 43">
            <a:extLst>
              <a:ext uri="{FF2B5EF4-FFF2-40B4-BE49-F238E27FC236}">
                <a16:creationId xmlns:a16="http://schemas.microsoft.com/office/drawing/2014/main" id="{123FBEFD-CEF5-450D-A261-A91D94D4AEE6}"/>
              </a:ext>
            </a:extLst>
          </p:cNvPr>
          <p:cNvSpPr>
            <a:spLocks noChangeShapeType="1"/>
          </p:cNvSpPr>
          <p:nvPr/>
        </p:nvSpPr>
        <p:spPr bwMode="auto">
          <a:xfrm>
            <a:off x="157163" y="3778250"/>
            <a:ext cx="8732837"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61597" name="Text Box 44">
            <a:extLst>
              <a:ext uri="{FF2B5EF4-FFF2-40B4-BE49-F238E27FC236}">
                <a16:creationId xmlns:a16="http://schemas.microsoft.com/office/drawing/2014/main" id="{928E8D79-C703-4486-9881-1156C97D637F}"/>
              </a:ext>
            </a:extLst>
          </p:cNvPr>
          <p:cNvSpPr txBox="1">
            <a:spLocks noChangeArrowheads="1"/>
          </p:cNvSpPr>
          <p:nvPr/>
        </p:nvSpPr>
        <p:spPr bwMode="auto">
          <a:xfrm>
            <a:off x="8253413" y="34163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时间</a:t>
            </a:r>
          </a:p>
        </p:txBody>
      </p:sp>
      <p:sp>
        <p:nvSpPr>
          <p:cNvPr id="1261598" name="Text Box 45">
            <a:extLst>
              <a:ext uri="{FF2B5EF4-FFF2-40B4-BE49-F238E27FC236}">
                <a16:creationId xmlns:a16="http://schemas.microsoft.com/office/drawing/2014/main" id="{54EE721E-5AB2-4A13-9E2F-BA1AB09F9591}"/>
              </a:ext>
            </a:extLst>
          </p:cNvPr>
          <p:cNvSpPr txBox="1">
            <a:spLocks noChangeArrowheads="1"/>
          </p:cNvSpPr>
          <p:nvPr/>
        </p:nvSpPr>
        <p:spPr bwMode="auto">
          <a:xfrm>
            <a:off x="38100" y="37258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目的站</a:t>
            </a:r>
          </a:p>
        </p:txBody>
      </p:sp>
      <p:sp>
        <p:nvSpPr>
          <p:cNvPr id="1261599" name="Freeform 46">
            <a:extLst>
              <a:ext uri="{FF2B5EF4-FFF2-40B4-BE49-F238E27FC236}">
                <a16:creationId xmlns:a16="http://schemas.microsoft.com/office/drawing/2014/main" id="{E93D2152-FDA9-408E-BEA7-B603F6D641A9}"/>
              </a:ext>
            </a:extLst>
          </p:cNvPr>
          <p:cNvSpPr>
            <a:spLocks/>
          </p:cNvSpPr>
          <p:nvPr/>
        </p:nvSpPr>
        <p:spPr bwMode="auto">
          <a:xfrm>
            <a:off x="5408613" y="3425825"/>
            <a:ext cx="649287" cy="352425"/>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a:lstStyle/>
          <a:p>
            <a:endParaRPr lang="zh-CN" altLang="en-US"/>
          </a:p>
        </p:txBody>
      </p:sp>
      <p:sp>
        <p:nvSpPr>
          <p:cNvPr id="1261600" name="Line 47">
            <a:extLst>
              <a:ext uri="{FF2B5EF4-FFF2-40B4-BE49-F238E27FC236}">
                <a16:creationId xmlns:a16="http://schemas.microsoft.com/office/drawing/2014/main" id="{3C85344C-3FD4-4822-8B34-EA5ADE803318}"/>
              </a:ext>
            </a:extLst>
          </p:cNvPr>
          <p:cNvSpPr>
            <a:spLocks noChangeShapeType="1"/>
          </p:cNvSpPr>
          <p:nvPr/>
        </p:nvSpPr>
        <p:spPr bwMode="auto">
          <a:xfrm>
            <a:off x="2343150" y="3005138"/>
            <a:ext cx="0" cy="420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01" name="Text Box 48">
            <a:extLst>
              <a:ext uri="{FF2B5EF4-FFF2-40B4-BE49-F238E27FC236}">
                <a16:creationId xmlns:a16="http://schemas.microsoft.com/office/drawing/2014/main" id="{DCFED9F0-9E8C-4DB6-8F2E-68F69F3BF7D6}"/>
              </a:ext>
            </a:extLst>
          </p:cNvPr>
          <p:cNvSpPr txBox="1">
            <a:spLocks noChangeArrowheads="1"/>
          </p:cNvSpPr>
          <p:nvPr/>
        </p:nvSpPr>
        <p:spPr bwMode="auto">
          <a:xfrm>
            <a:off x="5419725" y="3422650"/>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ea typeface="黑体" panose="02010609060101010101" pitchFamily="49" charset="-122"/>
              </a:rPr>
              <a:t>ACK</a:t>
            </a:r>
          </a:p>
        </p:txBody>
      </p:sp>
      <p:sp>
        <p:nvSpPr>
          <p:cNvPr id="1261602" name="Line 49">
            <a:extLst>
              <a:ext uri="{FF2B5EF4-FFF2-40B4-BE49-F238E27FC236}">
                <a16:creationId xmlns:a16="http://schemas.microsoft.com/office/drawing/2014/main" id="{C072773E-56CE-423B-8257-A1D919C3A863}"/>
              </a:ext>
            </a:extLst>
          </p:cNvPr>
          <p:cNvSpPr>
            <a:spLocks noChangeShapeType="1"/>
          </p:cNvSpPr>
          <p:nvPr/>
        </p:nvSpPr>
        <p:spPr bwMode="auto">
          <a:xfrm>
            <a:off x="6054725" y="3824288"/>
            <a:ext cx="3175" cy="796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03" name="Line 50">
            <a:extLst>
              <a:ext uri="{FF2B5EF4-FFF2-40B4-BE49-F238E27FC236}">
                <a16:creationId xmlns:a16="http://schemas.microsoft.com/office/drawing/2014/main" id="{96EB634B-AD54-4DC1-BFC3-058B08B926DC}"/>
              </a:ext>
            </a:extLst>
          </p:cNvPr>
          <p:cNvSpPr>
            <a:spLocks noChangeShapeType="1"/>
          </p:cNvSpPr>
          <p:nvPr/>
        </p:nvSpPr>
        <p:spPr bwMode="auto">
          <a:xfrm>
            <a:off x="1779588" y="3162300"/>
            <a:ext cx="0" cy="14763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04" name="Text Box 51">
            <a:extLst>
              <a:ext uri="{FF2B5EF4-FFF2-40B4-BE49-F238E27FC236}">
                <a16:creationId xmlns:a16="http://schemas.microsoft.com/office/drawing/2014/main" id="{5DC0521E-FA7D-4295-92B2-9CC824E75F19}"/>
              </a:ext>
            </a:extLst>
          </p:cNvPr>
          <p:cNvSpPr txBox="1">
            <a:spLocks noChangeArrowheads="1"/>
          </p:cNvSpPr>
          <p:nvPr/>
        </p:nvSpPr>
        <p:spPr bwMode="auto">
          <a:xfrm>
            <a:off x="6350" y="4972050"/>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ea typeface="黑体" panose="02010609060101010101" pitchFamily="49" charset="-122"/>
              </a:rPr>
              <a:t> </a:t>
            </a:r>
            <a:r>
              <a:rPr kumimoji="1" lang="zh-CN" altLang="en-US">
                <a:solidFill>
                  <a:srgbClr val="333399"/>
                </a:solidFill>
                <a:ea typeface="黑体" panose="02010609060101010101" pitchFamily="49" charset="-122"/>
              </a:rPr>
              <a:t>其他站</a:t>
            </a:r>
          </a:p>
        </p:txBody>
      </p:sp>
      <p:sp>
        <p:nvSpPr>
          <p:cNvPr id="1261605" name="Line 52">
            <a:extLst>
              <a:ext uri="{FF2B5EF4-FFF2-40B4-BE49-F238E27FC236}">
                <a16:creationId xmlns:a16="http://schemas.microsoft.com/office/drawing/2014/main" id="{6CBFDD24-224F-400C-9624-9B08F2651226}"/>
              </a:ext>
            </a:extLst>
          </p:cNvPr>
          <p:cNvSpPr>
            <a:spLocks noChangeShapeType="1"/>
          </p:cNvSpPr>
          <p:nvPr/>
        </p:nvSpPr>
        <p:spPr bwMode="auto">
          <a:xfrm flipV="1">
            <a:off x="1795463" y="3071813"/>
            <a:ext cx="547687" cy="1587"/>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61606" name="Freeform 53">
            <a:extLst>
              <a:ext uri="{FF2B5EF4-FFF2-40B4-BE49-F238E27FC236}">
                <a16:creationId xmlns:a16="http://schemas.microsoft.com/office/drawing/2014/main" id="{069426D6-2584-4A14-AFD8-5EFC639759CB}"/>
              </a:ext>
            </a:extLst>
          </p:cNvPr>
          <p:cNvSpPr>
            <a:spLocks/>
          </p:cNvSpPr>
          <p:nvPr/>
        </p:nvSpPr>
        <p:spPr bwMode="auto">
          <a:xfrm>
            <a:off x="2339975" y="3425825"/>
            <a:ext cx="560388" cy="352425"/>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CCECFF"/>
          </a:solidFill>
          <a:ln w="9525">
            <a:solidFill>
              <a:schemeClr val="tx1"/>
            </a:solidFill>
            <a:round/>
            <a:headEnd/>
            <a:tailEnd/>
          </a:ln>
        </p:spPr>
        <p:txBody>
          <a:bodyPr/>
          <a:lstStyle/>
          <a:p>
            <a:endParaRPr lang="zh-CN" altLang="en-US"/>
          </a:p>
        </p:txBody>
      </p:sp>
      <p:sp>
        <p:nvSpPr>
          <p:cNvPr id="1261607" name="Text Box 54">
            <a:extLst>
              <a:ext uri="{FF2B5EF4-FFF2-40B4-BE49-F238E27FC236}">
                <a16:creationId xmlns:a16="http://schemas.microsoft.com/office/drawing/2014/main" id="{EFB4D6EE-8C59-484A-AC8D-9B42C023AE0D}"/>
              </a:ext>
            </a:extLst>
          </p:cNvPr>
          <p:cNvSpPr txBox="1">
            <a:spLocks noChangeArrowheads="1"/>
          </p:cNvSpPr>
          <p:nvPr/>
        </p:nvSpPr>
        <p:spPr bwMode="auto">
          <a:xfrm>
            <a:off x="2293938" y="342265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CTS</a:t>
            </a:r>
          </a:p>
        </p:txBody>
      </p:sp>
      <p:sp>
        <p:nvSpPr>
          <p:cNvPr id="1261608" name="Text Box 55">
            <a:extLst>
              <a:ext uri="{FF2B5EF4-FFF2-40B4-BE49-F238E27FC236}">
                <a16:creationId xmlns:a16="http://schemas.microsoft.com/office/drawing/2014/main" id="{224327E6-28DF-48D7-8326-8AA0F77C246A}"/>
              </a:ext>
            </a:extLst>
          </p:cNvPr>
          <p:cNvSpPr txBox="1">
            <a:spLocks noChangeArrowheads="1"/>
          </p:cNvSpPr>
          <p:nvPr/>
        </p:nvSpPr>
        <p:spPr bwMode="auto">
          <a:xfrm>
            <a:off x="2824163" y="2708275"/>
            <a:ext cx="692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61609" name="Line 56">
            <a:extLst>
              <a:ext uri="{FF2B5EF4-FFF2-40B4-BE49-F238E27FC236}">
                <a16:creationId xmlns:a16="http://schemas.microsoft.com/office/drawing/2014/main" id="{C90603A6-F837-4087-ABDD-A46CA212A5E1}"/>
              </a:ext>
            </a:extLst>
          </p:cNvPr>
          <p:cNvSpPr>
            <a:spLocks noChangeShapeType="1"/>
          </p:cNvSpPr>
          <p:nvPr/>
        </p:nvSpPr>
        <p:spPr bwMode="auto">
          <a:xfrm flipH="1" flipV="1">
            <a:off x="2900363" y="3011488"/>
            <a:ext cx="0" cy="414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10" name="Line 57">
            <a:extLst>
              <a:ext uri="{FF2B5EF4-FFF2-40B4-BE49-F238E27FC236}">
                <a16:creationId xmlns:a16="http://schemas.microsoft.com/office/drawing/2014/main" id="{F1E4EE8B-2BEF-43A3-B8EF-6AD5FDEED3B6}"/>
              </a:ext>
            </a:extLst>
          </p:cNvPr>
          <p:cNvSpPr>
            <a:spLocks noChangeShapeType="1"/>
          </p:cNvSpPr>
          <p:nvPr/>
        </p:nvSpPr>
        <p:spPr bwMode="auto">
          <a:xfrm>
            <a:off x="3467100" y="2722563"/>
            <a:ext cx="0" cy="422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11" name="Line 58">
            <a:extLst>
              <a:ext uri="{FF2B5EF4-FFF2-40B4-BE49-F238E27FC236}">
                <a16:creationId xmlns:a16="http://schemas.microsoft.com/office/drawing/2014/main" id="{1CB593F5-2EDE-4C51-89B8-0741657CC573}"/>
              </a:ext>
            </a:extLst>
          </p:cNvPr>
          <p:cNvSpPr>
            <a:spLocks noChangeShapeType="1"/>
          </p:cNvSpPr>
          <p:nvPr/>
        </p:nvSpPr>
        <p:spPr bwMode="auto">
          <a:xfrm flipV="1">
            <a:off x="2900363" y="3067050"/>
            <a:ext cx="5476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61612" name="Text Box 59">
            <a:extLst>
              <a:ext uri="{FF2B5EF4-FFF2-40B4-BE49-F238E27FC236}">
                <a16:creationId xmlns:a16="http://schemas.microsoft.com/office/drawing/2014/main" id="{DD367713-1B3B-42D1-844E-2D5C298C0301}"/>
              </a:ext>
            </a:extLst>
          </p:cNvPr>
          <p:cNvSpPr txBox="1">
            <a:spLocks noChangeArrowheads="1"/>
          </p:cNvSpPr>
          <p:nvPr/>
        </p:nvSpPr>
        <p:spPr bwMode="auto">
          <a:xfrm>
            <a:off x="4803775" y="27019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SIFS</a:t>
            </a:r>
          </a:p>
        </p:txBody>
      </p:sp>
      <p:sp>
        <p:nvSpPr>
          <p:cNvPr id="1261613" name="Line 60">
            <a:extLst>
              <a:ext uri="{FF2B5EF4-FFF2-40B4-BE49-F238E27FC236}">
                <a16:creationId xmlns:a16="http://schemas.microsoft.com/office/drawing/2014/main" id="{9C95E9CE-7FC0-4608-906B-D25D046533A4}"/>
              </a:ext>
            </a:extLst>
          </p:cNvPr>
          <p:cNvSpPr>
            <a:spLocks noChangeShapeType="1"/>
          </p:cNvSpPr>
          <p:nvPr/>
        </p:nvSpPr>
        <p:spPr bwMode="auto">
          <a:xfrm flipH="1" flipV="1">
            <a:off x="4843463" y="2714625"/>
            <a:ext cx="0" cy="414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14" name="Line 61">
            <a:extLst>
              <a:ext uri="{FF2B5EF4-FFF2-40B4-BE49-F238E27FC236}">
                <a16:creationId xmlns:a16="http://schemas.microsoft.com/office/drawing/2014/main" id="{0E456604-D95D-4FE2-8518-404F29E5EB4C}"/>
              </a:ext>
            </a:extLst>
          </p:cNvPr>
          <p:cNvSpPr>
            <a:spLocks noChangeShapeType="1"/>
          </p:cNvSpPr>
          <p:nvPr/>
        </p:nvSpPr>
        <p:spPr bwMode="auto">
          <a:xfrm>
            <a:off x="5408613" y="2987675"/>
            <a:ext cx="0" cy="422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15" name="Line 62">
            <a:extLst>
              <a:ext uri="{FF2B5EF4-FFF2-40B4-BE49-F238E27FC236}">
                <a16:creationId xmlns:a16="http://schemas.microsoft.com/office/drawing/2014/main" id="{249C40E9-B8AA-4FE7-943A-BAAB210D1206}"/>
              </a:ext>
            </a:extLst>
          </p:cNvPr>
          <p:cNvSpPr>
            <a:spLocks noChangeShapeType="1"/>
          </p:cNvSpPr>
          <p:nvPr/>
        </p:nvSpPr>
        <p:spPr bwMode="auto">
          <a:xfrm>
            <a:off x="4843463" y="3059113"/>
            <a:ext cx="555625" cy="7937"/>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61616" name="Text Box 63">
            <a:extLst>
              <a:ext uri="{FF2B5EF4-FFF2-40B4-BE49-F238E27FC236}">
                <a16:creationId xmlns:a16="http://schemas.microsoft.com/office/drawing/2014/main" id="{69EE3740-C7C5-4C46-92A5-8B7BD1C7F7FC}"/>
              </a:ext>
            </a:extLst>
          </p:cNvPr>
          <p:cNvSpPr txBox="1">
            <a:spLocks noChangeArrowheads="1"/>
          </p:cNvSpPr>
          <p:nvPr/>
        </p:nvSpPr>
        <p:spPr bwMode="auto">
          <a:xfrm>
            <a:off x="3843338" y="23161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数据</a:t>
            </a:r>
          </a:p>
        </p:txBody>
      </p:sp>
      <p:sp>
        <p:nvSpPr>
          <p:cNvPr id="1261617" name="Freeform 64">
            <a:extLst>
              <a:ext uri="{FF2B5EF4-FFF2-40B4-BE49-F238E27FC236}">
                <a16:creationId xmlns:a16="http://schemas.microsoft.com/office/drawing/2014/main" id="{38D7815A-AA5D-4DA9-8DAF-1266937112F9}"/>
              </a:ext>
            </a:extLst>
          </p:cNvPr>
          <p:cNvSpPr>
            <a:spLocks/>
          </p:cNvSpPr>
          <p:nvPr/>
        </p:nvSpPr>
        <p:spPr bwMode="auto">
          <a:xfrm flipV="1">
            <a:off x="2900363" y="5045075"/>
            <a:ext cx="3157537" cy="352425"/>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CCECFF"/>
          </a:solidFill>
          <a:ln w="9525">
            <a:solidFill>
              <a:schemeClr val="tx1"/>
            </a:solidFill>
            <a:round/>
            <a:headEnd/>
            <a:tailEnd/>
          </a:ln>
        </p:spPr>
        <p:txBody>
          <a:bodyPr/>
          <a:lstStyle/>
          <a:p>
            <a:endParaRPr lang="zh-CN" altLang="en-US"/>
          </a:p>
        </p:txBody>
      </p:sp>
      <p:sp>
        <p:nvSpPr>
          <p:cNvPr id="1261618" name="Text Box 65">
            <a:extLst>
              <a:ext uri="{FF2B5EF4-FFF2-40B4-BE49-F238E27FC236}">
                <a16:creationId xmlns:a16="http://schemas.microsoft.com/office/drawing/2014/main" id="{0CFDFA63-3714-4FA8-9135-9F2917134C0B}"/>
              </a:ext>
            </a:extLst>
          </p:cNvPr>
          <p:cNvSpPr txBox="1">
            <a:spLocks noChangeArrowheads="1"/>
          </p:cNvSpPr>
          <p:nvPr/>
        </p:nvSpPr>
        <p:spPr bwMode="auto">
          <a:xfrm>
            <a:off x="3724275" y="50307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NAV</a:t>
            </a:r>
            <a:r>
              <a:rPr kumimoji="1" lang="zh-CN" altLang="en-US">
                <a:solidFill>
                  <a:srgbClr val="333399"/>
                </a:solidFill>
                <a:ea typeface="黑体" panose="02010609060101010101" pitchFamily="49" charset="-122"/>
              </a:rPr>
              <a:t>（</a:t>
            </a:r>
            <a:r>
              <a:rPr kumimoji="1" lang="en-US" altLang="zh-CN">
                <a:solidFill>
                  <a:srgbClr val="333399"/>
                </a:solidFill>
                <a:ea typeface="黑体" panose="02010609060101010101" pitchFamily="49" charset="-122"/>
              </a:rPr>
              <a:t>CTS</a:t>
            </a:r>
            <a:r>
              <a:rPr kumimoji="1" lang="zh-CN" altLang="en-US">
                <a:solidFill>
                  <a:srgbClr val="333399"/>
                </a:solidFill>
                <a:ea typeface="黑体" panose="02010609060101010101" pitchFamily="49" charset="-122"/>
              </a:rPr>
              <a:t>）</a:t>
            </a:r>
          </a:p>
        </p:txBody>
      </p:sp>
      <p:sp>
        <p:nvSpPr>
          <p:cNvPr id="1261619" name="Text Box 66">
            <a:extLst>
              <a:ext uri="{FF2B5EF4-FFF2-40B4-BE49-F238E27FC236}">
                <a16:creationId xmlns:a16="http://schemas.microsoft.com/office/drawing/2014/main" id="{FCB0FF3B-D880-44B6-8E1D-538CB6ACF7CA}"/>
              </a:ext>
            </a:extLst>
          </p:cNvPr>
          <p:cNvSpPr txBox="1">
            <a:spLocks noChangeArrowheads="1"/>
          </p:cNvSpPr>
          <p:nvPr/>
        </p:nvSpPr>
        <p:spPr bwMode="auto">
          <a:xfrm>
            <a:off x="4027488" y="5373688"/>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NAV</a:t>
            </a:r>
            <a:r>
              <a:rPr kumimoji="1" lang="zh-CN" altLang="en-US">
                <a:solidFill>
                  <a:srgbClr val="333399"/>
                </a:solidFill>
                <a:ea typeface="黑体" panose="02010609060101010101" pitchFamily="49" charset="-122"/>
              </a:rPr>
              <a:t>（数据）</a:t>
            </a:r>
          </a:p>
        </p:txBody>
      </p:sp>
      <p:sp>
        <p:nvSpPr>
          <p:cNvPr id="1261620" name="Line 67">
            <a:extLst>
              <a:ext uri="{FF2B5EF4-FFF2-40B4-BE49-F238E27FC236}">
                <a16:creationId xmlns:a16="http://schemas.microsoft.com/office/drawing/2014/main" id="{F07E19F6-065B-4E6E-9D87-3F50AA1C1497}"/>
              </a:ext>
            </a:extLst>
          </p:cNvPr>
          <p:cNvSpPr>
            <a:spLocks noChangeShapeType="1"/>
          </p:cNvSpPr>
          <p:nvPr/>
        </p:nvSpPr>
        <p:spPr bwMode="auto">
          <a:xfrm>
            <a:off x="2900363" y="3778250"/>
            <a:ext cx="0" cy="9159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621" name="Line 68">
            <a:extLst>
              <a:ext uri="{FF2B5EF4-FFF2-40B4-BE49-F238E27FC236}">
                <a16:creationId xmlns:a16="http://schemas.microsoft.com/office/drawing/2014/main" id="{D2EF4CB8-C864-40DF-AFEE-86954780A6D3}"/>
              </a:ext>
            </a:extLst>
          </p:cNvPr>
          <p:cNvSpPr>
            <a:spLocks noChangeShapeType="1"/>
          </p:cNvSpPr>
          <p:nvPr/>
        </p:nvSpPr>
        <p:spPr bwMode="auto">
          <a:xfrm>
            <a:off x="3467100" y="3214688"/>
            <a:ext cx="0" cy="1479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a:extLst>
              <a:ext uri="{FF2B5EF4-FFF2-40B4-BE49-F238E27FC236}">
                <a16:creationId xmlns:a16="http://schemas.microsoft.com/office/drawing/2014/main" id="{CB33390C-2589-457E-902E-F1F73DDEF048}"/>
              </a:ext>
            </a:extLst>
          </p:cNvPr>
          <p:cNvSpPr>
            <a:spLocks noGrp="1" noChangeArrowheads="1"/>
          </p:cNvSpPr>
          <p:nvPr>
            <p:ph type="title"/>
          </p:nvPr>
        </p:nvSpPr>
        <p:spPr/>
        <p:txBody>
          <a:bodyPr/>
          <a:lstStyle/>
          <a:p>
            <a:pPr algn="ctr" eaLnBrk="1" hangingPunct="1"/>
            <a:r>
              <a:rPr lang="en-US" altLang="zh-CN" sz="4000"/>
              <a:t>9.1.4  802.11 </a:t>
            </a:r>
            <a:r>
              <a:rPr lang="zh-CN" altLang="en-US" sz="4000"/>
              <a:t>局域网的 </a:t>
            </a:r>
            <a:r>
              <a:rPr lang="en-US" altLang="zh-CN" sz="4000"/>
              <a:t>MAC </a:t>
            </a:r>
            <a:r>
              <a:rPr lang="zh-CN" altLang="en-US" sz="4000"/>
              <a:t>帧</a:t>
            </a:r>
          </a:p>
        </p:txBody>
      </p:sp>
      <p:sp>
        <p:nvSpPr>
          <p:cNvPr id="1262595" name="Rectangle 3">
            <a:extLst>
              <a:ext uri="{FF2B5EF4-FFF2-40B4-BE49-F238E27FC236}">
                <a16:creationId xmlns:a16="http://schemas.microsoft.com/office/drawing/2014/main" id="{31EEF386-AC2C-4F45-A1A1-EA1C4B59E7DC}"/>
              </a:ext>
            </a:extLst>
          </p:cNvPr>
          <p:cNvSpPr>
            <a:spLocks noGrp="1" noChangeArrowheads="1"/>
          </p:cNvSpPr>
          <p:nvPr>
            <p:ph type="body" idx="1"/>
          </p:nvPr>
        </p:nvSpPr>
        <p:spPr>
          <a:xfrm>
            <a:off x="1042988" y="1773238"/>
            <a:ext cx="7772400" cy="1584325"/>
          </a:xfrm>
        </p:spPr>
        <p:txBody>
          <a:bodyPr/>
          <a:lstStyle/>
          <a:p>
            <a:pPr eaLnBrk="1" hangingPunct="1"/>
            <a:r>
              <a:rPr lang="en-US" altLang="zh-CN" sz="2800"/>
              <a:t>802.11 </a:t>
            </a:r>
            <a:r>
              <a:rPr lang="zh-CN" altLang="en-US" sz="2800"/>
              <a:t>帧共有三种类型，即</a:t>
            </a:r>
            <a:r>
              <a:rPr lang="zh-CN" altLang="en-US" sz="2800">
                <a:solidFill>
                  <a:schemeClr val="hlink"/>
                </a:solidFill>
              </a:rPr>
              <a:t>控制帧</a:t>
            </a:r>
            <a:r>
              <a:rPr lang="zh-CN" altLang="en-US" sz="2800"/>
              <a:t>、</a:t>
            </a:r>
            <a:r>
              <a:rPr lang="zh-CN" altLang="en-US" sz="2800">
                <a:solidFill>
                  <a:schemeClr val="hlink"/>
                </a:solidFill>
              </a:rPr>
              <a:t>数据帧</a:t>
            </a:r>
            <a:r>
              <a:rPr lang="zh-CN" altLang="en-US" sz="2800"/>
              <a:t>和</a:t>
            </a:r>
            <a:r>
              <a:rPr lang="zh-CN" altLang="en-US" sz="2800">
                <a:solidFill>
                  <a:schemeClr val="hlink"/>
                </a:solidFill>
              </a:rPr>
              <a:t>管理帧</a:t>
            </a:r>
            <a:r>
              <a:rPr lang="zh-CN" altLang="en-US" sz="2800"/>
              <a:t>。</a:t>
            </a:r>
          </a:p>
          <a:p>
            <a:pPr eaLnBrk="1" hangingPunct="1"/>
            <a:r>
              <a:rPr lang="zh-CN" altLang="en-US" sz="2800"/>
              <a:t>下面是数据帧的主要字段。  </a:t>
            </a:r>
          </a:p>
        </p:txBody>
      </p:sp>
      <p:sp>
        <p:nvSpPr>
          <p:cNvPr id="1262596" name="Freeform 4">
            <a:extLst>
              <a:ext uri="{FF2B5EF4-FFF2-40B4-BE49-F238E27FC236}">
                <a16:creationId xmlns:a16="http://schemas.microsoft.com/office/drawing/2014/main" id="{746D1F74-7D3D-455C-BB53-6391BDA5E2D7}"/>
              </a:ext>
            </a:extLst>
          </p:cNvPr>
          <p:cNvSpPr>
            <a:spLocks/>
          </p:cNvSpPr>
          <p:nvPr/>
        </p:nvSpPr>
        <p:spPr bwMode="auto">
          <a:xfrm>
            <a:off x="406400" y="4724400"/>
            <a:ext cx="8064500" cy="576263"/>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 name="T10" fmla="*/ 0 60000 65536"/>
              <a:gd name="T11" fmla="*/ 0 60000 65536"/>
              <a:gd name="T12" fmla="*/ 0 60000 65536"/>
              <a:gd name="T13" fmla="*/ 0 60000 65536"/>
              <a:gd name="T14" fmla="*/ 0 60000 65536"/>
              <a:gd name="T15" fmla="*/ 0 w 5080"/>
              <a:gd name="T16" fmla="*/ 0 h 363"/>
              <a:gd name="T17" fmla="*/ 5080 w 5080"/>
              <a:gd name="T18" fmla="*/ 363 h 363"/>
            </a:gdLst>
            <a:ahLst/>
            <a:cxnLst>
              <a:cxn ang="T10">
                <a:pos x="T0" y="T1"/>
              </a:cxn>
              <a:cxn ang="T11">
                <a:pos x="T2" y="T3"/>
              </a:cxn>
              <a:cxn ang="T12">
                <a:pos x="T4" y="T5"/>
              </a:cxn>
              <a:cxn ang="T13">
                <a:pos x="T6" y="T7"/>
              </a:cxn>
              <a:cxn ang="T14">
                <a:pos x="T8" y="T9"/>
              </a:cxn>
            </a:cxnLst>
            <a:rect l="T15" t="T16" r="T17" b="T18"/>
            <a:pathLst>
              <a:path w="5080" h="363">
                <a:moveTo>
                  <a:pt x="0" y="363"/>
                </a:moveTo>
                <a:lnTo>
                  <a:pt x="181" y="0"/>
                </a:lnTo>
                <a:lnTo>
                  <a:pt x="725" y="0"/>
                </a:lnTo>
                <a:lnTo>
                  <a:pt x="5080" y="363"/>
                </a:lnTo>
                <a:lnTo>
                  <a:pt x="0" y="363"/>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597" name="Text Box 5">
            <a:extLst>
              <a:ext uri="{FF2B5EF4-FFF2-40B4-BE49-F238E27FC236}">
                <a16:creationId xmlns:a16="http://schemas.microsoft.com/office/drawing/2014/main" id="{3DCC4F94-637A-453E-A3D7-543385B23A93}"/>
              </a:ext>
            </a:extLst>
          </p:cNvPr>
          <p:cNvSpPr txBox="1">
            <a:spLocks noChangeArrowheads="1"/>
          </p:cNvSpPr>
          <p:nvPr/>
        </p:nvSpPr>
        <p:spPr bwMode="auto">
          <a:xfrm>
            <a:off x="222250" y="4025900"/>
            <a:ext cx="937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folHlink"/>
                </a:solidFill>
                <a:ea typeface="黑体" panose="02010609060101010101" pitchFamily="49" charset="-122"/>
              </a:rPr>
              <a:t>字节        </a:t>
            </a:r>
            <a:r>
              <a:rPr lang="en-US" altLang="zh-CN" sz="1600">
                <a:solidFill>
                  <a:schemeClr val="folHlink"/>
                </a:solidFill>
                <a:ea typeface="黑体" panose="02010609060101010101" pitchFamily="49" charset="-122"/>
              </a:rPr>
              <a:t>2              2               6               6               6               2              6               0 ~ 2312             4</a:t>
            </a:r>
          </a:p>
        </p:txBody>
      </p:sp>
      <p:sp>
        <p:nvSpPr>
          <p:cNvPr id="1262598" name="Rectangle 6">
            <a:extLst>
              <a:ext uri="{FF2B5EF4-FFF2-40B4-BE49-F238E27FC236}">
                <a16:creationId xmlns:a16="http://schemas.microsoft.com/office/drawing/2014/main" id="{37514BCC-2937-4DB0-9798-AC0A07A03BA3}"/>
              </a:ext>
            </a:extLst>
          </p:cNvPr>
          <p:cNvSpPr>
            <a:spLocks noChangeArrowheads="1"/>
          </p:cNvSpPr>
          <p:nvPr/>
        </p:nvSpPr>
        <p:spPr bwMode="auto">
          <a:xfrm>
            <a:off x="695325" y="4373563"/>
            <a:ext cx="857250" cy="342900"/>
          </a:xfrm>
          <a:prstGeom prst="rect">
            <a:avLst/>
          </a:prstGeom>
          <a:solidFill>
            <a:srgbClr val="FFFF99"/>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2599" name="Rectangle 7">
            <a:extLst>
              <a:ext uri="{FF2B5EF4-FFF2-40B4-BE49-F238E27FC236}">
                <a16:creationId xmlns:a16="http://schemas.microsoft.com/office/drawing/2014/main" id="{2E4960AE-6276-462D-AFE5-22F7ADE8F7C7}"/>
              </a:ext>
            </a:extLst>
          </p:cNvPr>
          <p:cNvSpPr>
            <a:spLocks noChangeArrowheads="1"/>
          </p:cNvSpPr>
          <p:nvPr/>
        </p:nvSpPr>
        <p:spPr bwMode="auto">
          <a:xfrm>
            <a:off x="692150" y="4364038"/>
            <a:ext cx="865188" cy="3603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folHlink"/>
                </a:solidFill>
                <a:ea typeface="黑体" panose="02010609060101010101" pitchFamily="49" charset="-122"/>
              </a:rPr>
              <a:t>帧控制</a:t>
            </a:r>
          </a:p>
        </p:txBody>
      </p:sp>
      <p:sp>
        <p:nvSpPr>
          <p:cNvPr id="366600" name="Rectangle 8">
            <a:extLst>
              <a:ext uri="{FF2B5EF4-FFF2-40B4-BE49-F238E27FC236}">
                <a16:creationId xmlns:a16="http://schemas.microsoft.com/office/drawing/2014/main" id="{F787B24A-4C96-47CE-B5E0-18BBCE566F16}"/>
              </a:ext>
            </a:extLst>
          </p:cNvPr>
          <p:cNvSpPr>
            <a:spLocks noChangeArrowheads="1"/>
          </p:cNvSpPr>
          <p:nvPr/>
        </p:nvSpPr>
        <p:spPr bwMode="auto">
          <a:xfrm>
            <a:off x="1557338" y="4364038"/>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folHlink"/>
                </a:solidFill>
                <a:ea typeface="黑体" panose="02010609060101010101" pitchFamily="49" charset="-122"/>
              </a:rPr>
              <a:t>持续期</a:t>
            </a:r>
          </a:p>
        </p:txBody>
      </p:sp>
      <p:sp>
        <p:nvSpPr>
          <p:cNvPr id="366601" name="Rectangle 9">
            <a:extLst>
              <a:ext uri="{FF2B5EF4-FFF2-40B4-BE49-F238E27FC236}">
                <a16:creationId xmlns:a16="http://schemas.microsoft.com/office/drawing/2014/main" id="{A083573D-8B18-486E-A360-C2A38BADD140}"/>
              </a:ext>
            </a:extLst>
          </p:cNvPr>
          <p:cNvSpPr>
            <a:spLocks noChangeArrowheads="1"/>
          </p:cNvSpPr>
          <p:nvPr/>
        </p:nvSpPr>
        <p:spPr bwMode="auto">
          <a:xfrm>
            <a:off x="2422525" y="4364038"/>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地址 </a:t>
            </a:r>
            <a:r>
              <a:rPr lang="en-US" altLang="zh-CN" sz="1600">
                <a:solidFill>
                  <a:schemeClr val="folHlink"/>
                </a:solidFill>
                <a:latin typeface="Arial" charset="0"/>
                <a:ea typeface="黑体" pitchFamily="2" charset="-122"/>
              </a:rPr>
              <a:t>1</a:t>
            </a:r>
          </a:p>
        </p:txBody>
      </p:sp>
      <p:sp>
        <p:nvSpPr>
          <p:cNvPr id="366602" name="Rectangle 10">
            <a:extLst>
              <a:ext uri="{FF2B5EF4-FFF2-40B4-BE49-F238E27FC236}">
                <a16:creationId xmlns:a16="http://schemas.microsoft.com/office/drawing/2014/main" id="{420B2DF2-41F4-44C8-A9C9-D868A34F9CC2}"/>
              </a:ext>
            </a:extLst>
          </p:cNvPr>
          <p:cNvSpPr>
            <a:spLocks noChangeArrowheads="1"/>
          </p:cNvSpPr>
          <p:nvPr/>
        </p:nvSpPr>
        <p:spPr bwMode="auto">
          <a:xfrm>
            <a:off x="3287713" y="4364038"/>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地址 </a:t>
            </a:r>
            <a:r>
              <a:rPr lang="en-US" altLang="zh-CN" sz="1600">
                <a:solidFill>
                  <a:schemeClr val="folHlink"/>
                </a:solidFill>
                <a:latin typeface="Arial" charset="0"/>
                <a:ea typeface="黑体" pitchFamily="2" charset="-122"/>
              </a:rPr>
              <a:t>2</a:t>
            </a:r>
          </a:p>
        </p:txBody>
      </p:sp>
      <p:sp>
        <p:nvSpPr>
          <p:cNvPr id="366603" name="Rectangle 11">
            <a:extLst>
              <a:ext uri="{FF2B5EF4-FFF2-40B4-BE49-F238E27FC236}">
                <a16:creationId xmlns:a16="http://schemas.microsoft.com/office/drawing/2014/main" id="{4683B514-71BF-479C-9477-3180EAD070A6}"/>
              </a:ext>
            </a:extLst>
          </p:cNvPr>
          <p:cNvSpPr>
            <a:spLocks noChangeArrowheads="1"/>
          </p:cNvSpPr>
          <p:nvPr/>
        </p:nvSpPr>
        <p:spPr bwMode="auto">
          <a:xfrm>
            <a:off x="4152900" y="4364038"/>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地址 </a:t>
            </a:r>
            <a:r>
              <a:rPr lang="en-US" altLang="zh-CN" sz="1600">
                <a:solidFill>
                  <a:schemeClr val="folHlink"/>
                </a:solidFill>
                <a:latin typeface="Arial" charset="0"/>
                <a:ea typeface="黑体" pitchFamily="2" charset="-122"/>
              </a:rPr>
              <a:t>3</a:t>
            </a:r>
          </a:p>
        </p:txBody>
      </p:sp>
      <p:sp>
        <p:nvSpPr>
          <p:cNvPr id="366604" name="Rectangle 12">
            <a:extLst>
              <a:ext uri="{FF2B5EF4-FFF2-40B4-BE49-F238E27FC236}">
                <a16:creationId xmlns:a16="http://schemas.microsoft.com/office/drawing/2014/main" id="{07743AF1-7942-4095-AFDD-3FDBBB0E093F}"/>
              </a:ext>
            </a:extLst>
          </p:cNvPr>
          <p:cNvSpPr>
            <a:spLocks noChangeArrowheads="1"/>
          </p:cNvSpPr>
          <p:nvPr/>
        </p:nvSpPr>
        <p:spPr bwMode="auto">
          <a:xfrm>
            <a:off x="5018088" y="4364038"/>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序号控制</a:t>
            </a:r>
          </a:p>
        </p:txBody>
      </p:sp>
      <p:sp>
        <p:nvSpPr>
          <p:cNvPr id="366605" name="Rectangle 13">
            <a:extLst>
              <a:ext uri="{FF2B5EF4-FFF2-40B4-BE49-F238E27FC236}">
                <a16:creationId xmlns:a16="http://schemas.microsoft.com/office/drawing/2014/main" id="{11A2DE3E-F718-437E-8808-646BA2849622}"/>
              </a:ext>
            </a:extLst>
          </p:cNvPr>
          <p:cNvSpPr>
            <a:spLocks noChangeArrowheads="1"/>
          </p:cNvSpPr>
          <p:nvPr/>
        </p:nvSpPr>
        <p:spPr bwMode="auto">
          <a:xfrm>
            <a:off x="5883275" y="4364038"/>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地址 </a:t>
            </a:r>
            <a:r>
              <a:rPr lang="en-US" altLang="zh-CN" sz="1600">
                <a:solidFill>
                  <a:schemeClr val="folHlink"/>
                </a:solidFill>
                <a:latin typeface="Arial" charset="0"/>
                <a:ea typeface="黑体" pitchFamily="2" charset="-122"/>
              </a:rPr>
              <a:t>4</a:t>
            </a:r>
          </a:p>
        </p:txBody>
      </p:sp>
      <p:sp>
        <p:nvSpPr>
          <p:cNvPr id="366606" name="Rectangle 14">
            <a:extLst>
              <a:ext uri="{FF2B5EF4-FFF2-40B4-BE49-F238E27FC236}">
                <a16:creationId xmlns:a16="http://schemas.microsoft.com/office/drawing/2014/main" id="{E72EEC2E-0D25-4DB1-8FB3-CB9F2E80DA31}"/>
              </a:ext>
            </a:extLst>
          </p:cNvPr>
          <p:cNvSpPr>
            <a:spLocks noChangeArrowheads="1"/>
          </p:cNvSpPr>
          <p:nvPr/>
        </p:nvSpPr>
        <p:spPr bwMode="auto">
          <a:xfrm>
            <a:off x="6748463" y="4364038"/>
            <a:ext cx="1362075"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folHlink"/>
                </a:solidFill>
                <a:ea typeface="黑体" panose="02010609060101010101" pitchFamily="49" charset="-122"/>
              </a:rPr>
              <a:t>帧主体</a:t>
            </a:r>
          </a:p>
        </p:txBody>
      </p:sp>
      <p:sp>
        <p:nvSpPr>
          <p:cNvPr id="366607" name="Rectangle 15">
            <a:extLst>
              <a:ext uri="{FF2B5EF4-FFF2-40B4-BE49-F238E27FC236}">
                <a16:creationId xmlns:a16="http://schemas.microsoft.com/office/drawing/2014/main" id="{FA709FF2-74B2-4F5F-9AD9-AFC7B87DE27B}"/>
              </a:ext>
            </a:extLst>
          </p:cNvPr>
          <p:cNvSpPr>
            <a:spLocks noChangeArrowheads="1"/>
          </p:cNvSpPr>
          <p:nvPr/>
        </p:nvSpPr>
        <p:spPr bwMode="auto">
          <a:xfrm>
            <a:off x="8108950" y="4364038"/>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altLang="zh-CN" sz="1600">
                <a:solidFill>
                  <a:schemeClr val="folHlink"/>
                </a:solidFill>
                <a:latin typeface="Arial" charset="0"/>
                <a:ea typeface="黑体" pitchFamily="2" charset="-122"/>
              </a:rPr>
              <a:t>FCS</a:t>
            </a:r>
          </a:p>
        </p:txBody>
      </p:sp>
      <p:sp>
        <p:nvSpPr>
          <p:cNvPr id="366608" name="Rectangle 16">
            <a:extLst>
              <a:ext uri="{FF2B5EF4-FFF2-40B4-BE49-F238E27FC236}">
                <a16:creationId xmlns:a16="http://schemas.microsoft.com/office/drawing/2014/main" id="{6B9AB922-532B-4661-8372-4BFE2D711025}"/>
              </a:ext>
            </a:extLst>
          </p:cNvPr>
          <p:cNvSpPr>
            <a:spLocks noChangeArrowheads="1"/>
          </p:cNvSpPr>
          <p:nvPr/>
        </p:nvSpPr>
        <p:spPr bwMode="auto">
          <a:xfrm>
            <a:off x="404813" y="5300663"/>
            <a:ext cx="86518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协议</a:t>
            </a:r>
          </a:p>
          <a:p>
            <a:pPr algn="ctr">
              <a:defRPr/>
            </a:pPr>
            <a:r>
              <a:rPr lang="zh-CN" altLang="en-US" sz="1600">
                <a:solidFill>
                  <a:schemeClr val="folHlink"/>
                </a:solidFill>
                <a:latin typeface="Arial" charset="0"/>
                <a:ea typeface="黑体" pitchFamily="2" charset="-122"/>
              </a:rPr>
              <a:t>版本</a:t>
            </a:r>
          </a:p>
        </p:txBody>
      </p:sp>
      <p:sp>
        <p:nvSpPr>
          <p:cNvPr id="366609" name="Rectangle 17">
            <a:extLst>
              <a:ext uri="{FF2B5EF4-FFF2-40B4-BE49-F238E27FC236}">
                <a16:creationId xmlns:a16="http://schemas.microsoft.com/office/drawing/2014/main" id="{0EA1C689-7425-49F2-A636-ADCE28D9A9F3}"/>
              </a:ext>
            </a:extLst>
          </p:cNvPr>
          <p:cNvSpPr>
            <a:spLocks noChangeArrowheads="1"/>
          </p:cNvSpPr>
          <p:nvPr/>
        </p:nvSpPr>
        <p:spPr bwMode="auto">
          <a:xfrm>
            <a:off x="1270000" y="5300663"/>
            <a:ext cx="86518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folHlink"/>
                </a:solidFill>
                <a:ea typeface="黑体" panose="02010609060101010101" pitchFamily="49" charset="-122"/>
              </a:rPr>
              <a:t>类型</a:t>
            </a:r>
          </a:p>
        </p:txBody>
      </p:sp>
      <p:sp>
        <p:nvSpPr>
          <p:cNvPr id="366610" name="Rectangle 18">
            <a:extLst>
              <a:ext uri="{FF2B5EF4-FFF2-40B4-BE49-F238E27FC236}">
                <a16:creationId xmlns:a16="http://schemas.microsoft.com/office/drawing/2014/main" id="{353DAB96-B1A3-4DA4-8E31-6A6772458E66}"/>
              </a:ext>
            </a:extLst>
          </p:cNvPr>
          <p:cNvSpPr>
            <a:spLocks noChangeArrowheads="1"/>
          </p:cNvSpPr>
          <p:nvPr/>
        </p:nvSpPr>
        <p:spPr bwMode="auto">
          <a:xfrm>
            <a:off x="2135188" y="5300663"/>
            <a:ext cx="1727200"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folHlink"/>
                </a:solidFill>
                <a:ea typeface="黑体" panose="02010609060101010101" pitchFamily="49" charset="-122"/>
              </a:rPr>
              <a:t>子类型</a:t>
            </a:r>
          </a:p>
        </p:txBody>
      </p:sp>
      <p:sp>
        <p:nvSpPr>
          <p:cNvPr id="366611" name="Rectangle 19">
            <a:extLst>
              <a:ext uri="{FF2B5EF4-FFF2-40B4-BE49-F238E27FC236}">
                <a16:creationId xmlns:a16="http://schemas.microsoft.com/office/drawing/2014/main" id="{3E8D184A-0962-480D-831D-046B4D4BFB42}"/>
              </a:ext>
            </a:extLst>
          </p:cNvPr>
          <p:cNvSpPr>
            <a:spLocks noChangeArrowheads="1"/>
          </p:cNvSpPr>
          <p:nvPr/>
        </p:nvSpPr>
        <p:spPr bwMode="auto">
          <a:xfrm>
            <a:off x="3859213" y="5300663"/>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到</a:t>
            </a:r>
          </a:p>
          <a:p>
            <a:pPr algn="ctr">
              <a:defRPr/>
            </a:pPr>
            <a:r>
              <a:rPr lang="en-US" altLang="zh-CN" sz="1600">
                <a:solidFill>
                  <a:schemeClr val="folHlink"/>
                </a:solidFill>
                <a:latin typeface="Arial" charset="0"/>
                <a:ea typeface="黑体" pitchFamily="2" charset="-122"/>
              </a:rPr>
              <a:t>DS</a:t>
            </a:r>
          </a:p>
        </p:txBody>
      </p:sp>
      <p:sp>
        <p:nvSpPr>
          <p:cNvPr id="366612" name="Rectangle 20">
            <a:extLst>
              <a:ext uri="{FF2B5EF4-FFF2-40B4-BE49-F238E27FC236}">
                <a16:creationId xmlns:a16="http://schemas.microsoft.com/office/drawing/2014/main" id="{62664F73-4E5C-4FC8-B6A5-EB1895391B07}"/>
              </a:ext>
            </a:extLst>
          </p:cNvPr>
          <p:cNvSpPr>
            <a:spLocks noChangeArrowheads="1"/>
          </p:cNvSpPr>
          <p:nvPr/>
        </p:nvSpPr>
        <p:spPr bwMode="auto">
          <a:xfrm>
            <a:off x="4438650" y="5300663"/>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从</a:t>
            </a:r>
          </a:p>
          <a:p>
            <a:pPr algn="ctr">
              <a:defRPr/>
            </a:pPr>
            <a:r>
              <a:rPr lang="en-US" altLang="zh-CN" sz="1600">
                <a:solidFill>
                  <a:schemeClr val="folHlink"/>
                </a:solidFill>
                <a:latin typeface="Arial" charset="0"/>
                <a:ea typeface="黑体" pitchFamily="2" charset="-122"/>
              </a:rPr>
              <a:t>DS</a:t>
            </a:r>
          </a:p>
        </p:txBody>
      </p:sp>
      <p:sp>
        <p:nvSpPr>
          <p:cNvPr id="366613" name="Rectangle 21">
            <a:extLst>
              <a:ext uri="{FF2B5EF4-FFF2-40B4-BE49-F238E27FC236}">
                <a16:creationId xmlns:a16="http://schemas.microsoft.com/office/drawing/2014/main" id="{0C6C3AA8-0C17-4E0A-B88A-1810E0AA54FD}"/>
              </a:ext>
            </a:extLst>
          </p:cNvPr>
          <p:cNvSpPr>
            <a:spLocks noChangeArrowheads="1"/>
          </p:cNvSpPr>
          <p:nvPr/>
        </p:nvSpPr>
        <p:spPr bwMode="auto">
          <a:xfrm>
            <a:off x="5018088" y="5300663"/>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更多</a:t>
            </a:r>
          </a:p>
          <a:p>
            <a:pPr algn="ctr">
              <a:defRPr/>
            </a:pPr>
            <a:r>
              <a:rPr lang="zh-CN" altLang="en-US" sz="1600">
                <a:solidFill>
                  <a:schemeClr val="folHlink"/>
                </a:solidFill>
                <a:latin typeface="Arial" charset="0"/>
                <a:ea typeface="黑体" pitchFamily="2" charset="-122"/>
              </a:rPr>
              <a:t>分片</a:t>
            </a:r>
          </a:p>
        </p:txBody>
      </p:sp>
      <p:sp>
        <p:nvSpPr>
          <p:cNvPr id="366614" name="Rectangle 22">
            <a:extLst>
              <a:ext uri="{FF2B5EF4-FFF2-40B4-BE49-F238E27FC236}">
                <a16:creationId xmlns:a16="http://schemas.microsoft.com/office/drawing/2014/main" id="{BE0556D5-7F01-4FB0-8746-317A01E7D7F2}"/>
              </a:ext>
            </a:extLst>
          </p:cNvPr>
          <p:cNvSpPr>
            <a:spLocks noChangeArrowheads="1"/>
          </p:cNvSpPr>
          <p:nvPr/>
        </p:nvSpPr>
        <p:spPr bwMode="auto">
          <a:xfrm>
            <a:off x="5597525" y="5300663"/>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folHlink"/>
                </a:solidFill>
                <a:ea typeface="黑体" panose="02010609060101010101" pitchFamily="49" charset="-122"/>
              </a:rPr>
              <a:t>重试</a:t>
            </a:r>
          </a:p>
        </p:txBody>
      </p:sp>
      <p:sp>
        <p:nvSpPr>
          <p:cNvPr id="366615" name="Rectangle 23">
            <a:extLst>
              <a:ext uri="{FF2B5EF4-FFF2-40B4-BE49-F238E27FC236}">
                <a16:creationId xmlns:a16="http://schemas.microsoft.com/office/drawing/2014/main" id="{061A1714-A773-410C-9718-27DBBEC97704}"/>
              </a:ext>
            </a:extLst>
          </p:cNvPr>
          <p:cNvSpPr>
            <a:spLocks noChangeArrowheads="1"/>
          </p:cNvSpPr>
          <p:nvPr/>
        </p:nvSpPr>
        <p:spPr bwMode="auto">
          <a:xfrm>
            <a:off x="6176963" y="5300663"/>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功率</a:t>
            </a:r>
          </a:p>
          <a:p>
            <a:pPr algn="ctr">
              <a:defRPr/>
            </a:pPr>
            <a:r>
              <a:rPr lang="zh-CN" altLang="en-US" sz="1600">
                <a:solidFill>
                  <a:schemeClr val="folHlink"/>
                </a:solidFill>
                <a:latin typeface="Arial" charset="0"/>
                <a:ea typeface="黑体" pitchFamily="2" charset="-122"/>
              </a:rPr>
              <a:t>管理</a:t>
            </a:r>
          </a:p>
        </p:txBody>
      </p:sp>
      <p:sp>
        <p:nvSpPr>
          <p:cNvPr id="366616" name="Rectangle 24">
            <a:extLst>
              <a:ext uri="{FF2B5EF4-FFF2-40B4-BE49-F238E27FC236}">
                <a16:creationId xmlns:a16="http://schemas.microsoft.com/office/drawing/2014/main" id="{B17043D7-F2ED-4884-B733-1A7ED4F0804F}"/>
              </a:ext>
            </a:extLst>
          </p:cNvPr>
          <p:cNvSpPr>
            <a:spLocks noChangeArrowheads="1"/>
          </p:cNvSpPr>
          <p:nvPr/>
        </p:nvSpPr>
        <p:spPr bwMode="auto">
          <a:xfrm>
            <a:off x="6756400" y="5300663"/>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zh-CN" altLang="en-US" sz="1600">
                <a:solidFill>
                  <a:schemeClr val="folHlink"/>
                </a:solidFill>
                <a:latin typeface="Arial" charset="0"/>
                <a:ea typeface="黑体" pitchFamily="2" charset="-122"/>
              </a:rPr>
              <a:t>更多</a:t>
            </a:r>
          </a:p>
          <a:p>
            <a:pPr algn="ctr">
              <a:defRPr/>
            </a:pPr>
            <a:r>
              <a:rPr lang="zh-CN" altLang="en-US" sz="1600">
                <a:solidFill>
                  <a:schemeClr val="folHlink"/>
                </a:solidFill>
                <a:latin typeface="Arial" charset="0"/>
                <a:ea typeface="黑体" pitchFamily="2" charset="-122"/>
              </a:rPr>
              <a:t>数据</a:t>
            </a:r>
          </a:p>
        </p:txBody>
      </p:sp>
      <p:sp>
        <p:nvSpPr>
          <p:cNvPr id="366617" name="Rectangle 25">
            <a:extLst>
              <a:ext uri="{FF2B5EF4-FFF2-40B4-BE49-F238E27FC236}">
                <a16:creationId xmlns:a16="http://schemas.microsoft.com/office/drawing/2014/main" id="{1F79C9AC-F82B-4459-BB46-CFC485DA1F0A}"/>
              </a:ext>
            </a:extLst>
          </p:cNvPr>
          <p:cNvSpPr>
            <a:spLocks noChangeArrowheads="1"/>
          </p:cNvSpPr>
          <p:nvPr/>
        </p:nvSpPr>
        <p:spPr bwMode="auto">
          <a:xfrm>
            <a:off x="7335838" y="5300663"/>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altLang="zh-CN" sz="1600">
                <a:solidFill>
                  <a:schemeClr val="folHlink"/>
                </a:solidFill>
                <a:latin typeface="Arial" charset="0"/>
                <a:ea typeface="黑体" pitchFamily="2" charset="-122"/>
              </a:rPr>
              <a:t>WEP</a:t>
            </a:r>
          </a:p>
        </p:txBody>
      </p:sp>
      <p:sp>
        <p:nvSpPr>
          <p:cNvPr id="366618" name="Rectangle 26">
            <a:extLst>
              <a:ext uri="{FF2B5EF4-FFF2-40B4-BE49-F238E27FC236}">
                <a16:creationId xmlns:a16="http://schemas.microsoft.com/office/drawing/2014/main" id="{51D43396-7B68-460A-B451-E5F5D453924C}"/>
              </a:ext>
            </a:extLst>
          </p:cNvPr>
          <p:cNvSpPr>
            <a:spLocks noChangeArrowheads="1"/>
          </p:cNvSpPr>
          <p:nvPr/>
        </p:nvSpPr>
        <p:spPr bwMode="auto">
          <a:xfrm>
            <a:off x="7915275" y="5300663"/>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folHlink"/>
                </a:solidFill>
                <a:ea typeface="黑体" panose="02010609060101010101" pitchFamily="49" charset="-122"/>
              </a:rPr>
              <a:t>顺序</a:t>
            </a:r>
          </a:p>
        </p:txBody>
      </p:sp>
      <p:sp>
        <p:nvSpPr>
          <p:cNvPr id="1262619" name="Text Box 27">
            <a:extLst>
              <a:ext uri="{FF2B5EF4-FFF2-40B4-BE49-F238E27FC236}">
                <a16:creationId xmlns:a16="http://schemas.microsoft.com/office/drawing/2014/main" id="{2B16F824-7A8B-4FAF-A35E-0CFC51D15BEC}"/>
              </a:ext>
            </a:extLst>
          </p:cNvPr>
          <p:cNvSpPr txBox="1">
            <a:spLocks noChangeArrowheads="1"/>
          </p:cNvSpPr>
          <p:nvPr/>
        </p:nvSpPr>
        <p:spPr bwMode="auto">
          <a:xfrm>
            <a:off x="107950" y="4962525"/>
            <a:ext cx="9228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folHlink"/>
                </a:solidFill>
                <a:ea typeface="黑体" panose="02010609060101010101" pitchFamily="49" charset="-122"/>
              </a:rPr>
              <a:t>位        </a:t>
            </a:r>
            <a:r>
              <a:rPr lang="en-US" altLang="zh-CN" sz="1600">
                <a:solidFill>
                  <a:schemeClr val="folHlink"/>
                </a:solidFill>
                <a:ea typeface="黑体" panose="02010609060101010101" pitchFamily="49" charset="-122"/>
              </a:rPr>
              <a:t>2              2                       4                      1         1          1         1         1         1           1         1</a:t>
            </a:r>
          </a:p>
        </p:txBody>
      </p:sp>
      <p:sp>
        <p:nvSpPr>
          <p:cNvPr id="1262620" name="AutoShape 28">
            <a:extLst>
              <a:ext uri="{FF2B5EF4-FFF2-40B4-BE49-F238E27FC236}">
                <a16:creationId xmlns:a16="http://schemas.microsoft.com/office/drawing/2014/main" id="{53728002-5E3C-4121-9F54-6BF82782908B}"/>
              </a:ext>
            </a:extLst>
          </p:cNvPr>
          <p:cNvSpPr>
            <a:spLocks/>
          </p:cNvSpPr>
          <p:nvPr/>
        </p:nvSpPr>
        <p:spPr bwMode="auto">
          <a:xfrm rot="-5400000">
            <a:off x="3593307" y="910431"/>
            <a:ext cx="254000" cy="6053137"/>
          </a:xfrm>
          <a:prstGeom prst="rightBrace">
            <a:avLst>
              <a:gd name="adj1" fmla="val 19859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2621" name="Text Box 29">
            <a:extLst>
              <a:ext uri="{FF2B5EF4-FFF2-40B4-BE49-F238E27FC236}">
                <a16:creationId xmlns:a16="http://schemas.microsoft.com/office/drawing/2014/main" id="{EB7544EC-89E9-4C5B-A0D3-C4C81F71A812}"/>
              </a:ext>
            </a:extLst>
          </p:cNvPr>
          <p:cNvSpPr txBox="1">
            <a:spLocks noChangeArrowheads="1"/>
          </p:cNvSpPr>
          <p:nvPr/>
        </p:nvSpPr>
        <p:spPr bwMode="auto">
          <a:xfrm>
            <a:off x="3059113" y="34036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ea typeface="黑体" panose="02010609060101010101" pitchFamily="49" charset="-122"/>
              </a:rPr>
              <a:t>MAC </a:t>
            </a:r>
            <a:r>
              <a:rPr lang="zh-CN" altLang="en-US" sz="2400">
                <a:solidFill>
                  <a:schemeClr val="folHlink"/>
                </a:solidFill>
                <a:ea typeface="黑体" panose="02010609060101010101" pitchFamily="49" charset="-122"/>
              </a:rPr>
              <a:t>首部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a:extLst>
              <a:ext uri="{FF2B5EF4-FFF2-40B4-BE49-F238E27FC236}">
                <a16:creationId xmlns:a16="http://schemas.microsoft.com/office/drawing/2014/main" id="{605C5573-E6DA-4EC7-BA4A-357CE2047C56}"/>
              </a:ext>
            </a:extLst>
          </p:cNvPr>
          <p:cNvSpPr>
            <a:spLocks noGrp="1" noChangeArrowheads="1"/>
          </p:cNvSpPr>
          <p:nvPr>
            <p:ph type="title"/>
          </p:nvPr>
        </p:nvSpPr>
        <p:spPr/>
        <p:txBody>
          <a:bodyPr/>
          <a:lstStyle/>
          <a:p>
            <a:pPr algn="ctr" eaLnBrk="1" hangingPunct="1"/>
            <a:r>
              <a:rPr lang="en-US" altLang="zh-CN" sz="4000"/>
              <a:t>802.11 </a:t>
            </a:r>
            <a:r>
              <a:rPr lang="zh-CN" altLang="en-US" sz="4000"/>
              <a:t>数据帧的三大部分 </a:t>
            </a:r>
          </a:p>
        </p:txBody>
      </p:sp>
      <p:sp>
        <p:nvSpPr>
          <p:cNvPr id="1263619" name="Rectangle 3">
            <a:extLst>
              <a:ext uri="{FF2B5EF4-FFF2-40B4-BE49-F238E27FC236}">
                <a16:creationId xmlns:a16="http://schemas.microsoft.com/office/drawing/2014/main" id="{03BE2731-9ABF-4DB4-AF69-31499243A39C}"/>
              </a:ext>
            </a:extLst>
          </p:cNvPr>
          <p:cNvSpPr>
            <a:spLocks noGrp="1" noChangeArrowheads="1"/>
          </p:cNvSpPr>
          <p:nvPr>
            <p:ph type="body" idx="1"/>
          </p:nvPr>
        </p:nvSpPr>
        <p:spPr/>
        <p:txBody>
          <a:bodyPr/>
          <a:lstStyle/>
          <a:p>
            <a:pPr eaLnBrk="1" hangingPunct="1"/>
            <a:r>
              <a:rPr lang="en-US" altLang="zh-CN">
                <a:solidFill>
                  <a:schemeClr val="hlink"/>
                </a:solidFill>
              </a:rPr>
              <a:t>MAC </a:t>
            </a:r>
            <a:r>
              <a:rPr lang="zh-CN" altLang="en-US">
                <a:solidFill>
                  <a:schemeClr val="hlink"/>
                </a:solidFill>
              </a:rPr>
              <a:t>首部</a:t>
            </a:r>
            <a:r>
              <a:rPr lang="zh-CN" altLang="en-US"/>
              <a:t>，共 </a:t>
            </a:r>
            <a:r>
              <a:rPr lang="en-US" altLang="zh-CN"/>
              <a:t>30 </a:t>
            </a:r>
            <a:r>
              <a:rPr lang="zh-CN" altLang="en-US"/>
              <a:t>字节。帧的复杂性都在帧的首部。</a:t>
            </a:r>
          </a:p>
          <a:p>
            <a:pPr eaLnBrk="1" hangingPunct="1"/>
            <a:r>
              <a:rPr lang="zh-CN" altLang="en-US">
                <a:solidFill>
                  <a:schemeClr val="hlink"/>
                </a:solidFill>
              </a:rPr>
              <a:t>帧主体</a:t>
            </a:r>
            <a:r>
              <a:rPr lang="zh-CN" altLang="en-US"/>
              <a:t>，也就是帧的数据部分，不超过</a:t>
            </a:r>
            <a:r>
              <a:rPr lang="en-US" altLang="zh-CN"/>
              <a:t>2312 </a:t>
            </a:r>
            <a:r>
              <a:rPr lang="zh-CN" altLang="en-US"/>
              <a:t>字节。这个数值比以太网的最大长度长很多。不过 </a:t>
            </a:r>
            <a:r>
              <a:rPr lang="en-US" altLang="zh-CN"/>
              <a:t>802.11 </a:t>
            </a:r>
            <a:r>
              <a:rPr lang="zh-CN" altLang="en-US"/>
              <a:t>帧的长度通常都是小于 </a:t>
            </a:r>
            <a:r>
              <a:rPr lang="en-US" altLang="zh-CN"/>
              <a:t>1500 </a:t>
            </a:r>
            <a:r>
              <a:rPr lang="zh-CN" altLang="en-US"/>
              <a:t>字节。</a:t>
            </a:r>
          </a:p>
          <a:p>
            <a:pPr eaLnBrk="1" hangingPunct="1"/>
            <a:r>
              <a:rPr lang="zh-CN" altLang="en-US">
                <a:solidFill>
                  <a:schemeClr val="hlink"/>
                </a:solidFill>
              </a:rPr>
              <a:t>帧检验序列 </a:t>
            </a:r>
            <a:r>
              <a:rPr lang="en-US" altLang="zh-CN">
                <a:solidFill>
                  <a:schemeClr val="hlink"/>
                </a:solidFill>
              </a:rPr>
              <a:t>FCS</a:t>
            </a:r>
            <a:r>
              <a:rPr lang="en-US" altLang="zh-CN"/>
              <a:t> </a:t>
            </a:r>
            <a:r>
              <a:rPr lang="zh-CN" altLang="en-US"/>
              <a:t>是尾部，共 </a:t>
            </a:r>
            <a:r>
              <a:rPr lang="en-US" altLang="zh-CN"/>
              <a:t>4 </a:t>
            </a:r>
            <a:r>
              <a:rPr lang="zh-CN" altLang="en-US"/>
              <a:t>字节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a:extLst>
              <a:ext uri="{FF2B5EF4-FFF2-40B4-BE49-F238E27FC236}">
                <a16:creationId xmlns:a16="http://schemas.microsoft.com/office/drawing/2014/main" id="{5BDF963B-6385-4566-9310-F0FE41A43CCB}"/>
              </a:ext>
            </a:extLst>
          </p:cNvPr>
          <p:cNvSpPr>
            <a:spLocks noGrp="1" noChangeArrowheads="1"/>
          </p:cNvSpPr>
          <p:nvPr>
            <p:ph type="title"/>
          </p:nvPr>
        </p:nvSpPr>
        <p:spPr/>
        <p:txBody>
          <a:bodyPr/>
          <a:lstStyle/>
          <a:p>
            <a:pPr eaLnBrk="1" hangingPunct="1"/>
            <a:r>
              <a:rPr lang="en-US" altLang="zh-CN" sz="4000"/>
              <a:t>1. </a:t>
            </a:r>
            <a:r>
              <a:rPr lang="zh-CN" altLang="en-US" sz="4000"/>
              <a:t>关于 </a:t>
            </a:r>
            <a:r>
              <a:rPr lang="en-US" altLang="zh-CN" sz="4000"/>
              <a:t>802.11 </a:t>
            </a:r>
            <a:r>
              <a:rPr lang="zh-CN" altLang="en-US" sz="4000"/>
              <a:t>数据帧的地址</a:t>
            </a:r>
          </a:p>
        </p:txBody>
      </p:sp>
      <p:sp>
        <p:nvSpPr>
          <p:cNvPr id="1264643" name="Rectangle 3">
            <a:extLst>
              <a:ext uri="{FF2B5EF4-FFF2-40B4-BE49-F238E27FC236}">
                <a16:creationId xmlns:a16="http://schemas.microsoft.com/office/drawing/2014/main" id="{BC82B53A-ACAA-4F22-8A1D-AD9B693A7396}"/>
              </a:ext>
            </a:extLst>
          </p:cNvPr>
          <p:cNvSpPr>
            <a:spLocks noGrp="1" noChangeArrowheads="1"/>
          </p:cNvSpPr>
          <p:nvPr>
            <p:ph type="body" idx="1"/>
          </p:nvPr>
        </p:nvSpPr>
        <p:spPr>
          <a:xfrm>
            <a:off x="1042988" y="1917700"/>
            <a:ext cx="7772400" cy="1439863"/>
          </a:xfrm>
        </p:spPr>
        <p:txBody>
          <a:bodyPr/>
          <a:lstStyle/>
          <a:p>
            <a:pPr eaLnBrk="1" hangingPunct="1"/>
            <a:r>
              <a:rPr lang="en-US" altLang="zh-CN" sz="2800"/>
              <a:t>802.11 </a:t>
            </a:r>
            <a:r>
              <a:rPr lang="zh-CN" altLang="en-US" sz="2800"/>
              <a:t>数据帧最特殊的地方就是有四个地址字段。地址 </a:t>
            </a:r>
            <a:r>
              <a:rPr lang="en-US" altLang="zh-CN" sz="2800"/>
              <a:t>4 </a:t>
            </a:r>
            <a:r>
              <a:rPr lang="zh-CN" altLang="en-US" sz="2800"/>
              <a:t>用于自组网络。我们在这里只讨论前三种地址。 </a:t>
            </a:r>
          </a:p>
        </p:txBody>
      </p:sp>
      <p:graphicFrame>
        <p:nvGraphicFramePr>
          <p:cNvPr id="368681" name="Group 41">
            <a:extLst>
              <a:ext uri="{FF2B5EF4-FFF2-40B4-BE49-F238E27FC236}">
                <a16:creationId xmlns:a16="http://schemas.microsoft.com/office/drawing/2014/main" id="{7C5CAF8C-CF47-4000-AF8B-0F9CC7F55154}"/>
              </a:ext>
            </a:extLst>
          </p:cNvPr>
          <p:cNvGraphicFramePr>
            <a:graphicFrameLocks noGrp="1"/>
          </p:cNvGraphicFramePr>
          <p:nvPr/>
        </p:nvGraphicFramePr>
        <p:xfrm>
          <a:off x="185738" y="3933825"/>
          <a:ext cx="8783637" cy="1800225"/>
        </p:xfrm>
        <a:graphic>
          <a:graphicData uri="http://schemas.openxmlformats.org/drawingml/2006/table">
            <a:tbl>
              <a:tblPr/>
              <a:tblGrid>
                <a:gridCol w="1216025">
                  <a:extLst>
                    <a:ext uri="{9D8B030D-6E8A-4147-A177-3AD203B41FA5}">
                      <a16:colId xmlns:a16="http://schemas.microsoft.com/office/drawing/2014/main" val="4181062447"/>
                    </a:ext>
                  </a:extLst>
                </a:gridCol>
                <a:gridCol w="1306512">
                  <a:extLst>
                    <a:ext uri="{9D8B030D-6E8A-4147-A177-3AD203B41FA5}">
                      <a16:colId xmlns:a16="http://schemas.microsoft.com/office/drawing/2014/main" val="1820093057"/>
                    </a:ext>
                  </a:extLst>
                </a:gridCol>
                <a:gridCol w="1870075">
                  <a:extLst>
                    <a:ext uri="{9D8B030D-6E8A-4147-A177-3AD203B41FA5}">
                      <a16:colId xmlns:a16="http://schemas.microsoft.com/office/drawing/2014/main" val="542899826"/>
                    </a:ext>
                  </a:extLst>
                </a:gridCol>
                <a:gridCol w="1498600">
                  <a:extLst>
                    <a:ext uri="{9D8B030D-6E8A-4147-A177-3AD203B41FA5}">
                      <a16:colId xmlns:a16="http://schemas.microsoft.com/office/drawing/2014/main" val="2747606117"/>
                    </a:ext>
                  </a:extLst>
                </a:gridCol>
                <a:gridCol w="1676400">
                  <a:extLst>
                    <a:ext uri="{9D8B030D-6E8A-4147-A177-3AD203B41FA5}">
                      <a16:colId xmlns:a16="http://schemas.microsoft.com/office/drawing/2014/main" val="4246799075"/>
                    </a:ext>
                  </a:extLst>
                </a:gridCol>
                <a:gridCol w="1216025">
                  <a:extLst>
                    <a:ext uri="{9D8B030D-6E8A-4147-A177-3AD203B41FA5}">
                      <a16:colId xmlns:a16="http://schemas.microsoft.com/office/drawing/2014/main" val="2802263544"/>
                    </a:ext>
                  </a:extLst>
                </a:gridCol>
              </a:tblGrid>
              <a:tr h="600075">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到 </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从 </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地址 </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地址 </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地址 </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地址 </a:t>
                      </a: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794313454"/>
                  </a:ext>
                </a:extLst>
              </a:tr>
              <a:tr h="600075">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目的地址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AP </a:t>
                      </a: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源地址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581448755"/>
                  </a:ext>
                </a:extLst>
              </a:tr>
              <a:tr h="600075">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AP </a:t>
                      </a: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源地址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目的地址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Clr>
                          <a:schemeClr val="folHlink"/>
                        </a:buClr>
                        <a:buSzPct val="60000"/>
                        <a:buFont typeface="Wingdings" panose="05000000000000000000" pitchFamily="2" charset="2"/>
                        <a:defRPr sz="28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rgbClr val="333399"/>
                          </a:solidFill>
                          <a:effectLst/>
                          <a:latin typeface="Arial" panose="020B060402020202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54632062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5666" name="Picture 65" descr="发送到AP">
            <a:extLst>
              <a:ext uri="{FF2B5EF4-FFF2-40B4-BE49-F238E27FC236}">
                <a16:creationId xmlns:a16="http://schemas.microsoft.com/office/drawing/2014/main" id="{04C33124-F626-4494-B202-4A397B17B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5667" name="Freeform 66">
            <a:extLst>
              <a:ext uri="{FF2B5EF4-FFF2-40B4-BE49-F238E27FC236}">
                <a16:creationId xmlns:a16="http://schemas.microsoft.com/office/drawing/2014/main" id="{C4E8796A-90B6-42E6-959F-21ED53F36EFC}"/>
              </a:ext>
            </a:extLst>
          </p:cNvPr>
          <p:cNvSpPr>
            <a:spLocks/>
          </p:cNvSpPr>
          <p:nvPr/>
        </p:nvSpPr>
        <p:spPr bwMode="auto">
          <a:xfrm>
            <a:off x="1095375" y="2914650"/>
            <a:ext cx="190500" cy="341313"/>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65668" name="Freeform 67">
            <a:extLst>
              <a:ext uri="{FF2B5EF4-FFF2-40B4-BE49-F238E27FC236}">
                <a16:creationId xmlns:a16="http://schemas.microsoft.com/office/drawing/2014/main" id="{BD749223-656A-4E87-89FB-39F5624FB82E}"/>
              </a:ext>
            </a:extLst>
          </p:cNvPr>
          <p:cNvSpPr>
            <a:spLocks/>
          </p:cNvSpPr>
          <p:nvPr/>
        </p:nvSpPr>
        <p:spPr bwMode="auto">
          <a:xfrm>
            <a:off x="1773238" y="3284538"/>
            <a:ext cx="192087" cy="33972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65669" name="Freeform 68">
            <a:extLst>
              <a:ext uri="{FF2B5EF4-FFF2-40B4-BE49-F238E27FC236}">
                <a16:creationId xmlns:a16="http://schemas.microsoft.com/office/drawing/2014/main" id="{A27E828D-72FA-476A-973D-0F3891B39355}"/>
              </a:ext>
            </a:extLst>
          </p:cNvPr>
          <p:cNvSpPr>
            <a:spLocks/>
          </p:cNvSpPr>
          <p:nvPr/>
        </p:nvSpPr>
        <p:spPr bwMode="auto">
          <a:xfrm>
            <a:off x="1095375" y="3373438"/>
            <a:ext cx="190500" cy="342900"/>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65670" name="Freeform 69">
            <a:extLst>
              <a:ext uri="{FF2B5EF4-FFF2-40B4-BE49-F238E27FC236}">
                <a16:creationId xmlns:a16="http://schemas.microsoft.com/office/drawing/2014/main" id="{30545A04-0457-47C3-8B43-2E483818E281}"/>
              </a:ext>
            </a:extLst>
          </p:cNvPr>
          <p:cNvSpPr>
            <a:spLocks/>
          </p:cNvSpPr>
          <p:nvPr/>
        </p:nvSpPr>
        <p:spPr bwMode="auto">
          <a:xfrm>
            <a:off x="1773238" y="2852738"/>
            <a:ext cx="192087" cy="341312"/>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65671" name="Freeform 72">
            <a:extLst>
              <a:ext uri="{FF2B5EF4-FFF2-40B4-BE49-F238E27FC236}">
                <a16:creationId xmlns:a16="http://schemas.microsoft.com/office/drawing/2014/main" id="{73B68FBE-7F00-4647-95A1-084944A12372}"/>
              </a:ext>
            </a:extLst>
          </p:cNvPr>
          <p:cNvSpPr>
            <a:spLocks/>
          </p:cNvSpPr>
          <p:nvPr/>
        </p:nvSpPr>
        <p:spPr bwMode="auto">
          <a:xfrm>
            <a:off x="4565650" y="2511425"/>
            <a:ext cx="190500" cy="341313"/>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65672" name="Freeform 73">
            <a:extLst>
              <a:ext uri="{FF2B5EF4-FFF2-40B4-BE49-F238E27FC236}">
                <a16:creationId xmlns:a16="http://schemas.microsoft.com/office/drawing/2014/main" id="{D58508B2-9D16-4C8F-A960-F74F55986C56}"/>
              </a:ext>
            </a:extLst>
          </p:cNvPr>
          <p:cNvSpPr>
            <a:spLocks/>
          </p:cNvSpPr>
          <p:nvPr/>
        </p:nvSpPr>
        <p:spPr bwMode="auto">
          <a:xfrm>
            <a:off x="5243513" y="2781300"/>
            <a:ext cx="192087" cy="33972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65673" name="Freeform 74">
            <a:extLst>
              <a:ext uri="{FF2B5EF4-FFF2-40B4-BE49-F238E27FC236}">
                <a16:creationId xmlns:a16="http://schemas.microsoft.com/office/drawing/2014/main" id="{3D869A6D-7E27-4FAC-ADEF-C53BF4197320}"/>
              </a:ext>
            </a:extLst>
          </p:cNvPr>
          <p:cNvSpPr>
            <a:spLocks/>
          </p:cNvSpPr>
          <p:nvPr/>
        </p:nvSpPr>
        <p:spPr bwMode="auto">
          <a:xfrm>
            <a:off x="4565650" y="2941638"/>
            <a:ext cx="190500" cy="342900"/>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65674" name="Freeform 75">
            <a:extLst>
              <a:ext uri="{FF2B5EF4-FFF2-40B4-BE49-F238E27FC236}">
                <a16:creationId xmlns:a16="http://schemas.microsoft.com/office/drawing/2014/main" id="{3E160CDC-C819-4651-B5BF-A8D5EC3B8590}"/>
              </a:ext>
            </a:extLst>
          </p:cNvPr>
          <p:cNvSpPr>
            <a:spLocks/>
          </p:cNvSpPr>
          <p:nvPr/>
        </p:nvSpPr>
        <p:spPr bwMode="auto">
          <a:xfrm>
            <a:off x="5243513" y="2349500"/>
            <a:ext cx="192087" cy="34131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0610" name="Picture 6" descr="CH9-5ed 无线网络">
            <a:extLst>
              <a:ext uri="{FF2B5EF4-FFF2-40B4-BE49-F238E27FC236}">
                <a16:creationId xmlns:a16="http://schemas.microsoft.com/office/drawing/2014/main" id="{9D269913-E84A-4C0C-BF6C-3AD3BD49D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301"/>
          <a:stretch>
            <a:fillRect/>
          </a:stretch>
        </p:blipFill>
        <p:spPr bwMode="auto">
          <a:xfrm>
            <a:off x="0" y="2420938"/>
            <a:ext cx="91440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0611" name="Freeform 7">
            <a:extLst>
              <a:ext uri="{FF2B5EF4-FFF2-40B4-BE49-F238E27FC236}">
                <a16:creationId xmlns:a16="http://schemas.microsoft.com/office/drawing/2014/main" id="{21D221A1-278F-4E89-B66E-E826FD79E450}"/>
              </a:ext>
            </a:extLst>
          </p:cNvPr>
          <p:cNvSpPr>
            <a:spLocks/>
          </p:cNvSpPr>
          <p:nvPr/>
        </p:nvSpPr>
        <p:spPr bwMode="auto">
          <a:xfrm>
            <a:off x="2454275" y="3284538"/>
            <a:ext cx="222250"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20612" name="Freeform 8">
            <a:extLst>
              <a:ext uri="{FF2B5EF4-FFF2-40B4-BE49-F238E27FC236}">
                <a16:creationId xmlns:a16="http://schemas.microsoft.com/office/drawing/2014/main" id="{E7194B34-4CA3-47D1-91F0-A69472AA6660}"/>
              </a:ext>
            </a:extLst>
          </p:cNvPr>
          <p:cNvSpPr>
            <a:spLocks/>
          </p:cNvSpPr>
          <p:nvPr/>
        </p:nvSpPr>
        <p:spPr bwMode="auto">
          <a:xfrm>
            <a:off x="3244850" y="3644900"/>
            <a:ext cx="223838"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20613" name="Freeform 9">
            <a:extLst>
              <a:ext uri="{FF2B5EF4-FFF2-40B4-BE49-F238E27FC236}">
                <a16:creationId xmlns:a16="http://schemas.microsoft.com/office/drawing/2014/main" id="{E1A77FC2-344D-4C77-A31B-FF70121654F5}"/>
              </a:ext>
            </a:extLst>
          </p:cNvPr>
          <p:cNvSpPr>
            <a:spLocks/>
          </p:cNvSpPr>
          <p:nvPr/>
        </p:nvSpPr>
        <p:spPr bwMode="auto">
          <a:xfrm>
            <a:off x="2454275" y="3789363"/>
            <a:ext cx="222250" cy="376237"/>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20614" name="Freeform 10">
            <a:extLst>
              <a:ext uri="{FF2B5EF4-FFF2-40B4-BE49-F238E27FC236}">
                <a16:creationId xmlns:a16="http://schemas.microsoft.com/office/drawing/2014/main" id="{7F0B1441-0222-43FB-87A8-923DD2C1CBAD}"/>
              </a:ext>
            </a:extLst>
          </p:cNvPr>
          <p:cNvSpPr>
            <a:spLocks/>
          </p:cNvSpPr>
          <p:nvPr/>
        </p:nvSpPr>
        <p:spPr bwMode="auto">
          <a:xfrm>
            <a:off x="3244850" y="3141663"/>
            <a:ext cx="223838"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20615" name="Freeform 11">
            <a:extLst>
              <a:ext uri="{FF2B5EF4-FFF2-40B4-BE49-F238E27FC236}">
                <a16:creationId xmlns:a16="http://schemas.microsoft.com/office/drawing/2014/main" id="{CB14F7DC-A4E0-459C-9313-7978A1DA3AF4}"/>
              </a:ext>
            </a:extLst>
          </p:cNvPr>
          <p:cNvSpPr>
            <a:spLocks/>
          </p:cNvSpPr>
          <p:nvPr/>
        </p:nvSpPr>
        <p:spPr bwMode="auto">
          <a:xfrm>
            <a:off x="5859463" y="3213100"/>
            <a:ext cx="223837"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20616" name="Freeform 12">
            <a:extLst>
              <a:ext uri="{FF2B5EF4-FFF2-40B4-BE49-F238E27FC236}">
                <a16:creationId xmlns:a16="http://schemas.microsoft.com/office/drawing/2014/main" id="{1AEB179A-BF2C-462E-87D2-B6CF07935250}"/>
              </a:ext>
            </a:extLst>
          </p:cNvPr>
          <p:cNvSpPr>
            <a:spLocks/>
          </p:cNvSpPr>
          <p:nvPr/>
        </p:nvSpPr>
        <p:spPr bwMode="auto">
          <a:xfrm>
            <a:off x="6653213" y="3644900"/>
            <a:ext cx="223837"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20617" name="Freeform 13">
            <a:extLst>
              <a:ext uri="{FF2B5EF4-FFF2-40B4-BE49-F238E27FC236}">
                <a16:creationId xmlns:a16="http://schemas.microsoft.com/office/drawing/2014/main" id="{DE5B9423-A1D0-45A3-B9ED-1AC4E011539E}"/>
              </a:ext>
            </a:extLst>
          </p:cNvPr>
          <p:cNvSpPr>
            <a:spLocks/>
          </p:cNvSpPr>
          <p:nvPr/>
        </p:nvSpPr>
        <p:spPr bwMode="auto">
          <a:xfrm>
            <a:off x="5859463" y="3716338"/>
            <a:ext cx="223837" cy="374650"/>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20618" name="Freeform 14">
            <a:extLst>
              <a:ext uri="{FF2B5EF4-FFF2-40B4-BE49-F238E27FC236}">
                <a16:creationId xmlns:a16="http://schemas.microsoft.com/office/drawing/2014/main" id="{D4AB2D7C-D4FD-4AE0-89FD-C16078079227}"/>
              </a:ext>
            </a:extLst>
          </p:cNvPr>
          <p:cNvSpPr>
            <a:spLocks/>
          </p:cNvSpPr>
          <p:nvPr/>
        </p:nvSpPr>
        <p:spPr bwMode="auto">
          <a:xfrm>
            <a:off x="6586538" y="3141663"/>
            <a:ext cx="223837"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20619" name="Text Box 16">
            <a:extLst>
              <a:ext uri="{FF2B5EF4-FFF2-40B4-BE49-F238E27FC236}">
                <a16:creationId xmlns:a16="http://schemas.microsoft.com/office/drawing/2014/main" id="{95F953CC-925F-4B12-872B-0750540D9C71}"/>
              </a:ext>
            </a:extLst>
          </p:cNvPr>
          <p:cNvSpPr txBox="1">
            <a:spLocks noChangeArrowheads="1"/>
          </p:cNvSpPr>
          <p:nvPr/>
        </p:nvSpPr>
        <p:spPr bwMode="auto">
          <a:xfrm>
            <a:off x="493713" y="115888"/>
            <a:ext cx="81264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333399"/>
                </a:solidFill>
                <a:ea typeface="黑体" panose="02010609060101010101" pitchFamily="49" charset="-122"/>
              </a:rPr>
              <a:t>基本服务集内的基站叫做</a:t>
            </a:r>
            <a:r>
              <a:rPr lang="zh-CN" altLang="en-US" sz="2800">
                <a:solidFill>
                  <a:schemeClr val="hlink"/>
                </a:solidFill>
                <a:ea typeface="黑体" panose="02010609060101010101" pitchFamily="49" charset="-122"/>
              </a:rPr>
              <a:t>接入点 </a:t>
            </a:r>
            <a:r>
              <a:rPr lang="en-US" altLang="zh-CN" sz="2800">
                <a:solidFill>
                  <a:schemeClr val="hlink"/>
                </a:solidFill>
                <a:ea typeface="黑体" panose="02010609060101010101" pitchFamily="49" charset="-122"/>
              </a:rPr>
              <a:t>AP</a:t>
            </a:r>
            <a:r>
              <a:rPr lang="en-US" altLang="zh-CN" sz="2800">
                <a:solidFill>
                  <a:srgbClr val="333399"/>
                </a:solidFill>
                <a:ea typeface="黑体" panose="02010609060101010101" pitchFamily="49" charset="-122"/>
              </a:rPr>
              <a:t> (Access Point)</a:t>
            </a:r>
          </a:p>
          <a:p>
            <a:pPr algn="ctr" eaLnBrk="1" hangingPunct="1"/>
            <a:r>
              <a:rPr lang="zh-CN" altLang="en-US" sz="2800">
                <a:solidFill>
                  <a:srgbClr val="333399"/>
                </a:solidFill>
                <a:ea typeface="黑体" panose="02010609060101010101" pitchFamily="49" charset="-122"/>
              </a:rPr>
              <a:t>其作用和网桥相似。</a:t>
            </a:r>
          </a:p>
        </p:txBody>
      </p:sp>
      <p:sp>
        <p:nvSpPr>
          <p:cNvPr id="339985" name="Text Box 17">
            <a:extLst>
              <a:ext uri="{FF2B5EF4-FFF2-40B4-BE49-F238E27FC236}">
                <a16:creationId xmlns:a16="http://schemas.microsoft.com/office/drawing/2014/main" id="{D2AEBCCE-9193-41CD-894B-E6D4E71CFF39}"/>
              </a:ext>
            </a:extLst>
          </p:cNvPr>
          <p:cNvSpPr txBox="1">
            <a:spLocks noChangeArrowheads="1"/>
          </p:cNvSpPr>
          <p:nvPr/>
        </p:nvSpPr>
        <p:spPr bwMode="auto">
          <a:xfrm>
            <a:off x="3348038"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1</a:t>
            </a:r>
          </a:p>
        </p:txBody>
      </p:sp>
      <p:sp>
        <p:nvSpPr>
          <p:cNvPr id="339986" name="Text Box 18">
            <a:extLst>
              <a:ext uri="{FF2B5EF4-FFF2-40B4-BE49-F238E27FC236}">
                <a16:creationId xmlns:a16="http://schemas.microsoft.com/office/drawing/2014/main" id="{81B7493F-0AC1-4598-8825-2B43E57FBF8A}"/>
              </a:ext>
            </a:extLst>
          </p:cNvPr>
          <p:cNvSpPr txBox="1">
            <a:spLocks noChangeArrowheads="1"/>
          </p:cNvSpPr>
          <p:nvPr/>
        </p:nvSpPr>
        <p:spPr bwMode="auto">
          <a:xfrm>
            <a:off x="6804025"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2</a:t>
            </a:r>
          </a:p>
        </p:txBody>
      </p:sp>
      <p:sp>
        <p:nvSpPr>
          <p:cNvPr id="339987" name="Text Box 19">
            <a:extLst>
              <a:ext uri="{FF2B5EF4-FFF2-40B4-BE49-F238E27FC236}">
                <a16:creationId xmlns:a16="http://schemas.microsoft.com/office/drawing/2014/main" id="{0AF6697E-7825-4BF7-9E7B-4C76D5973F51}"/>
              </a:ext>
            </a:extLst>
          </p:cNvPr>
          <p:cNvSpPr txBox="1">
            <a:spLocks noChangeArrowheads="1"/>
          </p:cNvSpPr>
          <p:nvPr/>
        </p:nvSpPr>
        <p:spPr bwMode="auto">
          <a:xfrm>
            <a:off x="107950" y="1114425"/>
            <a:ext cx="9013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chemeClr val="tx2"/>
                </a:solidFill>
                <a:ea typeface="黑体" panose="02010609060101010101" pitchFamily="49" charset="-122"/>
              </a:rPr>
              <a:t>当网络管理员安装 </a:t>
            </a:r>
            <a:r>
              <a:rPr lang="en-US" altLang="zh-CN" sz="2800">
                <a:solidFill>
                  <a:schemeClr val="tx2"/>
                </a:solidFill>
                <a:ea typeface="黑体" panose="02010609060101010101" pitchFamily="49" charset="-122"/>
              </a:rPr>
              <a:t>AP </a:t>
            </a:r>
            <a:r>
              <a:rPr lang="zh-CN" altLang="en-US" sz="2800">
                <a:solidFill>
                  <a:schemeClr val="tx2"/>
                </a:solidFill>
                <a:ea typeface="黑体" panose="02010609060101010101" pitchFamily="49" charset="-122"/>
              </a:rPr>
              <a:t>时，必须为该 </a:t>
            </a:r>
            <a:r>
              <a:rPr lang="en-US" altLang="zh-CN" sz="2800">
                <a:solidFill>
                  <a:schemeClr val="tx2"/>
                </a:solidFill>
                <a:ea typeface="黑体" panose="02010609060101010101" pitchFamily="49" charset="-122"/>
              </a:rPr>
              <a:t>AP </a:t>
            </a:r>
            <a:r>
              <a:rPr lang="zh-CN" altLang="en-US" sz="2800">
                <a:solidFill>
                  <a:schemeClr val="tx2"/>
                </a:solidFill>
                <a:ea typeface="黑体" panose="02010609060101010101" pitchFamily="49" charset="-122"/>
              </a:rPr>
              <a:t>分配</a:t>
            </a:r>
          </a:p>
          <a:p>
            <a:pPr algn="ctr" eaLnBrk="1" hangingPunct="1"/>
            <a:r>
              <a:rPr lang="zh-CN" altLang="en-US" sz="2800">
                <a:solidFill>
                  <a:schemeClr val="tx2"/>
                </a:solidFill>
                <a:ea typeface="黑体" panose="02010609060101010101" pitchFamily="49" charset="-122"/>
              </a:rPr>
              <a:t>一个不超过 </a:t>
            </a:r>
            <a:r>
              <a:rPr lang="en-US" altLang="zh-CN" sz="2800">
                <a:solidFill>
                  <a:schemeClr val="tx2"/>
                </a:solidFill>
                <a:ea typeface="黑体" panose="02010609060101010101" pitchFamily="49" charset="-122"/>
              </a:rPr>
              <a:t>32 </a:t>
            </a:r>
            <a:r>
              <a:rPr lang="zh-CN" altLang="en-US" sz="2800">
                <a:solidFill>
                  <a:schemeClr val="tx2"/>
                </a:solidFill>
                <a:ea typeface="黑体" panose="02010609060101010101" pitchFamily="49" charset="-122"/>
              </a:rPr>
              <a:t>字节的</a:t>
            </a:r>
            <a:r>
              <a:rPr lang="zh-CN" altLang="en-US" sz="2800">
                <a:solidFill>
                  <a:schemeClr val="hlink"/>
                </a:solidFill>
                <a:ea typeface="黑体" panose="02010609060101010101" pitchFamily="49" charset="-122"/>
              </a:rPr>
              <a:t>服务集标识符 </a:t>
            </a:r>
            <a:r>
              <a:rPr lang="en-US" altLang="zh-CN" sz="2800">
                <a:solidFill>
                  <a:schemeClr val="hlink"/>
                </a:solidFill>
                <a:ea typeface="黑体" panose="02010609060101010101" pitchFamily="49" charset="-122"/>
              </a:rPr>
              <a:t>SSID</a:t>
            </a:r>
            <a:r>
              <a:rPr lang="en-US" altLang="zh-CN" sz="2800">
                <a:solidFill>
                  <a:schemeClr val="tx2"/>
                </a:solidFill>
                <a:ea typeface="黑体" panose="02010609060101010101" pitchFamily="49" charset="-122"/>
              </a:rPr>
              <a:t> </a:t>
            </a:r>
            <a:r>
              <a:rPr lang="zh-CN" altLang="en-US" sz="2800">
                <a:solidFill>
                  <a:schemeClr val="tx2"/>
                </a:solidFill>
                <a:ea typeface="黑体" panose="02010609060101010101" pitchFamily="49" charset="-122"/>
              </a:rPr>
              <a:t>和一个</a:t>
            </a:r>
            <a:r>
              <a:rPr lang="zh-CN" altLang="en-US" sz="2800">
                <a:solidFill>
                  <a:schemeClr val="hlink"/>
                </a:solidFill>
                <a:ea typeface="黑体" panose="02010609060101010101" pitchFamily="49" charset="-122"/>
              </a:rPr>
              <a:t>信道</a:t>
            </a:r>
            <a:r>
              <a:rPr lang="zh-CN" altLang="en-US" sz="2800">
                <a:solidFill>
                  <a:schemeClr val="tx2"/>
                </a:solidFill>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500"/>
                                  </p:stCondLst>
                                  <p:childTnLst>
                                    <p:set>
                                      <p:cBhvr>
                                        <p:cTn id="6" dur="1000">
                                          <p:stCondLst>
                                            <p:cond delay="0"/>
                                          </p:stCondLst>
                                        </p:cTn>
                                        <p:tgtEl>
                                          <p:spTgt spid="339985"/>
                                        </p:tgtEl>
                                        <p:attrNameLst>
                                          <p:attrName>style.visibility</p:attrName>
                                        </p:attrNameLst>
                                      </p:cBhvr>
                                      <p:to>
                                        <p:strVal val="visible"/>
                                      </p:to>
                                    </p:set>
                                  </p:childTnLst>
                                </p:cTn>
                              </p:par>
                              <p:par>
                                <p:cTn id="7" presetID="11" presetClass="entr" presetSubtype="0" fill="hold" grpId="0" nodeType="withEffect">
                                  <p:stCondLst>
                                    <p:cond delay="500"/>
                                  </p:stCondLst>
                                  <p:childTnLst>
                                    <p:set>
                                      <p:cBhvr>
                                        <p:cTn id="8" dur="1000">
                                          <p:stCondLst>
                                            <p:cond delay="0"/>
                                          </p:stCondLst>
                                        </p:cTn>
                                        <p:tgtEl>
                                          <p:spTgt spid="339986"/>
                                        </p:tgtEl>
                                        <p:attrNameLst>
                                          <p:attrName>style.visibility</p:attrName>
                                        </p:attrNameLst>
                                      </p:cBhvr>
                                      <p:to>
                                        <p:strVal val="visible"/>
                                      </p:to>
                                    </p:set>
                                  </p:childTnLst>
                                </p:cTn>
                              </p:par>
                            </p:childTnLst>
                          </p:cTn>
                        </p:par>
                        <p:par>
                          <p:cTn id="9" fill="hold" nodeType="afterGroup">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39985"/>
                                        </p:tgtEl>
                                        <p:attrNameLst>
                                          <p:attrName>style.visibility</p:attrName>
                                        </p:attrNameLst>
                                      </p:cBhvr>
                                      <p:to>
                                        <p:strVal val="visible"/>
                                      </p:to>
                                    </p:set>
                                  </p:childTnLst>
                                </p:cTn>
                              </p:par>
                              <p:par>
                                <p:cTn id="12" presetID="1" presetClass="entr" presetSubtype="0" fill="hold" grpId="1" nodeType="withEffect">
                                  <p:stCondLst>
                                    <p:cond delay="500"/>
                                  </p:stCondLst>
                                  <p:childTnLst>
                                    <p:set>
                                      <p:cBhvr>
                                        <p:cTn id="13" dur="1" fill="hold">
                                          <p:stCondLst>
                                            <p:cond delay="0"/>
                                          </p:stCondLst>
                                        </p:cTn>
                                        <p:tgtEl>
                                          <p:spTgt spid="33998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33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5" grpId="0"/>
      <p:bldP spid="339985" grpId="1"/>
      <p:bldP spid="339986" grpId="0"/>
      <p:bldP spid="339986" grpId="1"/>
      <p:bldP spid="3399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a:extLst>
              <a:ext uri="{FF2B5EF4-FFF2-40B4-BE49-F238E27FC236}">
                <a16:creationId xmlns:a16="http://schemas.microsoft.com/office/drawing/2014/main" id="{D8B44F10-32CB-491E-8AB0-041DF05B10A6}"/>
              </a:ext>
            </a:extLst>
          </p:cNvPr>
          <p:cNvSpPr>
            <a:spLocks noGrp="1" noChangeArrowheads="1"/>
          </p:cNvSpPr>
          <p:nvPr>
            <p:ph type="title"/>
          </p:nvPr>
        </p:nvSpPr>
        <p:spPr/>
        <p:txBody>
          <a:bodyPr/>
          <a:lstStyle/>
          <a:p>
            <a:pPr marL="838200" indent="-838200" algn="ctr" eaLnBrk="1" hangingPunct="1">
              <a:buFontTx/>
              <a:buAutoNum type="arabicPeriod" startAt="2"/>
            </a:pPr>
            <a:r>
              <a:rPr lang="zh-CN" altLang="en-US" sz="4000"/>
              <a:t>序号控制字段、持续期字段</a:t>
            </a:r>
            <a:br>
              <a:rPr lang="zh-CN" altLang="en-US" sz="4000"/>
            </a:br>
            <a:r>
              <a:rPr lang="zh-CN" altLang="en-US" sz="4000"/>
              <a:t>和帧控制字段 </a:t>
            </a:r>
          </a:p>
        </p:txBody>
      </p:sp>
      <p:sp>
        <p:nvSpPr>
          <p:cNvPr id="1266691" name="Rectangle 3">
            <a:extLst>
              <a:ext uri="{FF2B5EF4-FFF2-40B4-BE49-F238E27FC236}">
                <a16:creationId xmlns:a16="http://schemas.microsoft.com/office/drawing/2014/main" id="{33DC4B2B-C861-4C17-9247-82F3B5E68A46}"/>
              </a:ext>
            </a:extLst>
          </p:cNvPr>
          <p:cNvSpPr>
            <a:spLocks noGrp="1" noChangeArrowheads="1"/>
          </p:cNvSpPr>
          <p:nvPr>
            <p:ph type="body" idx="1"/>
          </p:nvPr>
        </p:nvSpPr>
        <p:spPr>
          <a:xfrm>
            <a:off x="1042988" y="1846263"/>
            <a:ext cx="7772400" cy="4751387"/>
          </a:xfrm>
        </p:spPr>
        <p:txBody>
          <a:bodyPr/>
          <a:lstStyle/>
          <a:p>
            <a:pPr eaLnBrk="1" hangingPunct="1">
              <a:lnSpc>
                <a:spcPct val="90000"/>
              </a:lnSpc>
            </a:pPr>
            <a:r>
              <a:rPr lang="zh-CN" altLang="en-US" sz="2800"/>
              <a:t>序号控制字段占 </a:t>
            </a:r>
            <a:r>
              <a:rPr lang="en-US" altLang="zh-CN" sz="2800"/>
              <a:t>16 </a:t>
            </a:r>
            <a:r>
              <a:rPr lang="zh-CN" altLang="en-US" sz="2800"/>
              <a:t>位，其中序号子字段占 </a:t>
            </a:r>
            <a:r>
              <a:rPr lang="en-US" altLang="zh-CN" sz="2800"/>
              <a:t>12 </a:t>
            </a:r>
            <a:r>
              <a:rPr lang="zh-CN" altLang="en-US" sz="2800"/>
              <a:t>位，分片子字段占 </a:t>
            </a:r>
            <a:r>
              <a:rPr lang="en-US" altLang="zh-CN" sz="2800"/>
              <a:t>4 </a:t>
            </a:r>
            <a:r>
              <a:rPr lang="zh-CN" altLang="en-US" sz="2800"/>
              <a:t>位。</a:t>
            </a:r>
          </a:p>
          <a:p>
            <a:pPr eaLnBrk="1" hangingPunct="1">
              <a:lnSpc>
                <a:spcPct val="90000"/>
              </a:lnSpc>
            </a:pPr>
            <a:r>
              <a:rPr lang="zh-CN" altLang="en-US" sz="2800"/>
              <a:t>持续期字段占 </a:t>
            </a:r>
            <a:r>
              <a:rPr lang="en-US" altLang="zh-CN" sz="2800"/>
              <a:t>16 </a:t>
            </a:r>
            <a:r>
              <a:rPr lang="zh-CN" altLang="en-US" sz="2800"/>
              <a:t>位。</a:t>
            </a:r>
          </a:p>
          <a:p>
            <a:pPr eaLnBrk="1" hangingPunct="1">
              <a:lnSpc>
                <a:spcPct val="90000"/>
              </a:lnSpc>
            </a:pPr>
            <a:r>
              <a:rPr lang="zh-CN" altLang="en-US" sz="2800"/>
              <a:t>帧控制字段共分为 </a:t>
            </a:r>
            <a:r>
              <a:rPr lang="en-US" altLang="zh-CN" sz="2800"/>
              <a:t>11 </a:t>
            </a:r>
            <a:r>
              <a:rPr lang="zh-CN" altLang="en-US" sz="2800"/>
              <a:t>个子字段。</a:t>
            </a:r>
          </a:p>
          <a:p>
            <a:pPr lvl="1" eaLnBrk="1" hangingPunct="1">
              <a:lnSpc>
                <a:spcPct val="90000"/>
              </a:lnSpc>
            </a:pPr>
            <a:r>
              <a:rPr lang="zh-CN" altLang="en-US">
                <a:solidFill>
                  <a:schemeClr val="folHlink"/>
                </a:solidFill>
                <a:latin typeface="Arial" panose="020B0604020202020204" pitchFamily="34" charset="0"/>
                <a:ea typeface="黑体" panose="02010609060101010101" pitchFamily="49" charset="-122"/>
              </a:rPr>
              <a:t>协议版本字段现在是 </a:t>
            </a:r>
            <a:r>
              <a:rPr lang="en-US" altLang="zh-CN">
                <a:solidFill>
                  <a:schemeClr val="folHlink"/>
                </a:solidFill>
                <a:latin typeface="Arial" panose="020B0604020202020204" pitchFamily="34" charset="0"/>
                <a:ea typeface="黑体" panose="02010609060101010101" pitchFamily="49" charset="-122"/>
              </a:rPr>
              <a:t>0</a:t>
            </a:r>
            <a:r>
              <a:rPr lang="zh-CN" altLang="en-US">
                <a:solidFill>
                  <a:schemeClr val="folHlink"/>
                </a:solidFill>
                <a:latin typeface="Arial" panose="020B0604020202020204" pitchFamily="34" charset="0"/>
                <a:ea typeface="黑体" panose="02010609060101010101" pitchFamily="49" charset="-122"/>
              </a:rPr>
              <a:t>。</a:t>
            </a:r>
          </a:p>
          <a:p>
            <a:pPr lvl="1" eaLnBrk="1" hangingPunct="1">
              <a:lnSpc>
                <a:spcPct val="90000"/>
              </a:lnSpc>
            </a:pPr>
            <a:r>
              <a:rPr lang="zh-CN" altLang="en-US">
                <a:solidFill>
                  <a:schemeClr val="folHlink"/>
                </a:solidFill>
                <a:latin typeface="Arial" panose="020B0604020202020204" pitchFamily="34" charset="0"/>
                <a:ea typeface="黑体" panose="02010609060101010101" pitchFamily="49" charset="-122"/>
              </a:rPr>
              <a:t>类型字段和子类型字段用来区分帧的功能。</a:t>
            </a:r>
          </a:p>
          <a:p>
            <a:pPr lvl="1" eaLnBrk="1" hangingPunct="1">
              <a:lnSpc>
                <a:spcPct val="90000"/>
              </a:lnSpc>
            </a:pPr>
            <a:r>
              <a:rPr lang="zh-CN" altLang="en-US">
                <a:solidFill>
                  <a:schemeClr val="folHlink"/>
                </a:solidFill>
                <a:latin typeface="Arial" panose="020B0604020202020204" pitchFamily="34" charset="0"/>
                <a:ea typeface="黑体" panose="02010609060101010101" pitchFamily="49" charset="-122"/>
              </a:rPr>
              <a:t>更多分片字段置为 </a:t>
            </a:r>
            <a:r>
              <a:rPr lang="en-US" altLang="zh-CN">
                <a:solidFill>
                  <a:schemeClr val="folHlink"/>
                </a:solidFill>
                <a:latin typeface="Arial" panose="020B0604020202020204" pitchFamily="34" charset="0"/>
                <a:ea typeface="黑体" panose="02010609060101010101" pitchFamily="49" charset="-122"/>
              </a:rPr>
              <a:t>1 </a:t>
            </a:r>
            <a:r>
              <a:rPr lang="zh-CN" altLang="en-US">
                <a:solidFill>
                  <a:schemeClr val="folHlink"/>
                </a:solidFill>
                <a:latin typeface="Arial" panose="020B0604020202020204" pitchFamily="34" charset="0"/>
                <a:ea typeface="黑体" panose="02010609060101010101" pitchFamily="49" charset="-122"/>
              </a:rPr>
              <a:t>时表明这个帧属于一个帧的多个分片之一。</a:t>
            </a:r>
          </a:p>
          <a:p>
            <a:pPr lvl="1" eaLnBrk="1" hangingPunct="1">
              <a:lnSpc>
                <a:spcPct val="90000"/>
              </a:lnSpc>
            </a:pPr>
            <a:r>
              <a:rPr lang="zh-CN" altLang="en-US">
                <a:solidFill>
                  <a:schemeClr val="folHlink"/>
                </a:solidFill>
                <a:latin typeface="Arial" panose="020B0604020202020204" pitchFamily="34" charset="0"/>
                <a:ea typeface="黑体" panose="02010609060101010101" pitchFamily="49" charset="-122"/>
              </a:rPr>
              <a:t>有线等效保密字段 </a:t>
            </a:r>
            <a:r>
              <a:rPr lang="en-US" altLang="zh-CN">
                <a:solidFill>
                  <a:schemeClr val="folHlink"/>
                </a:solidFill>
                <a:latin typeface="Arial" panose="020B0604020202020204" pitchFamily="34" charset="0"/>
                <a:ea typeface="黑体" panose="02010609060101010101" pitchFamily="49" charset="-122"/>
              </a:rPr>
              <a:t>WEP </a:t>
            </a:r>
            <a:r>
              <a:rPr lang="zh-CN" altLang="en-US">
                <a:solidFill>
                  <a:schemeClr val="folHlink"/>
                </a:solidFill>
                <a:latin typeface="Arial" panose="020B0604020202020204" pitchFamily="34" charset="0"/>
                <a:ea typeface="黑体" panose="02010609060101010101" pitchFamily="49" charset="-122"/>
              </a:rPr>
              <a:t>占 </a:t>
            </a:r>
            <a:r>
              <a:rPr lang="en-US" altLang="zh-CN">
                <a:solidFill>
                  <a:schemeClr val="folHlink"/>
                </a:solidFill>
                <a:latin typeface="Arial" panose="020B0604020202020204" pitchFamily="34" charset="0"/>
                <a:ea typeface="黑体" panose="02010609060101010101" pitchFamily="49" charset="-122"/>
              </a:rPr>
              <a:t>1 </a:t>
            </a:r>
            <a:r>
              <a:rPr lang="zh-CN" altLang="en-US">
                <a:solidFill>
                  <a:schemeClr val="folHlink"/>
                </a:solidFill>
                <a:latin typeface="Arial" panose="020B0604020202020204" pitchFamily="34" charset="0"/>
                <a:ea typeface="黑体" panose="02010609060101010101" pitchFamily="49" charset="-122"/>
              </a:rPr>
              <a:t>位。若 </a:t>
            </a:r>
            <a:r>
              <a:rPr lang="en-US" altLang="zh-CN">
                <a:solidFill>
                  <a:schemeClr val="folHlink"/>
                </a:solidFill>
                <a:latin typeface="Arial" panose="020B0604020202020204" pitchFamily="34" charset="0"/>
                <a:ea typeface="黑体" panose="02010609060101010101" pitchFamily="49" charset="-122"/>
              </a:rPr>
              <a:t>WEP = 1</a:t>
            </a:r>
            <a:r>
              <a:rPr lang="zh-CN" altLang="en-US">
                <a:solidFill>
                  <a:schemeClr val="folHlink"/>
                </a:solidFill>
                <a:latin typeface="Arial" panose="020B0604020202020204" pitchFamily="34" charset="0"/>
                <a:ea typeface="黑体" panose="02010609060101010101" pitchFamily="49" charset="-122"/>
              </a:rPr>
              <a:t>，就表明采用了 </a:t>
            </a:r>
            <a:r>
              <a:rPr lang="en-US" altLang="zh-CN">
                <a:solidFill>
                  <a:schemeClr val="folHlink"/>
                </a:solidFill>
                <a:latin typeface="Arial" panose="020B0604020202020204" pitchFamily="34" charset="0"/>
                <a:ea typeface="黑体" panose="02010609060101010101" pitchFamily="49" charset="-122"/>
              </a:rPr>
              <a:t>WEP </a:t>
            </a:r>
            <a:r>
              <a:rPr lang="zh-CN" altLang="en-US">
                <a:solidFill>
                  <a:schemeClr val="folHlink"/>
                </a:solidFill>
                <a:latin typeface="Arial" panose="020B0604020202020204" pitchFamily="34" charset="0"/>
                <a:ea typeface="黑体" panose="02010609060101010101" pitchFamily="49" charset="-122"/>
              </a:rPr>
              <a:t>加密算法</a:t>
            </a:r>
            <a:r>
              <a:rPr lang="zh-CN" altLang="en-US"/>
              <a:t>。     </a:t>
            </a:r>
            <a:r>
              <a:rPr lang="zh-CN" altLang="en-US" sz="240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4">
            <a:extLst>
              <a:ext uri="{FF2B5EF4-FFF2-40B4-BE49-F238E27FC236}">
                <a16:creationId xmlns:a16="http://schemas.microsoft.com/office/drawing/2014/main" id="{351D15A2-4420-49C2-BA53-D8C40AF96DFA}"/>
              </a:ext>
            </a:extLst>
          </p:cNvPr>
          <p:cNvSpPr>
            <a:spLocks noGrp="1" noChangeArrowheads="1"/>
          </p:cNvSpPr>
          <p:nvPr>
            <p:ph type="title"/>
          </p:nvPr>
        </p:nvSpPr>
        <p:spPr>
          <a:xfrm>
            <a:off x="1150938" y="214313"/>
            <a:ext cx="6805612" cy="1462087"/>
          </a:xfrm>
        </p:spPr>
        <p:txBody>
          <a:bodyPr/>
          <a:lstStyle/>
          <a:p>
            <a:pPr algn="ctr" eaLnBrk="1" hangingPunct="1"/>
            <a:r>
              <a:rPr lang="zh-CN" altLang="en-US"/>
              <a:t>分片的发送举例 </a:t>
            </a:r>
          </a:p>
        </p:txBody>
      </p:sp>
      <p:sp>
        <p:nvSpPr>
          <p:cNvPr id="1267715" name="Text Box 6">
            <a:extLst>
              <a:ext uri="{FF2B5EF4-FFF2-40B4-BE49-F238E27FC236}">
                <a16:creationId xmlns:a16="http://schemas.microsoft.com/office/drawing/2014/main" id="{7CD8097D-9366-48E9-8AD9-5512763276CD}"/>
              </a:ext>
            </a:extLst>
          </p:cNvPr>
          <p:cNvSpPr txBox="1">
            <a:spLocks noChangeArrowheads="1"/>
          </p:cNvSpPr>
          <p:nvPr/>
        </p:nvSpPr>
        <p:spPr bwMode="auto">
          <a:xfrm>
            <a:off x="8712200" y="3163888"/>
            <a:ext cx="242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i="1">
                <a:solidFill>
                  <a:schemeClr val="folHlink"/>
                </a:solidFill>
                <a:ea typeface="黑体" panose="02010609060101010101" pitchFamily="49" charset="-122"/>
              </a:rPr>
              <a:t>t</a:t>
            </a:r>
          </a:p>
        </p:txBody>
      </p:sp>
      <p:sp>
        <p:nvSpPr>
          <p:cNvPr id="1267716" name="Text Box 8">
            <a:extLst>
              <a:ext uri="{FF2B5EF4-FFF2-40B4-BE49-F238E27FC236}">
                <a16:creationId xmlns:a16="http://schemas.microsoft.com/office/drawing/2014/main" id="{61858557-DB21-488D-92BE-69BADC9A557C}"/>
              </a:ext>
            </a:extLst>
          </p:cNvPr>
          <p:cNvSpPr txBox="1">
            <a:spLocks noChangeArrowheads="1"/>
          </p:cNvSpPr>
          <p:nvPr/>
        </p:nvSpPr>
        <p:spPr bwMode="auto">
          <a:xfrm>
            <a:off x="8712200" y="4962525"/>
            <a:ext cx="242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i="1">
                <a:solidFill>
                  <a:schemeClr val="folHlink"/>
                </a:solidFill>
                <a:ea typeface="黑体" panose="02010609060101010101" pitchFamily="49" charset="-122"/>
              </a:rPr>
              <a:t>t</a:t>
            </a:r>
          </a:p>
        </p:txBody>
      </p:sp>
      <p:sp>
        <p:nvSpPr>
          <p:cNvPr id="1267717" name="Text Box 11">
            <a:extLst>
              <a:ext uri="{FF2B5EF4-FFF2-40B4-BE49-F238E27FC236}">
                <a16:creationId xmlns:a16="http://schemas.microsoft.com/office/drawing/2014/main" id="{33ABCF6C-4723-43F7-8186-92B580F9E813}"/>
              </a:ext>
            </a:extLst>
          </p:cNvPr>
          <p:cNvSpPr txBox="1">
            <a:spLocks noChangeArrowheads="1"/>
          </p:cNvSpPr>
          <p:nvPr/>
        </p:nvSpPr>
        <p:spPr bwMode="auto">
          <a:xfrm>
            <a:off x="8712200" y="4076700"/>
            <a:ext cx="242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i="1">
                <a:solidFill>
                  <a:schemeClr val="folHlink"/>
                </a:solidFill>
                <a:ea typeface="黑体" panose="02010609060101010101" pitchFamily="49" charset="-122"/>
              </a:rPr>
              <a:t>t</a:t>
            </a:r>
          </a:p>
        </p:txBody>
      </p:sp>
      <p:sp>
        <p:nvSpPr>
          <p:cNvPr id="1267718" name="Text Box 9">
            <a:extLst>
              <a:ext uri="{FF2B5EF4-FFF2-40B4-BE49-F238E27FC236}">
                <a16:creationId xmlns:a16="http://schemas.microsoft.com/office/drawing/2014/main" id="{45C48687-CC23-46B3-B76E-D3C95032344B}"/>
              </a:ext>
            </a:extLst>
          </p:cNvPr>
          <p:cNvSpPr txBox="1">
            <a:spLocks noChangeArrowheads="1"/>
          </p:cNvSpPr>
          <p:nvPr/>
        </p:nvSpPr>
        <p:spPr bwMode="auto">
          <a:xfrm>
            <a:off x="258763" y="30622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chemeClr val="folHlink"/>
                </a:solidFill>
                <a:ea typeface="黑体" panose="02010609060101010101" pitchFamily="49" charset="-122"/>
              </a:rPr>
              <a:t>源站</a:t>
            </a:r>
          </a:p>
        </p:txBody>
      </p:sp>
      <p:sp>
        <p:nvSpPr>
          <p:cNvPr id="1267719" name="Text Box 12">
            <a:extLst>
              <a:ext uri="{FF2B5EF4-FFF2-40B4-BE49-F238E27FC236}">
                <a16:creationId xmlns:a16="http://schemas.microsoft.com/office/drawing/2014/main" id="{AFC334C1-DC40-41D5-9CAF-5442FFD613DD}"/>
              </a:ext>
            </a:extLst>
          </p:cNvPr>
          <p:cNvSpPr txBox="1">
            <a:spLocks noChangeArrowheads="1"/>
          </p:cNvSpPr>
          <p:nvPr/>
        </p:nvSpPr>
        <p:spPr bwMode="auto">
          <a:xfrm>
            <a:off x="246063" y="39258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chemeClr val="folHlink"/>
                </a:solidFill>
                <a:ea typeface="黑体" panose="02010609060101010101" pitchFamily="49" charset="-122"/>
              </a:rPr>
              <a:t>目的站</a:t>
            </a:r>
          </a:p>
        </p:txBody>
      </p:sp>
      <p:sp>
        <p:nvSpPr>
          <p:cNvPr id="1267720" name="Text Box 13">
            <a:extLst>
              <a:ext uri="{FF2B5EF4-FFF2-40B4-BE49-F238E27FC236}">
                <a16:creationId xmlns:a16="http://schemas.microsoft.com/office/drawing/2014/main" id="{F44B9B15-2EDD-4D61-9975-045024938C68}"/>
              </a:ext>
            </a:extLst>
          </p:cNvPr>
          <p:cNvSpPr txBox="1">
            <a:spLocks noChangeArrowheads="1"/>
          </p:cNvSpPr>
          <p:nvPr/>
        </p:nvSpPr>
        <p:spPr bwMode="auto">
          <a:xfrm>
            <a:off x="182563" y="4745038"/>
            <a:ext cx="93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chemeClr val="folHlink"/>
                </a:solidFill>
                <a:ea typeface="黑体" panose="02010609060101010101" pitchFamily="49" charset="-122"/>
              </a:rPr>
              <a:t> </a:t>
            </a:r>
            <a:r>
              <a:rPr kumimoji="1" lang="zh-CN" altLang="en-US">
                <a:solidFill>
                  <a:schemeClr val="folHlink"/>
                </a:solidFill>
                <a:ea typeface="黑体" panose="02010609060101010101" pitchFamily="49" charset="-122"/>
              </a:rPr>
              <a:t>其他站</a:t>
            </a:r>
          </a:p>
        </p:txBody>
      </p:sp>
      <p:sp>
        <p:nvSpPr>
          <p:cNvPr id="1267721" name="Rectangle 14">
            <a:extLst>
              <a:ext uri="{FF2B5EF4-FFF2-40B4-BE49-F238E27FC236}">
                <a16:creationId xmlns:a16="http://schemas.microsoft.com/office/drawing/2014/main" id="{9C0047F5-38EB-4574-82BD-90FB00F310E0}"/>
              </a:ext>
            </a:extLst>
          </p:cNvPr>
          <p:cNvSpPr>
            <a:spLocks noChangeArrowheads="1"/>
          </p:cNvSpPr>
          <p:nvPr/>
        </p:nvSpPr>
        <p:spPr bwMode="auto">
          <a:xfrm>
            <a:off x="1481138" y="3094038"/>
            <a:ext cx="576262" cy="396875"/>
          </a:xfrm>
          <a:prstGeom prst="rect">
            <a:avLst/>
          </a:prstGeom>
          <a:solidFill>
            <a:srgbClr val="FFFF66"/>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RTS</a:t>
            </a:r>
          </a:p>
        </p:txBody>
      </p:sp>
      <p:sp>
        <p:nvSpPr>
          <p:cNvPr id="1267722" name="Rectangle 15">
            <a:extLst>
              <a:ext uri="{FF2B5EF4-FFF2-40B4-BE49-F238E27FC236}">
                <a16:creationId xmlns:a16="http://schemas.microsoft.com/office/drawing/2014/main" id="{17AB34AF-4B5F-482C-A285-1F5AB67E915A}"/>
              </a:ext>
            </a:extLst>
          </p:cNvPr>
          <p:cNvSpPr>
            <a:spLocks noChangeArrowheads="1"/>
          </p:cNvSpPr>
          <p:nvPr/>
        </p:nvSpPr>
        <p:spPr bwMode="auto">
          <a:xfrm>
            <a:off x="2251075" y="3981450"/>
            <a:ext cx="577850" cy="396875"/>
          </a:xfrm>
          <a:prstGeom prst="rect">
            <a:avLst/>
          </a:prstGeom>
          <a:solidFill>
            <a:srgbClr val="CCECFF"/>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CTS</a:t>
            </a:r>
          </a:p>
        </p:txBody>
      </p:sp>
      <p:sp>
        <p:nvSpPr>
          <p:cNvPr id="1267723" name="Rectangle 16">
            <a:extLst>
              <a:ext uri="{FF2B5EF4-FFF2-40B4-BE49-F238E27FC236}">
                <a16:creationId xmlns:a16="http://schemas.microsoft.com/office/drawing/2014/main" id="{F2348BD2-B949-4DB8-9393-13460338A420}"/>
              </a:ext>
            </a:extLst>
          </p:cNvPr>
          <p:cNvSpPr>
            <a:spLocks noChangeArrowheads="1"/>
          </p:cNvSpPr>
          <p:nvPr/>
        </p:nvSpPr>
        <p:spPr bwMode="auto">
          <a:xfrm>
            <a:off x="3022600" y="3094038"/>
            <a:ext cx="866775" cy="396875"/>
          </a:xfrm>
          <a:prstGeom prst="rect">
            <a:avLst/>
          </a:prstGeom>
          <a:solidFill>
            <a:srgbClr val="CCCC00"/>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folHlink"/>
                </a:solidFill>
                <a:ea typeface="黑体" panose="02010609060101010101" pitchFamily="49" charset="-122"/>
              </a:rPr>
              <a:t>分片</a:t>
            </a:r>
            <a:r>
              <a:rPr lang="zh-CN" altLang="en-US" sz="1000">
                <a:solidFill>
                  <a:schemeClr val="folHlink"/>
                </a:solidFill>
                <a:ea typeface="黑体" panose="02010609060101010101" pitchFamily="49" charset="-122"/>
              </a:rPr>
              <a:t> </a:t>
            </a:r>
            <a:r>
              <a:rPr lang="en-US" altLang="zh-CN">
                <a:solidFill>
                  <a:schemeClr val="folHlink"/>
                </a:solidFill>
                <a:ea typeface="黑体" panose="02010609060101010101" pitchFamily="49" charset="-122"/>
              </a:rPr>
              <a:t>1</a:t>
            </a:r>
          </a:p>
        </p:txBody>
      </p:sp>
      <p:sp>
        <p:nvSpPr>
          <p:cNvPr id="1267724" name="Line 17">
            <a:extLst>
              <a:ext uri="{FF2B5EF4-FFF2-40B4-BE49-F238E27FC236}">
                <a16:creationId xmlns:a16="http://schemas.microsoft.com/office/drawing/2014/main" id="{686EA5FC-1FD2-40DB-B196-BA327B40C5AA}"/>
              </a:ext>
            </a:extLst>
          </p:cNvPr>
          <p:cNvSpPr>
            <a:spLocks noChangeShapeType="1"/>
          </p:cNvSpPr>
          <p:nvPr/>
        </p:nvSpPr>
        <p:spPr bwMode="auto">
          <a:xfrm>
            <a:off x="2057400" y="2798763"/>
            <a:ext cx="0" cy="2073275"/>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25" name="Line 18">
            <a:extLst>
              <a:ext uri="{FF2B5EF4-FFF2-40B4-BE49-F238E27FC236}">
                <a16:creationId xmlns:a16="http://schemas.microsoft.com/office/drawing/2014/main" id="{80C8209C-0278-4C91-B061-0BC81120FF5B}"/>
              </a:ext>
            </a:extLst>
          </p:cNvPr>
          <p:cNvSpPr>
            <a:spLocks noChangeShapeType="1"/>
          </p:cNvSpPr>
          <p:nvPr/>
        </p:nvSpPr>
        <p:spPr bwMode="auto">
          <a:xfrm>
            <a:off x="2251075" y="2798763"/>
            <a:ext cx="0" cy="1579562"/>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26" name="Line 19">
            <a:extLst>
              <a:ext uri="{FF2B5EF4-FFF2-40B4-BE49-F238E27FC236}">
                <a16:creationId xmlns:a16="http://schemas.microsoft.com/office/drawing/2014/main" id="{6F1E9E9B-50D1-4CAB-A909-DF41000D18D4}"/>
              </a:ext>
            </a:extLst>
          </p:cNvPr>
          <p:cNvSpPr>
            <a:spLocks noChangeShapeType="1"/>
          </p:cNvSpPr>
          <p:nvPr/>
        </p:nvSpPr>
        <p:spPr bwMode="auto">
          <a:xfrm>
            <a:off x="2828925" y="3981450"/>
            <a:ext cx="0" cy="890588"/>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27" name="Line 20">
            <a:extLst>
              <a:ext uri="{FF2B5EF4-FFF2-40B4-BE49-F238E27FC236}">
                <a16:creationId xmlns:a16="http://schemas.microsoft.com/office/drawing/2014/main" id="{A8EF5891-ACA1-414D-A54D-B7D7BF976C96}"/>
              </a:ext>
            </a:extLst>
          </p:cNvPr>
          <p:cNvSpPr>
            <a:spLocks noChangeShapeType="1"/>
          </p:cNvSpPr>
          <p:nvPr/>
        </p:nvSpPr>
        <p:spPr bwMode="auto">
          <a:xfrm>
            <a:off x="3022600" y="3094038"/>
            <a:ext cx="0" cy="1284287"/>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28" name="Rectangle 21">
            <a:extLst>
              <a:ext uri="{FF2B5EF4-FFF2-40B4-BE49-F238E27FC236}">
                <a16:creationId xmlns:a16="http://schemas.microsoft.com/office/drawing/2014/main" id="{64CB9701-2B94-46C0-9259-FB491D6B04D8}"/>
              </a:ext>
            </a:extLst>
          </p:cNvPr>
          <p:cNvSpPr>
            <a:spLocks noChangeArrowheads="1"/>
          </p:cNvSpPr>
          <p:nvPr/>
        </p:nvSpPr>
        <p:spPr bwMode="auto">
          <a:xfrm>
            <a:off x="4083050" y="3981450"/>
            <a:ext cx="579438" cy="396875"/>
          </a:xfrm>
          <a:prstGeom prst="rect">
            <a:avLst/>
          </a:prstGeom>
          <a:solidFill>
            <a:srgbClr val="FF99FF"/>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ACK</a:t>
            </a:r>
          </a:p>
        </p:txBody>
      </p:sp>
      <p:sp>
        <p:nvSpPr>
          <p:cNvPr id="1267729" name="Line 22">
            <a:extLst>
              <a:ext uri="{FF2B5EF4-FFF2-40B4-BE49-F238E27FC236}">
                <a16:creationId xmlns:a16="http://schemas.microsoft.com/office/drawing/2014/main" id="{1C6B8735-CB39-49C9-9808-811488C49BA7}"/>
              </a:ext>
            </a:extLst>
          </p:cNvPr>
          <p:cNvSpPr>
            <a:spLocks noChangeShapeType="1"/>
          </p:cNvSpPr>
          <p:nvPr/>
        </p:nvSpPr>
        <p:spPr bwMode="auto">
          <a:xfrm>
            <a:off x="3889375" y="3390900"/>
            <a:ext cx="0" cy="987425"/>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30" name="Line 23">
            <a:extLst>
              <a:ext uri="{FF2B5EF4-FFF2-40B4-BE49-F238E27FC236}">
                <a16:creationId xmlns:a16="http://schemas.microsoft.com/office/drawing/2014/main" id="{FD792F6B-094C-4C7D-83FD-7A411AF9A099}"/>
              </a:ext>
            </a:extLst>
          </p:cNvPr>
          <p:cNvSpPr>
            <a:spLocks noChangeShapeType="1"/>
          </p:cNvSpPr>
          <p:nvPr/>
        </p:nvSpPr>
        <p:spPr bwMode="auto">
          <a:xfrm>
            <a:off x="4083050" y="3490913"/>
            <a:ext cx="0" cy="887412"/>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31" name="Rectangle 24">
            <a:extLst>
              <a:ext uri="{FF2B5EF4-FFF2-40B4-BE49-F238E27FC236}">
                <a16:creationId xmlns:a16="http://schemas.microsoft.com/office/drawing/2014/main" id="{39CE06A8-EF62-453A-8409-BBCE0B4A3C8F}"/>
              </a:ext>
            </a:extLst>
          </p:cNvPr>
          <p:cNvSpPr>
            <a:spLocks noChangeArrowheads="1"/>
          </p:cNvSpPr>
          <p:nvPr/>
        </p:nvSpPr>
        <p:spPr bwMode="auto">
          <a:xfrm>
            <a:off x="4854575" y="3094038"/>
            <a:ext cx="866775" cy="396875"/>
          </a:xfrm>
          <a:prstGeom prst="rect">
            <a:avLst/>
          </a:prstGeom>
          <a:solidFill>
            <a:srgbClr val="CCCC00"/>
          </a:solidFill>
          <a:ln w="9525" algn="ctr">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folHlink"/>
                </a:solidFill>
                <a:ea typeface="黑体" panose="02010609060101010101" pitchFamily="49" charset="-122"/>
              </a:rPr>
              <a:t>分片 </a:t>
            </a:r>
            <a:r>
              <a:rPr lang="en-US" altLang="zh-CN">
                <a:solidFill>
                  <a:schemeClr val="folHlink"/>
                </a:solidFill>
                <a:ea typeface="黑体" panose="02010609060101010101" pitchFamily="49" charset="-122"/>
              </a:rPr>
              <a:t>2</a:t>
            </a:r>
          </a:p>
        </p:txBody>
      </p:sp>
      <p:sp>
        <p:nvSpPr>
          <p:cNvPr id="1267732" name="Rectangle 25">
            <a:extLst>
              <a:ext uri="{FF2B5EF4-FFF2-40B4-BE49-F238E27FC236}">
                <a16:creationId xmlns:a16="http://schemas.microsoft.com/office/drawing/2014/main" id="{9A64D6F2-68B0-49AD-BDE8-EE4C0ED62DE0}"/>
              </a:ext>
            </a:extLst>
          </p:cNvPr>
          <p:cNvSpPr>
            <a:spLocks noChangeArrowheads="1"/>
          </p:cNvSpPr>
          <p:nvPr/>
        </p:nvSpPr>
        <p:spPr bwMode="auto">
          <a:xfrm>
            <a:off x="5915025" y="3981450"/>
            <a:ext cx="579438" cy="396875"/>
          </a:xfrm>
          <a:prstGeom prst="rect">
            <a:avLst/>
          </a:prstGeom>
          <a:solidFill>
            <a:srgbClr val="FF99FF"/>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ACK</a:t>
            </a:r>
          </a:p>
        </p:txBody>
      </p:sp>
      <p:grpSp>
        <p:nvGrpSpPr>
          <p:cNvPr id="1267733" name="Group 26">
            <a:extLst>
              <a:ext uri="{FF2B5EF4-FFF2-40B4-BE49-F238E27FC236}">
                <a16:creationId xmlns:a16="http://schemas.microsoft.com/office/drawing/2014/main" id="{66E7D919-B87E-4972-A295-730594F50D50}"/>
              </a:ext>
            </a:extLst>
          </p:cNvPr>
          <p:cNvGrpSpPr>
            <a:grpSpLocks/>
          </p:cNvGrpSpPr>
          <p:nvPr/>
        </p:nvGrpSpPr>
        <p:grpSpPr bwMode="auto">
          <a:xfrm>
            <a:off x="4662488" y="3490913"/>
            <a:ext cx="3086100" cy="887412"/>
            <a:chOff x="2381" y="527"/>
            <a:chExt cx="1452" cy="726"/>
          </a:xfrm>
        </p:grpSpPr>
        <p:sp>
          <p:nvSpPr>
            <p:cNvPr id="1267747" name="Line 27">
              <a:extLst>
                <a:ext uri="{FF2B5EF4-FFF2-40B4-BE49-F238E27FC236}">
                  <a16:creationId xmlns:a16="http://schemas.microsoft.com/office/drawing/2014/main" id="{1084B854-1472-463A-BC32-5987A37B722D}"/>
                </a:ext>
              </a:extLst>
            </p:cNvPr>
            <p:cNvSpPr>
              <a:spLocks noChangeShapeType="1"/>
            </p:cNvSpPr>
            <p:nvPr/>
          </p:nvSpPr>
          <p:spPr bwMode="auto">
            <a:xfrm>
              <a:off x="2381" y="527"/>
              <a:ext cx="0" cy="726"/>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48" name="Line 28">
              <a:extLst>
                <a:ext uri="{FF2B5EF4-FFF2-40B4-BE49-F238E27FC236}">
                  <a16:creationId xmlns:a16="http://schemas.microsoft.com/office/drawing/2014/main" id="{32D500D7-1EC3-41F4-B858-0DCC7E967B9D}"/>
                </a:ext>
              </a:extLst>
            </p:cNvPr>
            <p:cNvSpPr>
              <a:spLocks noChangeShapeType="1"/>
            </p:cNvSpPr>
            <p:nvPr/>
          </p:nvSpPr>
          <p:spPr bwMode="auto">
            <a:xfrm>
              <a:off x="2472" y="527"/>
              <a:ext cx="0" cy="726"/>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49" name="Line 29">
              <a:extLst>
                <a:ext uri="{FF2B5EF4-FFF2-40B4-BE49-F238E27FC236}">
                  <a16:creationId xmlns:a16="http://schemas.microsoft.com/office/drawing/2014/main" id="{A07DFDC1-5D97-4565-A902-B74FA0C52E88}"/>
                </a:ext>
              </a:extLst>
            </p:cNvPr>
            <p:cNvSpPr>
              <a:spLocks noChangeShapeType="1"/>
            </p:cNvSpPr>
            <p:nvPr/>
          </p:nvSpPr>
          <p:spPr bwMode="auto">
            <a:xfrm>
              <a:off x="2880" y="527"/>
              <a:ext cx="0" cy="726"/>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50" name="Line 30">
              <a:extLst>
                <a:ext uri="{FF2B5EF4-FFF2-40B4-BE49-F238E27FC236}">
                  <a16:creationId xmlns:a16="http://schemas.microsoft.com/office/drawing/2014/main" id="{13D413B9-A473-4A8C-9872-76B981B6455E}"/>
                </a:ext>
              </a:extLst>
            </p:cNvPr>
            <p:cNvSpPr>
              <a:spLocks noChangeShapeType="1"/>
            </p:cNvSpPr>
            <p:nvPr/>
          </p:nvSpPr>
          <p:spPr bwMode="auto">
            <a:xfrm>
              <a:off x="2971" y="527"/>
              <a:ext cx="0" cy="726"/>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51" name="Line 31">
              <a:extLst>
                <a:ext uri="{FF2B5EF4-FFF2-40B4-BE49-F238E27FC236}">
                  <a16:creationId xmlns:a16="http://schemas.microsoft.com/office/drawing/2014/main" id="{7E3B7B01-D17A-4194-AA95-57FA099934F7}"/>
                </a:ext>
              </a:extLst>
            </p:cNvPr>
            <p:cNvSpPr>
              <a:spLocks noChangeShapeType="1"/>
            </p:cNvSpPr>
            <p:nvPr/>
          </p:nvSpPr>
          <p:spPr bwMode="auto">
            <a:xfrm>
              <a:off x="3243" y="527"/>
              <a:ext cx="0" cy="726"/>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52" name="Line 32">
              <a:extLst>
                <a:ext uri="{FF2B5EF4-FFF2-40B4-BE49-F238E27FC236}">
                  <a16:creationId xmlns:a16="http://schemas.microsoft.com/office/drawing/2014/main" id="{301C9234-2181-4CF5-ACD3-81004FF5F345}"/>
                </a:ext>
              </a:extLst>
            </p:cNvPr>
            <p:cNvSpPr>
              <a:spLocks noChangeShapeType="1"/>
            </p:cNvSpPr>
            <p:nvPr/>
          </p:nvSpPr>
          <p:spPr bwMode="auto">
            <a:xfrm>
              <a:off x="3334" y="527"/>
              <a:ext cx="0" cy="726"/>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53" name="Line 33">
              <a:extLst>
                <a:ext uri="{FF2B5EF4-FFF2-40B4-BE49-F238E27FC236}">
                  <a16:creationId xmlns:a16="http://schemas.microsoft.com/office/drawing/2014/main" id="{277F4B98-8EF7-476C-B183-4BF9967AD45F}"/>
                </a:ext>
              </a:extLst>
            </p:cNvPr>
            <p:cNvSpPr>
              <a:spLocks noChangeShapeType="1"/>
            </p:cNvSpPr>
            <p:nvPr/>
          </p:nvSpPr>
          <p:spPr bwMode="auto">
            <a:xfrm>
              <a:off x="3742" y="527"/>
              <a:ext cx="0" cy="726"/>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7754" name="Line 34">
              <a:extLst>
                <a:ext uri="{FF2B5EF4-FFF2-40B4-BE49-F238E27FC236}">
                  <a16:creationId xmlns:a16="http://schemas.microsoft.com/office/drawing/2014/main" id="{3C9C448A-6225-4BCA-996B-DFEFCE501C95}"/>
                </a:ext>
              </a:extLst>
            </p:cNvPr>
            <p:cNvSpPr>
              <a:spLocks noChangeShapeType="1"/>
            </p:cNvSpPr>
            <p:nvPr/>
          </p:nvSpPr>
          <p:spPr bwMode="auto">
            <a:xfrm>
              <a:off x="3833" y="527"/>
              <a:ext cx="0" cy="726"/>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7734" name="Rectangle 35">
            <a:extLst>
              <a:ext uri="{FF2B5EF4-FFF2-40B4-BE49-F238E27FC236}">
                <a16:creationId xmlns:a16="http://schemas.microsoft.com/office/drawing/2014/main" id="{50486F9B-8DC3-48D7-986B-2262C8234119}"/>
              </a:ext>
            </a:extLst>
          </p:cNvPr>
          <p:cNvSpPr>
            <a:spLocks noChangeArrowheads="1"/>
          </p:cNvSpPr>
          <p:nvPr/>
        </p:nvSpPr>
        <p:spPr bwMode="auto">
          <a:xfrm>
            <a:off x="6688138" y="3094038"/>
            <a:ext cx="866775" cy="396875"/>
          </a:xfrm>
          <a:prstGeom prst="rect">
            <a:avLst/>
          </a:prstGeom>
          <a:solidFill>
            <a:srgbClr val="CCCC00"/>
          </a:solidFill>
          <a:ln w="9525" algn="ctr">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folHlink"/>
                </a:solidFill>
                <a:ea typeface="黑体" panose="02010609060101010101" pitchFamily="49" charset="-122"/>
              </a:rPr>
              <a:t>分片 </a:t>
            </a:r>
            <a:r>
              <a:rPr lang="en-US" altLang="zh-CN">
                <a:solidFill>
                  <a:schemeClr val="folHlink"/>
                </a:solidFill>
                <a:ea typeface="黑体" panose="02010609060101010101" pitchFamily="49" charset="-122"/>
              </a:rPr>
              <a:t>3</a:t>
            </a:r>
          </a:p>
        </p:txBody>
      </p:sp>
      <p:sp>
        <p:nvSpPr>
          <p:cNvPr id="1267735" name="Rectangle 36">
            <a:extLst>
              <a:ext uri="{FF2B5EF4-FFF2-40B4-BE49-F238E27FC236}">
                <a16:creationId xmlns:a16="http://schemas.microsoft.com/office/drawing/2014/main" id="{0AFA1A8C-48C1-4DBB-8CFC-E7FDFA7548FA}"/>
              </a:ext>
            </a:extLst>
          </p:cNvPr>
          <p:cNvSpPr>
            <a:spLocks noChangeArrowheads="1"/>
          </p:cNvSpPr>
          <p:nvPr/>
        </p:nvSpPr>
        <p:spPr bwMode="auto">
          <a:xfrm>
            <a:off x="7748588" y="3981450"/>
            <a:ext cx="576262" cy="396875"/>
          </a:xfrm>
          <a:prstGeom prst="rect">
            <a:avLst/>
          </a:prstGeom>
          <a:solidFill>
            <a:srgbClr val="FF99FF"/>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ACK</a:t>
            </a:r>
          </a:p>
        </p:txBody>
      </p:sp>
      <p:sp>
        <p:nvSpPr>
          <p:cNvPr id="1267736" name="Line 37">
            <a:extLst>
              <a:ext uri="{FF2B5EF4-FFF2-40B4-BE49-F238E27FC236}">
                <a16:creationId xmlns:a16="http://schemas.microsoft.com/office/drawing/2014/main" id="{8490FD6E-3C62-4F74-BD7D-8C6FFE257667}"/>
              </a:ext>
            </a:extLst>
          </p:cNvPr>
          <p:cNvSpPr>
            <a:spLocks noChangeShapeType="1"/>
          </p:cNvSpPr>
          <p:nvPr/>
        </p:nvSpPr>
        <p:spPr bwMode="auto">
          <a:xfrm>
            <a:off x="1674813" y="2897188"/>
            <a:ext cx="382587"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67737" name="Line 38">
            <a:extLst>
              <a:ext uri="{FF2B5EF4-FFF2-40B4-BE49-F238E27FC236}">
                <a16:creationId xmlns:a16="http://schemas.microsoft.com/office/drawing/2014/main" id="{CB856032-76D7-4835-A2A4-41621D1964D2}"/>
              </a:ext>
            </a:extLst>
          </p:cNvPr>
          <p:cNvSpPr>
            <a:spLocks noChangeShapeType="1"/>
          </p:cNvSpPr>
          <p:nvPr/>
        </p:nvSpPr>
        <p:spPr bwMode="auto">
          <a:xfrm flipH="1">
            <a:off x="2254250" y="2897188"/>
            <a:ext cx="384175"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67738" name="Text Box 39">
            <a:extLst>
              <a:ext uri="{FF2B5EF4-FFF2-40B4-BE49-F238E27FC236}">
                <a16:creationId xmlns:a16="http://schemas.microsoft.com/office/drawing/2014/main" id="{D294AFE2-0E00-432C-B5AD-0D120D2788C0}"/>
              </a:ext>
            </a:extLst>
          </p:cNvPr>
          <p:cNvSpPr txBox="1">
            <a:spLocks noChangeArrowheads="1"/>
          </p:cNvSpPr>
          <p:nvPr/>
        </p:nvSpPr>
        <p:spPr bwMode="auto">
          <a:xfrm>
            <a:off x="1911350" y="2179638"/>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folHlink"/>
                </a:solidFill>
                <a:ea typeface="黑体" panose="02010609060101010101" pitchFamily="49" charset="-122"/>
              </a:rPr>
              <a:t>SIFS</a:t>
            </a:r>
          </a:p>
        </p:txBody>
      </p:sp>
      <p:sp>
        <p:nvSpPr>
          <p:cNvPr id="1267739" name="Line 40">
            <a:extLst>
              <a:ext uri="{FF2B5EF4-FFF2-40B4-BE49-F238E27FC236}">
                <a16:creationId xmlns:a16="http://schemas.microsoft.com/office/drawing/2014/main" id="{0FF16E8E-2D1E-4445-91C1-01DFFA68EA4C}"/>
              </a:ext>
            </a:extLst>
          </p:cNvPr>
          <p:cNvSpPr>
            <a:spLocks noChangeShapeType="1"/>
          </p:cNvSpPr>
          <p:nvPr/>
        </p:nvSpPr>
        <p:spPr bwMode="auto">
          <a:xfrm flipH="1">
            <a:off x="2155825" y="2600325"/>
            <a:ext cx="95250" cy="296863"/>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67740" name="Rectangle 41">
            <a:extLst>
              <a:ext uri="{FF2B5EF4-FFF2-40B4-BE49-F238E27FC236}">
                <a16:creationId xmlns:a16="http://schemas.microsoft.com/office/drawing/2014/main" id="{D5863DD3-6DB9-4805-92CC-82CF02478516}"/>
              </a:ext>
            </a:extLst>
          </p:cNvPr>
          <p:cNvSpPr>
            <a:spLocks noChangeArrowheads="1"/>
          </p:cNvSpPr>
          <p:nvPr/>
        </p:nvSpPr>
        <p:spPr bwMode="auto">
          <a:xfrm>
            <a:off x="2057400" y="4868863"/>
            <a:ext cx="2605088" cy="396875"/>
          </a:xfrm>
          <a:prstGeom prst="rect">
            <a:avLst/>
          </a:prstGeom>
          <a:solidFill>
            <a:srgbClr val="FFFF66"/>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NAV (RTS)</a:t>
            </a:r>
          </a:p>
        </p:txBody>
      </p:sp>
      <p:sp>
        <p:nvSpPr>
          <p:cNvPr id="1267741" name="Rectangle 42">
            <a:extLst>
              <a:ext uri="{FF2B5EF4-FFF2-40B4-BE49-F238E27FC236}">
                <a16:creationId xmlns:a16="http://schemas.microsoft.com/office/drawing/2014/main" id="{0D01AF4E-161B-4774-AF13-0DDDEB2F90EA}"/>
              </a:ext>
            </a:extLst>
          </p:cNvPr>
          <p:cNvSpPr>
            <a:spLocks noChangeArrowheads="1"/>
          </p:cNvSpPr>
          <p:nvPr/>
        </p:nvSpPr>
        <p:spPr bwMode="auto">
          <a:xfrm>
            <a:off x="2828925" y="5265738"/>
            <a:ext cx="1833563" cy="395287"/>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NAV (CTS)</a:t>
            </a:r>
          </a:p>
        </p:txBody>
      </p:sp>
      <p:sp>
        <p:nvSpPr>
          <p:cNvPr id="1267742" name="AutoShape 43">
            <a:extLst>
              <a:ext uri="{FF2B5EF4-FFF2-40B4-BE49-F238E27FC236}">
                <a16:creationId xmlns:a16="http://schemas.microsoft.com/office/drawing/2014/main" id="{CF181AEA-B784-4844-AC62-0DA2A6720252}"/>
              </a:ext>
            </a:extLst>
          </p:cNvPr>
          <p:cNvSpPr>
            <a:spLocks/>
          </p:cNvSpPr>
          <p:nvPr/>
        </p:nvSpPr>
        <p:spPr bwMode="auto">
          <a:xfrm rot="-5400000">
            <a:off x="5477668" y="316707"/>
            <a:ext cx="296863" cy="5207000"/>
          </a:xfrm>
          <a:prstGeom prst="rightBrace">
            <a:avLst>
              <a:gd name="adj1" fmla="val 146167"/>
              <a:gd name="adj2" fmla="val 50000"/>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7743" name="Text Box 44">
            <a:extLst>
              <a:ext uri="{FF2B5EF4-FFF2-40B4-BE49-F238E27FC236}">
                <a16:creationId xmlns:a16="http://schemas.microsoft.com/office/drawing/2014/main" id="{68B713EE-60E3-46DD-91AF-9CC92566E15B}"/>
              </a:ext>
            </a:extLst>
          </p:cNvPr>
          <p:cNvSpPr txBox="1">
            <a:spLocks noChangeArrowheads="1"/>
          </p:cNvSpPr>
          <p:nvPr/>
        </p:nvSpPr>
        <p:spPr bwMode="auto">
          <a:xfrm>
            <a:off x="3779838" y="2262188"/>
            <a:ext cx="374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chemeClr val="folHlink"/>
                </a:solidFill>
                <a:ea typeface="黑体" panose="02010609060101010101" pitchFamily="49" charset="-122"/>
              </a:rPr>
              <a:t>长的帧划分为许多分片</a:t>
            </a:r>
          </a:p>
        </p:txBody>
      </p:sp>
      <p:sp>
        <p:nvSpPr>
          <p:cNvPr id="1267744" name="Line 7">
            <a:extLst>
              <a:ext uri="{FF2B5EF4-FFF2-40B4-BE49-F238E27FC236}">
                <a16:creationId xmlns:a16="http://schemas.microsoft.com/office/drawing/2014/main" id="{AB9E6276-8339-44EF-970A-5315F632CB09}"/>
              </a:ext>
            </a:extLst>
          </p:cNvPr>
          <p:cNvSpPr>
            <a:spLocks noChangeShapeType="1"/>
          </p:cNvSpPr>
          <p:nvPr/>
        </p:nvSpPr>
        <p:spPr bwMode="auto">
          <a:xfrm>
            <a:off x="385763" y="5265738"/>
            <a:ext cx="8578850"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67745" name="Line 10">
            <a:extLst>
              <a:ext uri="{FF2B5EF4-FFF2-40B4-BE49-F238E27FC236}">
                <a16:creationId xmlns:a16="http://schemas.microsoft.com/office/drawing/2014/main" id="{18A6D876-8BFB-434A-ACC2-3C699A7EF4B4}"/>
              </a:ext>
            </a:extLst>
          </p:cNvPr>
          <p:cNvSpPr>
            <a:spLocks noChangeShapeType="1"/>
          </p:cNvSpPr>
          <p:nvPr/>
        </p:nvSpPr>
        <p:spPr bwMode="auto">
          <a:xfrm>
            <a:off x="384175" y="4378325"/>
            <a:ext cx="8575675"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67746" name="Line 5">
            <a:extLst>
              <a:ext uri="{FF2B5EF4-FFF2-40B4-BE49-F238E27FC236}">
                <a16:creationId xmlns:a16="http://schemas.microsoft.com/office/drawing/2014/main" id="{4079D551-6554-4D4C-B431-0A50DFD8BA4F}"/>
              </a:ext>
            </a:extLst>
          </p:cNvPr>
          <p:cNvSpPr>
            <a:spLocks noChangeShapeType="1"/>
          </p:cNvSpPr>
          <p:nvPr/>
        </p:nvSpPr>
        <p:spPr bwMode="auto">
          <a:xfrm>
            <a:off x="385763" y="3490913"/>
            <a:ext cx="8578850"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a:extLst>
              <a:ext uri="{FF2B5EF4-FFF2-40B4-BE49-F238E27FC236}">
                <a16:creationId xmlns:a16="http://schemas.microsoft.com/office/drawing/2014/main" id="{6E9F8A05-1DE8-40C0-991F-2EC32904A7B0}"/>
              </a:ext>
            </a:extLst>
          </p:cNvPr>
          <p:cNvSpPr>
            <a:spLocks noGrp="1" noChangeArrowheads="1"/>
          </p:cNvSpPr>
          <p:nvPr>
            <p:ph type="title"/>
          </p:nvPr>
        </p:nvSpPr>
        <p:spPr/>
        <p:txBody>
          <a:bodyPr/>
          <a:lstStyle/>
          <a:p>
            <a:pPr algn="ctr" eaLnBrk="1" hangingPunct="1"/>
            <a:r>
              <a:rPr lang="en-US" altLang="zh-CN" sz="4000"/>
              <a:t>9.2  </a:t>
            </a:r>
            <a:r>
              <a:rPr lang="zh-CN" altLang="en-US" sz="4000"/>
              <a:t>无线个人区域网 </a:t>
            </a:r>
            <a:r>
              <a:rPr lang="en-US" altLang="zh-CN" sz="4000"/>
              <a:t>WPAN</a:t>
            </a:r>
            <a:br>
              <a:rPr lang="en-US" altLang="zh-CN" sz="4000"/>
            </a:br>
            <a:r>
              <a:rPr lang="en-US" altLang="zh-CN" sz="4000"/>
              <a:t> </a:t>
            </a:r>
            <a:r>
              <a:rPr lang="en-US" altLang="zh-CN" sz="3600"/>
              <a:t>(Wireless Personal Area Network)</a:t>
            </a:r>
            <a:r>
              <a:rPr lang="en-US" altLang="zh-CN" sz="4000"/>
              <a:t> </a:t>
            </a:r>
          </a:p>
        </p:txBody>
      </p:sp>
      <p:sp>
        <p:nvSpPr>
          <p:cNvPr id="1268739" name="Rectangle 3">
            <a:extLst>
              <a:ext uri="{FF2B5EF4-FFF2-40B4-BE49-F238E27FC236}">
                <a16:creationId xmlns:a16="http://schemas.microsoft.com/office/drawing/2014/main" id="{03799968-9FB1-4F00-85A4-AADA2AD8FF74}"/>
              </a:ext>
            </a:extLst>
          </p:cNvPr>
          <p:cNvSpPr>
            <a:spLocks noGrp="1" noChangeArrowheads="1"/>
          </p:cNvSpPr>
          <p:nvPr>
            <p:ph type="body" idx="1"/>
          </p:nvPr>
        </p:nvSpPr>
        <p:spPr>
          <a:xfrm>
            <a:off x="1042988" y="1773238"/>
            <a:ext cx="7772400" cy="4824412"/>
          </a:xfrm>
        </p:spPr>
        <p:txBody>
          <a:bodyPr/>
          <a:lstStyle/>
          <a:p>
            <a:pPr eaLnBrk="1" hangingPunct="1"/>
            <a:r>
              <a:rPr lang="zh-CN" altLang="en-US"/>
              <a:t>在个人工作地方把属于个人使用的电子设备用无线技术连接起来自组网络，不需要使用接入点 </a:t>
            </a:r>
            <a:r>
              <a:rPr lang="en-US" altLang="zh-CN"/>
              <a:t>AP</a:t>
            </a:r>
            <a:r>
              <a:rPr lang="zh-CN" altLang="en-US"/>
              <a:t>。</a:t>
            </a:r>
          </a:p>
          <a:p>
            <a:pPr eaLnBrk="1" hangingPunct="1"/>
            <a:r>
              <a:rPr lang="zh-CN" altLang="en-US"/>
              <a:t>整个网络的范围大约在 </a:t>
            </a:r>
            <a:r>
              <a:rPr lang="en-US" altLang="zh-CN"/>
              <a:t>10 m </a:t>
            </a:r>
            <a:r>
              <a:rPr lang="zh-CN" altLang="en-US"/>
              <a:t>左右。</a:t>
            </a:r>
          </a:p>
          <a:p>
            <a:pPr eaLnBrk="1" hangingPunct="1"/>
            <a:r>
              <a:rPr lang="zh-CN" altLang="en-US">
                <a:solidFill>
                  <a:schemeClr val="hlink"/>
                </a:solidFill>
              </a:rPr>
              <a:t>无线个人区域网</a:t>
            </a:r>
            <a:r>
              <a:rPr lang="zh-CN" altLang="en-US"/>
              <a:t> </a:t>
            </a:r>
            <a:r>
              <a:rPr lang="en-US" altLang="zh-CN"/>
              <a:t>WPAN </a:t>
            </a:r>
            <a:r>
              <a:rPr lang="zh-CN" altLang="en-US"/>
              <a:t>和</a:t>
            </a:r>
            <a:r>
              <a:rPr lang="zh-CN" altLang="en-US">
                <a:solidFill>
                  <a:schemeClr val="hlink"/>
                </a:solidFill>
              </a:rPr>
              <a:t>个人区域网</a:t>
            </a:r>
            <a:r>
              <a:rPr lang="zh-CN" altLang="en-US"/>
              <a:t> </a:t>
            </a:r>
            <a:r>
              <a:rPr lang="en-US" altLang="zh-CN"/>
              <a:t>PAN (Personal Area Network)</a:t>
            </a:r>
            <a:r>
              <a:rPr lang="zh-CN" altLang="en-US"/>
              <a:t>并不完全等同，因为 </a:t>
            </a:r>
            <a:r>
              <a:rPr lang="en-US" altLang="zh-CN"/>
              <a:t>PAN </a:t>
            </a:r>
            <a:r>
              <a:rPr lang="zh-CN" altLang="en-US"/>
              <a:t>不一定都是使用无线连接的。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a:extLst>
              <a:ext uri="{FF2B5EF4-FFF2-40B4-BE49-F238E27FC236}">
                <a16:creationId xmlns:a16="http://schemas.microsoft.com/office/drawing/2014/main" id="{5DBA7D41-E5D2-4541-AA3A-E37793EA2FFB}"/>
              </a:ext>
            </a:extLst>
          </p:cNvPr>
          <p:cNvSpPr>
            <a:spLocks noGrp="1" noChangeArrowheads="1"/>
          </p:cNvSpPr>
          <p:nvPr>
            <p:ph type="title"/>
          </p:nvPr>
        </p:nvSpPr>
        <p:spPr/>
        <p:txBody>
          <a:bodyPr/>
          <a:lstStyle/>
          <a:p>
            <a:pPr algn="ctr" eaLnBrk="1" hangingPunct="1"/>
            <a:r>
              <a:rPr lang="en-US" altLang="zh-CN" sz="4000"/>
              <a:t>WPAN </a:t>
            </a:r>
            <a:r>
              <a:rPr lang="zh-CN" altLang="en-US" sz="4000"/>
              <a:t>和 </a:t>
            </a:r>
            <a:r>
              <a:rPr lang="en-US" altLang="zh-CN" sz="4000"/>
              <a:t>WLAN </a:t>
            </a:r>
            <a:r>
              <a:rPr lang="zh-CN" altLang="en-US" sz="4000"/>
              <a:t>并不一样。 </a:t>
            </a:r>
          </a:p>
        </p:txBody>
      </p:sp>
      <p:sp>
        <p:nvSpPr>
          <p:cNvPr id="1269763" name="Rectangle 3">
            <a:extLst>
              <a:ext uri="{FF2B5EF4-FFF2-40B4-BE49-F238E27FC236}">
                <a16:creationId xmlns:a16="http://schemas.microsoft.com/office/drawing/2014/main" id="{465F98EE-AA79-4D15-8798-645C845DEFC0}"/>
              </a:ext>
            </a:extLst>
          </p:cNvPr>
          <p:cNvSpPr>
            <a:spLocks noGrp="1" noChangeArrowheads="1"/>
          </p:cNvSpPr>
          <p:nvPr>
            <p:ph type="body" idx="1"/>
          </p:nvPr>
        </p:nvSpPr>
        <p:spPr/>
        <p:txBody>
          <a:bodyPr/>
          <a:lstStyle/>
          <a:p>
            <a:pPr eaLnBrk="1" hangingPunct="1"/>
            <a:r>
              <a:rPr lang="en-US" altLang="zh-CN"/>
              <a:t>WPAN </a:t>
            </a:r>
            <a:r>
              <a:rPr lang="zh-CN" altLang="en-US"/>
              <a:t>是以个人为中心来使用的无线人个区域网，它实际上就是一个低功率、小范围、低速率和低价格的电缆替代技术。</a:t>
            </a:r>
            <a:r>
              <a:rPr lang="en-US" altLang="zh-CN"/>
              <a:t>WPAN </a:t>
            </a:r>
            <a:r>
              <a:rPr lang="zh-CN" altLang="en-US"/>
              <a:t>都工作在 </a:t>
            </a:r>
            <a:r>
              <a:rPr lang="en-US" altLang="zh-CN"/>
              <a:t>2.4 GHz </a:t>
            </a:r>
            <a:r>
              <a:rPr lang="zh-CN" altLang="en-US"/>
              <a:t>的 </a:t>
            </a:r>
            <a:r>
              <a:rPr lang="en-US" altLang="zh-CN"/>
              <a:t>ISM </a:t>
            </a:r>
            <a:r>
              <a:rPr lang="zh-CN" altLang="en-US"/>
              <a:t>频段。 </a:t>
            </a:r>
          </a:p>
          <a:p>
            <a:pPr eaLnBrk="1" hangingPunct="1"/>
            <a:r>
              <a:rPr lang="zh-CN" altLang="en-US"/>
              <a:t>但 </a:t>
            </a:r>
            <a:r>
              <a:rPr lang="en-US" altLang="zh-CN"/>
              <a:t>WLAN </a:t>
            </a:r>
            <a:r>
              <a:rPr lang="zh-CN" altLang="en-US"/>
              <a:t>却是同时为许多用户服务的无线局域网，它是一个大功率、中等范围、高速率的局域网。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a:extLst>
              <a:ext uri="{FF2B5EF4-FFF2-40B4-BE49-F238E27FC236}">
                <a16:creationId xmlns:a16="http://schemas.microsoft.com/office/drawing/2014/main" id="{B682B274-A0D0-4E69-AFF8-6A0F0644A6BD}"/>
              </a:ext>
            </a:extLst>
          </p:cNvPr>
          <p:cNvSpPr>
            <a:spLocks noGrp="1" noChangeArrowheads="1"/>
          </p:cNvSpPr>
          <p:nvPr>
            <p:ph type="title"/>
          </p:nvPr>
        </p:nvSpPr>
        <p:spPr/>
        <p:txBody>
          <a:bodyPr/>
          <a:lstStyle/>
          <a:p>
            <a:pPr algn="ctr" eaLnBrk="1" hangingPunct="1"/>
            <a:r>
              <a:rPr lang="en-US" altLang="zh-CN"/>
              <a:t>1.  </a:t>
            </a:r>
            <a:r>
              <a:rPr lang="zh-CN" altLang="en-US"/>
              <a:t>蓝牙系统</a:t>
            </a:r>
            <a:r>
              <a:rPr lang="en-US" altLang="zh-CN"/>
              <a:t>(Bluetooth)</a:t>
            </a:r>
          </a:p>
        </p:txBody>
      </p:sp>
      <p:sp>
        <p:nvSpPr>
          <p:cNvPr id="1270787" name="Rectangle 3">
            <a:extLst>
              <a:ext uri="{FF2B5EF4-FFF2-40B4-BE49-F238E27FC236}">
                <a16:creationId xmlns:a16="http://schemas.microsoft.com/office/drawing/2014/main" id="{6D7EEB48-554C-42CC-83ED-B76FBA91149C}"/>
              </a:ext>
            </a:extLst>
          </p:cNvPr>
          <p:cNvSpPr>
            <a:spLocks noGrp="1" noChangeArrowheads="1"/>
          </p:cNvSpPr>
          <p:nvPr>
            <p:ph type="body" idx="1"/>
          </p:nvPr>
        </p:nvSpPr>
        <p:spPr>
          <a:xfrm>
            <a:off x="1042988" y="1773238"/>
            <a:ext cx="7772400" cy="5084762"/>
          </a:xfrm>
        </p:spPr>
        <p:txBody>
          <a:bodyPr/>
          <a:lstStyle/>
          <a:p>
            <a:pPr eaLnBrk="1" hangingPunct="1"/>
            <a:r>
              <a:rPr lang="zh-CN" altLang="en-US"/>
              <a:t>最早使用的 </a:t>
            </a:r>
            <a:r>
              <a:rPr lang="en-US" altLang="zh-CN"/>
              <a:t>WPAN </a:t>
            </a:r>
            <a:r>
              <a:rPr lang="zh-CN" altLang="en-US"/>
              <a:t>是 </a:t>
            </a:r>
            <a:r>
              <a:rPr lang="en-US" altLang="zh-CN"/>
              <a:t>1994 </a:t>
            </a:r>
            <a:r>
              <a:rPr lang="zh-CN" altLang="en-US"/>
              <a:t>年爱立信公司推出的蓝牙系统，其标准是 </a:t>
            </a:r>
            <a:r>
              <a:rPr lang="en-US" altLang="zh-CN"/>
              <a:t>IEEE 802.15.1 </a:t>
            </a:r>
            <a:r>
              <a:rPr lang="zh-CN" altLang="en-US"/>
              <a:t>。</a:t>
            </a:r>
          </a:p>
          <a:p>
            <a:pPr eaLnBrk="1" hangingPunct="1"/>
            <a:r>
              <a:rPr lang="zh-CN" altLang="en-US"/>
              <a:t>蓝牙的数据率为 </a:t>
            </a:r>
            <a:r>
              <a:rPr lang="en-US" altLang="zh-CN"/>
              <a:t>720 kb/s</a:t>
            </a:r>
            <a:r>
              <a:rPr lang="zh-CN" altLang="en-US"/>
              <a:t>，通信范围在 </a:t>
            </a:r>
            <a:r>
              <a:rPr lang="en-US" altLang="zh-CN"/>
              <a:t>10 </a:t>
            </a:r>
            <a:r>
              <a:rPr lang="zh-CN" altLang="en-US"/>
              <a:t>米左右。</a:t>
            </a:r>
          </a:p>
          <a:p>
            <a:pPr eaLnBrk="1" hangingPunct="1"/>
            <a:r>
              <a:rPr lang="zh-CN" altLang="en-US"/>
              <a:t>蓝牙使用 </a:t>
            </a:r>
            <a:r>
              <a:rPr lang="en-US" altLang="zh-CN"/>
              <a:t>TDM </a:t>
            </a:r>
            <a:r>
              <a:rPr lang="zh-CN" altLang="en-US"/>
              <a:t>方式和扩频跳频 </a:t>
            </a:r>
            <a:r>
              <a:rPr lang="en-US" altLang="zh-CN"/>
              <a:t>FHSS </a:t>
            </a:r>
            <a:r>
              <a:rPr lang="zh-CN" altLang="en-US"/>
              <a:t>技术组成不用基站的</a:t>
            </a:r>
            <a:r>
              <a:rPr lang="zh-CN" altLang="en-US">
                <a:solidFill>
                  <a:schemeClr val="hlink"/>
                </a:solidFill>
              </a:rPr>
              <a:t>皮可网</a:t>
            </a:r>
            <a:r>
              <a:rPr lang="en-US" altLang="zh-CN"/>
              <a:t>(piconet)</a:t>
            </a:r>
            <a:r>
              <a:rPr lang="zh-CN" altLang="en-US"/>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Rectangle 2">
            <a:extLst>
              <a:ext uri="{FF2B5EF4-FFF2-40B4-BE49-F238E27FC236}">
                <a16:creationId xmlns:a16="http://schemas.microsoft.com/office/drawing/2014/main" id="{92B98ED5-302E-40BD-99D4-31151D8F1C87}"/>
              </a:ext>
            </a:extLst>
          </p:cNvPr>
          <p:cNvSpPr>
            <a:spLocks noGrp="1" noChangeArrowheads="1"/>
          </p:cNvSpPr>
          <p:nvPr>
            <p:ph type="title"/>
          </p:nvPr>
        </p:nvSpPr>
        <p:spPr/>
        <p:txBody>
          <a:bodyPr/>
          <a:lstStyle/>
          <a:p>
            <a:pPr algn="ctr" eaLnBrk="1" hangingPunct="1"/>
            <a:r>
              <a:rPr lang="zh-CN" altLang="en-US">
                <a:solidFill>
                  <a:schemeClr val="folHlink"/>
                </a:solidFill>
              </a:rPr>
              <a:t>皮可网</a:t>
            </a:r>
            <a:r>
              <a:rPr lang="en-US" altLang="zh-CN"/>
              <a:t>(piconet)</a:t>
            </a:r>
          </a:p>
        </p:txBody>
      </p:sp>
      <p:sp>
        <p:nvSpPr>
          <p:cNvPr id="1271811" name="Rectangle 3">
            <a:extLst>
              <a:ext uri="{FF2B5EF4-FFF2-40B4-BE49-F238E27FC236}">
                <a16:creationId xmlns:a16="http://schemas.microsoft.com/office/drawing/2014/main" id="{D7458592-36B4-45EC-A143-18CCB1CF801D}"/>
              </a:ext>
            </a:extLst>
          </p:cNvPr>
          <p:cNvSpPr>
            <a:spLocks noGrp="1" noChangeArrowheads="1"/>
          </p:cNvSpPr>
          <p:nvPr>
            <p:ph type="body" idx="1"/>
          </p:nvPr>
        </p:nvSpPr>
        <p:spPr>
          <a:xfrm>
            <a:off x="1042988" y="1835150"/>
            <a:ext cx="7772400" cy="5022850"/>
          </a:xfrm>
        </p:spPr>
        <p:txBody>
          <a:bodyPr/>
          <a:lstStyle/>
          <a:p>
            <a:pPr eaLnBrk="1" hangingPunct="1"/>
            <a:r>
              <a:rPr lang="en-US" altLang="zh-CN"/>
              <a:t>Piconet </a:t>
            </a:r>
            <a:r>
              <a:rPr lang="zh-CN" altLang="en-US"/>
              <a:t>直译就是“微微网”，表示这种无线网络的覆盖面积非常小。</a:t>
            </a:r>
          </a:p>
          <a:p>
            <a:pPr eaLnBrk="1" hangingPunct="1"/>
            <a:r>
              <a:rPr lang="zh-CN" altLang="en-US"/>
              <a:t>每一个皮可网有一个</a:t>
            </a:r>
            <a:r>
              <a:rPr lang="zh-CN" altLang="en-US">
                <a:solidFill>
                  <a:schemeClr val="hlink"/>
                </a:solidFill>
              </a:rPr>
              <a:t>主设备</a:t>
            </a:r>
            <a:r>
              <a:rPr lang="en-US" altLang="zh-CN"/>
              <a:t>(Master)</a:t>
            </a:r>
            <a:r>
              <a:rPr lang="zh-CN" altLang="en-US"/>
              <a:t>和最多</a:t>
            </a:r>
            <a:r>
              <a:rPr lang="en-US" altLang="zh-CN"/>
              <a:t>7</a:t>
            </a:r>
            <a:r>
              <a:rPr lang="zh-CN" altLang="en-US"/>
              <a:t>个工作的</a:t>
            </a:r>
            <a:r>
              <a:rPr lang="zh-CN" altLang="en-US">
                <a:solidFill>
                  <a:schemeClr val="hlink"/>
                </a:solidFill>
              </a:rPr>
              <a:t>从设备</a:t>
            </a:r>
            <a:r>
              <a:rPr lang="en-US" altLang="zh-CN"/>
              <a:t>(Slave)</a:t>
            </a:r>
            <a:r>
              <a:rPr lang="zh-CN" altLang="en-US"/>
              <a:t>。</a:t>
            </a:r>
          </a:p>
          <a:p>
            <a:pPr eaLnBrk="1" hangingPunct="1"/>
            <a:r>
              <a:rPr lang="zh-CN" altLang="en-US"/>
              <a:t>通过共享主设备或从设备，可以把多个皮可网链接起来，形成一个范围更大的</a:t>
            </a:r>
            <a:r>
              <a:rPr lang="zh-CN" altLang="en-US">
                <a:solidFill>
                  <a:schemeClr val="hlink"/>
                </a:solidFill>
              </a:rPr>
              <a:t>扩散网</a:t>
            </a:r>
            <a:r>
              <a:rPr lang="en-US" altLang="zh-CN"/>
              <a:t>(scatternet)</a:t>
            </a:r>
            <a:r>
              <a:rPr lang="zh-CN" altLang="en-US"/>
              <a:t>。</a:t>
            </a:r>
          </a:p>
          <a:p>
            <a:pPr eaLnBrk="1" hangingPunct="1"/>
            <a:r>
              <a:rPr lang="zh-CN" altLang="en-US"/>
              <a:t>这种主从工作方式的个人区域网实现起来价格就会比较便宜。  </a:t>
            </a:r>
          </a:p>
          <a:p>
            <a:pPr eaLnBrk="1" hangingPunct="1"/>
            <a:endParaRPr lang="zh-CN" altLang="en-US"/>
          </a:p>
          <a:p>
            <a:pPr eaLnBrk="1" hangingPunct="1"/>
            <a:endParaRPr lang="zh-CN" altLang="en-US"/>
          </a:p>
          <a:p>
            <a:pPr eaLnBrk="1" hangingPunct="1"/>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a:extLst>
              <a:ext uri="{FF2B5EF4-FFF2-40B4-BE49-F238E27FC236}">
                <a16:creationId xmlns:a16="http://schemas.microsoft.com/office/drawing/2014/main" id="{CEFEA3E1-309E-43B6-A2B8-8D4FCB70521D}"/>
              </a:ext>
            </a:extLst>
          </p:cNvPr>
          <p:cNvSpPr>
            <a:spLocks noGrp="1" noChangeArrowheads="1"/>
          </p:cNvSpPr>
          <p:nvPr>
            <p:ph type="title"/>
          </p:nvPr>
        </p:nvSpPr>
        <p:spPr/>
        <p:txBody>
          <a:bodyPr/>
          <a:lstStyle/>
          <a:p>
            <a:pPr algn="ctr" eaLnBrk="1" hangingPunct="1"/>
            <a:r>
              <a:rPr lang="zh-CN" altLang="en-US"/>
              <a:t>蓝牙系统中的皮可网和扩散网 </a:t>
            </a:r>
          </a:p>
        </p:txBody>
      </p:sp>
      <p:sp>
        <p:nvSpPr>
          <p:cNvPr id="1272835" name="Oval 4">
            <a:extLst>
              <a:ext uri="{FF2B5EF4-FFF2-40B4-BE49-F238E27FC236}">
                <a16:creationId xmlns:a16="http://schemas.microsoft.com/office/drawing/2014/main" id="{41AD81B5-8123-4667-92FD-8FD451F96939}"/>
              </a:ext>
            </a:extLst>
          </p:cNvPr>
          <p:cNvSpPr>
            <a:spLocks noChangeArrowheads="1"/>
          </p:cNvSpPr>
          <p:nvPr/>
        </p:nvSpPr>
        <p:spPr bwMode="auto">
          <a:xfrm>
            <a:off x="2051050" y="2733675"/>
            <a:ext cx="2960688" cy="2855913"/>
          </a:xfrm>
          <a:prstGeom prst="ellipse">
            <a:avLst/>
          </a:prstGeom>
          <a:solidFill>
            <a:srgbClr val="FFFF99"/>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2836" name="Oval 5">
            <a:extLst>
              <a:ext uri="{FF2B5EF4-FFF2-40B4-BE49-F238E27FC236}">
                <a16:creationId xmlns:a16="http://schemas.microsoft.com/office/drawing/2014/main" id="{16A9E61F-2C5A-4AF8-B1C3-3FEB3463CAB4}"/>
              </a:ext>
            </a:extLst>
          </p:cNvPr>
          <p:cNvSpPr>
            <a:spLocks noChangeArrowheads="1"/>
          </p:cNvSpPr>
          <p:nvPr/>
        </p:nvSpPr>
        <p:spPr bwMode="auto">
          <a:xfrm>
            <a:off x="4419600" y="2733675"/>
            <a:ext cx="2960688" cy="2855913"/>
          </a:xfrm>
          <a:prstGeom prst="ellipse">
            <a:avLst/>
          </a:prstGeom>
          <a:solidFill>
            <a:srgbClr val="CCECFF">
              <a:alpha val="38823"/>
            </a:srgbClr>
          </a:solidFill>
          <a:ln w="9525">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2837" name="Oval 6">
            <a:extLst>
              <a:ext uri="{FF2B5EF4-FFF2-40B4-BE49-F238E27FC236}">
                <a16:creationId xmlns:a16="http://schemas.microsoft.com/office/drawing/2014/main" id="{79AFB0CC-D5FA-4F00-A963-135B239BC5FD}"/>
              </a:ext>
            </a:extLst>
          </p:cNvPr>
          <p:cNvSpPr>
            <a:spLocks noChangeArrowheads="1"/>
          </p:cNvSpPr>
          <p:nvPr/>
        </p:nvSpPr>
        <p:spPr bwMode="auto">
          <a:xfrm>
            <a:off x="3354388" y="2962275"/>
            <a:ext cx="474662" cy="458788"/>
          </a:xfrm>
          <a:prstGeom prst="ellipse">
            <a:avLst/>
          </a:prstGeom>
          <a:solidFill>
            <a:srgbClr val="FF99FF"/>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M</a:t>
            </a:r>
          </a:p>
        </p:txBody>
      </p:sp>
      <p:sp>
        <p:nvSpPr>
          <p:cNvPr id="1272838" name="Oval 7">
            <a:extLst>
              <a:ext uri="{FF2B5EF4-FFF2-40B4-BE49-F238E27FC236}">
                <a16:creationId xmlns:a16="http://schemas.microsoft.com/office/drawing/2014/main" id="{6A117148-B0F0-48ED-A0CC-13373E7D9A42}"/>
              </a:ext>
            </a:extLst>
          </p:cNvPr>
          <p:cNvSpPr>
            <a:spLocks noChangeArrowheads="1"/>
          </p:cNvSpPr>
          <p:nvPr/>
        </p:nvSpPr>
        <p:spPr bwMode="auto">
          <a:xfrm>
            <a:off x="6670675" y="3876675"/>
            <a:ext cx="474663" cy="458788"/>
          </a:xfrm>
          <a:prstGeom prst="ellipse">
            <a:avLst/>
          </a:prstGeom>
          <a:solidFill>
            <a:srgbClr val="FF99FF"/>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M</a:t>
            </a:r>
          </a:p>
        </p:txBody>
      </p:sp>
      <p:sp>
        <p:nvSpPr>
          <p:cNvPr id="1272839" name="Oval 8">
            <a:extLst>
              <a:ext uri="{FF2B5EF4-FFF2-40B4-BE49-F238E27FC236}">
                <a16:creationId xmlns:a16="http://schemas.microsoft.com/office/drawing/2014/main" id="{ED47C40A-AA4D-4D2F-9787-EAD10F6736DE}"/>
              </a:ext>
            </a:extLst>
          </p:cNvPr>
          <p:cNvSpPr>
            <a:spLocks noChangeArrowheads="1"/>
          </p:cNvSpPr>
          <p:nvPr/>
        </p:nvSpPr>
        <p:spPr bwMode="auto">
          <a:xfrm>
            <a:off x="2289175" y="4219575"/>
            <a:ext cx="474663" cy="458788"/>
          </a:xfrm>
          <a:prstGeom prst="ellipse">
            <a:avLst/>
          </a:prstGeom>
          <a:solidFill>
            <a:srgbClr val="99FF33"/>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S</a:t>
            </a:r>
          </a:p>
        </p:txBody>
      </p:sp>
      <p:sp>
        <p:nvSpPr>
          <p:cNvPr id="1272840" name="Oval 9">
            <a:extLst>
              <a:ext uri="{FF2B5EF4-FFF2-40B4-BE49-F238E27FC236}">
                <a16:creationId xmlns:a16="http://schemas.microsoft.com/office/drawing/2014/main" id="{673AA98B-7E4E-4139-8A4D-A8194B63E792}"/>
              </a:ext>
            </a:extLst>
          </p:cNvPr>
          <p:cNvSpPr>
            <a:spLocks noChangeArrowheads="1"/>
          </p:cNvSpPr>
          <p:nvPr/>
        </p:nvSpPr>
        <p:spPr bwMode="auto">
          <a:xfrm>
            <a:off x="2525713" y="3305175"/>
            <a:ext cx="476250" cy="458788"/>
          </a:xfrm>
          <a:prstGeom prst="ellipse">
            <a:avLst/>
          </a:prstGeom>
          <a:solidFill>
            <a:srgbClr val="99FF33"/>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S</a:t>
            </a:r>
          </a:p>
        </p:txBody>
      </p:sp>
      <p:sp>
        <p:nvSpPr>
          <p:cNvPr id="1272841" name="Oval 10">
            <a:extLst>
              <a:ext uri="{FF2B5EF4-FFF2-40B4-BE49-F238E27FC236}">
                <a16:creationId xmlns:a16="http://schemas.microsoft.com/office/drawing/2014/main" id="{DF583DC4-B54C-4303-B9E4-AD73C14221B4}"/>
              </a:ext>
            </a:extLst>
          </p:cNvPr>
          <p:cNvSpPr>
            <a:spLocks noChangeArrowheads="1"/>
          </p:cNvSpPr>
          <p:nvPr/>
        </p:nvSpPr>
        <p:spPr bwMode="auto">
          <a:xfrm>
            <a:off x="5367338" y="4675188"/>
            <a:ext cx="474662" cy="458787"/>
          </a:xfrm>
          <a:prstGeom prst="ellipse">
            <a:avLst/>
          </a:prstGeom>
          <a:solidFill>
            <a:srgbClr val="CCCC00"/>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P</a:t>
            </a:r>
          </a:p>
        </p:txBody>
      </p:sp>
      <p:sp>
        <p:nvSpPr>
          <p:cNvPr id="1272842" name="Oval 11">
            <a:extLst>
              <a:ext uri="{FF2B5EF4-FFF2-40B4-BE49-F238E27FC236}">
                <a16:creationId xmlns:a16="http://schemas.microsoft.com/office/drawing/2014/main" id="{D0F6DD49-2FAB-4F40-9463-E02EB15A1D27}"/>
              </a:ext>
            </a:extLst>
          </p:cNvPr>
          <p:cNvSpPr>
            <a:spLocks noChangeArrowheads="1"/>
          </p:cNvSpPr>
          <p:nvPr/>
        </p:nvSpPr>
        <p:spPr bwMode="auto">
          <a:xfrm>
            <a:off x="4473575" y="3836988"/>
            <a:ext cx="476250" cy="458787"/>
          </a:xfrm>
          <a:prstGeom prst="ellipse">
            <a:avLst/>
          </a:prstGeom>
          <a:solidFill>
            <a:srgbClr val="99FF33"/>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S</a:t>
            </a:r>
          </a:p>
        </p:txBody>
      </p:sp>
      <p:sp>
        <p:nvSpPr>
          <p:cNvPr id="1272843" name="Oval 12">
            <a:extLst>
              <a:ext uri="{FF2B5EF4-FFF2-40B4-BE49-F238E27FC236}">
                <a16:creationId xmlns:a16="http://schemas.microsoft.com/office/drawing/2014/main" id="{DA1F07D1-CEE0-4D8A-902F-CD255BEB42E5}"/>
              </a:ext>
            </a:extLst>
          </p:cNvPr>
          <p:cNvSpPr>
            <a:spLocks noChangeArrowheads="1"/>
          </p:cNvSpPr>
          <p:nvPr/>
        </p:nvSpPr>
        <p:spPr bwMode="auto">
          <a:xfrm>
            <a:off x="3825875" y="4675188"/>
            <a:ext cx="476250" cy="458787"/>
          </a:xfrm>
          <a:prstGeom prst="ellipse">
            <a:avLst/>
          </a:prstGeom>
          <a:solidFill>
            <a:srgbClr val="99FF33"/>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S</a:t>
            </a:r>
          </a:p>
        </p:txBody>
      </p:sp>
      <p:sp>
        <p:nvSpPr>
          <p:cNvPr id="1272844" name="Oval 13">
            <a:extLst>
              <a:ext uri="{FF2B5EF4-FFF2-40B4-BE49-F238E27FC236}">
                <a16:creationId xmlns:a16="http://schemas.microsoft.com/office/drawing/2014/main" id="{2209A6FC-28DC-40A0-A021-8304EBC1F6C0}"/>
              </a:ext>
            </a:extLst>
          </p:cNvPr>
          <p:cNvSpPr>
            <a:spLocks noChangeArrowheads="1"/>
          </p:cNvSpPr>
          <p:nvPr/>
        </p:nvSpPr>
        <p:spPr bwMode="auto">
          <a:xfrm>
            <a:off x="2995613" y="4905375"/>
            <a:ext cx="476250" cy="457200"/>
          </a:xfrm>
          <a:prstGeom prst="ellipse">
            <a:avLst/>
          </a:prstGeom>
          <a:solidFill>
            <a:srgbClr val="99FF33"/>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S</a:t>
            </a:r>
          </a:p>
        </p:txBody>
      </p:sp>
      <p:sp>
        <p:nvSpPr>
          <p:cNvPr id="1272845" name="Oval 14">
            <a:extLst>
              <a:ext uri="{FF2B5EF4-FFF2-40B4-BE49-F238E27FC236}">
                <a16:creationId xmlns:a16="http://schemas.microsoft.com/office/drawing/2014/main" id="{A80AE6BE-4E0A-4FB4-8AB7-22D68614785D}"/>
              </a:ext>
            </a:extLst>
          </p:cNvPr>
          <p:cNvSpPr>
            <a:spLocks noChangeArrowheads="1"/>
          </p:cNvSpPr>
          <p:nvPr/>
        </p:nvSpPr>
        <p:spPr bwMode="auto">
          <a:xfrm>
            <a:off x="6194425" y="4791075"/>
            <a:ext cx="476250" cy="458788"/>
          </a:xfrm>
          <a:prstGeom prst="ellipse">
            <a:avLst/>
          </a:prstGeom>
          <a:solidFill>
            <a:srgbClr val="99FF33"/>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S</a:t>
            </a:r>
          </a:p>
        </p:txBody>
      </p:sp>
      <p:sp>
        <p:nvSpPr>
          <p:cNvPr id="1272846" name="Oval 15">
            <a:extLst>
              <a:ext uri="{FF2B5EF4-FFF2-40B4-BE49-F238E27FC236}">
                <a16:creationId xmlns:a16="http://schemas.microsoft.com/office/drawing/2014/main" id="{814A5037-44E7-4C36-8C0E-D478B7A08AA5}"/>
              </a:ext>
            </a:extLst>
          </p:cNvPr>
          <p:cNvSpPr>
            <a:spLocks noChangeArrowheads="1"/>
          </p:cNvSpPr>
          <p:nvPr/>
        </p:nvSpPr>
        <p:spPr bwMode="auto">
          <a:xfrm>
            <a:off x="5842000" y="3305175"/>
            <a:ext cx="476250" cy="458788"/>
          </a:xfrm>
          <a:prstGeom prst="ellipse">
            <a:avLst/>
          </a:prstGeom>
          <a:solidFill>
            <a:srgbClr val="99FF33"/>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S</a:t>
            </a:r>
          </a:p>
        </p:txBody>
      </p:sp>
      <p:sp>
        <p:nvSpPr>
          <p:cNvPr id="1272847" name="Oval 16">
            <a:extLst>
              <a:ext uri="{FF2B5EF4-FFF2-40B4-BE49-F238E27FC236}">
                <a16:creationId xmlns:a16="http://schemas.microsoft.com/office/drawing/2014/main" id="{05B33F1B-14C7-4844-B535-2B9789A2065B}"/>
              </a:ext>
            </a:extLst>
          </p:cNvPr>
          <p:cNvSpPr>
            <a:spLocks noChangeArrowheads="1"/>
          </p:cNvSpPr>
          <p:nvPr/>
        </p:nvSpPr>
        <p:spPr bwMode="auto">
          <a:xfrm>
            <a:off x="3825875" y="3532188"/>
            <a:ext cx="476250" cy="458787"/>
          </a:xfrm>
          <a:prstGeom prst="ellipse">
            <a:avLst/>
          </a:prstGeom>
          <a:solidFill>
            <a:srgbClr val="CCCC00"/>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P</a:t>
            </a:r>
          </a:p>
        </p:txBody>
      </p:sp>
      <p:sp>
        <p:nvSpPr>
          <p:cNvPr id="1272848" name="Text Box 17">
            <a:extLst>
              <a:ext uri="{FF2B5EF4-FFF2-40B4-BE49-F238E27FC236}">
                <a16:creationId xmlns:a16="http://schemas.microsoft.com/office/drawing/2014/main" id="{B750BA3D-D06C-45F4-9CD1-1B1C7E72816B}"/>
              </a:ext>
            </a:extLst>
          </p:cNvPr>
          <p:cNvSpPr txBox="1">
            <a:spLocks noChangeArrowheads="1"/>
          </p:cNvSpPr>
          <p:nvPr/>
        </p:nvSpPr>
        <p:spPr bwMode="auto">
          <a:xfrm>
            <a:off x="5129213" y="3824288"/>
            <a:ext cx="13525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皮可网 </a:t>
            </a:r>
            <a:r>
              <a:rPr lang="en-US" altLang="zh-CN" sz="2400">
                <a:solidFill>
                  <a:schemeClr val="folHlink"/>
                </a:solidFill>
                <a:ea typeface="黑体" panose="02010609060101010101" pitchFamily="49" charset="-122"/>
              </a:rPr>
              <a:t>2</a:t>
            </a:r>
          </a:p>
        </p:txBody>
      </p:sp>
      <p:sp>
        <p:nvSpPr>
          <p:cNvPr id="1272849" name="Text Box 18">
            <a:extLst>
              <a:ext uri="{FF2B5EF4-FFF2-40B4-BE49-F238E27FC236}">
                <a16:creationId xmlns:a16="http://schemas.microsoft.com/office/drawing/2014/main" id="{FDA34C2B-0234-47F9-B0F9-272DF801E1F3}"/>
              </a:ext>
            </a:extLst>
          </p:cNvPr>
          <p:cNvSpPr txBox="1">
            <a:spLocks noChangeArrowheads="1"/>
          </p:cNvSpPr>
          <p:nvPr/>
        </p:nvSpPr>
        <p:spPr bwMode="auto">
          <a:xfrm>
            <a:off x="4122738" y="1962150"/>
            <a:ext cx="10969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扩散网</a:t>
            </a:r>
          </a:p>
        </p:txBody>
      </p:sp>
      <p:sp>
        <p:nvSpPr>
          <p:cNvPr id="1272850" name="AutoShape 19">
            <a:extLst>
              <a:ext uri="{FF2B5EF4-FFF2-40B4-BE49-F238E27FC236}">
                <a16:creationId xmlns:a16="http://schemas.microsoft.com/office/drawing/2014/main" id="{02F27812-925B-4230-B59E-AF8BFC428326}"/>
              </a:ext>
            </a:extLst>
          </p:cNvPr>
          <p:cNvSpPr>
            <a:spLocks/>
          </p:cNvSpPr>
          <p:nvPr/>
        </p:nvSpPr>
        <p:spPr bwMode="auto">
          <a:xfrm rot="-5400000">
            <a:off x="4494213" y="831850"/>
            <a:ext cx="344487" cy="3554413"/>
          </a:xfrm>
          <a:prstGeom prst="rightBrace">
            <a:avLst>
              <a:gd name="adj1" fmla="val 85983"/>
              <a:gd name="adj2" fmla="val 50000"/>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2851" name="Text Box 20">
            <a:extLst>
              <a:ext uri="{FF2B5EF4-FFF2-40B4-BE49-F238E27FC236}">
                <a16:creationId xmlns:a16="http://schemas.microsoft.com/office/drawing/2014/main" id="{E522A678-8C1F-4FFE-AD73-BC9BF4029C8A}"/>
              </a:ext>
            </a:extLst>
          </p:cNvPr>
          <p:cNvSpPr txBox="1">
            <a:spLocks noChangeArrowheads="1"/>
          </p:cNvSpPr>
          <p:nvPr/>
        </p:nvSpPr>
        <p:spPr bwMode="auto">
          <a:xfrm>
            <a:off x="2760663" y="3902075"/>
            <a:ext cx="13525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皮可网 </a:t>
            </a:r>
            <a:r>
              <a:rPr lang="en-US" altLang="zh-CN" sz="2400">
                <a:solidFill>
                  <a:schemeClr val="folHlink"/>
                </a:solidFill>
                <a:ea typeface="黑体" panose="02010609060101010101" pitchFamily="49" charset="-122"/>
              </a:rPr>
              <a:t>1</a:t>
            </a:r>
          </a:p>
        </p:txBody>
      </p:sp>
      <p:sp>
        <p:nvSpPr>
          <p:cNvPr id="1272852" name="Oval 22">
            <a:extLst>
              <a:ext uri="{FF2B5EF4-FFF2-40B4-BE49-F238E27FC236}">
                <a16:creationId xmlns:a16="http://schemas.microsoft.com/office/drawing/2014/main" id="{C59C4C21-C4E4-4A8F-A7EF-303A2582CDCE}"/>
              </a:ext>
            </a:extLst>
          </p:cNvPr>
          <p:cNvSpPr>
            <a:spLocks noChangeArrowheads="1"/>
          </p:cNvSpPr>
          <p:nvPr/>
        </p:nvSpPr>
        <p:spPr bwMode="auto">
          <a:xfrm>
            <a:off x="900113" y="5692775"/>
            <a:ext cx="474662" cy="458788"/>
          </a:xfrm>
          <a:prstGeom prst="ellipse">
            <a:avLst/>
          </a:prstGeom>
          <a:solidFill>
            <a:srgbClr val="FF99FF"/>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M</a:t>
            </a:r>
          </a:p>
        </p:txBody>
      </p:sp>
      <p:sp>
        <p:nvSpPr>
          <p:cNvPr id="1272853" name="Text Box 23">
            <a:extLst>
              <a:ext uri="{FF2B5EF4-FFF2-40B4-BE49-F238E27FC236}">
                <a16:creationId xmlns:a16="http://schemas.microsoft.com/office/drawing/2014/main" id="{9AA682C5-FD39-4283-BD57-28F8BB33C248}"/>
              </a:ext>
            </a:extLst>
          </p:cNvPr>
          <p:cNvSpPr txBox="1">
            <a:spLocks noChangeArrowheads="1"/>
          </p:cNvSpPr>
          <p:nvPr/>
        </p:nvSpPr>
        <p:spPr bwMode="auto">
          <a:xfrm>
            <a:off x="1312863" y="56927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ea typeface="黑体" panose="02010609060101010101" pitchFamily="49" charset="-122"/>
              </a:rPr>
              <a:t>——</a:t>
            </a:r>
            <a:r>
              <a:rPr lang="zh-CN" altLang="en-US" sz="2400">
                <a:solidFill>
                  <a:schemeClr val="folHlink"/>
                </a:solidFill>
                <a:ea typeface="黑体" panose="02010609060101010101" pitchFamily="49" charset="-122"/>
              </a:rPr>
              <a:t>主设备</a:t>
            </a:r>
          </a:p>
        </p:txBody>
      </p:sp>
      <p:sp>
        <p:nvSpPr>
          <p:cNvPr id="1272854" name="Oval 24">
            <a:extLst>
              <a:ext uri="{FF2B5EF4-FFF2-40B4-BE49-F238E27FC236}">
                <a16:creationId xmlns:a16="http://schemas.microsoft.com/office/drawing/2014/main" id="{9C246FB4-E272-4484-BD7B-C2E11F511DCC}"/>
              </a:ext>
            </a:extLst>
          </p:cNvPr>
          <p:cNvSpPr>
            <a:spLocks noChangeArrowheads="1"/>
          </p:cNvSpPr>
          <p:nvPr/>
        </p:nvSpPr>
        <p:spPr bwMode="auto">
          <a:xfrm>
            <a:off x="3492500" y="5692775"/>
            <a:ext cx="476250" cy="458788"/>
          </a:xfrm>
          <a:prstGeom prst="ellipse">
            <a:avLst/>
          </a:prstGeom>
          <a:solidFill>
            <a:srgbClr val="99FF33"/>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S</a:t>
            </a:r>
          </a:p>
        </p:txBody>
      </p:sp>
      <p:sp>
        <p:nvSpPr>
          <p:cNvPr id="1272855" name="Text Box 25">
            <a:extLst>
              <a:ext uri="{FF2B5EF4-FFF2-40B4-BE49-F238E27FC236}">
                <a16:creationId xmlns:a16="http://schemas.microsoft.com/office/drawing/2014/main" id="{B15883CB-E803-49B8-A2EF-BA17429306A5}"/>
              </a:ext>
            </a:extLst>
          </p:cNvPr>
          <p:cNvSpPr txBox="1">
            <a:spLocks noChangeArrowheads="1"/>
          </p:cNvSpPr>
          <p:nvPr/>
        </p:nvSpPr>
        <p:spPr bwMode="auto">
          <a:xfrm>
            <a:off x="3924300" y="569436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ea typeface="黑体" panose="02010609060101010101" pitchFamily="49" charset="-122"/>
              </a:rPr>
              <a:t>——</a:t>
            </a:r>
            <a:r>
              <a:rPr lang="zh-CN" altLang="en-US" sz="2400">
                <a:solidFill>
                  <a:schemeClr val="folHlink"/>
                </a:solidFill>
                <a:ea typeface="黑体" panose="02010609060101010101" pitchFamily="49" charset="-122"/>
              </a:rPr>
              <a:t>从设备</a:t>
            </a:r>
          </a:p>
        </p:txBody>
      </p:sp>
      <p:sp>
        <p:nvSpPr>
          <p:cNvPr id="1272856" name="Oval 26">
            <a:extLst>
              <a:ext uri="{FF2B5EF4-FFF2-40B4-BE49-F238E27FC236}">
                <a16:creationId xmlns:a16="http://schemas.microsoft.com/office/drawing/2014/main" id="{B883E164-F8CE-4B15-A56C-3ABB8BEAA6D0}"/>
              </a:ext>
            </a:extLst>
          </p:cNvPr>
          <p:cNvSpPr>
            <a:spLocks noChangeArrowheads="1"/>
          </p:cNvSpPr>
          <p:nvPr/>
        </p:nvSpPr>
        <p:spPr bwMode="auto">
          <a:xfrm>
            <a:off x="6072188" y="5692775"/>
            <a:ext cx="474662" cy="458788"/>
          </a:xfrm>
          <a:prstGeom prst="ellipse">
            <a:avLst/>
          </a:prstGeom>
          <a:solidFill>
            <a:srgbClr val="CCCC00"/>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folHlink"/>
                </a:solidFill>
                <a:ea typeface="黑体" panose="02010609060101010101" pitchFamily="49" charset="-122"/>
              </a:rPr>
              <a:t>P</a:t>
            </a:r>
          </a:p>
        </p:txBody>
      </p:sp>
      <p:sp>
        <p:nvSpPr>
          <p:cNvPr id="1272857" name="Text Box 27">
            <a:extLst>
              <a:ext uri="{FF2B5EF4-FFF2-40B4-BE49-F238E27FC236}">
                <a16:creationId xmlns:a16="http://schemas.microsoft.com/office/drawing/2014/main" id="{01BE40D1-B9D1-4FA0-98FA-C044509F0425}"/>
              </a:ext>
            </a:extLst>
          </p:cNvPr>
          <p:cNvSpPr txBox="1">
            <a:spLocks noChangeArrowheads="1"/>
          </p:cNvSpPr>
          <p:nvPr/>
        </p:nvSpPr>
        <p:spPr bwMode="auto">
          <a:xfrm>
            <a:off x="6516688" y="569277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ea typeface="黑体" panose="02010609060101010101" pitchFamily="49" charset="-122"/>
              </a:rPr>
              <a:t>——</a:t>
            </a:r>
            <a:r>
              <a:rPr lang="zh-CN" altLang="en-US" sz="2400">
                <a:solidFill>
                  <a:schemeClr val="folHlink"/>
                </a:solidFill>
                <a:ea typeface="黑体" panose="02010609060101010101" pitchFamily="49" charset="-122"/>
              </a:rPr>
              <a:t>搁置的设备</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Rectangle 2">
            <a:extLst>
              <a:ext uri="{FF2B5EF4-FFF2-40B4-BE49-F238E27FC236}">
                <a16:creationId xmlns:a16="http://schemas.microsoft.com/office/drawing/2014/main" id="{29832EFF-34A7-4571-916F-F92A70C2D7F5}"/>
              </a:ext>
            </a:extLst>
          </p:cNvPr>
          <p:cNvSpPr>
            <a:spLocks noGrp="1" noChangeArrowheads="1"/>
          </p:cNvSpPr>
          <p:nvPr>
            <p:ph type="title"/>
          </p:nvPr>
        </p:nvSpPr>
        <p:spPr/>
        <p:txBody>
          <a:bodyPr/>
          <a:lstStyle/>
          <a:p>
            <a:pPr algn="ctr" eaLnBrk="1" hangingPunct="1"/>
            <a:r>
              <a:rPr lang="en-US" altLang="zh-CN"/>
              <a:t>2.  </a:t>
            </a:r>
            <a:r>
              <a:rPr lang="zh-CN" altLang="en-US"/>
              <a:t>低速 </a:t>
            </a:r>
            <a:r>
              <a:rPr lang="en-US" altLang="zh-CN"/>
              <a:t>WPAN </a:t>
            </a:r>
          </a:p>
        </p:txBody>
      </p:sp>
      <p:sp>
        <p:nvSpPr>
          <p:cNvPr id="1273859" name="Rectangle 3">
            <a:extLst>
              <a:ext uri="{FF2B5EF4-FFF2-40B4-BE49-F238E27FC236}">
                <a16:creationId xmlns:a16="http://schemas.microsoft.com/office/drawing/2014/main" id="{DEFA40ED-6BE2-4CE9-82F3-7C9FE57424B6}"/>
              </a:ext>
            </a:extLst>
          </p:cNvPr>
          <p:cNvSpPr>
            <a:spLocks noGrp="1" noChangeArrowheads="1"/>
          </p:cNvSpPr>
          <p:nvPr>
            <p:ph type="body" idx="1"/>
          </p:nvPr>
        </p:nvSpPr>
        <p:spPr>
          <a:xfrm>
            <a:off x="1042988" y="1773238"/>
            <a:ext cx="7772400" cy="4679950"/>
          </a:xfrm>
        </p:spPr>
        <p:txBody>
          <a:bodyPr/>
          <a:lstStyle/>
          <a:p>
            <a:pPr eaLnBrk="1" hangingPunct="1"/>
            <a:r>
              <a:rPr lang="zh-CN" altLang="en-US" sz="2800"/>
              <a:t>低速 </a:t>
            </a:r>
            <a:r>
              <a:rPr lang="en-US" altLang="zh-CN" sz="2800"/>
              <a:t>WPAN </a:t>
            </a:r>
            <a:r>
              <a:rPr lang="zh-CN" altLang="en-US" sz="2800"/>
              <a:t>主要用于工业监控组网、办公自动化与控制等领域，其速率是 </a:t>
            </a:r>
            <a:r>
              <a:rPr lang="en-US" altLang="zh-CN" sz="2800"/>
              <a:t>2 ~ 250 kb/s</a:t>
            </a:r>
            <a:r>
              <a:rPr lang="zh-CN" altLang="en-US" sz="2800"/>
              <a:t>。</a:t>
            </a:r>
          </a:p>
          <a:p>
            <a:pPr eaLnBrk="1" hangingPunct="1"/>
            <a:r>
              <a:rPr lang="zh-CN" altLang="en-US" sz="2800"/>
              <a:t>低速 </a:t>
            </a:r>
            <a:r>
              <a:rPr lang="en-US" altLang="zh-CN" sz="2800"/>
              <a:t>WPAN </a:t>
            </a:r>
            <a:r>
              <a:rPr lang="zh-CN" altLang="en-US" sz="2800"/>
              <a:t>的标准是 </a:t>
            </a:r>
            <a:r>
              <a:rPr lang="en-US" altLang="zh-CN" sz="2800"/>
              <a:t>IEEE 802.15.4</a:t>
            </a:r>
            <a:r>
              <a:rPr lang="zh-CN" altLang="en-US" sz="2800"/>
              <a:t>。最近新修订的标准是 </a:t>
            </a:r>
            <a:r>
              <a:rPr lang="en-US" altLang="zh-CN" sz="2800"/>
              <a:t>IEEE 802.15.4-2006</a:t>
            </a:r>
            <a:r>
              <a:rPr lang="zh-CN" altLang="en-US" sz="2800"/>
              <a:t>。</a:t>
            </a:r>
          </a:p>
          <a:p>
            <a:pPr eaLnBrk="1" hangingPunct="1"/>
            <a:r>
              <a:rPr lang="zh-CN" altLang="en-US" sz="2800"/>
              <a:t>低速 </a:t>
            </a:r>
            <a:r>
              <a:rPr lang="en-US" altLang="zh-CN" sz="2800"/>
              <a:t>WPAN </a:t>
            </a:r>
            <a:r>
              <a:rPr lang="zh-CN" altLang="en-US" sz="2800"/>
              <a:t>中最重要的就是 </a:t>
            </a:r>
            <a:r>
              <a:rPr lang="en-US" altLang="zh-CN" sz="2800"/>
              <a:t>ZigBee</a:t>
            </a:r>
            <a:r>
              <a:rPr lang="zh-CN" altLang="en-US" sz="2800"/>
              <a:t>。</a:t>
            </a:r>
          </a:p>
          <a:p>
            <a:pPr eaLnBrk="1" hangingPunct="1"/>
            <a:r>
              <a:rPr lang="en-US" altLang="zh-CN" sz="2800"/>
              <a:t>ZigBee </a:t>
            </a:r>
            <a:r>
              <a:rPr lang="zh-CN" altLang="en-US" sz="2800"/>
              <a:t>技术主要用于各种电子设备（固定的、便携的或移动的）之间的无线通信，其主要特点是通信距离短（</a:t>
            </a:r>
            <a:r>
              <a:rPr lang="en-US" altLang="zh-CN" sz="2800"/>
              <a:t>10 ~ 80 m</a:t>
            </a:r>
            <a:r>
              <a:rPr lang="zh-CN" altLang="en-US" sz="2800"/>
              <a:t>），传输数据速率低，并且成本低廉。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882" name="Rectangle 2">
            <a:extLst>
              <a:ext uri="{FF2B5EF4-FFF2-40B4-BE49-F238E27FC236}">
                <a16:creationId xmlns:a16="http://schemas.microsoft.com/office/drawing/2014/main" id="{FB94F9A9-7E8F-4E99-977D-FFA3A2CEEA71}"/>
              </a:ext>
            </a:extLst>
          </p:cNvPr>
          <p:cNvSpPr>
            <a:spLocks noGrp="1" noChangeArrowheads="1"/>
          </p:cNvSpPr>
          <p:nvPr>
            <p:ph type="title"/>
          </p:nvPr>
        </p:nvSpPr>
        <p:spPr/>
        <p:txBody>
          <a:bodyPr/>
          <a:lstStyle/>
          <a:p>
            <a:pPr algn="ctr" eaLnBrk="1" hangingPunct="1"/>
            <a:r>
              <a:rPr lang="en-US" altLang="zh-CN"/>
              <a:t>ZigBee </a:t>
            </a:r>
            <a:r>
              <a:rPr lang="zh-CN" altLang="en-US"/>
              <a:t>的特点</a:t>
            </a:r>
          </a:p>
        </p:txBody>
      </p:sp>
      <p:sp>
        <p:nvSpPr>
          <p:cNvPr id="1274883" name="Rectangle 3">
            <a:extLst>
              <a:ext uri="{FF2B5EF4-FFF2-40B4-BE49-F238E27FC236}">
                <a16:creationId xmlns:a16="http://schemas.microsoft.com/office/drawing/2014/main" id="{99DD1903-0484-4CB0-8ACF-B40B4FE72178}"/>
              </a:ext>
            </a:extLst>
          </p:cNvPr>
          <p:cNvSpPr>
            <a:spLocks noGrp="1" noChangeArrowheads="1"/>
          </p:cNvSpPr>
          <p:nvPr>
            <p:ph type="body" idx="1"/>
          </p:nvPr>
        </p:nvSpPr>
        <p:spPr/>
        <p:txBody>
          <a:bodyPr/>
          <a:lstStyle/>
          <a:p>
            <a:pPr eaLnBrk="1" hangingPunct="1"/>
            <a:r>
              <a:rPr lang="zh-CN" altLang="en-US" sz="2800"/>
              <a:t>功耗非常低。在工作时，信号的收发时间很短；而在非工作时，</a:t>
            </a:r>
            <a:r>
              <a:rPr lang="en-US" altLang="zh-CN" sz="2800"/>
              <a:t>ZigBee </a:t>
            </a:r>
            <a:r>
              <a:rPr lang="zh-CN" altLang="en-US" sz="2800"/>
              <a:t>结点处于休眠状态，非常省电。对于某些工作时间和总时间之比小于 </a:t>
            </a:r>
            <a:r>
              <a:rPr lang="en-US" altLang="zh-CN" sz="2800"/>
              <a:t>1% </a:t>
            </a:r>
            <a:r>
              <a:rPr lang="zh-CN" altLang="en-US" sz="2800"/>
              <a:t>的情况，电池的寿命甚至可以超过</a:t>
            </a:r>
            <a:r>
              <a:rPr lang="en-US" altLang="zh-CN" sz="2800"/>
              <a:t>10 </a:t>
            </a:r>
            <a:r>
              <a:rPr lang="zh-CN" altLang="en-US" sz="2800"/>
              <a:t>年。</a:t>
            </a:r>
          </a:p>
          <a:p>
            <a:pPr eaLnBrk="1" hangingPunct="1"/>
            <a:r>
              <a:rPr lang="zh-CN" altLang="en-US" sz="2800"/>
              <a:t>网络容量大。一个 </a:t>
            </a:r>
            <a:r>
              <a:rPr lang="en-US" altLang="zh-CN" sz="2800"/>
              <a:t>ZigBee </a:t>
            </a:r>
            <a:r>
              <a:rPr lang="zh-CN" altLang="en-US" sz="2800"/>
              <a:t>的网络最多包括有</a:t>
            </a:r>
            <a:r>
              <a:rPr lang="en-US" altLang="zh-CN" sz="2800"/>
              <a:t>255 </a:t>
            </a:r>
            <a:r>
              <a:rPr lang="zh-CN" altLang="en-US" sz="2800"/>
              <a:t>个结点，其中一个是</a:t>
            </a:r>
            <a:r>
              <a:rPr lang="zh-CN" altLang="en-US" sz="2800">
                <a:solidFill>
                  <a:schemeClr val="hlink"/>
                </a:solidFill>
              </a:rPr>
              <a:t>主设备</a:t>
            </a:r>
            <a:r>
              <a:rPr lang="zh-CN" altLang="en-US" sz="2800"/>
              <a:t>，其余则是</a:t>
            </a:r>
            <a:r>
              <a:rPr lang="zh-CN" altLang="en-US" sz="2800">
                <a:solidFill>
                  <a:schemeClr val="hlink"/>
                </a:solidFill>
              </a:rPr>
              <a:t>从设备</a:t>
            </a:r>
            <a:r>
              <a:rPr lang="zh-CN" altLang="en-US" sz="2800"/>
              <a:t>。若是通过</a:t>
            </a:r>
            <a:r>
              <a:rPr lang="zh-CN" altLang="en-US" sz="2800">
                <a:solidFill>
                  <a:schemeClr val="hlink"/>
                </a:solidFill>
              </a:rPr>
              <a:t>网络协调器</a:t>
            </a:r>
            <a:r>
              <a:rPr lang="zh-CN" altLang="en-US" sz="2800"/>
              <a:t>，整个网络最多可以支持超过 </a:t>
            </a:r>
            <a:r>
              <a:rPr lang="en-US" altLang="zh-CN" sz="2800"/>
              <a:t>64000 </a:t>
            </a:r>
            <a:r>
              <a:rPr lang="zh-CN" altLang="en-US" sz="2800"/>
              <a:t>个结点。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a:extLst>
              <a:ext uri="{FF2B5EF4-FFF2-40B4-BE49-F238E27FC236}">
                <a16:creationId xmlns:a16="http://schemas.microsoft.com/office/drawing/2014/main" id="{455AC99C-2985-4BFD-9637-CA901740C3A4}"/>
              </a:ext>
            </a:extLst>
          </p:cNvPr>
          <p:cNvSpPr>
            <a:spLocks noGrp="1" noChangeArrowheads="1"/>
          </p:cNvSpPr>
          <p:nvPr>
            <p:ph type="title"/>
          </p:nvPr>
        </p:nvSpPr>
        <p:spPr/>
        <p:txBody>
          <a:bodyPr/>
          <a:lstStyle/>
          <a:p>
            <a:pPr algn="ctr" eaLnBrk="1" hangingPunct="1"/>
            <a:r>
              <a:rPr lang="en-US" altLang="zh-CN"/>
              <a:t>ZigBee </a:t>
            </a:r>
            <a:r>
              <a:rPr lang="zh-CN" altLang="en-US"/>
              <a:t>的标准</a:t>
            </a:r>
          </a:p>
        </p:txBody>
      </p:sp>
      <p:sp>
        <p:nvSpPr>
          <p:cNvPr id="1275907" name="Rectangle 3">
            <a:extLst>
              <a:ext uri="{FF2B5EF4-FFF2-40B4-BE49-F238E27FC236}">
                <a16:creationId xmlns:a16="http://schemas.microsoft.com/office/drawing/2014/main" id="{C8C01E6F-C857-4E1A-9F87-34099A295522}"/>
              </a:ext>
            </a:extLst>
          </p:cNvPr>
          <p:cNvSpPr>
            <a:spLocks noGrp="1" noChangeArrowheads="1"/>
          </p:cNvSpPr>
          <p:nvPr>
            <p:ph type="body" idx="1"/>
          </p:nvPr>
        </p:nvSpPr>
        <p:spPr/>
        <p:txBody>
          <a:bodyPr/>
          <a:lstStyle/>
          <a:p>
            <a:pPr eaLnBrk="1" hangingPunct="1"/>
            <a:r>
              <a:rPr lang="zh-CN" altLang="en-US"/>
              <a:t>在 </a:t>
            </a:r>
            <a:r>
              <a:rPr lang="en-US" altLang="zh-CN"/>
              <a:t>IEEE 802.15.4 </a:t>
            </a:r>
            <a:r>
              <a:rPr lang="zh-CN" altLang="en-US"/>
              <a:t>标准基础上发展而来的。</a:t>
            </a:r>
          </a:p>
          <a:p>
            <a:pPr eaLnBrk="1" hangingPunct="1"/>
            <a:r>
              <a:rPr lang="zh-CN" altLang="en-US"/>
              <a:t>所有 </a:t>
            </a:r>
            <a:r>
              <a:rPr lang="en-US" altLang="zh-CN"/>
              <a:t>ZigBee </a:t>
            </a:r>
            <a:r>
              <a:rPr lang="zh-CN" altLang="en-US"/>
              <a:t>产品也是 </a:t>
            </a:r>
            <a:r>
              <a:rPr lang="en-US" altLang="zh-CN"/>
              <a:t>802.15.4 </a:t>
            </a:r>
            <a:r>
              <a:rPr lang="zh-CN" altLang="en-US"/>
              <a:t>产品。</a:t>
            </a:r>
          </a:p>
          <a:p>
            <a:pPr eaLnBrk="1" hangingPunct="1"/>
            <a:r>
              <a:rPr lang="en-US" altLang="zh-CN"/>
              <a:t>IEEE 802.15.4 </a:t>
            </a:r>
            <a:r>
              <a:rPr lang="zh-CN" altLang="en-US"/>
              <a:t>只是定义了 </a:t>
            </a:r>
            <a:r>
              <a:rPr lang="en-US" altLang="zh-CN"/>
              <a:t>ZigBee </a:t>
            </a:r>
            <a:r>
              <a:rPr lang="zh-CN" altLang="en-US"/>
              <a:t>协议栈的最低的两层（物理层和 </a:t>
            </a:r>
            <a:r>
              <a:rPr lang="en-US" altLang="zh-CN"/>
              <a:t>MAC </a:t>
            </a:r>
            <a:r>
              <a:rPr lang="zh-CN" altLang="en-US"/>
              <a:t>层），而上面的两层（网络层和应用层）则是由 </a:t>
            </a:r>
            <a:r>
              <a:rPr lang="en-US" altLang="zh-CN"/>
              <a:t>ZigBee </a:t>
            </a:r>
            <a:r>
              <a:rPr lang="zh-CN" altLang="en-US"/>
              <a:t>联盟定义的。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1634" name="Picture 2" descr="CH9-5ed 无线网络">
            <a:extLst>
              <a:ext uri="{FF2B5EF4-FFF2-40B4-BE49-F238E27FC236}">
                <a16:creationId xmlns:a16="http://schemas.microsoft.com/office/drawing/2014/main" id="{785E8649-9DD5-45E5-B8CF-95BF8B657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301"/>
          <a:stretch>
            <a:fillRect/>
          </a:stretch>
        </p:blipFill>
        <p:spPr bwMode="auto">
          <a:xfrm>
            <a:off x="0" y="2420938"/>
            <a:ext cx="91440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1635" name="Freeform 3">
            <a:extLst>
              <a:ext uri="{FF2B5EF4-FFF2-40B4-BE49-F238E27FC236}">
                <a16:creationId xmlns:a16="http://schemas.microsoft.com/office/drawing/2014/main" id="{7C9BD3D0-D5FD-410C-A567-34DE3826F1A6}"/>
              </a:ext>
            </a:extLst>
          </p:cNvPr>
          <p:cNvSpPr>
            <a:spLocks/>
          </p:cNvSpPr>
          <p:nvPr/>
        </p:nvSpPr>
        <p:spPr bwMode="auto">
          <a:xfrm>
            <a:off x="2454275" y="3284538"/>
            <a:ext cx="222250"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21636" name="Freeform 4">
            <a:extLst>
              <a:ext uri="{FF2B5EF4-FFF2-40B4-BE49-F238E27FC236}">
                <a16:creationId xmlns:a16="http://schemas.microsoft.com/office/drawing/2014/main" id="{91E82B57-D4E7-49D3-91D7-0A9403A6FF2D}"/>
              </a:ext>
            </a:extLst>
          </p:cNvPr>
          <p:cNvSpPr>
            <a:spLocks/>
          </p:cNvSpPr>
          <p:nvPr/>
        </p:nvSpPr>
        <p:spPr bwMode="auto">
          <a:xfrm>
            <a:off x="3244850" y="3644900"/>
            <a:ext cx="223838"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21637" name="Freeform 5">
            <a:extLst>
              <a:ext uri="{FF2B5EF4-FFF2-40B4-BE49-F238E27FC236}">
                <a16:creationId xmlns:a16="http://schemas.microsoft.com/office/drawing/2014/main" id="{470DCAE9-A597-40DF-8EBD-F512417DF6CB}"/>
              </a:ext>
            </a:extLst>
          </p:cNvPr>
          <p:cNvSpPr>
            <a:spLocks/>
          </p:cNvSpPr>
          <p:nvPr/>
        </p:nvSpPr>
        <p:spPr bwMode="auto">
          <a:xfrm>
            <a:off x="2454275" y="3789363"/>
            <a:ext cx="222250" cy="376237"/>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21638" name="Freeform 6">
            <a:extLst>
              <a:ext uri="{FF2B5EF4-FFF2-40B4-BE49-F238E27FC236}">
                <a16:creationId xmlns:a16="http://schemas.microsoft.com/office/drawing/2014/main" id="{15C71582-0B30-4072-A1ED-D4EB51D3D467}"/>
              </a:ext>
            </a:extLst>
          </p:cNvPr>
          <p:cNvSpPr>
            <a:spLocks/>
          </p:cNvSpPr>
          <p:nvPr/>
        </p:nvSpPr>
        <p:spPr bwMode="auto">
          <a:xfrm>
            <a:off x="3244850" y="3141663"/>
            <a:ext cx="223838"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21639" name="Freeform 7">
            <a:extLst>
              <a:ext uri="{FF2B5EF4-FFF2-40B4-BE49-F238E27FC236}">
                <a16:creationId xmlns:a16="http://schemas.microsoft.com/office/drawing/2014/main" id="{DEED8CBC-DDCC-4B10-884A-B8FFFA52AFEE}"/>
              </a:ext>
            </a:extLst>
          </p:cNvPr>
          <p:cNvSpPr>
            <a:spLocks/>
          </p:cNvSpPr>
          <p:nvPr/>
        </p:nvSpPr>
        <p:spPr bwMode="auto">
          <a:xfrm>
            <a:off x="5859463" y="3213100"/>
            <a:ext cx="223837"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21640" name="Freeform 8">
            <a:extLst>
              <a:ext uri="{FF2B5EF4-FFF2-40B4-BE49-F238E27FC236}">
                <a16:creationId xmlns:a16="http://schemas.microsoft.com/office/drawing/2014/main" id="{E1020C8D-327C-4C6D-99BB-525C8E4F3557}"/>
              </a:ext>
            </a:extLst>
          </p:cNvPr>
          <p:cNvSpPr>
            <a:spLocks/>
          </p:cNvSpPr>
          <p:nvPr/>
        </p:nvSpPr>
        <p:spPr bwMode="auto">
          <a:xfrm>
            <a:off x="6653213" y="3644900"/>
            <a:ext cx="223837"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21641" name="Freeform 9">
            <a:extLst>
              <a:ext uri="{FF2B5EF4-FFF2-40B4-BE49-F238E27FC236}">
                <a16:creationId xmlns:a16="http://schemas.microsoft.com/office/drawing/2014/main" id="{40921F5D-51FC-42F9-91F9-456744A97E21}"/>
              </a:ext>
            </a:extLst>
          </p:cNvPr>
          <p:cNvSpPr>
            <a:spLocks/>
          </p:cNvSpPr>
          <p:nvPr/>
        </p:nvSpPr>
        <p:spPr bwMode="auto">
          <a:xfrm>
            <a:off x="5859463" y="3716338"/>
            <a:ext cx="223837" cy="374650"/>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21642" name="Freeform 10">
            <a:extLst>
              <a:ext uri="{FF2B5EF4-FFF2-40B4-BE49-F238E27FC236}">
                <a16:creationId xmlns:a16="http://schemas.microsoft.com/office/drawing/2014/main" id="{5DCCCE74-2E33-45FC-9F73-46226590A727}"/>
              </a:ext>
            </a:extLst>
          </p:cNvPr>
          <p:cNvSpPr>
            <a:spLocks/>
          </p:cNvSpPr>
          <p:nvPr/>
        </p:nvSpPr>
        <p:spPr bwMode="auto">
          <a:xfrm>
            <a:off x="6586538" y="3141663"/>
            <a:ext cx="223837"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21643" name="Text Box 11">
            <a:extLst>
              <a:ext uri="{FF2B5EF4-FFF2-40B4-BE49-F238E27FC236}">
                <a16:creationId xmlns:a16="http://schemas.microsoft.com/office/drawing/2014/main" id="{76E22A00-BB43-4A46-A884-6FBDB687454E}"/>
              </a:ext>
            </a:extLst>
          </p:cNvPr>
          <p:cNvSpPr txBox="1">
            <a:spLocks noChangeArrowheads="1"/>
          </p:cNvSpPr>
          <p:nvPr/>
        </p:nvSpPr>
        <p:spPr bwMode="auto">
          <a:xfrm>
            <a:off x="3348038"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1</a:t>
            </a:r>
          </a:p>
        </p:txBody>
      </p:sp>
      <p:sp>
        <p:nvSpPr>
          <p:cNvPr id="1221644" name="Text Box 12">
            <a:extLst>
              <a:ext uri="{FF2B5EF4-FFF2-40B4-BE49-F238E27FC236}">
                <a16:creationId xmlns:a16="http://schemas.microsoft.com/office/drawing/2014/main" id="{4C05C694-E65B-4C47-8B26-D6F57832FA2D}"/>
              </a:ext>
            </a:extLst>
          </p:cNvPr>
          <p:cNvSpPr txBox="1">
            <a:spLocks noChangeArrowheads="1"/>
          </p:cNvSpPr>
          <p:nvPr/>
        </p:nvSpPr>
        <p:spPr bwMode="auto">
          <a:xfrm>
            <a:off x="6804025"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2</a:t>
            </a:r>
          </a:p>
        </p:txBody>
      </p:sp>
      <p:sp>
        <p:nvSpPr>
          <p:cNvPr id="1221645" name="Text Box 14">
            <a:extLst>
              <a:ext uri="{FF2B5EF4-FFF2-40B4-BE49-F238E27FC236}">
                <a16:creationId xmlns:a16="http://schemas.microsoft.com/office/drawing/2014/main" id="{31852962-765A-4655-8A2F-BD24BF007BA7}"/>
              </a:ext>
            </a:extLst>
          </p:cNvPr>
          <p:cNvSpPr txBox="1">
            <a:spLocks noChangeArrowheads="1"/>
          </p:cNvSpPr>
          <p:nvPr/>
        </p:nvSpPr>
        <p:spPr bwMode="auto">
          <a:xfrm>
            <a:off x="373063" y="377825"/>
            <a:ext cx="8447087"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lang="zh-CN" altLang="en-US" sz="2800">
                <a:solidFill>
                  <a:srgbClr val="333399"/>
                </a:solidFill>
                <a:ea typeface="黑体" panose="02010609060101010101" pitchFamily="49" charset="-122"/>
              </a:rPr>
              <a:t>一个基本服务集可以是孤立的，也可通过接入点 </a:t>
            </a:r>
            <a:r>
              <a:rPr lang="en-US" altLang="zh-CN" sz="2800">
                <a:solidFill>
                  <a:srgbClr val="333399"/>
                </a:solidFill>
                <a:ea typeface="黑体" panose="02010609060101010101" pitchFamily="49" charset="-122"/>
              </a:rPr>
              <a:t>AP</a:t>
            </a:r>
          </a:p>
          <a:p>
            <a:pPr algn="ctr" eaLnBrk="1" hangingPunct="1">
              <a:lnSpc>
                <a:spcPct val="110000"/>
              </a:lnSpc>
            </a:pPr>
            <a:r>
              <a:rPr lang="zh-CN" altLang="en-US" sz="2800">
                <a:solidFill>
                  <a:srgbClr val="333399"/>
                </a:solidFill>
                <a:ea typeface="黑体" panose="02010609060101010101" pitchFamily="49" charset="-122"/>
              </a:rPr>
              <a:t>连接到一个主干</a:t>
            </a:r>
            <a:r>
              <a:rPr lang="zh-CN" altLang="en-US" sz="2800">
                <a:solidFill>
                  <a:schemeClr val="hlink"/>
                </a:solidFill>
                <a:ea typeface="黑体" panose="02010609060101010101" pitchFamily="49" charset="-122"/>
              </a:rPr>
              <a:t>分配系统</a:t>
            </a:r>
            <a:r>
              <a:rPr lang="zh-CN" altLang="en-US" sz="2800">
                <a:solidFill>
                  <a:srgbClr val="333399"/>
                </a:solidFill>
                <a:ea typeface="黑体" panose="02010609060101010101" pitchFamily="49" charset="-122"/>
              </a:rPr>
              <a:t> </a:t>
            </a:r>
            <a:r>
              <a:rPr lang="en-US" altLang="zh-CN" sz="2800">
                <a:solidFill>
                  <a:srgbClr val="333399"/>
                </a:solidFill>
                <a:ea typeface="黑体" panose="02010609060101010101" pitchFamily="49" charset="-122"/>
              </a:rPr>
              <a:t>DS (Distribution System)</a:t>
            </a:r>
            <a:r>
              <a:rPr lang="zh-CN" altLang="en-US" sz="2800">
                <a:solidFill>
                  <a:srgbClr val="333399"/>
                </a:solidFill>
                <a:ea typeface="黑体" panose="02010609060101010101" pitchFamily="49" charset="-122"/>
              </a:rPr>
              <a:t>，</a:t>
            </a:r>
          </a:p>
          <a:p>
            <a:pPr algn="ctr" eaLnBrk="1" hangingPunct="1">
              <a:lnSpc>
                <a:spcPct val="110000"/>
              </a:lnSpc>
            </a:pPr>
            <a:r>
              <a:rPr lang="zh-CN" altLang="en-US" sz="2800">
                <a:solidFill>
                  <a:srgbClr val="333399"/>
                </a:solidFill>
                <a:ea typeface="黑体" panose="02010609060101010101" pitchFamily="49" charset="-122"/>
              </a:rPr>
              <a:t>然后再接入到另一个基本服务集，构成</a:t>
            </a:r>
          </a:p>
          <a:p>
            <a:pPr algn="ctr" eaLnBrk="1" hangingPunct="1">
              <a:lnSpc>
                <a:spcPct val="110000"/>
              </a:lnSpc>
            </a:pPr>
            <a:r>
              <a:rPr lang="zh-CN" altLang="en-US" sz="2800">
                <a:solidFill>
                  <a:schemeClr val="hlink"/>
                </a:solidFill>
                <a:ea typeface="黑体" panose="02010609060101010101" pitchFamily="49" charset="-122"/>
              </a:rPr>
              <a:t>扩展的服务集</a:t>
            </a:r>
            <a:r>
              <a:rPr lang="en-US" altLang="zh-CN" sz="2800">
                <a:solidFill>
                  <a:srgbClr val="333399"/>
                </a:solidFill>
                <a:ea typeface="黑体" panose="02010609060101010101" pitchFamily="49" charset="-122"/>
              </a:rPr>
              <a:t>ESS (Extended Service Set)</a:t>
            </a:r>
            <a:r>
              <a:rPr lang="zh-CN" altLang="en-US" sz="2800">
                <a:solidFill>
                  <a:srgbClr val="333399"/>
                </a:solidFill>
                <a:ea typeface="黑体" panose="02010609060101010101" pitchFamily="49" charset="-122"/>
              </a:rPr>
              <a:t>。</a:t>
            </a:r>
          </a:p>
        </p:txBody>
      </p:sp>
      <p:sp>
        <p:nvSpPr>
          <p:cNvPr id="345103" name="AutoShape 15">
            <a:extLst>
              <a:ext uri="{FF2B5EF4-FFF2-40B4-BE49-F238E27FC236}">
                <a16:creationId xmlns:a16="http://schemas.microsoft.com/office/drawing/2014/main" id="{9A51A356-0315-41F7-95F7-6112276DA8E3}"/>
              </a:ext>
            </a:extLst>
          </p:cNvPr>
          <p:cNvSpPr>
            <a:spLocks noChangeArrowheads="1"/>
          </p:cNvSpPr>
          <p:nvPr/>
        </p:nvSpPr>
        <p:spPr bwMode="auto">
          <a:xfrm>
            <a:off x="19050" y="3232150"/>
            <a:ext cx="8990013" cy="3357563"/>
          </a:xfrm>
          <a:prstGeom prst="roundRect">
            <a:avLst>
              <a:gd name="adj" fmla="val 21468"/>
            </a:avLst>
          </a:prstGeom>
          <a:noFill/>
          <a:ln w="57150">
            <a:solidFill>
              <a:schemeClr va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5104" name="Line 16">
            <a:extLst>
              <a:ext uri="{FF2B5EF4-FFF2-40B4-BE49-F238E27FC236}">
                <a16:creationId xmlns:a16="http://schemas.microsoft.com/office/drawing/2014/main" id="{5D71D156-0CE9-4487-A7E6-3242DCB33FE1}"/>
              </a:ext>
            </a:extLst>
          </p:cNvPr>
          <p:cNvSpPr>
            <a:spLocks noChangeShapeType="1"/>
          </p:cNvSpPr>
          <p:nvPr/>
        </p:nvSpPr>
        <p:spPr bwMode="auto">
          <a:xfrm flipV="1">
            <a:off x="2987675" y="2997200"/>
            <a:ext cx="0" cy="936625"/>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5105" name="Line 17">
            <a:extLst>
              <a:ext uri="{FF2B5EF4-FFF2-40B4-BE49-F238E27FC236}">
                <a16:creationId xmlns:a16="http://schemas.microsoft.com/office/drawing/2014/main" id="{8E8C9A20-CCF9-4562-BD53-41C73E3505ED}"/>
              </a:ext>
            </a:extLst>
          </p:cNvPr>
          <p:cNvSpPr>
            <a:spLocks noChangeShapeType="1"/>
          </p:cNvSpPr>
          <p:nvPr/>
        </p:nvSpPr>
        <p:spPr bwMode="auto">
          <a:xfrm>
            <a:off x="2987675" y="2997200"/>
            <a:ext cx="338455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5106" name="Line 18">
            <a:extLst>
              <a:ext uri="{FF2B5EF4-FFF2-40B4-BE49-F238E27FC236}">
                <a16:creationId xmlns:a16="http://schemas.microsoft.com/office/drawing/2014/main" id="{5D5B4D88-E69D-46A0-91A2-2063B5FE38CE}"/>
              </a:ext>
            </a:extLst>
          </p:cNvPr>
          <p:cNvSpPr>
            <a:spLocks noChangeShapeType="1"/>
          </p:cNvSpPr>
          <p:nvPr/>
        </p:nvSpPr>
        <p:spPr bwMode="auto">
          <a:xfrm>
            <a:off x="6372225" y="2997200"/>
            <a:ext cx="0" cy="936625"/>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500"/>
                                  </p:stCondLst>
                                  <p:childTnLst>
                                    <p:set>
                                      <p:cBhvr>
                                        <p:cTn id="6" dur="1" fill="hold">
                                          <p:stCondLst>
                                            <p:cond delay="0"/>
                                          </p:stCondLst>
                                        </p:cTn>
                                        <p:tgtEl>
                                          <p:spTgt spid="345104"/>
                                        </p:tgtEl>
                                        <p:attrNameLst>
                                          <p:attrName>style.visibility</p:attrName>
                                        </p:attrNameLst>
                                      </p:cBhvr>
                                      <p:to>
                                        <p:strVal val="visible"/>
                                      </p:to>
                                    </p:set>
                                    <p:animEffect transition="in" filter="wipe(down)">
                                      <p:cBhvr>
                                        <p:cTn id="7" dur="1000"/>
                                        <p:tgtEl>
                                          <p:spTgt spid="345104"/>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345105"/>
                                        </p:tgtEl>
                                        <p:attrNameLst>
                                          <p:attrName>style.visibility</p:attrName>
                                        </p:attrNameLst>
                                      </p:cBhvr>
                                      <p:to>
                                        <p:strVal val="visible"/>
                                      </p:to>
                                    </p:set>
                                    <p:animEffect transition="in" filter="wipe(left)">
                                      <p:cBhvr>
                                        <p:cTn id="11" dur="1000"/>
                                        <p:tgtEl>
                                          <p:spTgt spid="345105"/>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345106"/>
                                        </p:tgtEl>
                                        <p:attrNameLst>
                                          <p:attrName>style.visibility</p:attrName>
                                        </p:attrNameLst>
                                      </p:cBhvr>
                                      <p:to>
                                        <p:strVal val="visible"/>
                                      </p:to>
                                    </p:set>
                                    <p:animEffect transition="in" filter="wipe(up)">
                                      <p:cBhvr>
                                        <p:cTn id="15" dur="1000"/>
                                        <p:tgtEl>
                                          <p:spTgt spid="345106"/>
                                        </p:tgtEl>
                                      </p:cBhvr>
                                    </p:animEffect>
                                  </p:childTnLst>
                                </p:cTn>
                              </p:par>
                            </p:childTnLst>
                          </p:cTn>
                        </p:par>
                        <p:par>
                          <p:cTn id="16" fill="hold" nodeType="afterGroup">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45103"/>
                                        </p:tgtEl>
                                        <p:attrNameLst>
                                          <p:attrName>style.visibility</p:attrName>
                                        </p:attrNameLst>
                                      </p:cBhvr>
                                      <p:to>
                                        <p:strVal val="visible"/>
                                      </p:to>
                                    </p:set>
                                    <p:animEffect transition="in" filter="diamond(in)">
                                      <p:cBhvr>
                                        <p:cTn id="19" dur="3000"/>
                                        <p:tgtEl>
                                          <p:spTgt spid="3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4">
            <a:extLst>
              <a:ext uri="{FF2B5EF4-FFF2-40B4-BE49-F238E27FC236}">
                <a16:creationId xmlns:a16="http://schemas.microsoft.com/office/drawing/2014/main" id="{DF80CF56-2125-4CF9-9B9A-C1E77F98AE7B}"/>
              </a:ext>
            </a:extLst>
          </p:cNvPr>
          <p:cNvSpPr>
            <a:spLocks noGrp="1" noChangeArrowheads="1"/>
          </p:cNvSpPr>
          <p:nvPr>
            <p:ph type="title"/>
          </p:nvPr>
        </p:nvSpPr>
        <p:spPr/>
        <p:txBody>
          <a:bodyPr/>
          <a:lstStyle/>
          <a:p>
            <a:pPr algn="ctr" eaLnBrk="1" hangingPunct="1"/>
            <a:r>
              <a:rPr lang="en-US" altLang="zh-CN"/>
              <a:t>ZigBee </a:t>
            </a:r>
            <a:r>
              <a:rPr lang="zh-CN" altLang="en-US"/>
              <a:t>的协议栈 </a:t>
            </a:r>
          </a:p>
        </p:txBody>
      </p:sp>
      <p:sp>
        <p:nvSpPr>
          <p:cNvPr id="1276931" name="Rectangle 5">
            <a:extLst>
              <a:ext uri="{FF2B5EF4-FFF2-40B4-BE49-F238E27FC236}">
                <a16:creationId xmlns:a16="http://schemas.microsoft.com/office/drawing/2014/main" id="{158B9964-23E1-49C6-84AA-6187B6B7CE2F}"/>
              </a:ext>
            </a:extLst>
          </p:cNvPr>
          <p:cNvSpPr>
            <a:spLocks noChangeArrowheads="1"/>
          </p:cNvSpPr>
          <p:nvPr/>
        </p:nvSpPr>
        <p:spPr bwMode="auto">
          <a:xfrm>
            <a:off x="2392363" y="4481513"/>
            <a:ext cx="2487612" cy="601662"/>
          </a:xfrm>
          <a:prstGeom prst="rect">
            <a:avLst/>
          </a:prstGeom>
          <a:solidFill>
            <a:srgbClr val="CCECFF"/>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6932" name="Text Box 6">
            <a:extLst>
              <a:ext uri="{FF2B5EF4-FFF2-40B4-BE49-F238E27FC236}">
                <a16:creationId xmlns:a16="http://schemas.microsoft.com/office/drawing/2014/main" id="{8CE7FF20-2781-4825-A096-364438B58805}"/>
              </a:ext>
            </a:extLst>
          </p:cNvPr>
          <p:cNvSpPr txBox="1">
            <a:spLocks noChangeArrowheads="1"/>
          </p:cNvSpPr>
          <p:nvPr/>
        </p:nvSpPr>
        <p:spPr bwMode="auto">
          <a:xfrm>
            <a:off x="3128963" y="45545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物理层</a:t>
            </a:r>
          </a:p>
        </p:txBody>
      </p:sp>
      <p:sp>
        <p:nvSpPr>
          <p:cNvPr id="1276933" name="Rectangle 7">
            <a:extLst>
              <a:ext uri="{FF2B5EF4-FFF2-40B4-BE49-F238E27FC236}">
                <a16:creationId xmlns:a16="http://schemas.microsoft.com/office/drawing/2014/main" id="{5393EB22-DC03-4C96-8D27-5F810AC87EBC}"/>
              </a:ext>
            </a:extLst>
          </p:cNvPr>
          <p:cNvSpPr>
            <a:spLocks noChangeArrowheads="1"/>
          </p:cNvSpPr>
          <p:nvPr/>
        </p:nvSpPr>
        <p:spPr bwMode="auto">
          <a:xfrm>
            <a:off x="2392363" y="3762375"/>
            <a:ext cx="2487612" cy="601663"/>
          </a:xfrm>
          <a:prstGeom prst="rect">
            <a:avLst/>
          </a:prstGeom>
          <a:solidFill>
            <a:srgbClr val="CCECFF"/>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6934" name="Text Box 8">
            <a:extLst>
              <a:ext uri="{FF2B5EF4-FFF2-40B4-BE49-F238E27FC236}">
                <a16:creationId xmlns:a16="http://schemas.microsoft.com/office/drawing/2014/main" id="{7CD85E6C-F1FD-4798-8ED2-0517F80FA6C6}"/>
              </a:ext>
            </a:extLst>
          </p:cNvPr>
          <p:cNvSpPr txBox="1">
            <a:spLocks noChangeArrowheads="1"/>
          </p:cNvSpPr>
          <p:nvPr/>
        </p:nvSpPr>
        <p:spPr bwMode="auto">
          <a:xfrm>
            <a:off x="3062288" y="3833813"/>
            <a:ext cx="1252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ea typeface="黑体" panose="02010609060101010101" pitchFamily="49" charset="-122"/>
              </a:rPr>
              <a:t>MAC </a:t>
            </a:r>
            <a:r>
              <a:rPr lang="zh-CN" altLang="en-US" sz="2400">
                <a:solidFill>
                  <a:schemeClr val="folHlink"/>
                </a:solidFill>
                <a:ea typeface="黑体" panose="02010609060101010101" pitchFamily="49" charset="-122"/>
              </a:rPr>
              <a:t>层</a:t>
            </a:r>
          </a:p>
        </p:txBody>
      </p:sp>
      <p:sp>
        <p:nvSpPr>
          <p:cNvPr id="1276935" name="Rectangle 9">
            <a:extLst>
              <a:ext uri="{FF2B5EF4-FFF2-40B4-BE49-F238E27FC236}">
                <a16:creationId xmlns:a16="http://schemas.microsoft.com/office/drawing/2014/main" id="{72BCE427-D7CF-4103-823B-A7D4823A0117}"/>
              </a:ext>
            </a:extLst>
          </p:cNvPr>
          <p:cNvSpPr>
            <a:spLocks noChangeArrowheads="1"/>
          </p:cNvSpPr>
          <p:nvPr/>
        </p:nvSpPr>
        <p:spPr bwMode="auto">
          <a:xfrm>
            <a:off x="2392363" y="3079750"/>
            <a:ext cx="2487612" cy="601663"/>
          </a:xfrm>
          <a:prstGeom prst="rect">
            <a:avLst/>
          </a:prstGeom>
          <a:solidFill>
            <a:srgbClr val="FFFF99"/>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6936" name="Rectangle 10">
            <a:extLst>
              <a:ext uri="{FF2B5EF4-FFF2-40B4-BE49-F238E27FC236}">
                <a16:creationId xmlns:a16="http://schemas.microsoft.com/office/drawing/2014/main" id="{0FCF2E9C-0BFA-42AE-9F58-55D70CB880F2}"/>
              </a:ext>
            </a:extLst>
          </p:cNvPr>
          <p:cNvSpPr>
            <a:spLocks noChangeArrowheads="1"/>
          </p:cNvSpPr>
          <p:nvPr/>
        </p:nvSpPr>
        <p:spPr bwMode="auto">
          <a:xfrm>
            <a:off x="2392363" y="2376488"/>
            <a:ext cx="2487612" cy="601662"/>
          </a:xfrm>
          <a:prstGeom prst="rect">
            <a:avLst/>
          </a:prstGeom>
          <a:solidFill>
            <a:srgbClr val="FFFF99"/>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6937" name="Text Box 11">
            <a:extLst>
              <a:ext uri="{FF2B5EF4-FFF2-40B4-BE49-F238E27FC236}">
                <a16:creationId xmlns:a16="http://schemas.microsoft.com/office/drawing/2014/main" id="{916C4B25-79C2-4095-96C5-E56B1DADF397}"/>
              </a:ext>
            </a:extLst>
          </p:cNvPr>
          <p:cNvSpPr txBox="1">
            <a:spLocks noChangeArrowheads="1"/>
          </p:cNvSpPr>
          <p:nvPr/>
        </p:nvSpPr>
        <p:spPr bwMode="auto">
          <a:xfrm>
            <a:off x="3128963" y="3152775"/>
            <a:ext cx="10985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网络层</a:t>
            </a:r>
          </a:p>
        </p:txBody>
      </p:sp>
      <p:sp>
        <p:nvSpPr>
          <p:cNvPr id="1276938" name="Text Box 12">
            <a:extLst>
              <a:ext uri="{FF2B5EF4-FFF2-40B4-BE49-F238E27FC236}">
                <a16:creationId xmlns:a16="http://schemas.microsoft.com/office/drawing/2014/main" id="{66372351-DEB7-495D-9F30-EE201DEED64E}"/>
              </a:ext>
            </a:extLst>
          </p:cNvPr>
          <p:cNvSpPr txBox="1">
            <a:spLocks noChangeArrowheads="1"/>
          </p:cNvSpPr>
          <p:nvPr/>
        </p:nvSpPr>
        <p:spPr bwMode="auto">
          <a:xfrm>
            <a:off x="3128963" y="24495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应用层</a:t>
            </a:r>
          </a:p>
        </p:txBody>
      </p:sp>
      <p:sp>
        <p:nvSpPr>
          <p:cNvPr id="1276939" name="Line 13">
            <a:extLst>
              <a:ext uri="{FF2B5EF4-FFF2-40B4-BE49-F238E27FC236}">
                <a16:creationId xmlns:a16="http://schemas.microsoft.com/office/drawing/2014/main" id="{BE6EF32E-5C06-4311-96DE-6C4AAA33EE0F}"/>
              </a:ext>
            </a:extLst>
          </p:cNvPr>
          <p:cNvSpPr>
            <a:spLocks noChangeShapeType="1"/>
          </p:cNvSpPr>
          <p:nvPr/>
        </p:nvSpPr>
        <p:spPr bwMode="auto">
          <a:xfrm>
            <a:off x="4968875" y="5084763"/>
            <a:ext cx="23018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6940" name="Line 14">
            <a:extLst>
              <a:ext uri="{FF2B5EF4-FFF2-40B4-BE49-F238E27FC236}">
                <a16:creationId xmlns:a16="http://schemas.microsoft.com/office/drawing/2014/main" id="{0D6E6DD7-0973-4B38-9FF6-28DAED0F5D25}"/>
              </a:ext>
            </a:extLst>
          </p:cNvPr>
          <p:cNvSpPr>
            <a:spLocks noChangeShapeType="1"/>
          </p:cNvSpPr>
          <p:nvPr/>
        </p:nvSpPr>
        <p:spPr bwMode="auto">
          <a:xfrm>
            <a:off x="4951413" y="3717925"/>
            <a:ext cx="2300287"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6941" name="Line 15">
            <a:extLst>
              <a:ext uri="{FF2B5EF4-FFF2-40B4-BE49-F238E27FC236}">
                <a16:creationId xmlns:a16="http://schemas.microsoft.com/office/drawing/2014/main" id="{E1B3F01D-F2A7-4B78-BE9A-D4132313637F}"/>
              </a:ext>
            </a:extLst>
          </p:cNvPr>
          <p:cNvSpPr>
            <a:spLocks noChangeShapeType="1"/>
          </p:cNvSpPr>
          <p:nvPr/>
        </p:nvSpPr>
        <p:spPr bwMode="auto">
          <a:xfrm>
            <a:off x="4968875" y="2347913"/>
            <a:ext cx="23018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6942" name="Line 16">
            <a:extLst>
              <a:ext uri="{FF2B5EF4-FFF2-40B4-BE49-F238E27FC236}">
                <a16:creationId xmlns:a16="http://schemas.microsoft.com/office/drawing/2014/main" id="{44164524-004E-4286-859F-E4306D0EFBCF}"/>
              </a:ext>
            </a:extLst>
          </p:cNvPr>
          <p:cNvSpPr>
            <a:spLocks noChangeShapeType="1"/>
          </p:cNvSpPr>
          <p:nvPr/>
        </p:nvSpPr>
        <p:spPr bwMode="auto">
          <a:xfrm>
            <a:off x="6075363" y="3681413"/>
            <a:ext cx="0" cy="140335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6943" name="Text Box 17">
            <a:extLst>
              <a:ext uri="{FF2B5EF4-FFF2-40B4-BE49-F238E27FC236}">
                <a16:creationId xmlns:a16="http://schemas.microsoft.com/office/drawing/2014/main" id="{E71547B0-4D1C-4750-8CCD-75115373C55F}"/>
              </a:ext>
            </a:extLst>
          </p:cNvPr>
          <p:cNvSpPr txBox="1">
            <a:spLocks noChangeArrowheads="1"/>
          </p:cNvSpPr>
          <p:nvPr/>
        </p:nvSpPr>
        <p:spPr bwMode="auto">
          <a:xfrm>
            <a:off x="4968875" y="4267200"/>
            <a:ext cx="28432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ea typeface="黑体" panose="02010609060101010101" pitchFamily="49" charset="-122"/>
              </a:rPr>
              <a:t>IEEE 802.15.4 </a:t>
            </a:r>
            <a:r>
              <a:rPr lang="zh-CN" altLang="en-US" sz="2400">
                <a:solidFill>
                  <a:schemeClr val="folHlink"/>
                </a:solidFill>
                <a:ea typeface="黑体" panose="02010609060101010101" pitchFamily="49" charset="-122"/>
              </a:rPr>
              <a:t>定义</a:t>
            </a:r>
          </a:p>
        </p:txBody>
      </p:sp>
      <p:sp>
        <p:nvSpPr>
          <p:cNvPr id="1276944" name="Line 18">
            <a:extLst>
              <a:ext uri="{FF2B5EF4-FFF2-40B4-BE49-F238E27FC236}">
                <a16:creationId xmlns:a16="http://schemas.microsoft.com/office/drawing/2014/main" id="{5BA05E65-8C60-4F6C-8AA4-0734DAAECBEC}"/>
              </a:ext>
            </a:extLst>
          </p:cNvPr>
          <p:cNvSpPr>
            <a:spLocks noChangeShapeType="1"/>
          </p:cNvSpPr>
          <p:nvPr/>
        </p:nvSpPr>
        <p:spPr bwMode="auto">
          <a:xfrm flipH="1">
            <a:off x="6075363" y="2357438"/>
            <a:ext cx="3175" cy="1323975"/>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6945" name="Text Box 19">
            <a:extLst>
              <a:ext uri="{FF2B5EF4-FFF2-40B4-BE49-F238E27FC236}">
                <a16:creationId xmlns:a16="http://schemas.microsoft.com/office/drawing/2014/main" id="{F013E561-4EBA-418D-A32D-13089E8E68D2}"/>
              </a:ext>
            </a:extLst>
          </p:cNvPr>
          <p:cNvSpPr txBox="1">
            <a:spLocks noChangeArrowheads="1"/>
          </p:cNvSpPr>
          <p:nvPr/>
        </p:nvSpPr>
        <p:spPr bwMode="auto">
          <a:xfrm>
            <a:off x="5075238" y="2825750"/>
            <a:ext cx="2454275" cy="458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ea typeface="黑体" panose="02010609060101010101" pitchFamily="49" charset="-122"/>
              </a:rPr>
              <a:t>ZigBee </a:t>
            </a:r>
            <a:r>
              <a:rPr lang="zh-CN" altLang="en-US" sz="2400">
                <a:solidFill>
                  <a:schemeClr val="folHlink"/>
                </a:solidFill>
                <a:ea typeface="黑体" panose="02010609060101010101" pitchFamily="49" charset="-122"/>
              </a:rPr>
              <a:t>联盟定义</a:t>
            </a:r>
          </a:p>
        </p:txBody>
      </p:sp>
      <p:sp>
        <p:nvSpPr>
          <p:cNvPr id="1276946" name="AutoShape 20">
            <a:extLst>
              <a:ext uri="{FF2B5EF4-FFF2-40B4-BE49-F238E27FC236}">
                <a16:creationId xmlns:a16="http://schemas.microsoft.com/office/drawing/2014/main" id="{449D2B38-94E1-4D0C-9CC4-0C7D7D0E4C8E}"/>
              </a:ext>
            </a:extLst>
          </p:cNvPr>
          <p:cNvSpPr>
            <a:spLocks/>
          </p:cNvSpPr>
          <p:nvPr/>
        </p:nvSpPr>
        <p:spPr bwMode="auto">
          <a:xfrm>
            <a:off x="2119313" y="2376488"/>
            <a:ext cx="182562" cy="2708275"/>
          </a:xfrm>
          <a:prstGeom prst="leftBrace">
            <a:avLst>
              <a:gd name="adj1" fmla="val 123624"/>
              <a:gd name="adj2" fmla="val 50000"/>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6947" name="Text Box 21">
            <a:extLst>
              <a:ext uri="{FF2B5EF4-FFF2-40B4-BE49-F238E27FC236}">
                <a16:creationId xmlns:a16="http://schemas.microsoft.com/office/drawing/2014/main" id="{F92A8A44-CB6A-4E65-9677-857014454CDD}"/>
              </a:ext>
            </a:extLst>
          </p:cNvPr>
          <p:cNvSpPr txBox="1">
            <a:spLocks noChangeArrowheads="1"/>
          </p:cNvSpPr>
          <p:nvPr/>
        </p:nvSpPr>
        <p:spPr bwMode="auto">
          <a:xfrm>
            <a:off x="935038" y="3254375"/>
            <a:ext cx="11509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2400">
                <a:solidFill>
                  <a:schemeClr val="folHlink"/>
                </a:solidFill>
                <a:ea typeface="黑体" panose="02010609060101010101" pitchFamily="49" charset="-122"/>
              </a:rPr>
              <a:t>ZigBee</a:t>
            </a:r>
          </a:p>
          <a:p>
            <a:pPr eaLnBrk="1" hangingPunct="1">
              <a:lnSpc>
                <a:spcPct val="90000"/>
              </a:lnSpc>
            </a:pPr>
            <a:r>
              <a:rPr lang="zh-CN" altLang="en-US" sz="2400">
                <a:solidFill>
                  <a:schemeClr val="folHlink"/>
                </a:solidFill>
                <a:ea typeface="黑体" panose="02010609060101010101" pitchFamily="49" charset="-122"/>
              </a:rPr>
              <a:t>协议栈</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Rectangle 4">
            <a:extLst>
              <a:ext uri="{FF2B5EF4-FFF2-40B4-BE49-F238E27FC236}">
                <a16:creationId xmlns:a16="http://schemas.microsoft.com/office/drawing/2014/main" id="{FC777DD2-83B1-4E5A-96C2-CFBD7D76E912}"/>
              </a:ext>
            </a:extLst>
          </p:cNvPr>
          <p:cNvSpPr>
            <a:spLocks noGrp="1" noChangeArrowheads="1"/>
          </p:cNvSpPr>
          <p:nvPr>
            <p:ph type="title"/>
          </p:nvPr>
        </p:nvSpPr>
        <p:spPr/>
        <p:txBody>
          <a:bodyPr/>
          <a:lstStyle/>
          <a:p>
            <a:pPr algn="ctr" eaLnBrk="1" hangingPunct="1"/>
            <a:r>
              <a:rPr lang="en-US" altLang="zh-CN" sz="4000"/>
              <a:t>ZigBee </a:t>
            </a:r>
            <a:r>
              <a:rPr lang="zh-CN" altLang="en-US" sz="4000"/>
              <a:t>的组网方式可采用星形和网状拓扑，或两者的组合 </a:t>
            </a:r>
          </a:p>
        </p:txBody>
      </p:sp>
      <p:sp>
        <p:nvSpPr>
          <p:cNvPr id="1277955" name="Oval 5">
            <a:extLst>
              <a:ext uri="{FF2B5EF4-FFF2-40B4-BE49-F238E27FC236}">
                <a16:creationId xmlns:a16="http://schemas.microsoft.com/office/drawing/2014/main" id="{2118FFC2-B4C9-4EB9-A5D7-420907E87AB0}"/>
              </a:ext>
            </a:extLst>
          </p:cNvPr>
          <p:cNvSpPr>
            <a:spLocks noChangeArrowheads="1"/>
          </p:cNvSpPr>
          <p:nvPr/>
        </p:nvSpPr>
        <p:spPr bwMode="auto">
          <a:xfrm>
            <a:off x="2260600" y="3171825"/>
            <a:ext cx="201613" cy="204788"/>
          </a:xfrm>
          <a:prstGeom prst="ellipse">
            <a:avLst/>
          </a:prstGeom>
          <a:solidFill>
            <a:schemeClr val="hlink"/>
          </a:solidFill>
          <a:ln w="9525" algn="ctr">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7956" name="Oval 6">
            <a:extLst>
              <a:ext uri="{FF2B5EF4-FFF2-40B4-BE49-F238E27FC236}">
                <a16:creationId xmlns:a16="http://schemas.microsoft.com/office/drawing/2014/main" id="{220C3023-80F7-4ABA-961D-5433ADA684A3}"/>
              </a:ext>
            </a:extLst>
          </p:cNvPr>
          <p:cNvSpPr>
            <a:spLocks noChangeArrowheads="1"/>
          </p:cNvSpPr>
          <p:nvPr/>
        </p:nvSpPr>
        <p:spPr bwMode="auto">
          <a:xfrm>
            <a:off x="8389938" y="6143625"/>
            <a:ext cx="201612" cy="206375"/>
          </a:xfrm>
          <a:prstGeom prst="ellipse">
            <a:avLst/>
          </a:prstGeom>
          <a:solidFill>
            <a:schemeClr val="hlink"/>
          </a:solidFill>
          <a:ln w="9525" algn="ctr">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7957" name="Oval 7">
            <a:extLst>
              <a:ext uri="{FF2B5EF4-FFF2-40B4-BE49-F238E27FC236}">
                <a16:creationId xmlns:a16="http://schemas.microsoft.com/office/drawing/2014/main" id="{57E5F2F1-DCEE-4C41-AB1A-AB3669260CDF}"/>
              </a:ext>
            </a:extLst>
          </p:cNvPr>
          <p:cNvSpPr>
            <a:spLocks noChangeArrowheads="1"/>
          </p:cNvSpPr>
          <p:nvPr/>
        </p:nvSpPr>
        <p:spPr bwMode="auto">
          <a:xfrm>
            <a:off x="6480175" y="5937250"/>
            <a:ext cx="201613" cy="206375"/>
          </a:xfrm>
          <a:prstGeom prst="ellipse">
            <a:avLst/>
          </a:prstGeom>
          <a:solidFill>
            <a:schemeClr val="hlink"/>
          </a:solidFill>
          <a:ln w="9525" algn="ctr">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7958" name="Oval 8">
            <a:extLst>
              <a:ext uri="{FF2B5EF4-FFF2-40B4-BE49-F238E27FC236}">
                <a16:creationId xmlns:a16="http://schemas.microsoft.com/office/drawing/2014/main" id="{DEC5F23B-3BC4-4C0B-AC9F-66252E6946D2}"/>
              </a:ext>
            </a:extLst>
          </p:cNvPr>
          <p:cNvSpPr>
            <a:spLocks noChangeArrowheads="1"/>
          </p:cNvSpPr>
          <p:nvPr/>
        </p:nvSpPr>
        <p:spPr bwMode="auto">
          <a:xfrm>
            <a:off x="8691563" y="4913313"/>
            <a:ext cx="201612" cy="206375"/>
          </a:xfrm>
          <a:prstGeom prst="ellipse">
            <a:avLst/>
          </a:prstGeom>
          <a:solidFill>
            <a:schemeClr val="hlink"/>
          </a:solidFill>
          <a:ln w="9525" algn="ctr">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7959" name="Oval 9">
            <a:extLst>
              <a:ext uri="{FF2B5EF4-FFF2-40B4-BE49-F238E27FC236}">
                <a16:creationId xmlns:a16="http://schemas.microsoft.com/office/drawing/2014/main" id="{96A86191-A133-4BDA-B6C7-5C66788F2A50}"/>
              </a:ext>
            </a:extLst>
          </p:cNvPr>
          <p:cNvSpPr>
            <a:spLocks noChangeArrowheads="1"/>
          </p:cNvSpPr>
          <p:nvPr/>
        </p:nvSpPr>
        <p:spPr bwMode="auto">
          <a:xfrm>
            <a:off x="7386638" y="4502150"/>
            <a:ext cx="201612" cy="206375"/>
          </a:xfrm>
          <a:prstGeom prst="ellipse">
            <a:avLst/>
          </a:prstGeom>
          <a:solidFill>
            <a:schemeClr val="hlink"/>
          </a:solidFill>
          <a:ln w="9525" algn="ctr">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7960" name="Oval 10">
            <a:extLst>
              <a:ext uri="{FF2B5EF4-FFF2-40B4-BE49-F238E27FC236}">
                <a16:creationId xmlns:a16="http://schemas.microsoft.com/office/drawing/2014/main" id="{4C248D79-D50C-4B3B-A3F2-F0D3FC54C3D4}"/>
              </a:ext>
            </a:extLst>
          </p:cNvPr>
          <p:cNvSpPr>
            <a:spLocks noChangeArrowheads="1"/>
          </p:cNvSpPr>
          <p:nvPr/>
        </p:nvSpPr>
        <p:spPr bwMode="auto">
          <a:xfrm>
            <a:off x="952500" y="3375025"/>
            <a:ext cx="203200" cy="206375"/>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7961" name="Oval 11">
            <a:extLst>
              <a:ext uri="{FF2B5EF4-FFF2-40B4-BE49-F238E27FC236}">
                <a16:creationId xmlns:a16="http://schemas.microsoft.com/office/drawing/2014/main" id="{32A5D70E-9D36-4F48-B3B9-F9306F236C22}"/>
              </a:ext>
            </a:extLst>
          </p:cNvPr>
          <p:cNvSpPr>
            <a:spLocks noChangeArrowheads="1"/>
          </p:cNvSpPr>
          <p:nvPr/>
        </p:nvSpPr>
        <p:spPr bwMode="auto">
          <a:xfrm>
            <a:off x="750888" y="4400550"/>
            <a:ext cx="201612" cy="206375"/>
          </a:xfrm>
          <a:prstGeom prst="ellipse">
            <a:avLst/>
          </a:prstGeom>
          <a:solidFill>
            <a:schemeClr val="hlink"/>
          </a:solidFill>
          <a:ln w="9525" algn="ctr">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7962" name="Oval 12">
            <a:extLst>
              <a:ext uri="{FF2B5EF4-FFF2-40B4-BE49-F238E27FC236}">
                <a16:creationId xmlns:a16="http://schemas.microsoft.com/office/drawing/2014/main" id="{3E59D5C0-FA6D-4E8C-B269-D73CCBFF528D}"/>
              </a:ext>
            </a:extLst>
          </p:cNvPr>
          <p:cNvSpPr>
            <a:spLocks noChangeArrowheads="1"/>
          </p:cNvSpPr>
          <p:nvPr/>
        </p:nvSpPr>
        <p:spPr bwMode="auto">
          <a:xfrm>
            <a:off x="1657350" y="5221288"/>
            <a:ext cx="201613" cy="206375"/>
          </a:xfrm>
          <a:prstGeom prst="ellipse">
            <a:avLst/>
          </a:prstGeom>
          <a:solidFill>
            <a:schemeClr val="hlink"/>
          </a:solidFill>
          <a:ln w="9525" algn="ctr">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7963" name="Oval 13">
            <a:extLst>
              <a:ext uri="{FF2B5EF4-FFF2-40B4-BE49-F238E27FC236}">
                <a16:creationId xmlns:a16="http://schemas.microsoft.com/office/drawing/2014/main" id="{BE9329D8-4CA7-4D85-8C41-804CBD6A858D}"/>
              </a:ext>
            </a:extLst>
          </p:cNvPr>
          <p:cNvSpPr>
            <a:spLocks noChangeArrowheads="1"/>
          </p:cNvSpPr>
          <p:nvPr/>
        </p:nvSpPr>
        <p:spPr bwMode="auto">
          <a:xfrm>
            <a:off x="3367088" y="4298950"/>
            <a:ext cx="201612" cy="206375"/>
          </a:xfrm>
          <a:prstGeom prst="ellipse">
            <a:avLst/>
          </a:prstGeom>
          <a:solidFill>
            <a:schemeClr val="hlink"/>
          </a:solidFill>
          <a:ln w="9525" algn="ctr">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6062" name="Oval 14">
            <a:extLst>
              <a:ext uri="{FF2B5EF4-FFF2-40B4-BE49-F238E27FC236}">
                <a16:creationId xmlns:a16="http://schemas.microsoft.com/office/drawing/2014/main" id="{280D5ECD-C640-451E-99CE-DFDEDA6F55F2}"/>
              </a:ext>
            </a:extLst>
          </p:cNvPr>
          <p:cNvSpPr>
            <a:spLocks noChangeArrowheads="1"/>
          </p:cNvSpPr>
          <p:nvPr/>
        </p:nvSpPr>
        <p:spPr bwMode="auto">
          <a:xfrm>
            <a:off x="1857375" y="3992563"/>
            <a:ext cx="904875"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defRPr/>
            </a:pPr>
            <a:r>
              <a:rPr lang="en-US" altLang="zh-CN" sz="2400">
                <a:solidFill>
                  <a:schemeClr val="folHlink"/>
                </a:solidFill>
                <a:latin typeface="Arial" charset="0"/>
                <a:ea typeface="黑体" pitchFamily="2" charset="-122"/>
              </a:rPr>
              <a:t>FFD</a:t>
            </a:r>
          </a:p>
        </p:txBody>
      </p:sp>
      <p:sp>
        <p:nvSpPr>
          <p:cNvPr id="386063" name="Oval 15">
            <a:extLst>
              <a:ext uri="{FF2B5EF4-FFF2-40B4-BE49-F238E27FC236}">
                <a16:creationId xmlns:a16="http://schemas.microsoft.com/office/drawing/2014/main" id="{79811C61-58FB-4B8D-ADFE-28B786D89674}"/>
              </a:ext>
            </a:extLst>
          </p:cNvPr>
          <p:cNvSpPr>
            <a:spLocks noChangeArrowheads="1"/>
          </p:cNvSpPr>
          <p:nvPr/>
        </p:nvSpPr>
        <p:spPr bwMode="auto">
          <a:xfrm>
            <a:off x="3465513" y="6042025"/>
            <a:ext cx="904875"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defRPr/>
            </a:pPr>
            <a:r>
              <a:rPr lang="en-US" altLang="zh-CN" sz="2400">
                <a:solidFill>
                  <a:schemeClr val="folHlink"/>
                </a:solidFill>
                <a:latin typeface="Arial" charset="0"/>
                <a:ea typeface="黑体" pitchFamily="2" charset="-122"/>
              </a:rPr>
              <a:t>FFD</a:t>
            </a:r>
          </a:p>
        </p:txBody>
      </p:sp>
      <p:sp>
        <p:nvSpPr>
          <p:cNvPr id="386064" name="Oval 16">
            <a:extLst>
              <a:ext uri="{FF2B5EF4-FFF2-40B4-BE49-F238E27FC236}">
                <a16:creationId xmlns:a16="http://schemas.microsoft.com/office/drawing/2014/main" id="{A483513C-EFB2-499D-B7B2-097C3FBA3BA1}"/>
              </a:ext>
            </a:extLst>
          </p:cNvPr>
          <p:cNvSpPr>
            <a:spLocks noChangeArrowheads="1"/>
          </p:cNvSpPr>
          <p:nvPr/>
        </p:nvSpPr>
        <p:spPr bwMode="auto">
          <a:xfrm>
            <a:off x="5880100" y="3786188"/>
            <a:ext cx="903288"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defRPr/>
            </a:pPr>
            <a:r>
              <a:rPr lang="en-US" altLang="zh-CN" sz="2400">
                <a:solidFill>
                  <a:schemeClr val="folHlink"/>
                </a:solidFill>
                <a:latin typeface="Arial" charset="0"/>
                <a:ea typeface="黑体" pitchFamily="2" charset="-122"/>
              </a:rPr>
              <a:t>FFD</a:t>
            </a:r>
          </a:p>
        </p:txBody>
      </p:sp>
      <p:sp>
        <p:nvSpPr>
          <p:cNvPr id="386065" name="Oval 17">
            <a:extLst>
              <a:ext uri="{FF2B5EF4-FFF2-40B4-BE49-F238E27FC236}">
                <a16:creationId xmlns:a16="http://schemas.microsoft.com/office/drawing/2014/main" id="{2B2B18E2-BF4B-4760-BFA2-834E1EDE1A0B}"/>
              </a:ext>
            </a:extLst>
          </p:cNvPr>
          <p:cNvSpPr>
            <a:spLocks noChangeArrowheads="1"/>
          </p:cNvSpPr>
          <p:nvPr/>
        </p:nvSpPr>
        <p:spPr bwMode="auto">
          <a:xfrm>
            <a:off x="4068763" y="2965450"/>
            <a:ext cx="904875" cy="411163"/>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p>
            <a:pPr algn="ctr">
              <a:defRPr/>
            </a:pPr>
            <a:r>
              <a:rPr lang="en-US" altLang="zh-CN" sz="2400">
                <a:solidFill>
                  <a:schemeClr val="folHlink"/>
                </a:solidFill>
                <a:latin typeface="Arial" charset="0"/>
                <a:ea typeface="黑体" pitchFamily="2" charset="-122"/>
              </a:rPr>
              <a:t>FFD</a:t>
            </a:r>
          </a:p>
        </p:txBody>
      </p:sp>
      <p:sp>
        <p:nvSpPr>
          <p:cNvPr id="386066" name="Oval 18">
            <a:extLst>
              <a:ext uri="{FF2B5EF4-FFF2-40B4-BE49-F238E27FC236}">
                <a16:creationId xmlns:a16="http://schemas.microsoft.com/office/drawing/2014/main" id="{92D4A176-CBF9-4DF5-9749-885B220BAEA8}"/>
              </a:ext>
            </a:extLst>
          </p:cNvPr>
          <p:cNvSpPr>
            <a:spLocks noChangeArrowheads="1"/>
          </p:cNvSpPr>
          <p:nvPr/>
        </p:nvSpPr>
        <p:spPr bwMode="auto">
          <a:xfrm>
            <a:off x="7085013" y="5322888"/>
            <a:ext cx="903287" cy="41116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2400">
                <a:solidFill>
                  <a:schemeClr val="folHlink"/>
                </a:solidFill>
                <a:latin typeface="Arial" charset="0"/>
                <a:ea typeface="黑体" pitchFamily="2" charset="-122"/>
              </a:rPr>
              <a:t>FFD</a:t>
            </a:r>
          </a:p>
        </p:txBody>
      </p:sp>
      <p:sp>
        <p:nvSpPr>
          <p:cNvPr id="1277969" name="Line 19">
            <a:extLst>
              <a:ext uri="{FF2B5EF4-FFF2-40B4-BE49-F238E27FC236}">
                <a16:creationId xmlns:a16="http://schemas.microsoft.com/office/drawing/2014/main" id="{BFAC0AAB-0101-4BC8-9513-99B77E22BDEC}"/>
              </a:ext>
            </a:extLst>
          </p:cNvPr>
          <p:cNvSpPr>
            <a:spLocks noChangeShapeType="1"/>
          </p:cNvSpPr>
          <p:nvPr/>
        </p:nvSpPr>
        <p:spPr bwMode="auto">
          <a:xfrm flipH="1">
            <a:off x="3879850" y="3375025"/>
            <a:ext cx="592138" cy="1633538"/>
          </a:xfrm>
          <a:prstGeom prst="line">
            <a:avLst/>
          </a:prstGeom>
          <a:noFill/>
          <a:ln w="38100">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77970" name="Line 20">
            <a:extLst>
              <a:ext uri="{FF2B5EF4-FFF2-40B4-BE49-F238E27FC236}">
                <a16:creationId xmlns:a16="http://schemas.microsoft.com/office/drawing/2014/main" id="{5B915123-AD7D-4C03-96C4-51D9D490DEC5}"/>
              </a:ext>
            </a:extLst>
          </p:cNvPr>
          <p:cNvSpPr>
            <a:spLocks noChangeShapeType="1"/>
          </p:cNvSpPr>
          <p:nvPr/>
        </p:nvSpPr>
        <p:spPr bwMode="auto">
          <a:xfrm>
            <a:off x="2506663" y="4414838"/>
            <a:ext cx="1058862" cy="652462"/>
          </a:xfrm>
          <a:prstGeom prst="line">
            <a:avLst/>
          </a:prstGeom>
          <a:noFill/>
          <a:ln w="38100">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77971" name="Line 21">
            <a:extLst>
              <a:ext uri="{FF2B5EF4-FFF2-40B4-BE49-F238E27FC236}">
                <a16:creationId xmlns:a16="http://schemas.microsoft.com/office/drawing/2014/main" id="{47DD902A-7A4E-4E14-B445-B9CC7820358E}"/>
              </a:ext>
            </a:extLst>
          </p:cNvPr>
          <p:cNvSpPr>
            <a:spLocks noChangeShapeType="1"/>
          </p:cNvSpPr>
          <p:nvPr/>
        </p:nvSpPr>
        <p:spPr bwMode="auto">
          <a:xfrm>
            <a:off x="4873625" y="3273425"/>
            <a:ext cx="1104900" cy="614363"/>
          </a:xfrm>
          <a:prstGeom prst="line">
            <a:avLst/>
          </a:prstGeom>
          <a:noFill/>
          <a:ln w="38100">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77972" name="Line 22">
            <a:extLst>
              <a:ext uri="{FF2B5EF4-FFF2-40B4-BE49-F238E27FC236}">
                <a16:creationId xmlns:a16="http://schemas.microsoft.com/office/drawing/2014/main" id="{34345BEE-728D-4345-90E0-D0A476307312}"/>
              </a:ext>
            </a:extLst>
          </p:cNvPr>
          <p:cNvSpPr>
            <a:spLocks noChangeShapeType="1"/>
          </p:cNvSpPr>
          <p:nvPr/>
        </p:nvSpPr>
        <p:spPr bwMode="auto">
          <a:xfrm flipH="1">
            <a:off x="4146550" y="4116388"/>
            <a:ext cx="1808163" cy="1003300"/>
          </a:xfrm>
          <a:prstGeom prst="line">
            <a:avLst/>
          </a:prstGeom>
          <a:noFill/>
          <a:ln w="38100">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77973" name="Line 23">
            <a:extLst>
              <a:ext uri="{FF2B5EF4-FFF2-40B4-BE49-F238E27FC236}">
                <a16:creationId xmlns:a16="http://schemas.microsoft.com/office/drawing/2014/main" id="{30716B9F-DEFA-4ED7-A242-837191DFA683}"/>
              </a:ext>
            </a:extLst>
          </p:cNvPr>
          <p:cNvSpPr>
            <a:spLocks noChangeShapeType="1"/>
          </p:cNvSpPr>
          <p:nvPr/>
        </p:nvSpPr>
        <p:spPr bwMode="auto">
          <a:xfrm>
            <a:off x="3860800" y="5470525"/>
            <a:ext cx="12700" cy="557213"/>
          </a:xfrm>
          <a:prstGeom prst="line">
            <a:avLst/>
          </a:prstGeom>
          <a:noFill/>
          <a:ln w="38100">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77974" name="Line 24">
            <a:extLst>
              <a:ext uri="{FF2B5EF4-FFF2-40B4-BE49-F238E27FC236}">
                <a16:creationId xmlns:a16="http://schemas.microsoft.com/office/drawing/2014/main" id="{A4E211FA-74EB-4FBB-A4DE-4B97598BFBD1}"/>
              </a:ext>
            </a:extLst>
          </p:cNvPr>
          <p:cNvSpPr>
            <a:spLocks noChangeShapeType="1"/>
          </p:cNvSpPr>
          <p:nvPr/>
        </p:nvSpPr>
        <p:spPr bwMode="auto">
          <a:xfrm flipH="1" flipV="1">
            <a:off x="4303713" y="5248275"/>
            <a:ext cx="787400" cy="152400"/>
          </a:xfrm>
          <a:prstGeom prst="line">
            <a:avLst/>
          </a:prstGeom>
          <a:noFill/>
          <a:ln w="38100">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77975" name="Line 25">
            <a:extLst>
              <a:ext uri="{FF2B5EF4-FFF2-40B4-BE49-F238E27FC236}">
                <a16:creationId xmlns:a16="http://schemas.microsoft.com/office/drawing/2014/main" id="{447D5399-9687-4D67-88F9-CE9CC50C4292}"/>
              </a:ext>
            </a:extLst>
          </p:cNvPr>
          <p:cNvSpPr>
            <a:spLocks noChangeShapeType="1"/>
          </p:cNvSpPr>
          <p:nvPr/>
        </p:nvSpPr>
        <p:spPr bwMode="auto">
          <a:xfrm>
            <a:off x="1128713" y="3533775"/>
            <a:ext cx="800100" cy="541338"/>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7976" name="Line 26">
            <a:extLst>
              <a:ext uri="{FF2B5EF4-FFF2-40B4-BE49-F238E27FC236}">
                <a16:creationId xmlns:a16="http://schemas.microsoft.com/office/drawing/2014/main" id="{B46CF89D-CCB2-4EBE-879B-19E36F3D1C0D}"/>
              </a:ext>
            </a:extLst>
          </p:cNvPr>
          <p:cNvSpPr>
            <a:spLocks noChangeShapeType="1"/>
          </p:cNvSpPr>
          <p:nvPr/>
        </p:nvSpPr>
        <p:spPr bwMode="auto">
          <a:xfrm>
            <a:off x="2794000" y="4246563"/>
            <a:ext cx="525463" cy="106362"/>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7977" name="Line 27">
            <a:extLst>
              <a:ext uri="{FF2B5EF4-FFF2-40B4-BE49-F238E27FC236}">
                <a16:creationId xmlns:a16="http://schemas.microsoft.com/office/drawing/2014/main" id="{85F65C9A-3826-4696-91C1-E2CC3CD6490B}"/>
              </a:ext>
            </a:extLst>
          </p:cNvPr>
          <p:cNvSpPr>
            <a:spLocks noChangeShapeType="1"/>
          </p:cNvSpPr>
          <p:nvPr/>
        </p:nvSpPr>
        <p:spPr bwMode="auto">
          <a:xfrm flipH="1">
            <a:off x="2306638" y="3387725"/>
            <a:ext cx="41275" cy="600075"/>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7978" name="Line 28">
            <a:extLst>
              <a:ext uri="{FF2B5EF4-FFF2-40B4-BE49-F238E27FC236}">
                <a16:creationId xmlns:a16="http://schemas.microsoft.com/office/drawing/2014/main" id="{2874D582-1097-4D80-8EDC-97EC93D11E56}"/>
              </a:ext>
            </a:extLst>
          </p:cNvPr>
          <p:cNvSpPr>
            <a:spLocks noChangeShapeType="1"/>
          </p:cNvSpPr>
          <p:nvPr/>
        </p:nvSpPr>
        <p:spPr bwMode="auto">
          <a:xfrm flipV="1">
            <a:off x="952500" y="4298950"/>
            <a:ext cx="904875" cy="20320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7979" name="Line 29">
            <a:extLst>
              <a:ext uri="{FF2B5EF4-FFF2-40B4-BE49-F238E27FC236}">
                <a16:creationId xmlns:a16="http://schemas.microsoft.com/office/drawing/2014/main" id="{F031DF70-32A2-4889-90DC-970154C1681A}"/>
              </a:ext>
            </a:extLst>
          </p:cNvPr>
          <p:cNvSpPr>
            <a:spLocks noChangeShapeType="1"/>
          </p:cNvSpPr>
          <p:nvPr/>
        </p:nvSpPr>
        <p:spPr bwMode="auto">
          <a:xfrm flipH="1">
            <a:off x="7969250" y="5092700"/>
            <a:ext cx="715963" cy="336550"/>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7980" name="Line 30">
            <a:extLst>
              <a:ext uri="{FF2B5EF4-FFF2-40B4-BE49-F238E27FC236}">
                <a16:creationId xmlns:a16="http://schemas.microsoft.com/office/drawing/2014/main" id="{6B671BAE-B303-41F4-AE23-62881B9D7B16}"/>
              </a:ext>
            </a:extLst>
          </p:cNvPr>
          <p:cNvSpPr>
            <a:spLocks noChangeShapeType="1"/>
          </p:cNvSpPr>
          <p:nvPr/>
        </p:nvSpPr>
        <p:spPr bwMode="auto">
          <a:xfrm>
            <a:off x="7483475" y="4708525"/>
            <a:ext cx="39688" cy="625475"/>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7981" name="Line 31">
            <a:extLst>
              <a:ext uri="{FF2B5EF4-FFF2-40B4-BE49-F238E27FC236}">
                <a16:creationId xmlns:a16="http://schemas.microsoft.com/office/drawing/2014/main" id="{9E4A508A-8C3B-40E6-9425-E933CFB97202}"/>
              </a:ext>
            </a:extLst>
          </p:cNvPr>
          <p:cNvSpPr>
            <a:spLocks noChangeShapeType="1"/>
          </p:cNvSpPr>
          <p:nvPr/>
        </p:nvSpPr>
        <p:spPr bwMode="auto">
          <a:xfrm flipH="1">
            <a:off x="1816100" y="4392613"/>
            <a:ext cx="319088" cy="815975"/>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7982" name="Line 32">
            <a:extLst>
              <a:ext uri="{FF2B5EF4-FFF2-40B4-BE49-F238E27FC236}">
                <a16:creationId xmlns:a16="http://schemas.microsoft.com/office/drawing/2014/main" id="{48BE932D-F880-40E9-9421-4AE9E45FEEE5}"/>
              </a:ext>
            </a:extLst>
          </p:cNvPr>
          <p:cNvSpPr>
            <a:spLocks noChangeShapeType="1"/>
          </p:cNvSpPr>
          <p:nvPr/>
        </p:nvSpPr>
        <p:spPr bwMode="auto">
          <a:xfrm>
            <a:off x="7785100" y="5707063"/>
            <a:ext cx="627063" cy="468312"/>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7983" name="Line 33">
            <a:extLst>
              <a:ext uri="{FF2B5EF4-FFF2-40B4-BE49-F238E27FC236}">
                <a16:creationId xmlns:a16="http://schemas.microsoft.com/office/drawing/2014/main" id="{FF52A4E4-98FE-46EA-85D3-5324B5FBD39E}"/>
              </a:ext>
            </a:extLst>
          </p:cNvPr>
          <p:cNvSpPr>
            <a:spLocks noChangeShapeType="1"/>
          </p:cNvSpPr>
          <p:nvPr/>
        </p:nvSpPr>
        <p:spPr bwMode="auto">
          <a:xfrm flipH="1">
            <a:off x="6689725" y="5702300"/>
            <a:ext cx="519113" cy="274638"/>
          </a:xfrm>
          <a:prstGeom prst="line">
            <a:avLst/>
          </a:prstGeom>
          <a:noFill/>
          <a:ln w="1905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77984" name="Text Box 34">
            <a:extLst>
              <a:ext uri="{FF2B5EF4-FFF2-40B4-BE49-F238E27FC236}">
                <a16:creationId xmlns:a16="http://schemas.microsoft.com/office/drawing/2014/main" id="{858485BC-E02B-4933-AFD7-E1C02151A9E6}"/>
              </a:ext>
            </a:extLst>
          </p:cNvPr>
          <p:cNvSpPr txBox="1">
            <a:spLocks noChangeArrowheads="1"/>
          </p:cNvSpPr>
          <p:nvPr/>
        </p:nvSpPr>
        <p:spPr bwMode="auto">
          <a:xfrm>
            <a:off x="2484438" y="2781300"/>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ea typeface="黑体" panose="02010609060101010101" pitchFamily="49" charset="-122"/>
              </a:rPr>
              <a:t>RFD</a:t>
            </a:r>
          </a:p>
        </p:txBody>
      </p:sp>
      <p:sp>
        <p:nvSpPr>
          <p:cNvPr id="1277985" name="Text Box 35">
            <a:extLst>
              <a:ext uri="{FF2B5EF4-FFF2-40B4-BE49-F238E27FC236}">
                <a16:creationId xmlns:a16="http://schemas.microsoft.com/office/drawing/2014/main" id="{D86F3415-7365-4D41-87AF-A006DB04B458}"/>
              </a:ext>
            </a:extLst>
          </p:cNvPr>
          <p:cNvSpPr txBox="1">
            <a:spLocks noChangeArrowheads="1"/>
          </p:cNvSpPr>
          <p:nvPr/>
        </p:nvSpPr>
        <p:spPr bwMode="auto">
          <a:xfrm>
            <a:off x="1503363" y="2744788"/>
            <a:ext cx="10985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端设备</a:t>
            </a:r>
          </a:p>
        </p:txBody>
      </p:sp>
      <p:sp>
        <p:nvSpPr>
          <p:cNvPr id="1277986" name="Text Box 36">
            <a:extLst>
              <a:ext uri="{FF2B5EF4-FFF2-40B4-BE49-F238E27FC236}">
                <a16:creationId xmlns:a16="http://schemas.microsoft.com/office/drawing/2014/main" id="{6412E187-58AA-40DA-9F36-10FBE93B717F}"/>
              </a:ext>
            </a:extLst>
          </p:cNvPr>
          <p:cNvSpPr txBox="1">
            <a:spLocks noChangeArrowheads="1"/>
          </p:cNvSpPr>
          <p:nvPr/>
        </p:nvSpPr>
        <p:spPr bwMode="auto">
          <a:xfrm>
            <a:off x="2395538" y="3621088"/>
            <a:ext cx="10969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路由器</a:t>
            </a:r>
          </a:p>
        </p:txBody>
      </p:sp>
      <p:sp>
        <p:nvSpPr>
          <p:cNvPr id="386085" name="Oval 37">
            <a:extLst>
              <a:ext uri="{FF2B5EF4-FFF2-40B4-BE49-F238E27FC236}">
                <a16:creationId xmlns:a16="http://schemas.microsoft.com/office/drawing/2014/main" id="{1144E2D3-3317-4E58-83DD-F7344D9FA98B}"/>
              </a:ext>
            </a:extLst>
          </p:cNvPr>
          <p:cNvSpPr>
            <a:spLocks noChangeArrowheads="1"/>
          </p:cNvSpPr>
          <p:nvPr/>
        </p:nvSpPr>
        <p:spPr bwMode="auto">
          <a:xfrm>
            <a:off x="5075238" y="5219700"/>
            <a:ext cx="903287"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defRPr/>
            </a:pPr>
            <a:r>
              <a:rPr lang="en-US" altLang="zh-CN" sz="2400">
                <a:solidFill>
                  <a:schemeClr val="folHlink"/>
                </a:solidFill>
                <a:latin typeface="Arial" charset="0"/>
                <a:ea typeface="黑体" pitchFamily="2" charset="-122"/>
              </a:rPr>
              <a:t>FFD</a:t>
            </a:r>
          </a:p>
        </p:txBody>
      </p:sp>
      <p:sp>
        <p:nvSpPr>
          <p:cNvPr id="1277988" name="Line 38">
            <a:extLst>
              <a:ext uri="{FF2B5EF4-FFF2-40B4-BE49-F238E27FC236}">
                <a16:creationId xmlns:a16="http://schemas.microsoft.com/office/drawing/2014/main" id="{145599D3-0AFF-4070-A23D-FE8AE1036ADC}"/>
              </a:ext>
            </a:extLst>
          </p:cNvPr>
          <p:cNvSpPr>
            <a:spLocks noChangeShapeType="1"/>
          </p:cNvSpPr>
          <p:nvPr/>
        </p:nvSpPr>
        <p:spPr bwMode="auto">
          <a:xfrm flipH="1" flipV="1">
            <a:off x="5975350" y="5461000"/>
            <a:ext cx="1133475" cy="20638"/>
          </a:xfrm>
          <a:prstGeom prst="line">
            <a:avLst/>
          </a:prstGeom>
          <a:noFill/>
          <a:ln w="38100">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77989" name="Line 39">
            <a:extLst>
              <a:ext uri="{FF2B5EF4-FFF2-40B4-BE49-F238E27FC236}">
                <a16:creationId xmlns:a16="http://schemas.microsoft.com/office/drawing/2014/main" id="{46F2208D-D0E8-45F5-8DF7-A477E59F433A}"/>
              </a:ext>
            </a:extLst>
          </p:cNvPr>
          <p:cNvSpPr>
            <a:spLocks noChangeShapeType="1"/>
          </p:cNvSpPr>
          <p:nvPr/>
        </p:nvSpPr>
        <p:spPr bwMode="auto">
          <a:xfrm flipH="1">
            <a:off x="4352925" y="5621338"/>
            <a:ext cx="1071563" cy="542925"/>
          </a:xfrm>
          <a:prstGeom prst="line">
            <a:avLst/>
          </a:prstGeom>
          <a:noFill/>
          <a:ln w="38100">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86088" name="Oval 40">
            <a:extLst>
              <a:ext uri="{FF2B5EF4-FFF2-40B4-BE49-F238E27FC236}">
                <a16:creationId xmlns:a16="http://schemas.microsoft.com/office/drawing/2014/main" id="{F2B9D8C6-E8FE-4127-BB07-B573FFA7221C}"/>
              </a:ext>
            </a:extLst>
          </p:cNvPr>
          <p:cNvSpPr>
            <a:spLocks noChangeArrowheads="1"/>
          </p:cNvSpPr>
          <p:nvPr/>
        </p:nvSpPr>
        <p:spPr bwMode="auto">
          <a:xfrm>
            <a:off x="3367088" y="5016500"/>
            <a:ext cx="903287" cy="411163"/>
          </a:xfrm>
          <a:prstGeom prst="ellipse">
            <a:avLst/>
          </a:prstGeom>
          <a:solidFill>
            <a:srgbClr val="FF99FF"/>
          </a:solidFill>
          <a:ln w="28575">
            <a:solidFill>
              <a:schemeClr val="folHlink"/>
            </a:solidFill>
            <a:round/>
            <a:headEnd/>
            <a:tailEnd/>
          </a:ln>
          <a:effectLst>
            <a:outerShdw dist="35921" dir="2700000" algn="ctr" rotWithShape="0">
              <a:schemeClr val="bg2"/>
            </a:outerShdw>
          </a:effectLst>
        </p:spPr>
        <p:txBody>
          <a:bodyPr wrap="none" anchor="ctr"/>
          <a:lstStyle/>
          <a:p>
            <a:pPr algn="ctr">
              <a:defRPr/>
            </a:pPr>
            <a:r>
              <a:rPr lang="en-US" altLang="zh-CN" sz="2400">
                <a:solidFill>
                  <a:schemeClr val="folHlink"/>
                </a:solidFill>
                <a:latin typeface="Arial" charset="0"/>
                <a:ea typeface="黑体" pitchFamily="2" charset="-122"/>
              </a:rPr>
              <a:t>FFD</a:t>
            </a:r>
          </a:p>
        </p:txBody>
      </p:sp>
      <p:sp>
        <p:nvSpPr>
          <p:cNvPr id="1277991" name="Text Box 41">
            <a:extLst>
              <a:ext uri="{FF2B5EF4-FFF2-40B4-BE49-F238E27FC236}">
                <a16:creationId xmlns:a16="http://schemas.microsoft.com/office/drawing/2014/main" id="{733B58DE-3D9A-4E86-A9D5-BFA558E25D35}"/>
              </a:ext>
            </a:extLst>
          </p:cNvPr>
          <p:cNvSpPr txBox="1">
            <a:spLocks noChangeArrowheads="1"/>
          </p:cNvSpPr>
          <p:nvPr/>
        </p:nvSpPr>
        <p:spPr bwMode="auto">
          <a:xfrm>
            <a:off x="2268538" y="4986338"/>
            <a:ext cx="10985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协调器</a:t>
            </a:r>
          </a:p>
        </p:txBody>
      </p:sp>
      <p:sp>
        <p:nvSpPr>
          <p:cNvPr id="1277992" name="Text Box 43">
            <a:extLst>
              <a:ext uri="{FF2B5EF4-FFF2-40B4-BE49-F238E27FC236}">
                <a16:creationId xmlns:a16="http://schemas.microsoft.com/office/drawing/2014/main" id="{B6CA1B41-1FEE-4FDA-A70F-3FD846D8E3E2}"/>
              </a:ext>
            </a:extLst>
          </p:cNvPr>
          <p:cNvSpPr txBox="1">
            <a:spLocks noChangeArrowheads="1"/>
          </p:cNvSpPr>
          <p:nvPr/>
        </p:nvSpPr>
        <p:spPr bwMode="auto">
          <a:xfrm>
            <a:off x="1166813" y="1839913"/>
            <a:ext cx="7127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有一个全功能设备 </a:t>
            </a:r>
            <a:r>
              <a:rPr lang="en-US" altLang="zh-CN">
                <a:solidFill>
                  <a:schemeClr val="folHlink"/>
                </a:solidFill>
                <a:ea typeface="黑体" panose="02010609060101010101" pitchFamily="49" charset="-122"/>
              </a:rPr>
              <a:t>FFD </a:t>
            </a:r>
            <a:r>
              <a:rPr lang="zh-CN" altLang="en-US">
                <a:solidFill>
                  <a:schemeClr val="folHlink"/>
                </a:solidFill>
                <a:ea typeface="黑体" panose="02010609060101010101" pitchFamily="49" charset="-122"/>
              </a:rPr>
              <a:t>充当网络的</a:t>
            </a:r>
            <a:r>
              <a:rPr lang="zh-CN" altLang="en-US">
                <a:solidFill>
                  <a:schemeClr val="hlink"/>
                </a:solidFill>
                <a:ea typeface="黑体" panose="02010609060101010101" pitchFamily="49" charset="-122"/>
              </a:rPr>
              <a:t>协调器</a:t>
            </a:r>
            <a:r>
              <a:rPr lang="zh-CN" altLang="en-US">
                <a:solidFill>
                  <a:schemeClr val="folHlink"/>
                </a:solidFill>
                <a:ea typeface="黑体" panose="02010609060101010101" pitchFamily="49" charset="-122"/>
              </a:rPr>
              <a:t>。</a:t>
            </a:r>
          </a:p>
          <a:p>
            <a:pPr eaLnBrk="1" hangingPunct="1"/>
            <a:r>
              <a:rPr lang="en-US" altLang="zh-CN">
                <a:solidFill>
                  <a:schemeClr val="folHlink"/>
                </a:solidFill>
                <a:ea typeface="黑体" panose="02010609060101010101" pitchFamily="49" charset="-122"/>
              </a:rPr>
              <a:t>ZigBee </a:t>
            </a:r>
            <a:r>
              <a:rPr lang="zh-CN" altLang="en-US">
                <a:solidFill>
                  <a:schemeClr val="folHlink"/>
                </a:solidFill>
                <a:ea typeface="黑体" panose="02010609060101010101" pitchFamily="49" charset="-122"/>
              </a:rPr>
              <a:t>网络中数量最多的</a:t>
            </a:r>
            <a:r>
              <a:rPr lang="zh-CN" altLang="en-US">
                <a:solidFill>
                  <a:schemeClr val="hlink"/>
                </a:solidFill>
                <a:ea typeface="黑体" panose="02010609060101010101" pitchFamily="49" charset="-122"/>
              </a:rPr>
              <a:t>端设备</a:t>
            </a:r>
            <a:r>
              <a:rPr lang="zh-CN" altLang="en-US">
                <a:solidFill>
                  <a:schemeClr val="folHlink"/>
                </a:solidFill>
                <a:ea typeface="黑体" panose="02010609060101010101" pitchFamily="49" charset="-122"/>
              </a:rPr>
              <a:t>是精简功能设备 </a:t>
            </a:r>
            <a:r>
              <a:rPr lang="en-US" altLang="zh-CN">
                <a:solidFill>
                  <a:schemeClr val="folHlink"/>
                </a:solidFill>
                <a:ea typeface="黑体" panose="02010609060101010101" pitchFamily="49" charset="-122"/>
              </a:rPr>
              <a:t>RFD </a:t>
            </a:r>
            <a:r>
              <a:rPr lang="zh-CN" altLang="en-US">
                <a:solidFill>
                  <a:schemeClr val="folHlink"/>
                </a:solidFill>
                <a:ea typeface="黑体" panose="02010609060101010101" pitchFamily="49" charset="-122"/>
              </a:rPr>
              <a:t>结点。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a:extLst>
              <a:ext uri="{FF2B5EF4-FFF2-40B4-BE49-F238E27FC236}">
                <a16:creationId xmlns:a16="http://schemas.microsoft.com/office/drawing/2014/main" id="{3EA4E658-A30C-44BE-8B2D-D2A1AC9ADAA2}"/>
              </a:ext>
            </a:extLst>
          </p:cNvPr>
          <p:cNvSpPr>
            <a:spLocks noGrp="1" noChangeArrowheads="1"/>
          </p:cNvSpPr>
          <p:nvPr>
            <p:ph type="title"/>
          </p:nvPr>
        </p:nvSpPr>
        <p:spPr/>
        <p:txBody>
          <a:bodyPr/>
          <a:lstStyle/>
          <a:p>
            <a:pPr algn="ctr" eaLnBrk="1" hangingPunct="1"/>
            <a:r>
              <a:rPr lang="en-US" altLang="zh-CN"/>
              <a:t>3. </a:t>
            </a:r>
            <a:r>
              <a:rPr lang="zh-CN" altLang="en-US"/>
              <a:t>高速 </a:t>
            </a:r>
            <a:r>
              <a:rPr lang="en-US" altLang="zh-CN"/>
              <a:t>WPAN</a:t>
            </a:r>
          </a:p>
        </p:txBody>
      </p:sp>
      <p:sp>
        <p:nvSpPr>
          <p:cNvPr id="1278979" name="Rectangle 3">
            <a:extLst>
              <a:ext uri="{FF2B5EF4-FFF2-40B4-BE49-F238E27FC236}">
                <a16:creationId xmlns:a16="http://schemas.microsoft.com/office/drawing/2014/main" id="{72C95EBE-57F4-4350-BE90-C54C2CED33DD}"/>
              </a:ext>
            </a:extLst>
          </p:cNvPr>
          <p:cNvSpPr>
            <a:spLocks noGrp="1" noChangeArrowheads="1"/>
          </p:cNvSpPr>
          <p:nvPr>
            <p:ph type="body" idx="1"/>
          </p:nvPr>
        </p:nvSpPr>
        <p:spPr>
          <a:xfrm>
            <a:off x="1042988" y="1835150"/>
            <a:ext cx="7772400" cy="4618038"/>
          </a:xfrm>
        </p:spPr>
        <p:txBody>
          <a:bodyPr/>
          <a:lstStyle/>
          <a:p>
            <a:pPr eaLnBrk="1" hangingPunct="1"/>
            <a:r>
              <a:rPr lang="zh-CN" altLang="en-US" sz="2400"/>
              <a:t>高速 </a:t>
            </a:r>
            <a:r>
              <a:rPr lang="en-US" altLang="zh-CN" sz="2400"/>
              <a:t>WPAN </a:t>
            </a:r>
            <a:r>
              <a:rPr lang="zh-CN" altLang="en-US" sz="2400"/>
              <a:t>用于在便携式多媒体装置之间传送数据，支持</a:t>
            </a:r>
            <a:r>
              <a:rPr lang="en-US" altLang="zh-CN" sz="2400"/>
              <a:t>11 ~ 55 Mb/s</a:t>
            </a:r>
            <a:r>
              <a:rPr lang="zh-CN" altLang="en-US" sz="2400"/>
              <a:t>的数据率，标准是 </a:t>
            </a:r>
            <a:r>
              <a:rPr lang="en-US" altLang="zh-CN" sz="2400"/>
              <a:t>802.15.3</a:t>
            </a:r>
            <a:r>
              <a:rPr lang="zh-CN" altLang="en-US" sz="2400"/>
              <a:t>， 。</a:t>
            </a:r>
          </a:p>
          <a:p>
            <a:pPr eaLnBrk="1" hangingPunct="1"/>
            <a:r>
              <a:rPr lang="en-US" altLang="zh-CN" sz="2400"/>
              <a:t>IEEE 802.15.3a </a:t>
            </a:r>
            <a:r>
              <a:rPr lang="zh-CN" altLang="en-US" sz="2400"/>
              <a:t>工作组还提出了更高数据率的物理层标准的超高速 </a:t>
            </a:r>
            <a:r>
              <a:rPr lang="en-US" altLang="zh-CN" sz="2400"/>
              <a:t>WPAN</a:t>
            </a:r>
            <a:r>
              <a:rPr lang="zh-CN" altLang="en-US" sz="2400"/>
              <a:t>，它使用超宽带 </a:t>
            </a:r>
            <a:r>
              <a:rPr lang="en-US" altLang="zh-CN" sz="2400"/>
              <a:t>UWB </a:t>
            </a:r>
            <a:r>
              <a:rPr lang="zh-CN" altLang="en-US" sz="2400"/>
              <a:t>技术。</a:t>
            </a:r>
          </a:p>
          <a:p>
            <a:pPr eaLnBrk="1" hangingPunct="1"/>
            <a:r>
              <a:rPr lang="en-US" altLang="zh-CN" sz="2400"/>
              <a:t>UWB </a:t>
            </a:r>
            <a:r>
              <a:rPr lang="zh-CN" altLang="en-US" sz="2400"/>
              <a:t>技术工作在 </a:t>
            </a:r>
            <a:r>
              <a:rPr lang="en-US" altLang="zh-CN" sz="2400"/>
              <a:t>3.1 ~ 10.6 GHz </a:t>
            </a:r>
            <a:r>
              <a:rPr lang="zh-CN" altLang="en-US" sz="2400"/>
              <a:t>微波频段，有非常高的信道带宽。超宽带信号的带宽应超过信号中心频率的 </a:t>
            </a:r>
            <a:r>
              <a:rPr lang="en-US" altLang="zh-CN" sz="2400"/>
              <a:t>25% </a:t>
            </a:r>
            <a:r>
              <a:rPr lang="zh-CN" altLang="en-US" sz="2400"/>
              <a:t>以上，或信号的绝对带宽超过 </a:t>
            </a:r>
            <a:r>
              <a:rPr lang="en-US" altLang="zh-CN" sz="2400"/>
              <a:t>500 MHz</a:t>
            </a:r>
            <a:r>
              <a:rPr lang="zh-CN" altLang="en-US" sz="2400"/>
              <a:t>。</a:t>
            </a:r>
          </a:p>
          <a:p>
            <a:pPr eaLnBrk="1" hangingPunct="1"/>
            <a:r>
              <a:rPr lang="zh-CN" altLang="en-US" sz="2400"/>
              <a:t>超宽带技术使用了瞬间高速脉冲，可支持 </a:t>
            </a:r>
            <a:r>
              <a:rPr lang="en-US" altLang="zh-CN" sz="2400"/>
              <a:t>100 ~ 400 Mb/s </a:t>
            </a:r>
            <a:r>
              <a:rPr lang="zh-CN" altLang="en-US" sz="2400"/>
              <a:t>的数据率，可用于小范围内高速传送图像或 </a:t>
            </a:r>
            <a:r>
              <a:rPr lang="en-US" altLang="zh-CN" sz="2400"/>
              <a:t>DVD </a:t>
            </a:r>
            <a:r>
              <a:rPr lang="zh-CN" altLang="en-US" sz="2400"/>
              <a:t>质量的多媒体视频文件。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Rectangle 2">
            <a:extLst>
              <a:ext uri="{FF2B5EF4-FFF2-40B4-BE49-F238E27FC236}">
                <a16:creationId xmlns:a16="http://schemas.microsoft.com/office/drawing/2014/main" id="{40FEBC28-1F63-476D-BD08-BE60DC595126}"/>
              </a:ext>
            </a:extLst>
          </p:cNvPr>
          <p:cNvSpPr>
            <a:spLocks noGrp="1" noChangeArrowheads="1"/>
          </p:cNvSpPr>
          <p:nvPr>
            <p:ph type="title"/>
          </p:nvPr>
        </p:nvSpPr>
        <p:spPr>
          <a:xfrm>
            <a:off x="1042988" y="214313"/>
            <a:ext cx="7900987" cy="1462087"/>
          </a:xfrm>
        </p:spPr>
        <p:txBody>
          <a:bodyPr/>
          <a:lstStyle/>
          <a:p>
            <a:pPr algn="ctr" eaLnBrk="1" hangingPunct="1"/>
            <a:r>
              <a:rPr lang="en-US" altLang="zh-CN" sz="4000"/>
              <a:t>9.3 </a:t>
            </a:r>
            <a:r>
              <a:rPr lang="zh-CN" altLang="en-US" sz="4000"/>
              <a:t>无线城域网 </a:t>
            </a:r>
            <a:r>
              <a:rPr lang="en-US" altLang="zh-CN" sz="4000"/>
              <a:t>WMAN</a:t>
            </a:r>
            <a:br>
              <a:rPr lang="en-US" altLang="zh-CN" sz="4000"/>
            </a:br>
            <a:r>
              <a:rPr lang="en-US" altLang="zh-CN" sz="3600"/>
              <a:t>(Wireless Metropolitan Area Network)</a:t>
            </a:r>
            <a:r>
              <a:rPr lang="en-US" altLang="zh-CN" sz="4000"/>
              <a:t>  </a:t>
            </a:r>
          </a:p>
        </p:txBody>
      </p:sp>
      <p:sp>
        <p:nvSpPr>
          <p:cNvPr id="1280003" name="Rectangle 3">
            <a:extLst>
              <a:ext uri="{FF2B5EF4-FFF2-40B4-BE49-F238E27FC236}">
                <a16:creationId xmlns:a16="http://schemas.microsoft.com/office/drawing/2014/main" id="{D85A6D65-10EE-4801-8F44-D958CAA00329}"/>
              </a:ext>
            </a:extLst>
          </p:cNvPr>
          <p:cNvSpPr>
            <a:spLocks noGrp="1" noChangeArrowheads="1"/>
          </p:cNvSpPr>
          <p:nvPr>
            <p:ph type="body" idx="1"/>
          </p:nvPr>
        </p:nvSpPr>
        <p:spPr/>
        <p:txBody>
          <a:bodyPr/>
          <a:lstStyle/>
          <a:p>
            <a:pPr eaLnBrk="1" hangingPunct="1">
              <a:lnSpc>
                <a:spcPct val="90000"/>
              </a:lnSpc>
            </a:pPr>
            <a:r>
              <a:rPr lang="en-US" altLang="zh-CN"/>
              <a:t>2002 </a:t>
            </a:r>
            <a:r>
              <a:rPr lang="zh-CN" altLang="en-US"/>
              <a:t>年 </a:t>
            </a:r>
            <a:r>
              <a:rPr lang="en-US" altLang="zh-CN"/>
              <a:t>4 </a:t>
            </a:r>
            <a:r>
              <a:rPr lang="zh-CN" altLang="en-US"/>
              <a:t>月通过了 </a:t>
            </a:r>
            <a:r>
              <a:rPr lang="en-US" altLang="zh-CN"/>
              <a:t>802.16 </a:t>
            </a:r>
            <a:r>
              <a:rPr lang="zh-CN" altLang="en-US"/>
              <a:t>无线城域网的标准。欧洲的 </a:t>
            </a:r>
            <a:r>
              <a:rPr lang="en-US" altLang="zh-CN"/>
              <a:t>ETSI </a:t>
            </a:r>
            <a:r>
              <a:rPr lang="zh-CN" altLang="en-US"/>
              <a:t>也制订类似的无线城域网标准 </a:t>
            </a:r>
            <a:r>
              <a:rPr lang="en-US" altLang="zh-CN"/>
              <a:t>HiperMAN</a:t>
            </a:r>
            <a:r>
              <a:rPr lang="zh-CN" altLang="en-US"/>
              <a:t>。</a:t>
            </a:r>
          </a:p>
          <a:p>
            <a:pPr eaLnBrk="1" hangingPunct="1">
              <a:lnSpc>
                <a:spcPct val="90000"/>
              </a:lnSpc>
            </a:pPr>
            <a:r>
              <a:rPr lang="en-US" altLang="zh-CN"/>
              <a:t>WMAN </a:t>
            </a:r>
            <a:r>
              <a:rPr lang="zh-CN" altLang="en-US"/>
              <a:t>可提供“最后一英里”的</a:t>
            </a:r>
            <a:r>
              <a:rPr lang="zh-CN" altLang="en-US">
                <a:solidFill>
                  <a:schemeClr val="hlink"/>
                </a:solidFill>
              </a:rPr>
              <a:t>宽带无线接入</a:t>
            </a:r>
            <a:r>
              <a:rPr lang="zh-CN" altLang="en-US"/>
              <a:t>（固定的、移动的和便携的）。</a:t>
            </a:r>
          </a:p>
          <a:p>
            <a:pPr eaLnBrk="1" hangingPunct="1">
              <a:lnSpc>
                <a:spcPct val="90000"/>
              </a:lnSpc>
            </a:pPr>
            <a:r>
              <a:rPr lang="zh-CN" altLang="en-US"/>
              <a:t>在许多情况下，无线城域网可用来代替现有的有线宽带接入，因此它有时又称为</a:t>
            </a:r>
            <a:r>
              <a:rPr lang="zh-CN" altLang="en-US">
                <a:solidFill>
                  <a:schemeClr val="hlink"/>
                </a:solidFill>
              </a:rPr>
              <a:t>无线本地环路</a:t>
            </a:r>
            <a:r>
              <a:rPr lang="zh-CN" altLang="en-US"/>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a:extLst>
              <a:ext uri="{FF2B5EF4-FFF2-40B4-BE49-F238E27FC236}">
                <a16:creationId xmlns:a16="http://schemas.microsoft.com/office/drawing/2014/main" id="{6A858760-4102-4A9C-B438-31D113794C57}"/>
              </a:ext>
            </a:extLst>
          </p:cNvPr>
          <p:cNvSpPr>
            <a:spLocks noGrp="1" noChangeArrowheads="1"/>
          </p:cNvSpPr>
          <p:nvPr>
            <p:ph type="title"/>
          </p:nvPr>
        </p:nvSpPr>
        <p:spPr>
          <a:xfrm>
            <a:off x="755650" y="214313"/>
            <a:ext cx="8188325" cy="1462087"/>
          </a:xfrm>
        </p:spPr>
        <p:txBody>
          <a:bodyPr/>
          <a:lstStyle/>
          <a:p>
            <a:pPr algn="ctr" eaLnBrk="1" hangingPunct="1"/>
            <a:r>
              <a:rPr lang="en-US" altLang="zh-CN" sz="3600"/>
              <a:t>WiMAX</a:t>
            </a:r>
            <a:br>
              <a:rPr lang="en-US" altLang="zh-CN" sz="3600"/>
            </a:br>
            <a:r>
              <a:rPr lang="en-US" altLang="zh-CN" sz="2800"/>
              <a:t>Worldwide Interoperability for Microwave Access</a:t>
            </a:r>
            <a:r>
              <a:rPr lang="en-US" altLang="zh-CN" sz="3600"/>
              <a:t> </a:t>
            </a:r>
          </a:p>
        </p:txBody>
      </p:sp>
      <p:sp>
        <p:nvSpPr>
          <p:cNvPr id="1281027" name="Rectangle 3">
            <a:extLst>
              <a:ext uri="{FF2B5EF4-FFF2-40B4-BE49-F238E27FC236}">
                <a16:creationId xmlns:a16="http://schemas.microsoft.com/office/drawing/2014/main" id="{D6E45438-F2FF-4989-B81C-EB3010993875}"/>
              </a:ext>
            </a:extLst>
          </p:cNvPr>
          <p:cNvSpPr>
            <a:spLocks noGrp="1" noChangeArrowheads="1"/>
          </p:cNvSpPr>
          <p:nvPr>
            <p:ph type="body" idx="1"/>
          </p:nvPr>
        </p:nvSpPr>
        <p:spPr>
          <a:xfrm>
            <a:off x="1042988" y="1917700"/>
            <a:ext cx="7772400" cy="4679950"/>
          </a:xfrm>
        </p:spPr>
        <p:txBody>
          <a:bodyPr/>
          <a:lstStyle/>
          <a:p>
            <a:pPr eaLnBrk="1" hangingPunct="1">
              <a:lnSpc>
                <a:spcPct val="90000"/>
              </a:lnSpc>
            </a:pPr>
            <a:r>
              <a:rPr lang="en-US" altLang="zh-CN" sz="2800"/>
              <a:t>WiMAX </a:t>
            </a:r>
            <a:r>
              <a:rPr lang="zh-CN" altLang="en-US" sz="2800"/>
              <a:t>常用来表示无线城域网 </a:t>
            </a:r>
            <a:r>
              <a:rPr lang="en-US" altLang="zh-CN" sz="2800"/>
              <a:t>WMAN</a:t>
            </a:r>
            <a:r>
              <a:rPr lang="zh-CN" altLang="en-US" sz="2800"/>
              <a:t>，这与</a:t>
            </a:r>
            <a:r>
              <a:rPr lang="en-US" altLang="zh-CN" sz="2800"/>
              <a:t>Wi-Fi </a:t>
            </a:r>
            <a:r>
              <a:rPr lang="zh-CN" altLang="en-US" sz="2800"/>
              <a:t>常用来表示无线局域网 </a:t>
            </a:r>
            <a:r>
              <a:rPr lang="en-US" altLang="zh-CN" sz="2800"/>
              <a:t>WLAN </a:t>
            </a:r>
            <a:r>
              <a:rPr lang="zh-CN" altLang="en-US" sz="2800"/>
              <a:t>相似。</a:t>
            </a:r>
          </a:p>
          <a:p>
            <a:pPr eaLnBrk="1" hangingPunct="1">
              <a:lnSpc>
                <a:spcPct val="90000"/>
              </a:lnSpc>
            </a:pPr>
            <a:r>
              <a:rPr lang="en-US" altLang="zh-CN" sz="2800"/>
              <a:t>IEEE </a:t>
            </a:r>
            <a:r>
              <a:rPr lang="zh-CN" altLang="en-US" sz="2800"/>
              <a:t>的 </a:t>
            </a:r>
            <a:r>
              <a:rPr lang="en-US" altLang="zh-CN" sz="2800"/>
              <a:t>802.16 </a:t>
            </a:r>
            <a:r>
              <a:rPr lang="zh-CN" altLang="en-US" sz="2800"/>
              <a:t>工作组是无线城域网标准的制订者，而 </a:t>
            </a:r>
            <a:r>
              <a:rPr lang="en-US" altLang="zh-CN" sz="2800"/>
              <a:t>WiMAX </a:t>
            </a:r>
            <a:r>
              <a:rPr lang="zh-CN" altLang="en-US" sz="2800"/>
              <a:t>论坛则是 </a:t>
            </a:r>
            <a:r>
              <a:rPr lang="en-US" altLang="zh-CN" sz="2800"/>
              <a:t>802.16 </a:t>
            </a:r>
            <a:r>
              <a:rPr lang="zh-CN" altLang="en-US" sz="2800"/>
              <a:t>技术的推动者。</a:t>
            </a:r>
          </a:p>
          <a:p>
            <a:pPr eaLnBrk="1" hangingPunct="1">
              <a:lnSpc>
                <a:spcPct val="90000"/>
              </a:lnSpc>
            </a:pPr>
            <a:r>
              <a:rPr lang="zh-CN" altLang="en-US" sz="2800"/>
              <a:t>两个正式标准</a:t>
            </a:r>
          </a:p>
          <a:p>
            <a:pPr lvl="1" eaLnBrk="1" hangingPunct="1">
              <a:lnSpc>
                <a:spcPct val="90000"/>
              </a:lnSpc>
            </a:pPr>
            <a:r>
              <a:rPr lang="en-US" altLang="zh-CN" sz="2400">
                <a:solidFill>
                  <a:schemeClr val="folHlink"/>
                </a:solidFill>
                <a:latin typeface="Arial" panose="020B0604020202020204" pitchFamily="34" charset="0"/>
                <a:ea typeface="黑体" panose="02010609060101010101" pitchFamily="49" charset="-122"/>
              </a:rPr>
              <a:t>802.16d</a:t>
            </a:r>
            <a:r>
              <a:rPr lang="zh-CN" altLang="en-US" sz="2400">
                <a:solidFill>
                  <a:schemeClr val="folHlink"/>
                </a:solidFill>
                <a:latin typeface="Arial" panose="020B0604020202020204" pitchFamily="34" charset="0"/>
                <a:ea typeface="黑体" panose="02010609060101010101" pitchFamily="49" charset="-122"/>
              </a:rPr>
              <a:t>（它的正式名字是 </a:t>
            </a:r>
            <a:r>
              <a:rPr lang="en-US" altLang="zh-CN" sz="2400">
                <a:solidFill>
                  <a:schemeClr val="folHlink"/>
                </a:solidFill>
                <a:latin typeface="Arial" panose="020B0604020202020204" pitchFamily="34" charset="0"/>
                <a:ea typeface="黑体" panose="02010609060101010101" pitchFamily="49" charset="-122"/>
              </a:rPr>
              <a:t>802.16-2004</a:t>
            </a:r>
            <a:r>
              <a:rPr lang="zh-CN" altLang="en-US" sz="2400">
                <a:solidFill>
                  <a:schemeClr val="folHlink"/>
                </a:solidFill>
                <a:latin typeface="Arial" panose="020B0604020202020204" pitchFamily="34" charset="0"/>
                <a:ea typeface="黑体" panose="02010609060101010101" pitchFamily="49" charset="-122"/>
              </a:rPr>
              <a:t>），是固定宽带无线接入空中接口标准（</a:t>
            </a:r>
            <a:r>
              <a:rPr lang="en-US" altLang="zh-CN" sz="2400">
                <a:solidFill>
                  <a:schemeClr val="folHlink"/>
                </a:solidFill>
                <a:latin typeface="Arial" panose="020B0604020202020204" pitchFamily="34" charset="0"/>
                <a:ea typeface="黑体" panose="02010609060101010101" pitchFamily="49" charset="-122"/>
              </a:rPr>
              <a:t>2 ~ 66 GHz</a:t>
            </a:r>
            <a:r>
              <a:rPr lang="zh-CN" altLang="en-US" sz="2400">
                <a:solidFill>
                  <a:schemeClr val="folHlink"/>
                </a:solidFill>
                <a:latin typeface="Arial" panose="020B0604020202020204" pitchFamily="34" charset="0"/>
                <a:ea typeface="黑体" panose="02010609060101010101" pitchFamily="49" charset="-122"/>
              </a:rPr>
              <a:t>频段）。</a:t>
            </a:r>
          </a:p>
          <a:p>
            <a:pPr lvl="1" eaLnBrk="1" hangingPunct="1">
              <a:lnSpc>
                <a:spcPct val="90000"/>
              </a:lnSpc>
            </a:pPr>
            <a:r>
              <a:rPr lang="en-US" altLang="zh-CN" sz="2400">
                <a:solidFill>
                  <a:schemeClr val="folHlink"/>
                </a:solidFill>
                <a:latin typeface="Arial" panose="020B0604020202020204" pitchFamily="34" charset="0"/>
                <a:ea typeface="黑体" panose="02010609060101010101" pitchFamily="49" charset="-122"/>
              </a:rPr>
              <a:t>802.16 </a:t>
            </a:r>
            <a:r>
              <a:rPr lang="zh-CN" altLang="en-US" sz="2400">
                <a:solidFill>
                  <a:schemeClr val="folHlink"/>
                </a:solidFill>
                <a:latin typeface="Arial" panose="020B0604020202020204" pitchFamily="34" charset="0"/>
                <a:ea typeface="黑体" panose="02010609060101010101" pitchFamily="49" charset="-122"/>
              </a:rPr>
              <a:t>的增强版本，即 </a:t>
            </a:r>
            <a:r>
              <a:rPr lang="en-US" altLang="zh-CN" sz="2400">
                <a:solidFill>
                  <a:schemeClr val="folHlink"/>
                </a:solidFill>
                <a:latin typeface="Arial" panose="020B0604020202020204" pitchFamily="34" charset="0"/>
                <a:ea typeface="黑体" panose="02010609060101010101" pitchFamily="49" charset="-122"/>
              </a:rPr>
              <a:t>802.16e</a:t>
            </a:r>
            <a:r>
              <a:rPr lang="zh-CN" altLang="en-US" sz="2400">
                <a:solidFill>
                  <a:schemeClr val="folHlink"/>
                </a:solidFill>
                <a:latin typeface="Arial" panose="020B0604020202020204" pitchFamily="34" charset="0"/>
                <a:ea typeface="黑体" panose="02010609060101010101" pitchFamily="49" charset="-122"/>
              </a:rPr>
              <a:t>，是支持移动性的宽带无线接入空中接口标准（</a:t>
            </a:r>
            <a:r>
              <a:rPr lang="en-US" altLang="zh-CN" sz="2400">
                <a:solidFill>
                  <a:schemeClr val="folHlink"/>
                </a:solidFill>
                <a:latin typeface="Arial" panose="020B0604020202020204" pitchFamily="34" charset="0"/>
                <a:ea typeface="黑体" panose="02010609060101010101" pitchFamily="49" charset="-122"/>
              </a:rPr>
              <a:t>2 ~ 6 GHz</a:t>
            </a:r>
            <a:r>
              <a:rPr lang="zh-CN" altLang="en-US" sz="2400">
                <a:solidFill>
                  <a:schemeClr val="folHlink"/>
                </a:solidFill>
                <a:latin typeface="Arial" panose="020B0604020202020204" pitchFamily="34" charset="0"/>
                <a:ea typeface="黑体" panose="02010609060101010101" pitchFamily="49" charset="-122"/>
              </a:rPr>
              <a:t>频段），它向下兼容 </a:t>
            </a:r>
            <a:r>
              <a:rPr lang="en-US" altLang="zh-CN" sz="2400">
                <a:solidFill>
                  <a:schemeClr val="folHlink"/>
                </a:solidFill>
                <a:latin typeface="Arial" panose="020B0604020202020204" pitchFamily="34" charset="0"/>
                <a:ea typeface="黑体" panose="02010609060101010101" pitchFamily="49" charset="-122"/>
              </a:rPr>
              <a:t>802.16-2004</a:t>
            </a:r>
            <a:r>
              <a:rPr lang="zh-CN" altLang="en-US">
                <a:solidFill>
                  <a:schemeClr val="folHlink"/>
                </a:solidFill>
                <a:latin typeface="Arial" panose="020B0604020202020204" pitchFamily="34" charset="0"/>
                <a:ea typeface="黑体" panose="02010609060101010101" pitchFamily="49" charset="-122"/>
              </a:rPr>
              <a:t>。 </a:t>
            </a:r>
            <a:r>
              <a:rPr lang="zh-CN" altLang="en-US" sz="2400">
                <a:solidFill>
                  <a:schemeClr val="folHlink"/>
                </a:solidFill>
                <a:latin typeface="Arial" panose="020B0604020202020204" pitchFamily="34" charset="0"/>
                <a:ea typeface="黑体" panose="02010609060101010101" pitchFamily="49" charset="-122"/>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a:extLst>
              <a:ext uri="{FF2B5EF4-FFF2-40B4-BE49-F238E27FC236}">
                <a16:creationId xmlns:a16="http://schemas.microsoft.com/office/drawing/2014/main" id="{71BAAADF-101D-4C8F-B5B8-A74A97416701}"/>
              </a:ext>
            </a:extLst>
          </p:cNvPr>
          <p:cNvSpPr>
            <a:spLocks noGrp="1" noChangeArrowheads="1"/>
          </p:cNvSpPr>
          <p:nvPr>
            <p:ph type="title"/>
          </p:nvPr>
        </p:nvSpPr>
        <p:spPr/>
        <p:txBody>
          <a:bodyPr/>
          <a:lstStyle/>
          <a:p>
            <a:pPr algn="ctr" eaLnBrk="1" hangingPunct="1"/>
            <a:r>
              <a:rPr lang="en-US" altLang="zh-CN" sz="3600"/>
              <a:t>802.16 </a:t>
            </a:r>
            <a:r>
              <a:rPr lang="zh-CN" altLang="en-US" sz="3600"/>
              <a:t>无线城域网服务范围的示意图 </a:t>
            </a:r>
          </a:p>
        </p:txBody>
      </p:sp>
      <p:grpSp>
        <p:nvGrpSpPr>
          <p:cNvPr id="53252" name="Group 222">
            <a:extLst>
              <a:ext uri="{FF2B5EF4-FFF2-40B4-BE49-F238E27FC236}">
                <a16:creationId xmlns:a16="http://schemas.microsoft.com/office/drawing/2014/main" id="{CEC480D4-449A-4BA1-8624-E4F8474B68EC}"/>
              </a:ext>
            </a:extLst>
          </p:cNvPr>
          <p:cNvGrpSpPr>
            <a:grpSpLocks/>
          </p:cNvGrpSpPr>
          <p:nvPr/>
        </p:nvGrpSpPr>
        <p:grpSpPr bwMode="auto">
          <a:xfrm>
            <a:off x="250825" y="2247900"/>
            <a:ext cx="8583613" cy="3917950"/>
            <a:chOff x="591" y="317"/>
            <a:chExt cx="4974" cy="2196"/>
          </a:xfrm>
        </p:grpSpPr>
        <p:sp>
          <p:nvSpPr>
            <p:cNvPr id="53253" name="Line 5">
              <a:extLst>
                <a:ext uri="{FF2B5EF4-FFF2-40B4-BE49-F238E27FC236}">
                  <a16:creationId xmlns:a16="http://schemas.microsoft.com/office/drawing/2014/main" id="{043ACDFF-1A3D-405C-8276-894C12792985}"/>
                </a:ext>
              </a:extLst>
            </p:cNvPr>
            <p:cNvSpPr>
              <a:spLocks noChangeShapeType="1"/>
            </p:cNvSpPr>
            <p:nvPr/>
          </p:nvSpPr>
          <p:spPr bwMode="auto">
            <a:xfrm>
              <a:off x="4377" y="2228"/>
              <a:ext cx="635"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Rectangle 6">
              <a:extLst>
                <a:ext uri="{FF2B5EF4-FFF2-40B4-BE49-F238E27FC236}">
                  <a16:creationId xmlns:a16="http://schemas.microsoft.com/office/drawing/2014/main" id="{5ABE31BC-7460-4572-8B2A-639078A01E29}"/>
                </a:ext>
              </a:extLst>
            </p:cNvPr>
            <p:cNvSpPr>
              <a:spLocks noChangeArrowheads="1"/>
            </p:cNvSpPr>
            <p:nvPr/>
          </p:nvSpPr>
          <p:spPr bwMode="auto">
            <a:xfrm>
              <a:off x="4740" y="2115"/>
              <a:ext cx="453" cy="226"/>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ISP</a:t>
              </a:r>
            </a:p>
          </p:txBody>
        </p:sp>
        <p:sp>
          <p:nvSpPr>
            <p:cNvPr id="53255" name="Line 7">
              <a:extLst>
                <a:ext uri="{FF2B5EF4-FFF2-40B4-BE49-F238E27FC236}">
                  <a16:creationId xmlns:a16="http://schemas.microsoft.com/office/drawing/2014/main" id="{A971A9BF-6825-4283-80AA-F53C17B477B1}"/>
                </a:ext>
              </a:extLst>
            </p:cNvPr>
            <p:cNvSpPr>
              <a:spLocks noChangeShapeType="1"/>
            </p:cNvSpPr>
            <p:nvPr/>
          </p:nvSpPr>
          <p:spPr bwMode="auto">
            <a:xfrm>
              <a:off x="3061" y="2024"/>
              <a:ext cx="817" cy="18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3256" name="Group 8">
              <a:extLst>
                <a:ext uri="{FF2B5EF4-FFF2-40B4-BE49-F238E27FC236}">
                  <a16:creationId xmlns:a16="http://schemas.microsoft.com/office/drawing/2014/main" id="{48816972-1209-4B06-8A5E-215CDEB5AA27}"/>
                </a:ext>
              </a:extLst>
            </p:cNvPr>
            <p:cNvGrpSpPr>
              <a:grpSpLocks/>
            </p:cNvGrpSpPr>
            <p:nvPr/>
          </p:nvGrpSpPr>
          <p:grpSpPr bwMode="auto">
            <a:xfrm>
              <a:off x="2654" y="754"/>
              <a:ext cx="496" cy="1349"/>
              <a:chOff x="2654" y="800"/>
              <a:chExt cx="496" cy="1349"/>
            </a:xfrm>
          </p:grpSpPr>
          <p:sp>
            <p:nvSpPr>
              <p:cNvPr id="53412" name="AutoShape 9">
                <a:extLst>
                  <a:ext uri="{FF2B5EF4-FFF2-40B4-BE49-F238E27FC236}">
                    <a16:creationId xmlns:a16="http://schemas.microsoft.com/office/drawing/2014/main" id="{35030677-731E-4336-8091-A5BB8F6AAE9E}"/>
                  </a:ext>
                </a:extLst>
              </p:cNvPr>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413" name="Line 10">
                <a:extLst>
                  <a:ext uri="{FF2B5EF4-FFF2-40B4-BE49-F238E27FC236}">
                    <a16:creationId xmlns:a16="http://schemas.microsoft.com/office/drawing/2014/main" id="{16BED15F-8814-429B-B401-9AC785F5C61F}"/>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14" name="Line 11">
                <a:extLst>
                  <a:ext uri="{FF2B5EF4-FFF2-40B4-BE49-F238E27FC236}">
                    <a16:creationId xmlns:a16="http://schemas.microsoft.com/office/drawing/2014/main" id="{CE0C3CA8-D017-4EC7-9B46-8FB8ED0B92A2}"/>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15" name="Line 12">
                <a:extLst>
                  <a:ext uri="{FF2B5EF4-FFF2-40B4-BE49-F238E27FC236}">
                    <a16:creationId xmlns:a16="http://schemas.microsoft.com/office/drawing/2014/main" id="{F88BEA0B-3CEB-4B69-9DA8-2A6C8C070326}"/>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16" name="Line 13">
                <a:extLst>
                  <a:ext uri="{FF2B5EF4-FFF2-40B4-BE49-F238E27FC236}">
                    <a16:creationId xmlns:a16="http://schemas.microsoft.com/office/drawing/2014/main" id="{05AD2211-65F4-435E-9903-65A73375D3B1}"/>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17" name="Line 14">
                <a:extLst>
                  <a:ext uri="{FF2B5EF4-FFF2-40B4-BE49-F238E27FC236}">
                    <a16:creationId xmlns:a16="http://schemas.microsoft.com/office/drawing/2014/main" id="{44EE5798-49D1-4894-9FE8-024A935E8C07}"/>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18" name="Line 15">
                <a:extLst>
                  <a:ext uri="{FF2B5EF4-FFF2-40B4-BE49-F238E27FC236}">
                    <a16:creationId xmlns:a16="http://schemas.microsoft.com/office/drawing/2014/main" id="{0755DFA4-F489-44CD-83D3-D77662101C3E}"/>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19" name="Line 16">
                <a:extLst>
                  <a:ext uri="{FF2B5EF4-FFF2-40B4-BE49-F238E27FC236}">
                    <a16:creationId xmlns:a16="http://schemas.microsoft.com/office/drawing/2014/main" id="{7A168C42-CDC2-48DE-AF8C-84280C4088B6}"/>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0" name="Line 17">
                <a:extLst>
                  <a:ext uri="{FF2B5EF4-FFF2-40B4-BE49-F238E27FC236}">
                    <a16:creationId xmlns:a16="http://schemas.microsoft.com/office/drawing/2014/main" id="{5BAA8A89-97F5-4AFA-B3C0-72DD8F32B393}"/>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1" name="Line 18">
                <a:extLst>
                  <a:ext uri="{FF2B5EF4-FFF2-40B4-BE49-F238E27FC236}">
                    <a16:creationId xmlns:a16="http://schemas.microsoft.com/office/drawing/2014/main" id="{EF212438-162C-4521-B958-8362A98D8EB5}"/>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2" name="Line 19">
                <a:extLst>
                  <a:ext uri="{FF2B5EF4-FFF2-40B4-BE49-F238E27FC236}">
                    <a16:creationId xmlns:a16="http://schemas.microsoft.com/office/drawing/2014/main" id="{09C6B23A-A96C-40CF-9F4E-7F7D1BB1AE9A}"/>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3" name="Rectangle 20">
                <a:extLst>
                  <a:ext uri="{FF2B5EF4-FFF2-40B4-BE49-F238E27FC236}">
                    <a16:creationId xmlns:a16="http://schemas.microsoft.com/office/drawing/2014/main" id="{96E4A237-AF9F-40B1-AA46-FEFB273BA81A}"/>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24" name="Rectangle 21">
                <a:extLst>
                  <a:ext uri="{FF2B5EF4-FFF2-40B4-BE49-F238E27FC236}">
                    <a16:creationId xmlns:a16="http://schemas.microsoft.com/office/drawing/2014/main" id="{140D2D2B-1C02-4291-9EE0-25BE68219FF7}"/>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25" name="Rectangle 22">
                <a:extLst>
                  <a:ext uri="{FF2B5EF4-FFF2-40B4-BE49-F238E27FC236}">
                    <a16:creationId xmlns:a16="http://schemas.microsoft.com/office/drawing/2014/main" id="{0D34BC62-38CA-452E-9728-8601F9E42915}"/>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26" name="Rectangle 23">
                <a:extLst>
                  <a:ext uri="{FF2B5EF4-FFF2-40B4-BE49-F238E27FC236}">
                    <a16:creationId xmlns:a16="http://schemas.microsoft.com/office/drawing/2014/main" id="{E94D0752-994C-4DCA-A14A-5A3C85E7F43D}"/>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27" name="Line 24">
                <a:extLst>
                  <a:ext uri="{FF2B5EF4-FFF2-40B4-BE49-F238E27FC236}">
                    <a16:creationId xmlns:a16="http://schemas.microsoft.com/office/drawing/2014/main" id="{1D76F6D3-47BC-4C40-A7FB-54E515962AAF}"/>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8" name="Line 25">
                <a:extLst>
                  <a:ext uri="{FF2B5EF4-FFF2-40B4-BE49-F238E27FC236}">
                    <a16:creationId xmlns:a16="http://schemas.microsoft.com/office/drawing/2014/main" id="{235F25DC-CA03-46DD-95F2-CCCF7DD5DF38}"/>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9" name="Line 26">
                <a:extLst>
                  <a:ext uri="{FF2B5EF4-FFF2-40B4-BE49-F238E27FC236}">
                    <a16:creationId xmlns:a16="http://schemas.microsoft.com/office/drawing/2014/main" id="{41D744D0-73CC-44C2-8B4D-EF7FDF1211CC}"/>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30" name="Line 27">
                <a:extLst>
                  <a:ext uri="{FF2B5EF4-FFF2-40B4-BE49-F238E27FC236}">
                    <a16:creationId xmlns:a16="http://schemas.microsoft.com/office/drawing/2014/main" id="{1BB94964-3066-49FB-8504-0CFC03E645A5}"/>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31" name="Line 28">
                <a:extLst>
                  <a:ext uri="{FF2B5EF4-FFF2-40B4-BE49-F238E27FC236}">
                    <a16:creationId xmlns:a16="http://schemas.microsoft.com/office/drawing/2014/main" id="{DCE8CBC2-41CA-4828-8D8C-C4A764929106}"/>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32" name="Line 29">
                <a:extLst>
                  <a:ext uri="{FF2B5EF4-FFF2-40B4-BE49-F238E27FC236}">
                    <a16:creationId xmlns:a16="http://schemas.microsoft.com/office/drawing/2014/main" id="{B947C21B-C5AC-468A-840F-F974761E5A6B}"/>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33" name="Line 30">
                <a:extLst>
                  <a:ext uri="{FF2B5EF4-FFF2-40B4-BE49-F238E27FC236}">
                    <a16:creationId xmlns:a16="http://schemas.microsoft.com/office/drawing/2014/main" id="{7C4F0751-71E4-4267-9ED1-267BE89378CA}"/>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34" name="Line 31">
                <a:extLst>
                  <a:ext uri="{FF2B5EF4-FFF2-40B4-BE49-F238E27FC236}">
                    <a16:creationId xmlns:a16="http://schemas.microsoft.com/office/drawing/2014/main" id="{094358F7-54C8-41D5-8CDA-5D1954970C58}"/>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35" name="Line 32">
                <a:extLst>
                  <a:ext uri="{FF2B5EF4-FFF2-40B4-BE49-F238E27FC236}">
                    <a16:creationId xmlns:a16="http://schemas.microsoft.com/office/drawing/2014/main" id="{53C06511-D6E0-4939-8A9E-0F57FB52CD51}"/>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36" name="Line 33">
                <a:extLst>
                  <a:ext uri="{FF2B5EF4-FFF2-40B4-BE49-F238E27FC236}">
                    <a16:creationId xmlns:a16="http://schemas.microsoft.com/office/drawing/2014/main" id="{261096FD-4A17-45CB-B935-A8A201CF94BB}"/>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37" name="Rectangle 34">
                <a:extLst>
                  <a:ext uri="{FF2B5EF4-FFF2-40B4-BE49-F238E27FC236}">
                    <a16:creationId xmlns:a16="http://schemas.microsoft.com/office/drawing/2014/main" id="{6088A4FB-633D-4B4E-A371-8FFD42655CAD}"/>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38" name="Rectangle 35">
                <a:extLst>
                  <a:ext uri="{FF2B5EF4-FFF2-40B4-BE49-F238E27FC236}">
                    <a16:creationId xmlns:a16="http://schemas.microsoft.com/office/drawing/2014/main" id="{7E5D0F05-4007-4EF4-AEC8-75EF995E3661}"/>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39" name="Rectangle 36">
                <a:extLst>
                  <a:ext uri="{FF2B5EF4-FFF2-40B4-BE49-F238E27FC236}">
                    <a16:creationId xmlns:a16="http://schemas.microsoft.com/office/drawing/2014/main" id="{DA0E050C-B4E8-4C4F-AF9C-98F333CA0973}"/>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40" name="Rectangle 37">
                <a:extLst>
                  <a:ext uri="{FF2B5EF4-FFF2-40B4-BE49-F238E27FC236}">
                    <a16:creationId xmlns:a16="http://schemas.microsoft.com/office/drawing/2014/main" id="{5D7C2D6A-D0CD-470A-AB59-072E1CD3E17D}"/>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41" name="Line 38">
                <a:extLst>
                  <a:ext uri="{FF2B5EF4-FFF2-40B4-BE49-F238E27FC236}">
                    <a16:creationId xmlns:a16="http://schemas.microsoft.com/office/drawing/2014/main" id="{C433194E-0213-4B1E-8020-C426C566725D}"/>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42" name="Line 39">
                <a:extLst>
                  <a:ext uri="{FF2B5EF4-FFF2-40B4-BE49-F238E27FC236}">
                    <a16:creationId xmlns:a16="http://schemas.microsoft.com/office/drawing/2014/main" id="{2D07C961-64A4-4678-9256-87036FD9DD41}"/>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43" name="Line 40">
                <a:extLst>
                  <a:ext uri="{FF2B5EF4-FFF2-40B4-BE49-F238E27FC236}">
                    <a16:creationId xmlns:a16="http://schemas.microsoft.com/office/drawing/2014/main" id="{CEB22689-B7C2-4703-BD04-B430CA5A7BF4}"/>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44" name="Line 41">
                <a:extLst>
                  <a:ext uri="{FF2B5EF4-FFF2-40B4-BE49-F238E27FC236}">
                    <a16:creationId xmlns:a16="http://schemas.microsoft.com/office/drawing/2014/main" id="{D50607EC-0843-462D-9E73-03D0B379A27C}"/>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45" name="Line 42">
                <a:extLst>
                  <a:ext uri="{FF2B5EF4-FFF2-40B4-BE49-F238E27FC236}">
                    <a16:creationId xmlns:a16="http://schemas.microsoft.com/office/drawing/2014/main" id="{8366A188-3B81-457B-88F0-8F3FADB68070}"/>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46" name="Line 43">
                <a:extLst>
                  <a:ext uri="{FF2B5EF4-FFF2-40B4-BE49-F238E27FC236}">
                    <a16:creationId xmlns:a16="http://schemas.microsoft.com/office/drawing/2014/main" id="{97C2D8BF-FC86-416D-9023-E503EA88900A}"/>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47" name="Line 44">
                <a:extLst>
                  <a:ext uri="{FF2B5EF4-FFF2-40B4-BE49-F238E27FC236}">
                    <a16:creationId xmlns:a16="http://schemas.microsoft.com/office/drawing/2014/main" id="{88D2812E-A61C-49C3-B36E-D4C1109764E6}"/>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48" name="Line 45">
                <a:extLst>
                  <a:ext uri="{FF2B5EF4-FFF2-40B4-BE49-F238E27FC236}">
                    <a16:creationId xmlns:a16="http://schemas.microsoft.com/office/drawing/2014/main" id="{6894AA2B-0E58-4514-9D6B-FCDED01C6B32}"/>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49" name="Line 46">
                <a:extLst>
                  <a:ext uri="{FF2B5EF4-FFF2-40B4-BE49-F238E27FC236}">
                    <a16:creationId xmlns:a16="http://schemas.microsoft.com/office/drawing/2014/main" id="{BB004CA9-867F-42B1-8916-04F0EC4DC0F3}"/>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0" name="Line 47">
                <a:extLst>
                  <a:ext uri="{FF2B5EF4-FFF2-40B4-BE49-F238E27FC236}">
                    <a16:creationId xmlns:a16="http://schemas.microsoft.com/office/drawing/2014/main" id="{2AD9E29A-0DEF-4016-A2EA-94E981E8FA7A}"/>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1" name="Line 48">
                <a:extLst>
                  <a:ext uri="{FF2B5EF4-FFF2-40B4-BE49-F238E27FC236}">
                    <a16:creationId xmlns:a16="http://schemas.microsoft.com/office/drawing/2014/main" id="{64BC2016-E4E4-483C-8B44-2B42F56318BC}"/>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2" name="Line 49">
                <a:extLst>
                  <a:ext uri="{FF2B5EF4-FFF2-40B4-BE49-F238E27FC236}">
                    <a16:creationId xmlns:a16="http://schemas.microsoft.com/office/drawing/2014/main" id="{3ED97347-F158-4734-A032-914CD3BF2167}"/>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3" name="Line 50">
                <a:extLst>
                  <a:ext uri="{FF2B5EF4-FFF2-40B4-BE49-F238E27FC236}">
                    <a16:creationId xmlns:a16="http://schemas.microsoft.com/office/drawing/2014/main" id="{2339AEF7-E15E-42FE-A691-23291D1D4724}"/>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4" name="Line 51">
                <a:extLst>
                  <a:ext uri="{FF2B5EF4-FFF2-40B4-BE49-F238E27FC236}">
                    <a16:creationId xmlns:a16="http://schemas.microsoft.com/office/drawing/2014/main" id="{C3BE5D3B-0BD7-481D-9B10-7D4E90A55D01}"/>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5" name="Line 52">
                <a:extLst>
                  <a:ext uri="{FF2B5EF4-FFF2-40B4-BE49-F238E27FC236}">
                    <a16:creationId xmlns:a16="http://schemas.microsoft.com/office/drawing/2014/main" id="{09BC2CB2-EFF0-41D2-A6C4-7C77475AFCEA}"/>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6" name="Line 53">
                <a:extLst>
                  <a:ext uri="{FF2B5EF4-FFF2-40B4-BE49-F238E27FC236}">
                    <a16:creationId xmlns:a16="http://schemas.microsoft.com/office/drawing/2014/main" id="{CEE9CF43-8D15-484C-BD3F-399B384EF2A6}"/>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7" name="Line 54">
                <a:extLst>
                  <a:ext uri="{FF2B5EF4-FFF2-40B4-BE49-F238E27FC236}">
                    <a16:creationId xmlns:a16="http://schemas.microsoft.com/office/drawing/2014/main" id="{36C5BB04-1907-4914-960C-6FD69553481D}"/>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8" name="Line 55">
                <a:extLst>
                  <a:ext uri="{FF2B5EF4-FFF2-40B4-BE49-F238E27FC236}">
                    <a16:creationId xmlns:a16="http://schemas.microsoft.com/office/drawing/2014/main" id="{15D6AD3D-CF08-4170-B51F-667613C03407}"/>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59" name="Line 56">
                <a:extLst>
                  <a:ext uri="{FF2B5EF4-FFF2-40B4-BE49-F238E27FC236}">
                    <a16:creationId xmlns:a16="http://schemas.microsoft.com/office/drawing/2014/main" id="{C8CF3BA4-4572-4A14-AB3B-BE4516918CF1}"/>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60" name="Line 57">
                <a:extLst>
                  <a:ext uri="{FF2B5EF4-FFF2-40B4-BE49-F238E27FC236}">
                    <a16:creationId xmlns:a16="http://schemas.microsoft.com/office/drawing/2014/main" id="{DF8CF107-6F6B-45C7-9349-4D82423B75A7}"/>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61" name="Line 58">
                <a:extLst>
                  <a:ext uri="{FF2B5EF4-FFF2-40B4-BE49-F238E27FC236}">
                    <a16:creationId xmlns:a16="http://schemas.microsoft.com/office/drawing/2014/main" id="{50274022-E30A-4FDD-BA3A-76433189C3A8}"/>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62" name="Line 59">
                <a:extLst>
                  <a:ext uri="{FF2B5EF4-FFF2-40B4-BE49-F238E27FC236}">
                    <a16:creationId xmlns:a16="http://schemas.microsoft.com/office/drawing/2014/main" id="{D0E9B01E-5577-49FD-B8CB-171A7A85A6D6}"/>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63" name="Line 60">
                <a:extLst>
                  <a:ext uri="{FF2B5EF4-FFF2-40B4-BE49-F238E27FC236}">
                    <a16:creationId xmlns:a16="http://schemas.microsoft.com/office/drawing/2014/main" id="{3489EE48-4BC6-40CC-8537-3DFCA614B704}"/>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64" name="Line 61">
                <a:extLst>
                  <a:ext uri="{FF2B5EF4-FFF2-40B4-BE49-F238E27FC236}">
                    <a16:creationId xmlns:a16="http://schemas.microsoft.com/office/drawing/2014/main" id="{09C91C20-EB2D-4C39-A1D7-253330E8C7DA}"/>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65" name="Line 62">
                <a:extLst>
                  <a:ext uri="{FF2B5EF4-FFF2-40B4-BE49-F238E27FC236}">
                    <a16:creationId xmlns:a16="http://schemas.microsoft.com/office/drawing/2014/main" id="{44837BA0-52DD-4055-BFA0-6B67DC0398F6}"/>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66" name="Line 63">
                <a:extLst>
                  <a:ext uri="{FF2B5EF4-FFF2-40B4-BE49-F238E27FC236}">
                    <a16:creationId xmlns:a16="http://schemas.microsoft.com/office/drawing/2014/main" id="{E51898A8-0DB3-4D51-93E0-9C4CEBE5624F}"/>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67" name="Line 64">
                <a:extLst>
                  <a:ext uri="{FF2B5EF4-FFF2-40B4-BE49-F238E27FC236}">
                    <a16:creationId xmlns:a16="http://schemas.microsoft.com/office/drawing/2014/main" id="{508776EF-DB69-4664-ADB1-E649D58EA6FB}"/>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68" name="Line 65">
                <a:extLst>
                  <a:ext uri="{FF2B5EF4-FFF2-40B4-BE49-F238E27FC236}">
                    <a16:creationId xmlns:a16="http://schemas.microsoft.com/office/drawing/2014/main" id="{78FFB50F-D891-48BF-84B0-220D597A5D88}"/>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257" name="Group 66">
              <a:extLst>
                <a:ext uri="{FF2B5EF4-FFF2-40B4-BE49-F238E27FC236}">
                  <a16:creationId xmlns:a16="http://schemas.microsoft.com/office/drawing/2014/main" id="{DE0BD427-C817-45B2-AB90-BD2C3AB112B1}"/>
                </a:ext>
              </a:extLst>
            </p:cNvPr>
            <p:cNvGrpSpPr>
              <a:grpSpLocks/>
            </p:cNvGrpSpPr>
            <p:nvPr/>
          </p:nvGrpSpPr>
          <p:grpSpPr bwMode="auto">
            <a:xfrm>
              <a:off x="702" y="1706"/>
              <a:ext cx="772" cy="456"/>
              <a:chOff x="4286" y="1568"/>
              <a:chExt cx="953" cy="547"/>
            </a:xfrm>
          </p:grpSpPr>
          <p:pic>
            <p:nvPicPr>
              <p:cNvPr id="53408" name="Picture 67">
                <a:extLst>
                  <a:ext uri="{FF2B5EF4-FFF2-40B4-BE49-F238E27FC236}">
                    <a16:creationId xmlns:a16="http://schemas.microsoft.com/office/drawing/2014/main" id="{BC84F60C-FFC7-415B-B5F4-143BD247E10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3409" name="Picture 68">
                <a:extLst>
                  <a:ext uri="{FF2B5EF4-FFF2-40B4-BE49-F238E27FC236}">
                    <a16:creationId xmlns:a16="http://schemas.microsoft.com/office/drawing/2014/main" id="{06A82860-E10F-4DD3-8846-35E8DD50B7F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3410" name="Picture 69">
                <a:extLst>
                  <a:ext uri="{FF2B5EF4-FFF2-40B4-BE49-F238E27FC236}">
                    <a16:creationId xmlns:a16="http://schemas.microsoft.com/office/drawing/2014/main" id="{EF08117F-CD96-4F0F-BDBB-9EE4FE5BF31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3411" name="Picture 70">
                <a:extLst>
                  <a:ext uri="{FF2B5EF4-FFF2-40B4-BE49-F238E27FC236}">
                    <a16:creationId xmlns:a16="http://schemas.microsoft.com/office/drawing/2014/main" id="{59B3BB41-7C43-4406-8607-FCCEBE5A5AF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53258" name="Picture 71" descr="j0297185">
              <a:extLst>
                <a:ext uri="{FF2B5EF4-FFF2-40B4-BE49-F238E27FC236}">
                  <a16:creationId xmlns:a16="http://schemas.microsoft.com/office/drawing/2014/main" id="{F2E5C6A3-A900-447F-BED1-EF74218CD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890"/>
              <a:ext cx="726"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72">
              <a:extLst>
                <a:ext uri="{FF2B5EF4-FFF2-40B4-BE49-F238E27FC236}">
                  <a16:creationId xmlns:a16="http://schemas.microsoft.com/office/drawing/2014/main" id="{8CBCCBC1-9EBE-49DE-ADB1-8937A304E7D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 y="436"/>
              <a:ext cx="68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3260" name="Freeform 73">
              <a:extLst>
                <a:ext uri="{FF2B5EF4-FFF2-40B4-BE49-F238E27FC236}">
                  <a16:creationId xmlns:a16="http://schemas.microsoft.com/office/drawing/2014/main" id="{0CED236C-341F-4AE5-AF42-640874A97408}"/>
                </a:ext>
              </a:extLst>
            </p:cNvPr>
            <p:cNvSpPr>
              <a:spLocks/>
            </p:cNvSpPr>
            <p:nvPr/>
          </p:nvSpPr>
          <p:spPr bwMode="auto">
            <a:xfrm rot="4366179" flipH="1">
              <a:off x="2018" y="39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53261" name="Freeform 74">
              <a:extLst>
                <a:ext uri="{FF2B5EF4-FFF2-40B4-BE49-F238E27FC236}">
                  <a16:creationId xmlns:a16="http://schemas.microsoft.com/office/drawing/2014/main" id="{920657B2-E0B6-496D-B566-F2823F62F6B9}"/>
                </a:ext>
              </a:extLst>
            </p:cNvPr>
            <p:cNvSpPr>
              <a:spLocks/>
            </p:cNvSpPr>
            <p:nvPr/>
          </p:nvSpPr>
          <p:spPr bwMode="auto">
            <a:xfrm rot="4257513" flipV="1">
              <a:off x="3312" y="575"/>
              <a:ext cx="135" cy="717"/>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53262" name="Freeform 75">
              <a:extLst>
                <a:ext uri="{FF2B5EF4-FFF2-40B4-BE49-F238E27FC236}">
                  <a16:creationId xmlns:a16="http://schemas.microsoft.com/office/drawing/2014/main" id="{AF05D163-78A0-4D86-920F-A5B17819D36D}"/>
                </a:ext>
              </a:extLst>
            </p:cNvPr>
            <p:cNvSpPr>
              <a:spLocks/>
            </p:cNvSpPr>
            <p:nvPr/>
          </p:nvSpPr>
          <p:spPr bwMode="auto">
            <a:xfrm rot="-3467149" flipH="1" flipV="1">
              <a:off x="2047" y="-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53263" name="Text Box 76">
              <a:extLst>
                <a:ext uri="{FF2B5EF4-FFF2-40B4-BE49-F238E27FC236}">
                  <a16:creationId xmlns:a16="http://schemas.microsoft.com/office/drawing/2014/main" id="{886B579F-D0DA-4916-9239-203655DC1BCA}"/>
                </a:ext>
              </a:extLst>
            </p:cNvPr>
            <p:cNvSpPr txBox="1">
              <a:spLocks noChangeArrowheads="1"/>
            </p:cNvSpPr>
            <p:nvPr/>
          </p:nvSpPr>
          <p:spPr bwMode="auto">
            <a:xfrm>
              <a:off x="612" y="2146"/>
              <a:ext cx="93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802.11 WLAN</a:t>
              </a:r>
            </a:p>
          </p:txBody>
        </p:sp>
        <p:sp>
          <p:nvSpPr>
            <p:cNvPr id="53264" name="Text Box 77">
              <a:extLst>
                <a:ext uri="{FF2B5EF4-FFF2-40B4-BE49-F238E27FC236}">
                  <a16:creationId xmlns:a16="http://schemas.microsoft.com/office/drawing/2014/main" id="{311C4951-10F7-4432-BECD-880FB1B25BFB}"/>
                </a:ext>
              </a:extLst>
            </p:cNvPr>
            <p:cNvSpPr txBox="1">
              <a:spLocks noChangeArrowheads="1"/>
            </p:cNvSpPr>
            <p:nvPr/>
          </p:nvSpPr>
          <p:spPr bwMode="auto">
            <a:xfrm>
              <a:off x="673" y="1419"/>
              <a:ext cx="81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802.11 </a:t>
              </a:r>
              <a:r>
                <a:rPr lang="zh-CN" altLang="en-US">
                  <a:solidFill>
                    <a:schemeClr val="folHlink"/>
                  </a:solidFill>
                  <a:ea typeface="黑体" panose="02010609060101010101" pitchFamily="49" charset="-122"/>
                </a:rPr>
                <a:t>热点</a:t>
              </a:r>
            </a:p>
          </p:txBody>
        </p:sp>
        <p:sp>
          <p:nvSpPr>
            <p:cNvPr id="53265" name="Text Box 78">
              <a:extLst>
                <a:ext uri="{FF2B5EF4-FFF2-40B4-BE49-F238E27FC236}">
                  <a16:creationId xmlns:a16="http://schemas.microsoft.com/office/drawing/2014/main" id="{6577265C-9A6B-4A7C-B7B0-E842C0246DB5}"/>
                </a:ext>
              </a:extLst>
            </p:cNvPr>
            <p:cNvSpPr txBox="1">
              <a:spLocks noChangeArrowheads="1"/>
            </p:cNvSpPr>
            <p:nvPr/>
          </p:nvSpPr>
          <p:spPr bwMode="auto">
            <a:xfrm>
              <a:off x="591" y="695"/>
              <a:ext cx="93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802.11 WLAN</a:t>
              </a:r>
            </a:p>
          </p:txBody>
        </p:sp>
        <p:sp>
          <p:nvSpPr>
            <p:cNvPr id="53266" name="Freeform 79">
              <a:extLst>
                <a:ext uri="{FF2B5EF4-FFF2-40B4-BE49-F238E27FC236}">
                  <a16:creationId xmlns:a16="http://schemas.microsoft.com/office/drawing/2014/main" id="{41546F7C-4388-4DE2-A40A-49D996C3FE1A}"/>
                </a:ext>
              </a:extLst>
            </p:cNvPr>
            <p:cNvSpPr>
              <a:spLocks/>
            </p:cNvSpPr>
            <p:nvPr/>
          </p:nvSpPr>
          <p:spPr bwMode="auto">
            <a:xfrm rot="-5850374">
              <a:off x="4294" y="467"/>
              <a:ext cx="91" cy="63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53267" name="Text Box 80">
              <a:extLst>
                <a:ext uri="{FF2B5EF4-FFF2-40B4-BE49-F238E27FC236}">
                  <a16:creationId xmlns:a16="http://schemas.microsoft.com/office/drawing/2014/main" id="{A66BCFCB-8082-42E6-8737-EF1A7CE2F9FF}"/>
                </a:ext>
              </a:extLst>
            </p:cNvPr>
            <p:cNvSpPr txBox="1">
              <a:spLocks noChangeArrowheads="1"/>
            </p:cNvSpPr>
            <p:nvPr/>
          </p:nvSpPr>
          <p:spPr bwMode="auto">
            <a:xfrm rot="1257352">
              <a:off x="1736" y="340"/>
              <a:ext cx="51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802.16</a:t>
              </a:r>
            </a:p>
          </p:txBody>
        </p:sp>
        <p:sp>
          <p:nvSpPr>
            <p:cNvPr id="53268" name="Text Box 81">
              <a:extLst>
                <a:ext uri="{FF2B5EF4-FFF2-40B4-BE49-F238E27FC236}">
                  <a16:creationId xmlns:a16="http://schemas.microsoft.com/office/drawing/2014/main" id="{419B4397-D76A-453A-BA63-216A81B4427F}"/>
                </a:ext>
              </a:extLst>
            </p:cNvPr>
            <p:cNvSpPr txBox="1">
              <a:spLocks noChangeArrowheads="1"/>
            </p:cNvSpPr>
            <p:nvPr/>
          </p:nvSpPr>
          <p:spPr bwMode="auto">
            <a:xfrm rot="-537932">
              <a:off x="3103" y="692"/>
              <a:ext cx="51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802.16</a:t>
              </a:r>
            </a:p>
          </p:txBody>
        </p:sp>
        <p:sp>
          <p:nvSpPr>
            <p:cNvPr id="53269" name="Text Box 82">
              <a:extLst>
                <a:ext uri="{FF2B5EF4-FFF2-40B4-BE49-F238E27FC236}">
                  <a16:creationId xmlns:a16="http://schemas.microsoft.com/office/drawing/2014/main" id="{3D8BE16A-5F04-4558-9A00-4CBE7A3A58C7}"/>
                </a:ext>
              </a:extLst>
            </p:cNvPr>
            <p:cNvSpPr txBox="1">
              <a:spLocks noChangeArrowheads="1"/>
            </p:cNvSpPr>
            <p:nvPr/>
          </p:nvSpPr>
          <p:spPr bwMode="auto">
            <a:xfrm>
              <a:off x="3536" y="1738"/>
              <a:ext cx="81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802.16 </a:t>
              </a:r>
              <a:r>
                <a:rPr lang="zh-CN" altLang="en-US">
                  <a:solidFill>
                    <a:schemeClr val="folHlink"/>
                  </a:solidFill>
                  <a:ea typeface="黑体" panose="02010609060101010101" pitchFamily="49" charset="-122"/>
                </a:rPr>
                <a:t>基站</a:t>
              </a:r>
            </a:p>
          </p:txBody>
        </p:sp>
        <p:sp>
          <p:nvSpPr>
            <p:cNvPr id="53270" name="Text Box 83">
              <a:extLst>
                <a:ext uri="{FF2B5EF4-FFF2-40B4-BE49-F238E27FC236}">
                  <a16:creationId xmlns:a16="http://schemas.microsoft.com/office/drawing/2014/main" id="{7AC0C369-D9DB-4F5F-B374-E11EB95D4E96}"/>
                </a:ext>
              </a:extLst>
            </p:cNvPr>
            <p:cNvSpPr txBox="1">
              <a:spLocks noChangeArrowheads="1"/>
            </p:cNvSpPr>
            <p:nvPr/>
          </p:nvSpPr>
          <p:spPr bwMode="auto">
            <a:xfrm>
              <a:off x="1596" y="876"/>
              <a:ext cx="51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802.16</a:t>
              </a:r>
            </a:p>
          </p:txBody>
        </p:sp>
        <p:graphicFrame>
          <p:nvGraphicFramePr>
            <p:cNvPr id="53250" name="Object 84">
              <a:extLst>
                <a:ext uri="{FF2B5EF4-FFF2-40B4-BE49-F238E27FC236}">
                  <a16:creationId xmlns:a16="http://schemas.microsoft.com/office/drawing/2014/main" id="{3A0EF84E-3D14-4BC0-BEB8-6399C950FE7F}"/>
                </a:ext>
              </a:extLst>
            </p:cNvPr>
            <p:cNvGraphicFramePr>
              <a:graphicFrameLocks noChangeAspect="1"/>
            </p:cNvGraphicFramePr>
            <p:nvPr/>
          </p:nvGraphicFramePr>
          <p:xfrm>
            <a:off x="4649" y="900"/>
            <a:ext cx="916" cy="625"/>
          </p:xfrm>
          <a:graphic>
            <a:graphicData uri="http://schemas.openxmlformats.org/presentationml/2006/ole">
              <mc:AlternateContent xmlns:mc="http://schemas.openxmlformats.org/markup-compatibility/2006">
                <mc:Choice xmlns:v="urn:schemas-microsoft-com:vml" Requires="v">
                  <p:oleObj spid="_x0000_s53473" name="VISIO" r:id="rId6" imgW="1689840" imgH="964440" progId="Visio.Drawing.6">
                    <p:embed/>
                  </p:oleObj>
                </mc:Choice>
                <mc:Fallback>
                  <p:oleObj name="VISIO" r:id="rId6" imgW="1689840" imgH="964440" progId="Visio.Drawing.6">
                    <p:embed/>
                    <p:pic>
                      <p:nvPicPr>
                        <p:cNvPr id="0" name="Object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900"/>
                          <a:ext cx="916" cy="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3271" name="Text Box 85">
              <a:extLst>
                <a:ext uri="{FF2B5EF4-FFF2-40B4-BE49-F238E27FC236}">
                  <a16:creationId xmlns:a16="http://schemas.microsoft.com/office/drawing/2014/main" id="{2C9DC8E6-8C95-46EA-B56F-ABC7C77C99CF}"/>
                </a:ext>
              </a:extLst>
            </p:cNvPr>
            <p:cNvSpPr txBox="1">
              <a:spLocks noChangeArrowheads="1"/>
            </p:cNvSpPr>
            <p:nvPr/>
          </p:nvSpPr>
          <p:spPr bwMode="auto">
            <a:xfrm>
              <a:off x="4875" y="1056"/>
              <a:ext cx="50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因特网</a:t>
              </a:r>
            </a:p>
          </p:txBody>
        </p:sp>
        <p:grpSp>
          <p:nvGrpSpPr>
            <p:cNvPr id="53272" name="Group 86">
              <a:extLst>
                <a:ext uri="{FF2B5EF4-FFF2-40B4-BE49-F238E27FC236}">
                  <a16:creationId xmlns:a16="http://schemas.microsoft.com/office/drawing/2014/main" id="{248C3466-52AC-42F9-AD5B-5CA967A00B04}"/>
                </a:ext>
              </a:extLst>
            </p:cNvPr>
            <p:cNvGrpSpPr>
              <a:grpSpLocks/>
            </p:cNvGrpSpPr>
            <p:nvPr/>
          </p:nvGrpSpPr>
          <p:grpSpPr bwMode="auto">
            <a:xfrm>
              <a:off x="3696" y="709"/>
              <a:ext cx="363" cy="1043"/>
              <a:chOff x="2654" y="800"/>
              <a:chExt cx="496" cy="1349"/>
            </a:xfrm>
          </p:grpSpPr>
          <p:sp>
            <p:nvSpPr>
              <p:cNvPr id="53351" name="AutoShape 87">
                <a:extLst>
                  <a:ext uri="{FF2B5EF4-FFF2-40B4-BE49-F238E27FC236}">
                    <a16:creationId xmlns:a16="http://schemas.microsoft.com/office/drawing/2014/main" id="{B4F28589-729F-44A9-AF70-1EA27D9A5D21}"/>
                  </a:ext>
                </a:extLst>
              </p:cNvPr>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352" name="Line 88">
                <a:extLst>
                  <a:ext uri="{FF2B5EF4-FFF2-40B4-BE49-F238E27FC236}">
                    <a16:creationId xmlns:a16="http://schemas.microsoft.com/office/drawing/2014/main" id="{1AA86BFE-0973-44DD-B5CE-6B5597CB103A}"/>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3" name="Line 89">
                <a:extLst>
                  <a:ext uri="{FF2B5EF4-FFF2-40B4-BE49-F238E27FC236}">
                    <a16:creationId xmlns:a16="http://schemas.microsoft.com/office/drawing/2014/main" id="{BD945307-82AD-4466-B93E-7D9C4276BDAB}"/>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4" name="Line 90">
                <a:extLst>
                  <a:ext uri="{FF2B5EF4-FFF2-40B4-BE49-F238E27FC236}">
                    <a16:creationId xmlns:a16="http://schemas.microsoft.com/office/drawing/2014/main" id="{F405C9D6-5C28-43FC-8062-513746E9A9D6}"/>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5" name="Line 91">
                <a:extLst>
                  <a:ext uri="{FF2B5EF4-FFF2-40B4-BE49-F238E27FC236}">
                    <a16:creationId xmlns:a16="http://schemas.microsoft.com/office/drawing/2014/main" id="{970D8ECC-853B-4DFB-A708-521F6A512F75}"/>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6" name="Line 92">
                <a:extLst>
                  <a:ext uri="{FF2B5EF4-FFF2-40B4-BE49-F238E27FC236}">
                    <a16:creationId xmlns:a16="http://schemas.microsoft.com/office/drawing/2014/main" id="{D00429BD-DBE9-4370-AE2F-537B38C321EE}"/>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7" name="Line 93">
                <a:extLst>
                  <a:ext uri="{FF2B5EF4-FFF2-40B4-BE49-F238E27FC236}">
                    <a16:creationId xmlns:a16="http://schemas.microsoft.com/office/drawing/2014/main" id="{12B87845-1A29-44CE-AD3B-8FD82542E8A0}"/>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8" name="Line 94">
                <a:extLst>
                  <a:ext uri="{FF2B5EF4-FFF2-40B4-BE49-F238E27FC236}">
                    <a16:creationId xmlns:a16="http://schemas.microsoft.com/office/drawing/2014/main" id="{13D75011-454F-4B35-B21A-99D6B877B8C8}"/>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9" name="Line 95">
                <a:extLst>
                  <a:ext uri="{FF2B5EF4-FFF2-40B4-BE49-F238E27FC236}">
                    <a16:creationId xmlns:a16="http://schemas.microsoft.com/office/drawing/2014/main" id="{4630F3C2-7446-4378-BB50-DCFE6B468279}"/>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0" name="Line 96">
                <a:extLst>
                  <a:ext uri="{FF2B5EF4-FFF2-40B4-BE49-F238E27FC236}">
                    <a16:creationId xmlns:a16="http://schemas.microsoft.com/office/drawing/2014/main" id="{EFEA04D3-654E-493D-9000-A2B88DB30945}"/>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1" name="Line 97">
                <a:extLst>
                  <a:ext uri="{FF2B5EF4-FFF2-40B4-BE49-F238E27FC236}">
                    <a16:creationId xmlns:a16="http://schemas.microsoft.com/office/drawing/2014/main" id="{0C173A2A-3609-42BC-9752-4C4221DAF849}"/>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2" name="Rectangle 98">
                <a:extLst>
                  <a:ext uri="{FF2B5EF4-FFF2-40B4-BE49-F238E27FC236}">
                    <a16:creationId xmlns:a16="http://schemas.microsoft.com/office/drawing/2014/main" id="{3AE29309-A9B0-470F-91A2-D11A17D55937}"/>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63" name="Rectangle 99">
                <a:extLst>
                  <a:ext uri="{FF2B5EF4-FFF2-40B4-BE49-F238E27FC236}">
                    <a16:creationId xmlns:a16="http://schemas.microsoft.com/office/drawing/2014/main" id="{F289989D-73BD-49D7-BC99-2F2821D3C276}"/>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64" name="Rectangle 100">
                <a:extLst>
                  <a:ext uri="{FF2B5EF4-FFF2-40B4-BE49-F238E27FC236}">
                    <a16:creationId xmlns:a16="http://schemas.microsoft.com/office/drawing/2014/main" id="{D3B79E61-0F53-49F3-AFC4-DB2D86269956}"/>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65" name="Rectangle 101">
                <a:extLst>
                  <a:ext uri="{FF2B5EF4-FFF2-40B4-BE49-F238E27FC236}">
                    <a16:creationId xmlns:a16="http://schemas.microsoft.com/office/drawing/2014/main" id="{9D59A513-C0FB-4099-8B94-26E11B0ADAAB}"/>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66" name="Line 102">
                <a:extLst>
                  <a:ext uri="{FF2B5EF4-FFF2-40B4-BE49-F238E27FC236}">
                    <a16:creationId xmlns:a16="http://schemas.microsoft.com/office/drawing/2014/main" id="{27F86E97-C162-4535-B0B3-A7C7889CEEEE}"/>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7" name="Line 103">
                <a:extLst>
                  <a:ext uri="{FF2B5EF4-FFF2-40B4-BE49-F238E27FC236}">
                    <a16:creationId xmlns:a16="http://schemas.microsoft.com/office/drawing/2014/main" id="{88411BCF-9806-48EB-990B-EA6091B11281}"/>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8" name="Line 104">
                <a:extLst>
                  <a:ext uri="{FF2B5EF4-FFF2-40B4-BE49-F238E27FC236}">
                    <a16:creationId xmlns:a16="http://schemas.microsoft.com/office/drawing/2014/main" id="{8FFC3951-A53A-471D-98E6-77B95514A1DF}"/>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9" name="Line 105">
                <a:extLst>
                  <a:ext uri="{FF2B5EF4-FFF2-40B4-BE49-F238E27FC236}">
                    <a16:creationId xmlns:a16="http://schemas.microsoft.com/office/drawing/2014/main" id="{2F6ABE03-2E35-4122-8976-864D9CEB5CCD}"/>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0" name="Line 106">
                <a:extLst>
                  <a:ext uri="{FF2B5EF4-FFF2-40B4-BE49-F238E27FC236}">
                    <a16:creationId xmlns:a16="http://schemas.microsoft.com/office/drawing/2014/main" id="{1A3747F9-AB64-4184-AB4A-9575CF850DF6}"/>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1" name="Line 107">
                <a:extLst>
                  <a:ext uri="{FF2B5EF4-FFF2-40B4-BE49-F238E27FC236}">
                    <a16:creationId xmlns:a16="http://schemas.microsoft.com/office/drawing/2014/main" id="{0091156C-2E41-4AB7-A50E-4F936366B2BC}"/>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2" name="Line 108">
                <a:extLst>
                  <a:ext uri="{FF2B5EF4-FFF2-40B4-BE49-F238E27FC236}">
                    <a16:creationId xmlns:a16="http://schemas.microsoft.com/office/drawing/2014/main" id="{24B901F4-FF99-46DA-AB72-BB8CB13D9C95}"/>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3" name="Line 109">
                <a:extLst>
                  <a:ext uri="{FF2B5EF4-FFF2-40B4-BE49-F238E27FC236}">
                    <a16:creationId xmlns:a16="http://schemas.microsoft.com/office/drawing/2014/main" id="{EFFCD812-9FAB-4B6B-86B5-970EED41BDC1}"/>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4" name="Line 110">
                <a:extLst>
                  <a:ext uri="{FF2B5EF4-FFF2-40B4-BE49-F238E27FC236}">
                    <a16:creationId xmlns:a16="http://schemas.microsoft.com/office/drawing/2014/main" id="{02FEDE5C-FAD1-4EEC-A43C-6E6556DC9802}"/>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5" name="Line 111">
                <a:extLst>
                  <a:ext uri="{FF2B5EF4-FFF2-40B4-BE49-F238E27FC236}">
                    <a16:creationId xmlns:a16="http://schemas.microsoft.com/office/drawing/2014/main" id="{9B8FA044-C2B3-4E5A-A031-F61C359F09E4}"/>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6" name="Rectangle 112">
                <a:extLst>
                  <a:ext uri="{FF2B5EF4-FFF2-40B4-BE49-F238E27FC236}">
                    <a16:creationId xmlns:a16="http://schemas.microsoft.com/office/drawing/2014/main" id="{952C15BE-528E-4B20-9EF7-794E8708EC25}"/>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77" name="Rectangle 113">
                <a:extLst>
                  <a:ext uri="{FF2B5EF4-FFF2-40B4-BE49-F238E27FC236}">
                    <a16:creationId xmlns:a16="http://schemas.microsoft.com/office/drawing/2014/main" id="{4B442AE9-20AB-49A8-A850-3515B83DDDD1}"/>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78" name="Rectangle 114">
                <a:extLst>
                  <a:ext uri="{FF2B5EF4-FFF2-40B4-BE49-F238E27FC236}">
                    <a16:creationId xmlns:a16="http://schemas.microsoft.com/office/drawing/2014/main" id="{4B76281B-DD41-4102-A3EE-0D71260BB1AB}"/>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79" name="Rectangle 115">
                <a:extLst>
                  <a:ext uri="{FF2B5EF4-FFF2-40B4-BE49-F238E27FC236}">
                    <a16:creationId xmlns:a16="http://schemas.microsoft.com/office/drawing/2014/main" id="{A0BE8403-88C8-4142-8B46-C99C85C2D11F}"/>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80" name="Line 116">
                <a:extLst>
                  <a:ext uri="{FF2B5EF4-FFF2-40B4-BE49-F238E27FC236}">
                    <a16:creationId xmlns:a16="http://schemas.microsoft.com/office/drawing/2014/main" id="{AAC33FD4-DF17-4C34-A7E1-4D236FD4733F}"/>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1" name="Line 117">
                <a:extLst>
                  <a:ext uri="{FF2B5EF4-FFF2-40B4-BE49-F238E27FC236}">
                    <a16:creationId xmlns:a16="http://schemas.microsoft.com/office/drawing/2014/main" id="{59B540B1-FB55-4426-94F9-4B33580AEF17}"/>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2" name="Line 118">
                <a:extLst>
                  <a:ext uri="{FF2B5EF4-FFF2-40B4-BE49-F238E27FC236}">
                    <a16:creationId xmlns:a16="http://schemas.microsoft.com/office/drawing/2014/main" id="{D947FBB9-8613-4DA8-A287-503F304008BC}"/>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3" name="Line 119">
                <a:extLst>
                  <a:ext uri="{FF2B5EF4-FFF2-40B4-BE49-F238E27FC236}">
                    <a16:creationId xmlns:a16="http://schemas.microsoft.com/office/drawing/2014/main" id="{05240F1C-9D63-47DF-A375-C9F71BF393BC}"/>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4" name="Line 120">
                <a:extLst>
                  <a:ext uri="{FF2B5EF4-FFF2-40B4-BE49-F238E27FC236}">
                    <a16:creationId xmlns:a16="http://schemas.microsoft.com/office/drawing/2014/main" id="{FE1AA26E-418C-460D-B893-A433DFD26457}"/>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5" name="Line 121">
                <a:extLst>
                  <a:ext uri="{FF2B5EF4-FFF2-40B4-BE49-F238E27FC236}">
                    <a16:creationId xmlns:a16="http://schemas.microsoft.com/office/drawing/2014/main" id="{E9F979B5-2D2E-4258-B5DC-7DC34BE9E0E3}"/>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6" name="Line 122">
                <a:extLst>
                  <a:ext uri="{FF2B5EF4-FFF2-40B4-BE49-F238E27FC236}">
                    <a16:creationId xmlns:a16="http://schemas.microsoft.com/office/drawing/2014/main" id="{D231E0F2-A699-4069-94EF-A9DDF216C182}"/>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7" name="Line 123">
                <a:extLst>
                  <a:ext uri="{FF2B5EF4-FFF2-40B4-BE49-F238E27FC236}">
                    <a16:creationId xmlns:a16="http://schemas.microsoft.com/office/drawing/2014/main" id="{4AD49EBE-D98F-43B1-9A5E-899554547A54}"/>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8" name="Line 124">
                <a:extLst>
                  <a:ext uri="{FF2B5EF4-FFF2-40B4-BE49-F238E27FC236}">
                    <a16:creationId xmlns:a16="http://schemas.microsoft.com/office/drawing/2014/main" id="{256F260A-4B0C-417B-908C-5DC5FBAD26A5}"/>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9" name="Line 125">
                <a:extLst>
                  <a:ext uri="{FF2B5EF4-FFF2-40B4-BE49-F238E27FC236}">
                    <a16:creationId xmlns:a16="http://schemas.microsoft.com/office/drawing/2014/main" id="{C64C520C-DD9C-4CEE-B2CC-887B53984412}"/>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0" name="Line 126">
                <a:extLst>
                  <a:ext uri="{FF2B5EF4-FFF2-40B4-BE49-F238E27FC236}">
                    <a16:creationId xmlns:a16="http://schemas.microsoft.com/office/drawing/2014/main" id="{F58BE430-7C96-4759-B643-FCA34EE0D21C}"/>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1" name="Line 127">
                <a:extLst>
                  <a:ext uri="{FF2B5EF4-FFF2-40B4-BE49-F238E27FC236}">
                    <a16:creationId xmlns:a16="http://schemas.microsoft.com/office/drawing/2014/main" id="{DC80AA54-13B5-4795-977F-C87E887ABF56}"/>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2" name="Line 128">
                <a:extLst>
                  <a:ext uri="{FF2B5EF4-FFF2-40B4-BE49-F238E27FC236}">
                    <a16:creationId xmlns:a16="http://schemas.microsoft.com/office/drawing/2014/main" id="{5967BDBB-698E-467E-9AF5-B0B21063F61D}"/>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3" name="Line 129">
                <a:extLst>
                  <a:ext uri="{FF2B5EF4-FFF2-40B4-BE49-F238E27FC236}">
                    <a16:creationId xmlns:a16="http://schemas.microsoft.com/office/drawing/2014/main" id="{A06CD584-8CC0-4CD1-9EEA-7A11A206CEB5}"/>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4" name="Line 130">
                <a:extLst>
                  <a:ext uri="{FF2B5EF4-FFF2-40B4-BE49-F238E27FC236}">
                    <a16:creationId xmlns:a16="http://schemas.microsoft.com/office/drawing/2014/main" id="{6971C7D6-D438-4272-8BDB-D87C100904CD}"/>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5" name="Line 131">
                <a:extLst>
                  <a:ext uri="{FF2B5EF4-FFF2-40B4-BE49-F238E27FC236}">
                    <a16:creationId xmlns:a16="http://schemas.microsoft.com/office/drawing/2014/main" id="{51F20CE8-7E54-42C5-91A4-D2CE4DE25B4D}"/>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6" name="Line 132">
                <a:extLst>
                  <a:ext uri="{FF2B5EF4-FFF2-40B4-BE49-F238E27FC236}">
                    <a16:creationId xmlns:a16="http://schemas.microsoft.com/office/drawing/2014/main" id="{FDD630D7-90BC-4212-9B20-B153DC4A634A}"/>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7" name="Line 133">
                <a:extLst>
                  <a:ext uri="{FF2B5EF4-FFF2-40B4-BE49-F238E27FC236}">
                    <a16:creationId xmlns:a16="http://schemas.microsoft.com/office/drawing/2014/main" id="{D504085F-540D-4DA1-8CF1-792D39FB3CEB}"/>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8" name="Line 134">
                <a:extLst>
                  <a:ext uri="{FF2B5EF4-FFF2-40B4-BE49-F238E27FC236}">
                    <a16:creationId xmlns:a16="http://schemas.microsoft.com/office/drawing/2014/main" id="{5640AB85-9204-44E5-8CF7-7DA37BF22E26}"/>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99" name="Line 135">
                <a:extLst>
                  <a:ext uri="{FF2B5EF4-FFF2-40B4-BE49-F238E27FC236}">
                    <a16:creationId xmlns:a16="http://schemas.microsoft.com/office/drawing/2014/main" id="{DE14D3D2-0240-4907-BD86-0624E11F5427}"/>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00" name="Line 136">
                <a:extLst>
                  <a:ext uri="{FF2B5EF4-FFF2-40B4-BE49-F238E27FC236}">
                    <a16:creationId xmlns:a16="http://schemas.microsoft.com/office/drawing/2014/main" id="{5BE6AE92-F82F-40B6-B17E-1879B7FD0928}"/>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01" name="Line 137">
                <a:extLst>
                  <a:ext uri="{FF2B5EF4-FFF2-40B4-BE49-F238E27FC236}">
                    <a16:creationId xmlns:a16="http://schemas.microsoft.com/office/drawing/2014/main" id="{BF6A288B-FC2D-4D1A-BE87-729B459C6E8A}"/>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02" name="Line 138">
                <a:extLst>
                  <a:ext uri="{FF2B5EF4-FFF2-40B4-BE49-F238E27FC236}">
                    <a16:creationId xmlns:a16="http://schemas.microsoft.com/office/drawing/2014/main" id="{35BB8918-43C9-42B5-800D-2D41A03BB15B}"/>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03" name="Line 139">
                <a:extLst>
                  <a:ext uri="{FF2B5EF4-FFF2-40B4-BE49-F238E27FC236}">
                    <a16:creationId xmlns:a16="http://schemas.microsoft.com/office/drawing/2014/main" id="{FD45FB77-1BE2-4359-B26D-0B73FA616FD3}"/>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04" name="Line 140">
                <a:extLst>
                  <a:ext uri="{FF2B5EF4-FFF2-40B4-BE49-F238E27FC236}">
                    <a16:creationId xmlns:a16="http://schemas.microsoft.com/office/drawing/2014/main" id="{C89C0565-CB8B-4EB4-83CC-78474BF5305C}"/>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05" name="Line 141">
                <a:extLst>
                  <a:ext uri="{FF2B5EF4-FFF2-40B4-BE49-F238E27FC236}">
                    <a16:creationId xmlns:a16="http://schemas.microsoft.com/office/drawing/2014/main" id="{1D41F7B8-1243-4D54-A6BF-8179AB37C168}"/>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06" name="Line 142">
                <a:extLst>
                  <a:ext uri="{FF2B5EF4-FFF2-40B4-BE49-F238E27FC236}">
                    <a16:creationId xmlns:a16="http://schemas.microsoft.com/office/drawing/2014/main" id="{89A74DF2-8E44-4441-9D6D-317466C41C72}"/>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07" name="Line 143">
                <a:extLst>
                  <a:ext uri="{FF2B5EF4-FFF2-40B4-BE49-F238E27FC236}">
                    <a16:creationId xmlns:a16="http://schemas.microsoft.com/office/drawing/2014/main" id="{1D56A371-495C-4E14-B613-553383EFDACF}"/>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273" name="Text Box 144">
              <a:extLst>
                <a:ext uri="{FF2B5EF4-FFF2-40B4-BE49-F238E27FC236}">
                  <a16:creationId xmlns:a16="http://schemas.microsoft.com/office/drawing/2014/main" id="{03E2A1A8-2C2F-40BD-B5C3-9D6A210F3606}"/>
                </a:ext>
              </a:extLst>
            </p:cNvPr>
            <p:cNvSpPr txBox="1">
              <a:spLocks noChangeArrowheads="1"/>
            </p:cNvSpPr>
            <p:nvPr/>
          </p:nvSpPr>
          <p:spPr bwMode="auto">
            <a:xfrm>
              <a:off x="2517" y="2070"/>
              <a:ext cx="81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802.16 </a:t>
              </a:r>
              <a:r>
                <a:rPr lang="zh-CN" altLang="en-US">
                  <a:solidFill>
                    <a:schemeClr val="folHlink"/>
                  </a:solidFill>
                  <a:ea typeface="黑体" panose="02010609060101010101" pitchFamily="49" charset="-122"/>
                </a:rPr>
                <a:t>基站</a:t>
              </a:r>
            </a:p>
          </p:txBody>
        </p:sp>
        <p:pic>
          <p:nvPicPr>
            <p:cNvPr id="53274" name="Picture 145">
              <a:extLst>
                <a:ext uri="{FF2B5EF4-FFF2-40B4-BE49-F238E27FC236}">
                  <a16:creationId xmlns:a16="http://schemas.microsoft.com/office/drawing/2014/main" id="{BA81A723-76D3-425E-BA3C-A555E65B6C9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6" y="764"/>
              <a:ext cx="290"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3275" name="Freeform 146">
              <a:extLst>
                <a:ext uri="{FF2B5EF4-FFF2-40B4-BE49-F238E27FC236}">
                  <a16:creationId xmlns:a16="http://schemas.microsoft.com/office/drawing/2014/main" id="{13C9DCAD-42C9-424F-8DBF-39DF5BE01F16}"/>
                </a:ext>
              </a:extLst>
            </p:cNvPr>
            <p:cNvSpPr>
              <a:spLocks/>
            </p:cNvSpPr>
            <p:nvPr/>
          </p:nvSpPr>
          <p:spPr bwMode="auto">
            <a:xfrm rot="3011235" flipH="1">
              <a:off x="2050" y="714"/>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53276" name="Text Box 147">
              <a:extLst>
                <a:ext uri="{FF2B5EF4-FFF2-40B4-BE49-F238E27FC236}">
                  <a16:creationId xmlns:a16="http://schemas.microsoft.com/office/drawing/2014/main" id="{7A3A1590-43D7-4708-B05C-B5F866D732C7}"/>
                </a:ext>
              </a:extLst>
            </p:cNvPr>
            <p:cNvSpPr txBox="1">
              <a:spLocks noChangeArrowheads="1"/>
            </p:cNvSpPr>
            <p:nvPr/>
          </p:nvSpPr>
          <p:spPr bwMode="auto">
            <a:xfrm rot="-991306">
              <a:off x="4039" y="567"/>
              <a:ext cx="51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802.16</a:t>
              </a:r>
            </a:p>
          </p:txBody>
        </p:sp>
        <p:sp>
          <p:nvSpPr>
            <p:cNvPr id="53277" name="Text Box 148">
              <a:extLst>
                <a:ext uri="{FF2B5EF4-FFF2-40B4-BE49-F238E27FC236}">
                  <a16:creationId xmlns:a16="http://schemas.microsoft.com/office/drawing/2014/main" id="{B0553037-480C-40C5-956B-20CC7B39CD9D}"/>
                </a:ext>
              </a:extLst>
            </p:cNvPr>
            <p:cNvSpPr txBox="1">
              <a:spLocks noChangeArrowheads="1"/>
            </p:cNvSpPr>
            <p:nvPr/>
          </p:nvSpPr>
          <p:spPr bwMode="auto">
            <a:xfrm rot="-1804439">
              <a:off x="1583" y="1321"/>
              <a:ext cx="51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802.16</a:t>
              </a:r>
            </a:p>
          </p:txBody>
        </p:sp>
        <p:grpSp>
          <p:nvGrpSpPr>
            <p:cNvPr id="53278" name="Group 149">
              <a:extLst>
                <a:ext uri="{FF2B5EF4-FFF2-40B4-BE49-F238E27FC236}">
                  <a16:creationId xmlns:a16="http://schemas.microsoft.com/office/drawing/2014/main" id="{E367AA1F-DB73-43EE-AB5F-208EAE42A708}"/>
                </a:ext>
              </a:extLst>
            </p:cNvPr>
            <p:cNvGrpSpPr>
              <a:grpSpLocks/>
            </p:cNvGrpSpPr>
            <p:nvPr/>
          </p:nvGrpSpPr>
          <p:grpSpPr bwMode="auto">
            <a:xfrm>
              <a:off x="3696" y="1933"/>
              <a:ext cx="801" cy="580"/>
              <a:chOff x="912" y="768"/>
              <a:chExt cx="2400" cy="1584"/>
            </a:xfrm>
          </p:grpSpPr>
          <p:sp>
            <p:nvSpPr>
              <p:cNvPr id="53332" name="Oval 150">
                <a:extLst>
                  <a:ext uri="{FF2B5EF4-FFF2-40B4-BE49-F238E27FC236}">
                    <a16:creationId xmlns:a16="http://schemas.microsoft.com/office/drawing/2014/main" id="{DBD26DB5-40D9-45C8-A1D2-19AE3A2C6FA6}"/>
                  </a:ext>
                </a:extLst>
              </p:cNvPr>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3" name="Oval 151">
                <a:extLst>
                  <a:ext uri="{FF2B5EF4-FFF2-40B4-BE49-F238E27FC236}">
                    <a16:creationId xmlns:a16="http://schemas.microsoft.com/office/drawing/2014/main" id="{46D8F5D9-5B10-4AD6-9DA4-2695709A4F48}"/>
                  </a:ext>
                </a:extLst>
              </p:cNvPr>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4" name="Oval 152">
                <a:extLst>
                  <a:ext uri="{FF2B5EF4-FFF2-40B4-BE49-F238E27FC236}">
                    <a16:creationId xmlns:a16="http://schemas.microsoft.com/office/drawing/2014/main" id="{A4335645-6915-46D4-B811-A8AFB131AFF8}"/>
                  </a:ext>
                </a:extLst>
              </p:cNvPr>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5" name="Oval 153">
                <a:extLst>
                  <a:ext uri="{FF2B5EF4-FFF2-40B4-BE49-F238E27FC236}">
                    <a16:creationId xmlns:a16="http://schemas.microsoft.com/office/drawing/2014/main" id="{205C0407-1FF6-43E7-87C7-CBBB15B2126F}"/>
                  </a:ext>
                </a:extLst>
              </p:cNvPr>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6" name="Oval 154">
                <a:extLst>
                  <a:ext uri="{FF2B5EF4-FFF2-40B4-BE49-F238E27FC236}">
                    <a16:creationId xmlns:a16="http://schemas.microsoft.com/office/drawing/2014/main" id="{CDDFD633-50BF-4640-98C6-9C1283A3B962}"/>
                  </a:ext>
                </a:extLst>
              </p:cNvPr>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7" name="Oval 155">
                <a:extLst>
                  <a:ext uri="{FF2B5EF4-FFF2-40B4-BE49-F238E27FC236}">
                    <a16:creationId xmlns:a16="http://schemas.microsoft.com/office/drawing/2014/main" id="{A0F28FA9-A712-4E7B-AA22-71943E7D4D3D}"/>
                  </a:ext>
                </a:extLst>
              </p:cNvPr>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8" name="Oval 156">
                <a:extLst>
                  <a:ext uri="{FF2B5EF4-FFF2-40B4-BE49-F238E27FC236}">
                    <a16:creationId xmlns:a16="http://schemas.microsoft.com/office/drawing/2014/main" id="{721AF776-A473-444D-8535-08953FC8B693}"/>
                  </a:ext>
                </a:extLst>
              </p:cNvPr>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9" name="Oval 157">
                <a:extLst>
                  <a:ext uri="{FF2B5EF4-FFF2-40B4-BE49-F238E27FC236}">
                    <a16:creationId xmlns:a16="http://schemas.microsoft.com/office/drawing/2014/main" id="{D1966A32-1D93-4661-A4B6-13A59ACD09D7}"/>
                  </a:ext>
                </a:extLst>
              </p:cNvPr>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40" name="Oval 158">
                <a:extLst>
                  <a:ext uri="{FF2B5EF4-FFF2-40B4-BE49-F238E27FC236}">
                    <a16:creationId xmlns:a16="http://schemas.microsoft.com/office/drawing/2014/main" id="{548B24D9-B86D-499B-AF14-A490BF0B1B2E}"/>
                  </a:ext>
                </a:extLst>
              </p:cNvPr>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3341" name="Group 159">
                <a:extLst>
                  <a:ext uri="{FF2B5EF4-FFF2-40B4-BE49-F238E27FC236}">
                    <a16:creationId xmlns:a16="http://schemas.microsoft.com/office/drawing/2014/main" id="{DAB1F0E1-4605-416D-A9C6-9C35975E54E9}"/>
                  </a:ext>
                </a:extLst>
              </p:cNvPr>
              <p:cNvGrpSpPr>
                <a:grpSpLocks/>
              </p:cNvGrpSpPr>
              <p:nvPr/>
            </p:nvGrpSpPr>
            <p:grpSpPr bwMode="auto">
              <a:xfrm>
                <a:off x="912" y="768"/>
                <a:ext cx="2386" cy="1553"/>
                <a:chOff x="912" y="768"/>
                <a:chExt cx="2386" cy="1553"/>
              </a:xfrm>
            </p:grpSpPr>
            <p:sp>
              <p:nvSpPr>
                <p:cNvPr id="53342" name="Oval 160">
                  <a:extLst>
                    <a:ext uri="{FF2B5EF4-FFF2-40B4-BE49-F238E27FC236}">
                      <a16:creationId xmlns:a16="http://schemas.microsoft.com/office/drawing/2014/main" id="{12E89481-9877-420F-996B-4468C5509946}"/>
                    </a:ext>
                  </a:extLst>
                </p:cNvPr>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43" name="Oval 161">
                  <a:extLst>
                    <a:ext uri="{FF2B5EF4-FFF2-40B4-BE49-F238E27FC236}">
                      <a16:creationId xmlns:a16="http://schemas.microsoft.com/office/drawing/2014/main" id="{DC80D029-61CD-465B-9470-77882512E1DB}"/>
                    </a:ext>
                  </a:extLst>
                </p:cNvPr>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44" name="Oval 162">
                  <a:extLst>
                    <a:ext uri="{FF2B5EF4-FFF2-40B4-BE49-F238E27FC236}">
                      <a16:creationId xmlns:a16="http://schemas.microsoft.com/office/drawing/2014/main" id="{61B49D9D-7DD9-4C40-8CB0-9160D028CAA9}"/>
                    </a:ext>
                  </a:extLst>
                </p:cNvPr>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45" name="Oval 163">
                  <a:extLst>
                    <a:ext uri="{FF2B5EF4-FFF2-40B4-BE49-F238E27FC236}">
                      <a16:creationId xmlns:a16="http://schemas.microsoft.com/office/drawing/2014/main" id="{86D2AA47-72B8-458A-B4D9-CCE85C402523}"/>
                    </a:ext>
                  </a:extLst>
                </p:cNvPr>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46" name="Oval 164">
                  <a:extLst>
                    <a:ext uri="{FF2B5EF4-FFF2-40B4-BE49-F238E27FC236}">
                      <a16:creationId xmlns:a16="http://schemas.microsoft.com/office/drawing/2014/main" id="{7C1C690B-D7AE-49AE-BE1F-BCDCF474FF17}"/>
                    </a:ext>
                  </a:extLst>
                </p:cNvPr>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47" name="Oval 165">
                  <a:extLst>
                    <a:ext uri="{FF2B5EF4-FFF2-40B4-BE49-F238E27FC236}">
                      <a16:creationId xmlns:a16="http://schemas.microsoft.com/office/drawing/2014/main" id="{4DCD927F-99FE-4E18-89E3-8E27CFFBED88}"/>
                    </a:ext>
                  </a:extLst>
                </p:cNvPr>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48" name="Oval 166">
                  <a:extLst>
                    <a:ext uri="{FF2B5EF4-FFF2-40B4-BE49-F238E27FC236}">
                      <a16:creationId xmlns:a16="http://schemas.microsoft.com/office/drawing/2014/main" id="{120B9CD3-BFE4-493C-9180-7B9B3BB9E198}"/>
                    </a:ext>
                  </a:extLst>
                </p:cNvPr>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49" name="Oval 167">
                  <a:extLst>
                    <a:ext uri="{FF2B5EF4-FFF2-40B4-BE49-F238E27FC236}">
                      <a16:creationId xmlns:a16="http://schemas.microsoft.com/office/drawing/2014/main" id="{F278256F-4D5D-4182-8AB7-37A89BD70C5A}"/>
                    </a:ext>
                  </a:extLst>
                </p:cNvPr>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50" name="Oval 168">
                  <a:extLst>
                    <a:ext uri="{FF2B5EF4-FFF2-40B4-BE49-F238E27FC236}">
                      <a16:creationId xmlns:a16="http://schemas.microsoft.com/office/drawing/2014/main" id="{E41C5D11-FF2E-49F5-9F4D-AAF499F0BB6D}"/>
                    </a:ext>
                  </a:extLst>
                </p:cNvPr>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53279" name="Text Box 169">
              <a:extLst>
                <a:ext uri="{FF2B5EF4-FFF2-40B4-BE49-F238E27FC236}">
                  <a16:creationId xmlns:a16="http://schemas.microsoft.com/office/drawing/2014/main" id="{327A877D-DD73-4299-BB28-CB98C93AB68A}"/>
                </a:ext>
              </a:extLst>
            </p:cNvPr>
            <p:cNvSpPr txBox="1">
              <a:spLocks noChangeArrowheads="1"/>
            </p:cNvSpPr>
            <p:nvPr/>
          </p:nvSpPr>
          <p:spPr bwMode="auto">
            <a:xfrm>
              <a:off x="3833" y="2100"/>
              <a:ext cx="50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电信网</a:t>
              </a:r>
            </a:p>
          </p:txBody>
        </p:sp>
        <p:grpSp>
          <p:nvGrpSpPr>
            <p:cNvPr id="53280" name="Group 170">
              <a:extLst>
                <a:ext uri="{FF2B5EF4-FFF2-40B4-BE49-F238E27FC236}">
                  <a16:creationId xmlns:a16="http://schemas.microsoft.com/office/drawing/2014/main" id="{38C9B48D-142B-4B6C-A403-24B5D99F54D8}"/>
                </a:ext>
              </a:extLst>
            </p:cNvPr>
            <p:cNvGrpSpPr>
              <a:grpSpLocks/>
            </p:cNvGrpSpPr>
            <p:nvPr/>
          </p:nvGrpSpPr>
          <p:grpSpPr bwMode="auto">
            <a:xfrm flipH="1">
              <a:off x="4683" y="618"/>
              <a:ext cx="102" cy="176"/>
              <a:chOff x="997" y="1971"/>
              <a:chExt cx="683" cy="972"/>
            </a:xfrm>
          </p:grpSpPr>
          <p:sp>
            <p:nvSpPr>
              <p:cNvPr id="53284" name="AutoShape 171">
                <a:extLst>
                  <a:ext uri="{FF2B5EF4-FFF2-40B4-BE49-F238E27FC236}">
                    <a16:creationId xmlns:a16="http://schemas.microsoft.com/office/drawing/2014/main" id="{D15D6E8F-377A-494E-BBF1-841C3E4403C5}"/>
                  </a:ext>
                </a:extLst>
              </p:cNvPr>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3285" name="Group 172">
                <a:extLst>
                  <a:ext uri="{FF2B5EF4-FFF2-40B4-BE49-F238E27FC236}">
                    <a16:creationId xmlns:a16="http://schemas.microsoft.com/office/drawing/2014/main" id="{16550F38-E813-4CA4-9829-65EAB4D07601}"/>
                  </a:ext>
                </a:extLst>
              </p:cNvPr>
              <p:cNvGrpSpPr>
                <a:grpSpLocks/>
              </p:cNvGrpSpPr>
              <p:nvPr/>
            </p:nvGrpSpPr>
            <p:grpSpPr bwMode="auto">
              <a:xfrm>
                <a:off x="1245" y="2559"/>
                <a:ext cx="21" cy="118"/>
                <a:chOff x="1245" y="2559"/>
                <a:chExt cx="21" cy="118"/>
              </a:xfrm>
            </p:grpSpPr>
            <p:sp>
              <p:nvSpPr>
                <p:cNvPr id="53330" name="Rectangle 173">
                  <a:extLst>
                    <a:ext uri="{FF2B5EF4-FFF2-40B4-BE49-F238E27FC236}">
                      <a16:creationId xmlns:a16="http://schemas.microsoft.com/office/drawing/2014/main" id="{D2EDF43F-8364-42C8-91DE-3796A9CE8BA9}"/>
                    </a:ext>
                  </a:extLst>
                </p:cNvPr>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1" name="Line 174">
                  <a:extLst>
                    <a:ext uri="{FF2B5EF4-FFF2-40B4-BE49-F238E27FC236}">
                      <a16:creationId xmlns:a16="http://schemas.microsoft.com/office/drawing/2014/main" id="{BF528688-E2C8-49A8-8263-830FEEF07046}"/>
                    </a:ext>
                  </a:extLst>
                </p:cNvPr>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286" name="Rectangle 175">
                <a:extLst>
                  <a:ext uri="{FF2B5EF4-FFF2-40B4-BE49-F238E27FC236}">
                    <a16:creationId xmlns:a16="http://schemas.microsoft.com/office/drawing/2014/main" id="{5427D513-FCAC-46B9-9FE2-B49DE18253E7}"/>
                  </a:ext>
                </a:extLst>
              </p:cNvPr>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87" name="Freeform 176">
                <a:extLst>
                  <a:ext uri="{FF2B5EF4-FFF2-40B4-BE49-F238E27FC236}">
                    <a16:creationId xmlns:a16="http://schemas.microsoft.com/office/drawing/2014/main" id="{49CF018C-BA07-4F14-AEBA-46D16E9818B4}"/>
                  </a:ext>
                </a:extLst>
              </p:cNvPr>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 name="T10" fmla="*/ 0 60000 65536"/>
                  <a:gd name="T11" fmla="*/ 0 60000 65536"/>
                  <a:gd name="T12" fmla="*/ 0 60000 65536"/>
                  <a:gd name="T13" fmla="*/ 0 60000 65536"/>
                  <a:gd name="T14" fmla="*/ 0 60000 65536"/>
                  <a:gd name="T15" fmla="*/ 0 w 144"/>
                  <a:gd name="T16" fmla="*/ 0 h 120"/>
                  <a:gd name="T17" fmla="*/ 144 w 144"/>
                  <a:gd name="T18" fmla="*/ 120 h 120"/>
                </a:gdLst>
                <a:ahLst/>
                <a:cxnLst>
                  <a:cxn ang="T10">
                    <a:pos x="T0" y="T1"/>
                  </a:cxn>
                  <a:cxn ang="T11">
                    <a:pos x="T2" y="T3"/>
                  </a:cxn>
                  <a:cxn ang="T12">
                    <a:pos x="T4" y="T5"/>
                  </a:cxn>
                  <a:cxn ang="T13">
                    <a:pos x="T6" y="T7"/>
                  </a:cxn>
                  <a:cxn ang="T14">
                    <a:pos x="T8" y="T9"/>
                  </a:cxn>
                </a:cxnLst>
                <a:rect l="T15" t="T16" r="T17" b="T18"/>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88" name="Freeform 177">
                <a:extLst>
                  <a:ext uri="{FF2B5EF4-FFF2-40B4-BE49-F238E27FC236}">
                    <a16:creationId xmlns:a16="http://schemas.microsoft.com/office/drawing/2014/main" id="{B4445229-8981-4613-99B6-6E4CB26C4D82}"/>
                  </a:ext>
                </a:extLst>
              </p:cNvPr>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 name="T10" fmla="*/ 0 60000 65536"/>
                  <a:gd name="T11" fmla="*/ 0 60000 65536"/>
                  <a:gd name="T12" fmla="*/ 0 60000 65536"/>
                  <a:gd name="T13" fmla="*/ 0 60000 65536"/>
                  <a:gd name="T14" fmla="*/ 0 60000 65536"/>
                  <a:gd name="T15" fmla="*/ 0 w 98"/>
                  <a:gd name="T16" fmla="*/ 0 h 108"/>
                  <a:gd name="T17" fmla="*/ 98 w 98"/>
                  <a:gd name="T18" fmla="*/ 108 h 108"/>
                </a:gdLst>
                <a:ahLst/>
                <a:cxnLst>
                  <a:cxn ang="T10">
                    <a:pos x="T0" y="T1"/>
                  </a:cxn>
                  <a:cxn ang="T11">
                    <a:pos x="T2" y="T3"/>
                  </a:cxn>
                  <a:cxn ang="T12">
                    <a:pos x="T4" y="T5"/>
                  </a:cxn>
                  <a:cxn ang="T13">
                    <a:pos x="T6" y="T7"/>
                  </a:cxn>
                  <a:cxn ang="T14">
                    <a:pos x="T8" y="T9"/>
                  </a:cxn>
                </a:cxnLst>
                <a:rect l="T15" t="T16" r="T17" b="T18"/>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53289" name="Freeform 178">
                <a:extLst>
                  <a:ext uri="{FF2B5EF4-FFF2-40B4-BE49-F238E27FC236}">
                    <a16:creationId xmlns:a16="http://schemas.microsoft.com/office/drawing/2014/main" id="{6A13ACFB-8F43-4EBD-BCFF-C043C465759B}"/>
                  </a:ext>
                </a:extLst>
              </p:cNvPr>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 name="T10" fmla="*/ 0 60000 65536"/>
                  <a:gd name="T11" fmla="*/ 0 60000 65536"/>
                  <a:gd name="T12" fmla="*/ 0 60000 65536"/>
                  <a:gd name="T13" fmla="*/ 0 60000 65536"/>
                  <a:gd name="T14" fmla="*/ 0 60000 65536"/>
                  <a:gd name="T15" fmla="*/ 0 w 457"/>
                  <a:gd name="T16" fmla="*/ 0 h 37"/>
                  <a:gd name="T17" fmla="*/ 457 w 457"/>
                  <a:gd name="T18" fmla="*/ 37 h 37"/>
                </a:gdLst>
                <a:ahLst/>
                <a:cxnLst>
                  <a:cxn ang="T10">
                    <a:pos x="T0" y="T1"/>
                  </a:cxn>
                  <a:cxn ang="T11">
                    <a:pos x="T2" y="T3"/>
                  </a:cxn>
                  <a:cxn ang="T12">
                    <a:pos x="T4" y="T5"/>
                  </a:cxn>
                  <a:cxn ang="T13">
                    <a:pos x="T6" y="T7"/>
                  </a:cxn>
                  <a:cxn ang="T14">
                    <a:pos x="T8" y="T9"/>
                  </a:cxn>
                </a:cxnLst>
                <a:rect l="T15" t="T16" r="T17" b="T18"/>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53290" name="Freeform 179">
                <a:extLst>
                  <a:ext uri="{FF2B5EF4-FFF2-40B4-BE49-F238E27FC236}">
                    <a16:creationId xmlns:a16="http://schemas.microsoft.com/office/drawing/2014/main" id="{0262B8FD-C29E-47A6-B0DB-31E7966156DA}"/>
                  </a:ext>
                </a:extLst>
              </p:cNvPr>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 name="T10" fmla="*/ 0 60000 65536"/>
                  <a:gd name="T11" fmla="*/ 0 60000 65536"/>
                  <a:gd name="T12" fmla="*/ 0 60000 65536"/>
                  <a:gd name="T13" fmla="*/ 0 60000 65536"/>
                  <a:gd name="T14" fmla="*/ 0 60000 65536"/>
                  <a:gd name="T15" fmla="*/ 0 w 191"/>
                  <a:gd name="T16" fmla="*/ 0 h 232"/>
                  <a:gd name="T17" fmla="*/ 191 w 191"/>
                  <a:gd name="T18" fmla="*/ 232 h 232"/>
                </a:gdLst>
                <a:ahLst/>
                <a:cxnLst>
                  <a:cxn ang="T10">
                    <a:pos x="T0" y="T1"/>
                  </a:cxn>
                  <a:cxn ang="T11">
                    <a:pos x="T2" y="T3"/>
                  </a:cxn>
                  <a:cxn ang="T12">
                    <a:pos x="T4" y="T5"/>
                  </a:cxn>
                  <a:cxn ang="T13">
                    <a:pos x="T6" y="T7"/>
                  </a:cxn>
                  <a:cxn ang="T14">
                    <a:pos x="T8" y="T9"/>
                  </a:cxn>
                </a:cxnLst>
                <a:rect l="T15" t="T16" r="T17" b="T18"/>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53291" name="Freeform 180">
                <a:extLst>
                  <a:ext uri="{FF2B5EF4-FFF2-40B4-BE49-F238E27FC236}">
                    <a16:creationId xmlns:a16="http://schemas.microsoft.com/office/drawing/2014/main" id="{2999B624-4C7C-4A1B-96B2-11D0E4301209}"/>
                  </a:ext>
                </a:extLst>
              </p:cNvPr>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 name="T14" fmla="*/ 0 60000 65536"/>
                  <a:gd name="T15" fmla="*/ 0 60000 65536"/>
                  <a:gd name="T16" fmla="*/ 0 60000 65536"/>
                  <a:gd name="T17" fmla="*/ 0 60000 65536"/>
                  <a:gd name="T18" fmla="*/ 0 60000 65536"/>
                  <a:gd name="T19" fmla="*/ 0 60000 65536"/>
                  <a:gd name="T20" fmla="*/ 0 60000 65536"/>
                  <a:gd name="T21" fmla="*/ 0 w 289"/>
                  <a:gd name="T22" fmla="*/ 0 h 1991"/>
                  <a:gd name="T23" fmla="*/ 289 w 289"/>
                  <a:gd name="T24" fmla="*/ 1991 h 19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a:p>
            </p:txBody>
          </p:sp>
          <p:sp>
            <p:nvSpPr>
              <p:cNvPr id="53292" name="Freeform 181">
                <a:extLst>
                  <a:ext uri="{FF2B5EF4-FFF2-40B4-BE49-F238E27FC236}">
                    <a16:creationId xmlns:a16="http://schemas.microsoft.com/office/drawing/2014/main" id="{BC77E306-7824-44FB-B019-3F1502F098DF}"/>
                  </a:ext>
                </a:extLst>
              </p:cNvPr>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57"/>
                  <a:gd name="T34" fmla="*/ 0 h 433"/>
                  <a:gd name="T35" fmla="*/ 1657 w 1657"/>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53293" name="Rectangle 182">
                <a:extLst>
                  <a:ext uri="{FF2B5EF4-FFF2-40B4-BE49-F238E27FC236}">
                    <a16:creationId xmlns:a16="http://schemas.microsoft.com/office/drawing/2014/main" id="{3E334848-2800-4BDA-AB91-4BB2C682EAD5}"/>
                  </a:ext>
                </a:extLst>
              </p:cNvPr>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4" name="Line 183">
                <a:extLst>
                  <a:ext uri="{FF2B5EF4-FFF2-40B4-BE49-F238E27FC236}">
                    <a16:creationId xmlns:a16="http://schemas.microsoft.com/office/drawing/2014/main" id="{B1610A8D-CA9B-469B-A66B-A052B1490966}"/>
                  </a:ext>
                </a:extLst>
              </p:cNvPr>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5" name="Freeform 184">
                <a:extLst>
                  <a:ext uri="{FF2B5EF4-FFF2-40B4-BE49-F238E27FC236}">
                    <a16:creationId xmlns:a16="http://schemas.microsoft.com/office/drawing/2014/main" id="{20B439D8-F3CF-4A76-A1BB-FE303D8C7E45}"/>
                  </a:ext>
                </a:extLst>
              </p:cNvPr>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 name="T14" fmla="*/ 0 60000 65536"/>
                  <a:gd name="T15" fmla="*/ 0 60000 65536"/>
                  <a:gd name="T16" fmla="*/ 0 60000 65536"/>
                  <a:gd name="T17" fmla="*/ 0 60000 65536"/>
                  <a:gd name="T18" fmla="*/ 0 60000 65536"/>
                  <a:gd name="T19" fmla="*/ 0 60000 65536"/>
                  <a:gd name="T20" fmla="*/ 0 60000 65536"/>
                  <a:gd name="T21" fmla="*/ 0 w 108"/>
                  <a:gd name="T22" fmla="*/ 0 h 126"/>
                  <a:gd name="T23" fmla="*/ 108 w 10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53296" name="Freeform 185">
                <a:extLst>
                  <a:ext uri="{FF2B5EF4-FFF2-40B4-BE49-F238E27FC236}">
                    <a16:creationId xmlns:a16="http://schemas.microsoft.com/office/drawing/2014/main" id="{C6A7C431-A096-43D3-B642-7249941E864B}"/>
                  </a:ext>
                </a:extLst>
              </p:cNvPr>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 name="T10" fmla="*/ 0 60000 65536"/>
                  <a:gd name="T11" fmla="*/ 0 60000 65536"/>
                  <a:gd name="T12" fmla="*/ 0 60000 65536"/>
                  <a:gd name="T13" fmla="*/ 0 60000 65536"/>
                  <a:gd name="T14" fmla="*/ 0 60000 65536"/>
                  <a:gd name="T15" fmla="*/ 0 w 368"/>
                  <a:gd name="T16" fmla="*/ 0 h 523"/>
                  <a:gd name="T17" fmla="*/ 368 w 368"/>
                  <a:gd name="T18" fmla="*/ 523 h 523"/>
                </a:gdLst>
                <a:ahLst/>
                <a:cxnLst>
                  <a:cxn ang="T10">
                    <a:pos x="T0" y="T1"/>
                  </a:cxn>
                  <a:cxn ang="T11">
                    <a:pos x="T2" y="T3"/>
                  </a:cxn>
                  <a:cxn ang="T12">
                    <a:pos x="T4" y="T5"/>
                  </a:cxn>
                  <a:cxn ang="T13">
                    <a:pos x="T6" y="T7"/>
                  </a:cxn>
                  <a:cxn ang="T14">
                    <a:pos x="T8" y="T9"/>
                  </a:cxn>
                </a:cxnLst>
                <a:rect l="T15" t="T16" r="T17" b="T18"/>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a:p>
            </p:txBody>
          </p:sp>
          <p:sp>
            <p:nvSpPr>
              <p:cNvPr id="53297" name="Freeform 186">
                <a:extLst>
                  <a:ext uri="{FF2B5EF4-FFF2-40B4-BE49-F238E27FC236}">
                    <a16:creationId xmlns:a16="http://schemas.microsoft.com/office/drawing/2014/main" id="{A18B21C4-E0A7-4E6D-8E3A-29F505092FB0}"/>
                  </a:ext>
                </a:extLst>
              </p:cNvPr>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 name="T12" fmla="*/ 0 60000 65536"/>
                  <a:gd name="T13" fmla="*/ 0 60000 65536"/>
                  <a:gd name="T14" fmla="*/ 0 60000 65536"/>
                  <a:gd name="T15" fmla="*/ 0 60000 65536"/>
                  <a:gd name="T16" fmla="*/ 0 60000 65536"/>
                  <a:gd name="T17" fmla="*/ 0 60000 65536"/>
                  <a:gd name="T18" fmla="*/ 0 w 288"/>
                  <a:gd name="T19" fmla="*/ 0 h 577"/>
                  <a:gd name="T20" fmla="*/ 288 w 288"/>
                  <a:gd name="T21" fmla="*/ 577 h 577"/>
                </a:gdLst>
                <a:ahLst/>
                <a:cxnLst>
                  <a:cxn ang="T12">
                    <a:pos x="T0" y="T1"/>
                  </a:cxn>
                  <a:cxn ang="T13">
                    <a:pos x="T2" y="T3"/>
                  </a:cxn>
                  <a:cxn ang="T14">
                    <a:pos x="T4" y="T5"/>
                  </a:cxn>
                  <a:cxn ang="T15">
                    <a:pos x="T6" y="T7"/>
                  </a:cxn>
                  <a:cxn ang="T16">
                    <a:pos x="T8" y="T9"/>
                  </a:cxn>
                  <a:cxn ang="T17">
                    <a:pos x="T10" y="T11"/>
                  </a:cxn>
                </a:cxnLst>
                <a:rect l="T18" t="T19" r="T20" b="T21"/>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53298" name="Rectangle 187">
                <a:extLst>
                  <a:ext uri="{FF2B5EF4-FFF2-40B4-BE49-F238E27FC236}">
                    <a16:creationId xmlns:a16="http://schemas.microsoft.com/office/drawing/2014/main" id="{A58E316F-DD9A-4BCA-B255-42860C02C93F}"/>
                  </a:ext>
                </a:extLst>
              </p:cNvPr>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9" name="Rectangle 188">
                <a:extLst>
                  <a:ext uri="{FF2B5EF4-FFF2-40B4-BE49-F238E27FC236}">
                    <a16:creationId xmlns:a16="http://schemas.microsoft.com/office/drawing/2014/main" id="{6D1FF7B2-BE16-4115-8C2B-681A5B842DEA}"/>
                  </a:ext>
                </a:extLst>
              </p:cNvPr>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0" name="Rectangle 189">
                <a:extLst>
                  <a:ext uri="{FF2B5EF4-FFF2-40B4-BE49-F238E27FC236}">
                    <a16:creationId xmlns:a16="http://schemas.microsoft.com/office/drawing/2014/main" id="{814A3253-9F00-4264-9685-A6450CEC8B8D}"/>
                  </a:ext>
                </a:extLst>
              </p:cNvPr>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1" name="Rectangle 190">
                <a:extLst>
                  <a:ext uri="{FF2B5EF4-FFF2-40B4-BE49-F238E27FC236}">
                    <a16:creationId xmlns:a16="http://schemas.microsoft.com/office/drawing/2014/main" id="{84A4A5F4-CC63-410F-B063-C10922C201DB}"/>
                  </a:ext>
                </a:extLst>
              </p:cNvPr>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2" name="Oval 191">
                <a:extLst>
                  <a:ext uri="{FF2B5EF4-FFF2-40B4-BE49-F238E27FC236}">
                    <a16:creationId xmlns:a16="http://schemas.microsoft.com/office/drawing/2014/main" id="{3BC2E140-4256-48C7-9430-E798AD6BFF66}"/>
                  </a:ext>
                </a:extLst>
              </p:cNvPr>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3" name="Rectangle 192">
                <a:extLst>
                  <a:ext uri="{FF2B5EF4-FFF2-40B4-BE49-F238E27FC236}">
                    <a16:creationId xmlns:a16="http://schemas.microsoft.com/office/drawing/2014/main" id="{890CB515-DA64-47B3-94A5-08253D43CB15}"/>
                  </a:ext>
                </a:extLst>
              </p:cNvPr>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4" name="Freeform 193">
                <a:extLst>
                  <a:ext uri="{FF2B5EF4-FFF2-40B4-BE49-F238E27FC236}">
                    <a16:creationId xmlns:a16="http://schemas.microsoft.com/office/drawing/2014/main" id="{DD6E0B9D-A8D7-458B-B6B3-DF7F1B643017}"/>
                  </a:ext>
                </a:extLst>
              </p:cNvPr>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 name="T14" fmla="*/ 0 60000 65536"/>
                  <a:gd name="T15" fmla="*/ 0 60000 65536"/>
                  <a:gd name="T16" fmla="*/ 0 60000 65536"/>
                  <a:gd name="T17" fmla="*/ 0 60000 65536"/>
                  <a:gd name="T18" fmla="*/ 0 60000 65536"/>
                  <a:gd name="T19" fmla="*/ 0 60000 65536"/>
                  <a:gd name="T20" fmla="*/ 0 60000 65536"/>
                  <a:gd name="T21" fmla="*/ 0 w 575"/>
                  <a:gd name="T22" fmla="*/ 0 h 576"/>
                  <a:gd name="T23" fmla="*/ 575 w 575"/>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a:p>
            </p:txBody>
          </p:sp>
          <p:grpSp>
            <p:nvGrpSpPr>
              <p:cNvPr id="53305" name="Group 194">
                <a:extLst>
                  <a:ext uri="{FF2B5EF4-FFF2-40B4-BE49-F238E27FC236}">
                    <a16:creationId xmlns:a16="http://schemas.microsoft.com/office/drawing/2014/main" id="{24310CE3-0E3C-4685-B1C1-286A323928B1}"/>
                  </a:ext>
                </a:extLst>
              </p:cNvPr>
              <p:cNvGrpSpPr>
                <a:grpSpLocks/>
              </p:cNvGrpSpPr>
              <p:nvPr/>
            </p:nvGrpSpPr>
            <p:grpSpPr bwMode="auto">
              <a:xfrm>
                <a:off x="1062" y="2302"/>
                <a:ext cx="214" cy="194"/>
                <a:chOff x="1062" y="2302"/>
                <a:chExt cx="214" cy="194"/>
              </a:xfrm>
            </p:grpSpPr>
            <p:sp>
              <p:nvSpPr>
                <p:cNvPr id="53328" name="Oval 195">
                  <a:extLst>
                    <a:ext uri="{FF2B5EF4-FFF2-40B4-BE49-F238E27FC236}">
                      <a16:creationId xmlns:a16="http://schemas.microsoft.com/office/drawing/2014/main" id="{A49A4CFD-02B8-472E-8E3B-9349EC2CA7B1}"/>
                    </a:ext>
                  </a:extLst>
                </p:cNvPr>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29" name="Oval 196">
                  <a:extLst>
                    <a:ext uri="{FF2B5EF4-FFF2-40B4-BE49-F238E27FC236}">
                      <a16:creationId xmlns:a16="http://schemas.microsoft.com/office/drawing/2014/main" id="{A4FCCC06-86BF-4CDE-93BC-9A95D0351DC1}"/>
                    </a:ext>
                  </a:extLst>
                </p:cNvPr>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3306" name="Group 197">
                <a:extLst>
                  <a:ext uri="{FF2B5EF4-FFF2-40B4-BE49-F238E27FC236}">
                    <a16:creationId xmlns:a16="http://schemas.microsoft.com/office/drawing/2014/main" id="{0EB1F277-B686-4D8A-873B-4D85F60C0891}"/>
                  </a:ext>
                </a:extLst>
              </p:cNvPr>
              <p:cNvGrpSpPr>
                <a:grpSpLocks/>
              </p:cNvGrpSpPr>
              <p:nvPr/>
            </p:nvGrpSpPr>
            <p:grpSpPr bwMode="auto">
              <a:xfrm>
                <a:off x="1146" y="2677"/>
                <a:ext cx="73" cy="188"/>
                <a:chOff x="1146" y="2677"/>
                <a:chExt cx="73" cy="188"/>
              </a:xfrm>
            </p:grpSpPr>
            <p:sp>
              <p:nvSpPr>
                <p:cNvPr id="53319" name="Rectangle 198">
                  <a:extLst>
                    <a:ext uri="{FF2B5EF4-FFF2-40B4-BE49-F238E27FC236}">
                      <a16:creationId xmlns:a16="http://schemas.microsoft.com/office/drawing/2014/main" id="{8B5C7D6F-A8D0-4911-BA44-E311EF3D0625}"/>
                    </a:ext>
                  </a:extLst>
                </p:cNvPr>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3320" name="Group 199">
                  <a:extLst>
                    <a:ext uri="{FF2B5EF4-FFF2-40B4-BE49-F238E27FC236}">
                      <a16:creationId xmlns:a16="http://schemas.microsoft.com/office/drawing/2014/main" id="{2C7A14A8-080A-4A27-A687-A578BED8EE6A}"/>
                    </a:ext>
                  </a:extLst>
                </p:cNvPr>
                <p:cNvGrpSpPr>
                  <a:grpSpLocks/>
                </p:cNvGrpSpPr>
                <p:nvPr/>
              </p:nvGrpSpPr>
              <p:grpSpPr bwMode="auto">
                <a:xfrm>
                  <a:off x="1146" y="2699"/>
                  <a:ext cx="73" cy="145"/>
                  <a:chOff x="1146" y="2699"/>
                  <a:chExt cx="73" cy="145"/>
                </a:xfrm>
              </p:grpSpPr>
              <p:sp>
                <p:nvSpPr>
                  <p:cNvPr id="53321" name="Line 200">
                    <a:extLst>
                      <a:ext uri="{FF2B5EF4-FFF2-40B4-BE49-F238E27FC236}">
                        <a16:creationId xmlns:a16="http://schemas.microsoft.com/office/drawing/2014/main" id="{7FCA98A0-8219-4680-9583-737ED5AA4F10}"/>
                      </a:ext>
                    </a:extLst>
                  </p:cNvPr>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2" name="Line 201">
                    <a:extLst>
                      <a:ext uri="{FF2B5EF4-FFF2-40B4-BE49-F238E27FC236}">
                        <a16:creationId xmlns:a16="http://schemas.microsoft.com/office/drawing/2014/main" id="{DC5BC5E3-0E78-45FE-85B3-C43804D254BD}"/>
                      </a:ext>
                    </a:extLst>
                  </p:cNvPr>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3" name="Line 202">
                    <a:extLst>
                      <a:ext uri="{FF2B5EF4-FFF2-40B4-BE49-F238E27FC236}">
                        <a16:creationId xmlns:a16="http://schemas.microsoft.com/office/drawing/2014/main" id="{378CC82E-530F-4A46-9D0E-6912A76D790A}"/>
                      </a:ext>
                    </a:extLst>
                  </p:cNvPr>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4" name="Line 203">
                    <a:extLst>
                      <a:ext uri="{FF2B5EF4-FFF2-40B4-BE49-F238E27FC236}">
                        <a16:creationId xmlns:a16="http://schemas.microsoft.com/office/drawing/2014/main" id="{30189428-A3DE-42D8-B4FD-EB1EFFF30B2A}"/>
                      </a:ext>
                    </a:extLst>
                  </p:cNvPr>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5" name="Line 204">
                    <a:extLst>
                      <a:ext uri="{FF2B5EF4-FFF2-40B4-BE49-F238E27FC236}">
                        <a16:creationId xmlns:a16="http://schemas.microsoft.com/office/drawing/2014/main" id="{E6460C96-CC51-441F-924B-3CE099458430}"/>
                      </a:ext>
                    </a:extLst>
                  </p:cNvPr>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6" name="Line 205">
                    <a:extLst>
                      <a:ext uri="{FF2B5EF4-FFF2-40B4-BE49-F238E27FC236}">
                        <a16:creationId xmlns:a16="http://schemas.microsoft.com/office/drawing/2014/main" id="{7FD68B8E-FA4B-4647-B506-9C29F7495A6D}"/>
                      </a:ext>
                    </a:extLst>
                  </p:cNvPr>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7" name="Line 206">
                    <a:extLst>
                      <a:ext uri="{FF2B5EF4-FFF2-40B4-BE49-F238E27FC236}">
                        <a16:creationId xmlns:a16="http://schemas.microsoft.com/office/drawing/2014/main" id="{52CD4C67-F598-43EC-8774-7C5DD90E656C}"/>
                      </a:ext>
                    </a:extLst>
                  </p:cNvPr>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3307" name="Rectangle 207">
                <a:extLst>
                  <a:ext uri="{FF2B5EF4-FFF2-40B4-BE49-F238E27FC236}">
                    <a16:creationId xmlns:a16="http://schemas.microsoft.com/office/drawing/2014/main" id="{EE038F27-1C8F-4B12-90BA-7197B034C1B9}"/>
                  </a:ext>
                </a:extLst>
              </p:cNvPr>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8" name="Freeform 208">
                <a:extLst>
                  <a:ext uri="{FF2B5EF4-FFF2-40B4-BE49-F238E27FC236}">
                    <a16:creationId xmlns:a16="http://schemas.microsoft.com/office/drawing/2014/main" id="{2ABC1C21-954E-44B5-94B7-90028BEF8ACE}"/>
                  </a:ext>
                </a:extLst>
              </p:cNvPr>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 name="T10" fmla="*/ 0 60000 65536"/>
                  <a:gd name="T11" fmla="*/ 0 60000 65536"/>
                  <a:gd name="T12" fmla="*/ 0 60000 65536"/>
                  <a:gd name="T13" fmla="*/ 0 60000 65536"/>
                  <a:gd name="T14" fmla="*/ 0 60000 65536"/>
                  <a:gd name="T15" fmla="*/ 0 w 163"/>
                  <a:gd name="T16" fmla="*/ 0 h 279"/>
                  <a:gd name="T17" fmla="*/ 163 w 163"/>
                  <a:gd name="T18" fmla="*/ 279 h 279"/>
                </a:gdLst>
                <a:ahLst/>
                <a:cxnLst>
                  <a:cxn ang="T10">
                    <a:pos x="T0" y="T1"/>
                  </a:cxn>
                  <a:cxn ang="T11">
                    <a:pos x="T2" y="T3"/>
                  </a:cxn>
                  <a:cxn ang="T12">
                    <a:pos x="T4" y="T5"/>
                  </a:cxn>
                  <a:cxn ang="T13">
                    <a:pos x="T6" y="T7"/>
                  </a:cxn>
                  <a:cxn ang="T14">
                    <a:pos x="T8" y="T9"/>
                  </a:cxn>
                </a:cxnLst>
                <a:rect l="T15" t="T16" r="T17" b="T18"/>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a:p>
            </p:txBody>
          </p:sp>
          <p:sp>
            <p:nvSpPr>
              <p:cNvPr id="53309" name="Freeform 209">
                <a:extLst>
                  <a:ext uri="{FF2B5EF4-FFF2-40B4-BE49-F238E27FC236}">
                    <a16:creationId xmlns:a16="http://schemas.microsoft.com/office/drawing/2014/main" id="{A2F94755-6B71-4978-8BAA-049F6FAB6378}"/>
                  </a:ext>
                </a:extLst>
              </p:cNvPr>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 name="T10" fmla="*/ 0 60000 65536"/>
                  <a:gd name="T11" fmla="*/ 0 60000 65536"/>
                  <a:gd name="T12" fmla="*/ 0 60000 65536"/>
                  <a:gd name="T13" fmla="*/ 0 60000 65536"/>
                  <a:gd name="T14" fmla="*/ 0 60000 65536"/>
                  <a:gd name="T15" fmla="*/ 0 w 316"/>
                  <a:gd name="T16" fmla="*/ 0 h 83"/>
                  <a:gd name="T17" fmla="*/ 316 w 316"/>
                  <a:gd name="T18" fmla="*/ 83 h 83"/>
                </a:gdLst>
                <a:ahLst/>
                <a:cxnLst>
                  <a:cxn ang="T10">
                    <a:pos x="T0" y="T1"/>
                  </a:cxn>
                  <a:cxn ang="T11">
                    <a:pos x="T2" y="T3"/>
                  </a:cxn>
                  <a:cxn ang="T12">
                    <a:pos x="T4" y="T5"/>
                  </a:cxn>
                  <a:cxn ang="T13">
                    <a:pos x="T6" y="T7"/>
                  </a:cxn>
                  <a:cxn ang="T14">
                    <a:pos x="T8" y="T9"/>
                  </a:cxn>
                </a:cxnLst>
                <a:rect l="T15" t="T16" r="T17" b="T18"/>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a:p>
            </p:txBody>
          </p:sp>
          <p:sp>
            <p:nvSpPr>
              <p:cNvPr id="53310" name="Freeform 210">
                <a:extLst>
                  <a:ext uri="{FF2B5EF4-FFF2-40B4-BE49-F238E27FC236}">
                    <a16:creationId xmlns:a16="http://schemas.microsoft.com/office/drawing/2014/main" id="{60833D98-211B-480D-88BF-FDC53CB46D17}"/>
                  </a:ext>
                </a:extLst>
              </p:cNvPr>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81"/>
                  <a:gd name="T70" fmla="*/ 0 h 1855"/>
                  <a:gd name="T71" fmla="*/ 1181 w 1181"/>
                  <a:gd name="T72" fmla="*/ 1855 h 185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53311" name="Freeform 211">
                <a:extLst>
                  <a:ext uri="{FF2B5EF4-FFF2-40B4-BE49-F238E27FC236}">
                    <a16:creationId xmlns:a16="http://schemas.microsoft.com/office/drawing/2014/main" id="{DBF14A51-E835-4C85-9640-EF020D395E52}"/>
                  </a:ext>
                </a:extLst>
              </p:cNvPr>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12"/>
                  <a:gd name="T136" fmla="*/ 0 h 1838"/>
                  <a:gd name="T137" fmla="*/ 1112 w 1112"/>
                  <a:gd name="T138" fmla="*/ 1838 h 18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53312" name="Freeform 212">
                <a:extLst>
                  <a:ext uri="{FF2B5EF4-FFF2-40B4-BE49-F238E27FC236}">
                    <a16:creationId xmlns:a16="http://schemas.microsoft.com/office/drawing/2014/main" id="{D4569AF2-40EE-4B71-A29A-FD3EBE08A1C2}"/>
                  </a:ext>
                </a:extLst>
              </p:cNvPr>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 name="T10" fmla="*/ 0 60000 65536"/>
                  <a:gd name="T11" fmla="*/ 0 60000 65536"/>
                  <a:gd name="T12" fmla="*/ 0 60000 65536"/>
                  <a:gd name="T13" fmla="*/ 0 60000 65536"/>
                  <a:gd name="T14" fmla="*/ 0 60000 65536"/>
                  <a:gd name="T15" fmla="*/ 0 w 1093"/>
                  <a:gd name="T16" fmla="*/ 0 h 81"/>
                  <a:gd name="T17" fmla="*/ 1093 w 1093"/>
                  <a:gd name="T18" fmla="*/ 81 h 81"/>
                </a:gdLst>
                <a:ahLst/>
                <a:cxnLst>
                  <a:cxn ang="T10">
                    <a:pos x="T0" y="T1"/>
                  </a:cxn>
                  <a:cxn ang="T11">
                    <a:pos x="T2" y="T3"/>
                  </a:cxn>
                  <a:cxn ang="T12">
                    <a:pos x="T4" y="T5"/>
                  </a:cxn>
                  <a:cxn ang="T13">
                    <a:pos x="T6" y="T7"/>
                  </a:cxn>
                  <a:cxn ang="T14">
                    <a:pos x="T8" y="T9"/>
                  </a:cxn>
                </a:cxnLst>
                <a:rect l="T15" t="T16" r="T17" b="T18"/>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a:p>
            </p:txBody>
          </p:sp>
          <p:sp>
            <p:nvSpPr>
              <p:cNvPr id="53313" name="Freeform 213">
                <a:extLst>
                  <a:ext uri="{FF2B5EF4-FFF2-40B4-BE49-F238E27FC236}">
                    <a16:creationId xmlns:a16="http://schemas.microsoft.com/office/drawing/2014/main" id="{326172A4-32AC-4CAF-B159-F8EDD505F969}"/>
                  </a:ext>
                </a:extLst>
              </p:cNvPr>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 name="T10" fmla="*/ 0 60000 65536"/>
                  <a:gd name="T11" fmla="*/ 0 60000 65536"/>
                  <a:gd name="T12" fmla="*/ 0 60000 65536"/>
                  <a:gd name="T13" fmla="*/ 0 60000 65536"/>
                  <a:gd name="T14" fmla="*/ 0 60000 65536"/>
                  <a:gd name="T15" fmla="*/ 0 w 388"/>
                  <a:gd name="T16" fmla="*/ 0 h 960"/>
                  <a:gd name="T17" fmla="*/ 388 w 388"/>
                  <a:gd name="T18" fmla="*/ 960 h 960"/>
                </a:gdLst>
                <a:ahLst/>
                <a:cxnLst>
                  <a:cxn ang="T10">
                    <a:pos x="T0" y="T1"/>
                  </a:cxn>
                  <a:cxn ang="T11">
                    <a:pos x="T2" y="T3"/>
                  </a:cxn>
                  <a:cxn ang="T12">
                    <a:pos x="T4" y="T5"/>
                  </a:cxn>
                  <a:cxn ang="T13">
                    <a:pos x="T6" y="T7"/>
                  </a:cxn>
                  <a:cxn ang="T14">
                    <a:pos x="T8" y="T9"/>
                  </a:cxn>
                </a:cxnLst>
                <a:rect l="T15" t="T16" r="T17" b="T18"/>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a:p>
            </p:txBody>
          </p:sp>
          <p:sp>
            <p:nvSpPr>
              <p:cNvPr id="53314" name="Freeform 214">
                <a:extLst>
                  <a:ext uri="{FF2B5EF4-FFF2-40B4-BE49-F238E27FC236}">
                    <a16:creationId xmlns:a16="http://schemas.microsoft.com/office/drawing/2014/main" id="{D6C492A8-9308-42A3-B790-7CBB17729F42}"/>
                  </a:ext>
                </a:extLst>
              </p:cNvPr>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263"/>
                  <a:gd name="T47" fmla="*/ 320 w 320"/>
                  <a:gd name="T48" fmla="*/ 263 h 2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a:p>
            </p:txBody>
          </p:sp>
          <p:sp>
            <p:nvSpPr>
              <p:cNvPr id="53315" name="Freeform 215">
                <a:extLst>
                  <a:ext uri="{FF2B5EF4-FFF2-40B4-BE49-F238E27FC236}">
                    <a16:creationId xmlns:a16="http://schemas.microsoft.com/office/drawing/2014/main" id="{CB1CB8B2-8231-4744-B070-617E7DA34EF7}"/>
                  </a:ext>
                </a:extLst>
              </p:cNvPr>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8"/>
                  <a:gd name="T76" fmla="*/ 0 h 246"/>
                  <a:gd name="T77" fmla="*/ 178 w 178"/>
                  <a:gd name="T78" fmla="*/ 246 h 2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53316" name="Freeform 216">
                <a:extLst>
                  <a:ext uri="{FF2B5EF4-FFF2-40B4-BE49-F238E27FC236}">
                    <a16:creationId xmlns:a16="http://schemas.microsoft.com/office/drawing/2014/main" id="{A1ECF10F-D880-4F3E-8D9A-A8015ABF997D}"/>
                  </a:ext>
                </a:extLst>
              </p:cNvPr>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9"/>
                  <a:gd name="T49" fmla="*/ 0 h 176"/>
                  <a:gd name="T50" fmla="*/ 219 w 219"/>
                  <a:gd name="T51" fmla="*/ 176 h 1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a:p>
            </p:txBody>
          </p:sp>
          <p:sp>
            <p:nvSpPr>
              <p:cNvPr id="53317" name="Freeform 217">
                <a:extLst>
                  <a:ext uri="{FF2B5EF4-FFF2-40B4-BE49-F238E27FC236}">
                    <a16:creationId xmlns:a16="http://schemas.microsoft.com/office/drawing/2014/main" id="{7B98E4EA-ABB6-4355-92B5-C95333161251}"/>
                  </a:ext>
                </a:extLst>
              </p:cNvPr>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
                  <a:gd name="T31" fmla="*/ 0 h 177"/>
                  <a:gd name="T32" fmla="*/ 95 w 95"/>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18" name="Freeform 218">
                <a:extLst>
                  <a:ext uri="{FF2B5EF4-FFF2-40B4-BE49-F238E27FC236}">
                    <a16:creationId xmlns:a16="http://schemas.microsoft.com/office/drawing/2014/main" id="{F15AF9C3-2F4C-4C0F-B9DD-046B4AFF264F}"/>
                  </a:ext>
                </a:extLst>
              </p:cNvPr>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177"/>
                  <a:gd name="T32" fmla="*/ 94 w 94"/>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53281" name="Picture 219">
              <a:extLst>
                <a:ext uri="{FF2B5EF4-FFF2-40B4-BE49-F238E27FC236}">
                  <a16:creationId xmlns:a16="http://schemas.microsoft.com/office/drawing/2014/main" id="{A85BCB02-834D-4C6E-9467-0FB1E563788E}"/>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933253" flipH="1">
              <a:off x="1323" y="331"/>
              <a:ext cx="1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3282" name="Picture 220">
              <a:extLst>
                <a:ext uri="{FF2B5EF4-FFF2-40B4-BE49-F238E27FC236}">
                  <a16:creationId xmlns:a16="http://schemas.microsoft.com/office/drawing/2014/main" id="{28CB76FE-6C6A-4EE5-8E4F-86BA7AB09F27}"/>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933253" flipH="1">
              <a:off x="1278" y="1056"/>
              <a:ext cx="1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3283" name="Picture 221">
              <a:extLst>
                <a:ext uri="{FF2B5EF4-FFF2-40B4-BE49-F238E27FC236}">
                  <a16:creationId xmlns:a16="http://schemas.microsoft.com/office/drawing/2014/main" id="{78DB02D6-DD5D-46CF-8121-C55D48B0D84A}"/>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933253" flipH="1">
              <a:off x="1368" y="1675"/>
              <a:ext cx="1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0" name="Text Box 19">
            <a:extLst>
              <a:ext uri="{FF2B5EF4-FFF2-40B4-BE49-F238E27FC236}">
                <a16:creationId xmlns:a16="http://schemas.microsoft.com/office/drawing/2014/main" id="{7AD1DED9-E147-4431-8FF6-57C5F2ADA6FD}"/>
              </a:ext>
            </a:extLst>
          </p:cNvPr>
          <p:cNvSpPr txBox="1">
            <a:spLocks noChangeArrowheads="1"/>
          </p:cNvSpPr>
          <p:nvPr/>
        </p:nvSpPr>
        <p:spPr bwMode="auto">
          <a:xfrm>
            <a:off x="7926388" y="5614988"/>
            <a:ext cx="1098550" cy="422275"/>
          </a:xfrm>
          <a:prstGeom prst="rect">
            <a:avLst/>
          </a:prstGeom>
          <a:solidFill>
            <a:schemeClr val="bg1"/>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120000"/>
              </a:lnSpc>
            </a:pPr>
            <a:r>
              <a:rPr lang="zh-CN" altLang="en-US">
                <a:solidFill>
                  <a:schemeClr val="folHlink"/>
                </a:solidFill>
                <a:ea typeface="黑体" panose="02010609060101010101" pitchFamily="49" charset="-122"/>
              </a:rPr>
              <a:t>覆盖范围</a:t>
            </a:r>
          </a:p>
        </p:txBody>
      </p:sp>
      <p:sp>
        <p:nvSpPr>
          <p:cNvPr id="1282051" name="Rectangle 4">
            <a:extLst>
              <a:ext uri="{FF2B5EF4-FFF2-40B4-BE49-F238E27FC236}">
                <a16:creationId xmlns:a16="http://schemas.microsoft.com/office/drawing/2014/main" id="{FC4686D4-95BA-442D-83E3-6878C0AC344C}"/>
              </a:ext>
            </a:extLst>
          </p:cNvPr>
          <p:cNvSpPr>
            <a:spLocks noGrp="1" noChangeArrowheads="1"/>
          </p:cNvSpPr>
          <p:nvPr>
            <p:ph type="title"/>
          </p:nvPr>
        </p:nvSpPr>
        <p:spPr/>
        <p:txBody>
          <a:bodyPr/>
          <a:lstStyle/>
          <a:p>
            <a:pPr algn="ctr" eaLnBrk="1" hangingPunct="1"/>
            <a:r>
              <a:rPr lang="zh-CN" altLang="en-US" sz="4000"/>
              <a:t>几种无线网络的比较 </a:t>
            </a:r>
          </a:p>
        </p:txBody>
      </p:sp>
      <p:sp>
        <p:nvSpPr>
          <p:cNvPr id="1282052" name="Text Box 5">
            <a:extLst>
              <a:ext uri="{FF2B5EF4-FFF2-40B4-BE49-F238E27FC236}">
                <a16:creationId xmlns:a16="http://schemas.microsoft.com/office/drawing/2014/main" id="{6E85F7F9-7EA8-4E50-9C83-A2AECAE10F93}"/>
              </a:ext>
            </a:extLst>
          </p:cNvPr>
          <p:cNvSpPr txBox="1">
            <a:spLocks noChangeArrowheads="1"/>
          </p:cNvSpPr>
          <p:nvPr/>
        </p:nvSpPr>
        <p:spPr bwMode="auto">
          <a:xfrm>
            <a:off x="-57150" y="2363788"/>
            <a:ext cx="112395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120000"/>
              </a:lnSpc>
            </a:pPr>
            <a:r>
              <a:rPr lang="en-US" altLang="zh-CN">
                <a:solidFill>
                  <a:schemeClr val="folHlink"/>
                </a:solidFill>
                <a:ea typeface="黑体" panose="02010609060101010101" pitchFamily="49" charset="-122"/>
              </a:rPr>
              <a:t>1 Gb/s</a:t>
            </a:r>
          </a:p>
          <a:p>
            <a:pPr algn="r" eaLnBrk="1" hangingPunct="1">
              <a:lnSpc>
                <a:spcPct val="120000"/>
              </a:lnSpc>
            </a:pPr>
            <a:endParaRPr lang="en-US" altLang="zh-CN">
              <a:solidFill>
                <a:schemeClr val="folHlink"/>
              </a:solidFill>
              <a:ea typeface="黑体" panose="02010609060101010101" pitchFamily="49" charset="-122"/>
            </a:endParaRPr>
          </a:p>
          <a:p>
            <a:pPr algn="r" eaLnBrk="1" hangingPunct="1">
              <a:lnSpc>
                <a:spcPct val="120000"/>
              </a:lnSpc>
            </a:pPr>
            <a:r>
              <a:rPr lang="en-US" altLang="zh-CN">
                <a:solidFill>
                  <a:schemeClr val="folHlink"/>
                </a:solidFill>
                <a:ea typeface="黑体" panose="02010609060101010101" pitchFamily="49" charset="-122"/>
              </a:rPr>
              <a:t>100 Mb/s</a:t>
            </a:r>
          </a:p>
          <a:p>
            <a:pPr algn="r" eaLnBrk="1" hangingPunct="1">
              <a:lnSpc>
                <a:spcPct val="120000"/>
              </a:lnSpc>
            </a:pPr>
            <a:endParaRPr lang="en-US" altLang="zh-CN">
              <a:solidFill>
                <a:schemeClr val="folHlink"/>
              </a:solidFill>
              <a:ea typeface="黑体" panose="02010609060101010101" pitchFamily="49" charset="-122"/>
            </a:endParaRPr>
          </a:p>
          <a:p>
            <a:pPr algn="r" eaLnBrk="1" hangingPunct="1">
              <a:lnSpc>
                <a:spcPct val="120000"/>
              </a:lnSpc>
            </a:pPr>
            <a:r>
              <a:rPr lang="en-US" altLang="zh-CN">
                <a:solidFill>
                  <a:schemeClr val="folHlink"/>
                </a:solidFill>
                <a:ea typeface="黑体" panose="02010609060101010101" pitchFamily="49" charset="-122"/>
              </a:rPr>
              <a:t>10 Mb/s</a:t>
            </a:r>
          </a:p>
          <a:p>
            <a:pPr algn="r" eaLnBrk="1" hangingPunct="1">
              <a:lnSpc>
                <a:spcPct val="120000"/>
              </a:lnSpc>
            </a:pPr>
            <a:endParaRPr lang="en-US" altLang="zh-CN">
              <a:solidFill>
                <a:schemeClr val="folHlink"/>
              </a:solidFill>
              <a:ea typeface="黑体" panose="02010609060101010101" pitchFamily="49" charset="-122"/>
            </a:endParaRPr>
          </a:p>
          <a:p>
            <a:pPr algn="r" eaLnBrk="1" hangingPunct="1">
              <a:lnSpc>
                <a:spcPct val="120000"/>
              </a:lnSpc>
            </a:pPr>
            <a:r>
              <a:rPr lang="en-US" altLang="zh-CN">
                <a:solidFill>
                  <a:schemeClr val="folHlink"/>
                </a:solidFill>
                <a:ea typeface="黑体" panose="02010609060101010101" pitchFamily="49" charset="-122"/>
              </a:rPr>
              <a:t>1 Mb/s</a:t>
            </a:r>
          </a:p>
          <a:p>
            <a:pPr algn="r" eaLnBrk="1" hangingPunct="1">
              <a:lnSpc>
                <a:spcPct val="120000"/>
              </a:lnSpc>
            </a:pPr>
            <a:endParaRPr lang="en-US" altLang="zh-CN">
              <a:solidFill>
                <a:schemeClr val="folHlink"/>
              </a:solidFill>
              <a:ea typeface="黑体" panose="02010609060101010101" pitchFamily="49" charset="-122"/>
            </a:endParaRPr>
          </a:p>
          <a:p>
            <a:pPr algn="r" eaLnBrk="1" hangingPunct="1">
              <a:lnSpc>
                <a:spcPct val="120000"/>
              </a:lnSpc>
            </a:pPr>
            <a:r>
              <a:rPr lang="en-US" altLang="zh-CN">
                <a:solidFill>
                  <a:schemeClr val="folHlink"/>
                </a:solidFill>
                <a:ea typeface="黑体" panose="02010609060101010101" pitchFamily="49" charset="-122"/>
              </a:rPr>
              <a:t>100 kb/s</a:t>
            </a:r>
          </a:p>
          <a:p>
            <a:pPr algn="r" eaLnBrk="1" hangingPunct="1">
              <a:lnSpc>
                <a:spcPct val="120000"/>
              </a:lnSpc>
            </a:pPr>
            <a:endParaRPr lang="en-US" altLang="zh-CN">
              <a:solidFill>
                <a:schemeClr val="folHlink"/>
              </a:solidFill>
              <a:ea typeface="黑体" panose="02010609060101010101" pitchFamily="49" charset="-122"/>
            </a:endParaRPr>
          </a:p>
          <a:p>
            <a:pPr algn="r" eaLnBrk="1" hangingPunct="1">
              <a:lnSpc>
                <a:spcPct val="120000"/>
              </a:lnSpc>
            </a:pPr>
            <a:r>
              <a:rPr lang="en-US" altLang="zh-CN">
                <a:solidFill>
                  <a:schemeClr val="folHlink"/>
                </a:solidFill>
                <a:ea typeface="黑体" panose="02010609060101010101" pitchFamily="49" charset="-122"/>
              </a:rPr>
              <a:t>10 kb/s</a:t>
            </a:r>
          </a:p>
          <a:p>
            <a:pPr algn="r" eaLnBrk="1" hangingPunct="1">
              <a:lnSpc>
                <a:spcPct val="120000"/>
              </a:lnSpc>
            </a:pPr>
            <a:endParaRPr lang="en-US" altLang="zh-CN">
              <a:solidFill>
                <a:schemeClr val="folHlink"/>
              </a:solidFill>
              <a:ea typeface="黑体" panose="02010609060101010101" pitchFamily="49" charset="-122"/>
            </a:endParaRPr>
          </a:p>
          <a:p>
            <a:pPr algn="r" eaLnBrk="1" hangingPunct="1">
              <a:lnSpc>
                <a:spcPct val="120000"/>
              </a:lnSpc>
            </a:pPr>
            <a:endParaRPr lang="en-US" altLang="zh-CN">
              <a:solidFill>
                <a:schemeClr val="folHlink"/>
              </a:solidFill>
              <a:ea typeface="黑体" panose="02010609060101010101" pitchFamily="49" charset="-122"/>
            </a:endParaRPr>
          </a:p>
          <a:p>
            <a:pPr algn="r" eaLnBrk="1" hangingPunct="1">
              <a:lnSpc>
                <a:spcPct val="120000"/>
              </a:lnSpc>
            </a:pPr>
            <a:endParaRPr lang="en-US" altLang="zh-CN">
              <a:solidFill>
                <a:schemeClr val="folHlink"/>
              </a:solidFill>
              <a:ea typeface="黑体" panose="02010609060101010101" pitchFamily="49" charset="-122"/>
            </a:endParaRPr>
          </a:p>
        </p:txBody>
      </p:sp>
      <p:sp>
        <p:nvSpPr>
          <p:cNvPr id="1282053" name="Line 6">
            <a:extLst>
              <a:ext uri="{FF2B5EF4-FFF2-40B4-BE49-F238E27FC236}">
                <a16:creationId xmlns:a16="http://schemas.microsoft.com/office/drawing/2014/main" id="{51460A37-8105-4B32-852C-6184E6D6F34E}"/>
              </a:ext>
            </a:extLst>
          </p:cNvPr>
          <p:cNvSpPr>
            <a:spLocks noChangeShapeType="1"/>
          </p:cNvSpPr>
          <p:nvPr/>
        </p:nvSpPr>
        <p:spPr bwMode="auto">
          <a:xfrm>
            <a:off x="971550" y="6034088"/>
            <a:ext cx="74168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82054" name="Line 7">
            <a:extLst>
              <a:ext uri="{FF2B5EF4-FFF2-40B4-BE49-F238E27FC236}">
                <a16:creationId xmlns:a16="http://schemas.microsoft.com/office/drawing/2014/main" id="{841D97CB-86B8-44A1-BA7F-D4E34E431847}"/>
              </a:ext>
            </a:extLst>
          </p:cNvPr>
          <p:cNvSpPr>
            <a:spLocks noChangeShapeType="1"/>
          </p:cNvSpPr>
          <p:nvPr/>
        </p:nvSpPr>
        <p:spPr bwMode="auto">
          <a:xfrm rot="-5400000">
            <a:off x="-864394" y="4342607"/>
            <a:ext cx="39608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82055" name="Text Box 8">
            <a:extLst>
              <a:ext uri="{FF2B5EF4-FFF2-40B4-BE49-F238E27FC236}">
                <a16:creationId xmlns:a16="http://schemas.microsoft.com/office/drawing/2014/main" id="{6B5A3D3B-22C9-4831-B271-EB3552D108FD}"/>
              </a:ext>
            </a:extLst>
          </p:cNvPr>
          <p:cNvSpPr txBox="1">
            <a:spLocks noChangeArrowheads="1"/>
          </p:cNvSpPr>
          <p:nvPr/>
        </p:nvSpPr>
        <p:spPr bwMode="auto">
          <a:xfrm>
            <a:off x="1077913" y="1844675"/>
            <a:ext cx="8699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a:solidFill>
                  <a:schemeClr val="folHlink"/>
                </a:solidFill>
                <a:ea typeface="黑体" panose="02010609060101010101" pitchFamily="49" charset="-122"/>
              </a:rPr>
              <a:t>用户</a:t>
            </a:r>
          </a:p>
          <a:p>
            <a:pPr algn="ctr" eaLnBrk="1" hangingPunct="1">
              <a:lnSpc>
                <a:spcPct val="95000"/>
              </a:lnSpc>
            </a:pPr>
            <a:r>
              <a:rPr lang="zh-CN" altLang="en-US">
                <a:solidFill>
                  <a:schemeClr val="folHlink"/>
                </a:solidFill>
                <a:ea typeface="黑体" panose="02010609060101010101" pitchFamily="49" charset="-122"/>
              </a:rPr>
              <a:t>数据率</a:t>
            </a:r>
          </a:p>
        </p:txBody>
      </p:sp>
      <p:sp>
        <p:nvSpPr>
          <p:cNvPr id="1282056" name="Text Box 9">
            <a:extLst>
              <a:ext uri="{FF2B5EF4-FFF2-40B4-BE49-F238E27FC236}">
                <a16:creationId xmlns:a16="http://schemas.microsoft.com/office/drawing/2014/main" id="{56B2165B-DECA-4099-B073-94FF4DC159B7}"/>
              </a:ext>
            </a:extLst>
          </p:cNvPr>
          <p:cNvSpPr txBox="1">
            <a:spLocks noChangeArrowheads="1"/>
          </p:cNvSpPr>
          <p:nvPr/>
        </p:nvSpPr>
        <p:spPr bwMode="auto">
          <a:xfrm>
            <a:off x="2009775" y="5978525"/>
            <a:ext cx="67754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a:solidFill>
                  <a:schemeClr val="folHlink"/>
                </a:solidFill>
                <a:ea typeface="黑体" panose="02010609060101010101" pitchFamily="49" charset="-122"/>
              </a:rPr>
              <a:t>PAN                        LAN                        MAN                         WAN</a:t>
            </a:r>
          </a:p>
        </p:txBody>
      </p:sp>
      <p:sp>
        <p:nvSpPr>
          <p:cNvPr id="1282057" name="Oval 10">
            <a:extLst>
              <a:ext uri="{FF2B5EF4-FFF2-40B4-BE49-F238E27FC236}">
                <a16:creationId xmlns:a16="http://schemas.microsoft.com/office/drawing/2014/main" id="{59C12961-B49F-4585-A5C6-FC7D54BFED1F}"/>
              </a:ext>
            </a:extLst>
          </p:cNvPr>
          <p:cNvSpPr>
            <a:spLocks noChangeArrowheads="1"/>
          </p:cNvSpPr>
          <p:nvPr/>
        </p:nvSpPr>
        <p:spPr bwMode="auto">
          <a:xfrm>
            <a:off x="1476375" y="4810125"/>
            <a:ext cx="1439863" cy="720725"/>
          </a:xfrm>
          <a:prstGeom prst="ellipse">
            <a:avLst/>
          </a:prstGeom>
          <a:solidFill>
            <a:srgbClr val="CCCC00"/>
          </a:solidFill>
          <a:ln w="9525">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802.15.4</a:t>
            </a:r>
          </a:p>
          <a:p>
            <a:pPr algn="ctr" eaLnBrk="1" hangingPunct="1"/>
            <a:r>
              <a:rPr lang="en-US" altLang="zh-CN">
                <a:solidFill>
                  <a:schemeClr val="folHlink"/>
                </a:solidFill>
                <a:ea typeface="黑体" panose="02010609060101010101" pitchFamily="49" charset="-122"/>
              </a:rPr>
              <a:t>ZigBee</a:t>
            </a:r>
          </a:p>
        </p:txBody>
      </p:sp>
      <p:sp>
        <p:nvSpPr>
          <p:cNvPr id="1282058" name="Oval 11">
            <a:extLst>
              <a:ext uri="{FF2B5EF4-FFF2-40B4-BE49-F238E27FC236}">
                <a16:creationId xmlns:a16="http://schemas.microsoft.com/office/drawing/2014/main" id="{2B90C0EB-604D-45C6-B492-B8A1E735A24A}"/>
              </a:ext>
            </a:extLst>
          </p:cNvPr>
          <p:cNvSpPr>
            <a:spLocks noChangeArrowheads="1"/>
          </p:cNvSpPr>
          <p:nvPr/>
        </p:nvSpPr>
        <p:spPr bwMode="auto">
          <a:xfrm>
            <a:off x="1476375" y="4233863"/>
            <a:ext cx="1439863" cy="647700"/>
          </a:xfrm>
          <a:prstGeom prst="ellipse">
            <a:avLst/>
          </a:prstGeom>
          <a:solidFill>
            <a:srgbClr val="FFCC00"/>
          </a:solidFill>
          <a:ln w="9525">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802.15.1</a:t>
            </a:r>
          </a:p>
          <a:p>
            <a:pPr algn="ctr" eaLnBrk="1" hangingPunct="1"/>
            <a:r>
              <a:rPr lang="zh-CN" altLang="en-US">
                <a:solidFill>
                  <a:schemeClr val="folHlink"/>
                </a:solidFill>
                <a:ea typeface="黑体" panose="02010609060101010101" pitchFamily="49" charset="-122"/>
              </a:rPr>
              <a:t>蓝牙</a:t>
            </a:r>
          </a:p>
        </p:txBody>
      </p:sp>
      <p:sp>
        <p:nvSpPr>
          <p:cNvPr id="1282059" name="Oval 12">
            <a:extLst>
              <a:ext uri="{FF2B5EF4-FFF2-40B4-BE49-F238E27FC236}">
                <a16:creationId xmlns:a16="http://schemas.microsoft.com/office/drawing/2014/main" id="{7A195C48-34FB-46E3-BA4F-BA80A215516E}"/>
              </a:ext>
            </a:extLst>
          </p:cNvPr>
          <p:cNvSpPr>
            <a:spLocks noChangeArrowheads="1"/>
          </p:cNvSpPr>
          <p:nvPr/>
        </p:nvSpPr>
        <p:spPr bwMode="auto">
          <a:xfrm>
            <a:off x="1476375" y="2651125"/>
            <a:ext cx="1439863" cy="647700"/>
          </a:xfrm>
          <a:prstGeom prst="ellipse">
            <a:avLst/>
          </a:prstGeom>
          <a:solidFill>
            <a:srgbClr val="FFFF99"/>
          </a:solidFill>
          <a:ln w="9525">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802.15.3</a:t>
            </a:r>
          </a:p>
          <a:p>
            <a:pPr algn="ctr" eaLnBrk="1" hangingPunct="1"/>
            <a:r>
              <a:rPr lang="zh-CN" altLang="en-US">
                <a:solidFill>
                  <a:schemeClr val="folHlink"/>
                </a:solidFill>
                <a:ea typeface="黑体" panose="02010609060101010101" pitchFamily="49" charset="-122"/>
              </a:rPr>
              <a:t>超宽带</a:t>
            </a:r>
          </a:p>
        </p:txBody>
      </p:sp>
      <p:sp>
        <p:nvSpPr>
          <p:cNvPr id="1282060" name="Oval 13">
            <a:extLst>
              <a:ext uri="{FF2B5EF4-FFF2-40B4-BE49-F238E27FC236}">
                <a16:creationId xmlns:a16="http://schemas.microsoft.com/office/drawing/2014/main" id="{DE1C1B7F-68BD-436B-88B4-77F32010FAFF}"/>
              </a:ext>
            </a:extLst>
          </p:cNvPr>
          <p:cNvSpPr>
            <a:spLocks noChangeArrowheads="1"/>
          </p:cNvSpPr>
          <p:nvPr/>
        </p:nvSpPr>
        <p:spPr bwMode="auto">
          <a:xfrm>
            <a:off x="3203575" y="3298825"/>
            <a:ext cx="1439863" cy="647700"/>
          </a:xfrm>
          <a:prstGeom prst="ellipse">
            <a:avLst/>
          </a:prstGeom>
          <a:solidFill>
            <a:srgbClr val="FF99FF"/>
          </a:solidFill>
          <a:ln w="9525">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802.11g, a</a:t>
            </a:r>
          </a:p>
        </p:txBody>
      </p:sp>
      <p:sp>
        <p:nvSpPr>
          <p:cNvPr id="1282061" name="Oval 14">
            <a:extLst>
              <a:ext uri="{FF2B5EF4-FFF2-40B4-BE49-F238E27FC236}">
                <a16:creationId xmlns:a16="http://schemas.microsoft.com/office/drawing/2014/main" id="{F68C0B8B-25BE-47A5-A67E-7B94FB2BEFEF}"/>
              </a:ext>
            </a:extLst>
          </p:cNvPr>
          <p:cNvSpPr>
            <a:spLocks noChangeArrowheads="1"/>
          </p:cNvSpPr>
          <p:nvPr/>
        </p:nvSpPr>
        <p:spPr bwMode="auto">
          <a:xfrm>
            <a:off x="3203575" y="3802063"/>
            <a:ext cx="1439863" cy="647700"/>
          </a:xfrm>
          <a:prstGeom prst="ellipse">
            <a:avLst/>
          </a:prstGeom>
          <a:solidFill>
            <a:srgbClr val="CCE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802.11b</a:t>
            </a:r>
          </a:p>
        </p:txBody>
      </p:sp>
      <p:sp>
        <p:nvSpPr>
          <p:cNvPr id="1282062" name="Oval 15">
            <a:extLst>
              <a:ext uri="{FF2B5EF4-FFF2-40B4-BE49-F238E27FC236}">
                <a16:creationId xmlns:a16="http://schemas.microsoft.com/office/drawing/2014/main" id="{C7B8CA59-38D8-4306-A2A0-9A7A5A742B62}"/>
              </a:ext>
            </a:extLst>
          </p:cNvPr>
          <p:cNvSpPr>
            <a:spLocks noChangeArrowheads="1"/>
          </p:cNvSpPr>
          <p:nvPr/>
        </p:nvSpPr>
        <p:spPr bwMode="auto">
          <a:xfrm>
            <a:off x="4860925" y="3586163"/>
            <a:ext cx="1439863" cy="647700"/>
          </a:xfrm>
          <a:prstGeom prst="ellipse">
            <a:avLst/>
          </a:prstGeom>
          <a:solidFill>
            <a:srgbClr val="66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802.16</a:t>
            </a:r>
          </a:p>
        </p:txBody>
      </p:sp>
      <p:sp>
        <p:nvSpPr>
          <p:cNvPr id="1282063" name="Oval 16">
            <a:extLst>
              <a:ext uri="{FF2B5EF4-FFF2-40B4-BE49-F238E27FC236}">
                <a16:creationId xmlns:a16="http://schemas.microsoft.com/office/drawing/2014/main" id="{76778BA2-F688-46B4-9343-411595357E40}"/>
              </a:ext>
            </a:extLst>
          </p:cNvPr>
          <p:cNvSpPr>
            <a:spLocks noChangeArrowheads="1"/>
          </p:cNvSpPr>
          <p:nvPr/>
        </p:nvSpPr>
        <p:spPr bwMode="auto">
          <a:xfrm>
            <a:off x="6732588" y="5099050"/>
            <a:ext cx="1439862" cy="647700"/>
          </a:xfrm>
          <a:prstGeom prst="ellipse">
            <a:avLst/>
          </a:prstGeom>
          <a:solidFill>
            <a:srgbClr val="CC66FF"/>
          </a:solidFill>
          <a:ln w="38100" cmpd="dbl">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2G</a:t>
            </a:r>
          </a:p>
          <a:p>
            <a:pPr algn="ctr" eaLnBrk="1" hangingPunct="1"/>
            <a:r>
              <a:rPr lang="zh-CN" altLang="en-US">
                <a:solidFill>
                  <a:schemeClr val="folHlink"/>
                </a:solidFill>
                <a:ea typeface="黑体" panose="02010609060101010101" pitchFamily="49" charset="-122"/>
              </a:rPr>
              <a:t>移动通信</a:t>
            </a:r>
          </a:p>
        </p:txBody>
      </p:sp>
      <p:sp>
        <p:nvSpPr>
          <p:cNvPr id="1282064" name="Oval 17">
            <a:extLst>
              <a:ext uri="{FF2B5EF4-FFF2-40B4-BE49-F238E27FC236}">
                <a16:creationId xmlns:a16="http://schemas.microsoft.com/office/drawing/2014/main" id="{4EBEC426-7491-4789-828B-0AA8B83FCD76}"/>
              </a:ext>
            </a:extLst>
          </p:cNvPr>
          <p:cNvSpPr>
            <a:spLocks noChangeArrowheads="1"/>
          </p:cNvSpPr>
          <p:nvPr/>
        </p:nvSpPr>
        <p:spPr bwMode="auto">
          <a:xfrm>
            <a:off x="6732588" y="4306888"/>
            <a:ext cx="1439862" cy="647700"/>
          </a:xfrm>
          <a:prstGeom prst="ellipse">
            <a:avLst/>
          </a:prstGeom>
          <a:solidFill>
            <a:srgbClr val="66FF33"/>
          </a:solidFill>
          <a:ln w="38100" cmpd="dbl">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3G</a:t>
            </a:r>
          </a:p>
          <a:p>
            <a:pPr algn="ctr" eaLnBrk="1" hangingPunct="1"/>
            <a:r>
              <a:rPr lang="zh-CN" altLang="en-US">
                <a:solidFill>
                  <a:schemeClr val="folHlink"/>
                </a:solidFill>
                <a:ea typeface="黑体" panose="02010609060101010101" pitchFamily="49" charset="-122"/>
              </a:rPr>
              <a:t>移动通信</a:t>
            </a:r>
          </a:p>
        </p:txBody>
      </p:sp>
      <p:sp>
        <p:nvSpPr>
          <p:cNvPr id="1282065" name="Oval 18">
            <a:extLst>
              <a:ext uri="{FF2B5EF4-FFF2-40B4-BE49-F238E27FC236}">
                <a16:creationId xmlns:a16="http://schemas.microsoft.com/office/drawing/2014/main" id="{AF979A2A-491B-42D0-AE0F-F364EDC47252}"/>
              </a:ext>
            </a:extLst>
          </p:cNvPr>
          <p:cNvSpPr>
            <a:spLocks noChangeArrowheads="1"/>
          </p:cNvSpPr>
          <p:nvPr/>
        </p:nvSpPr>
        <p:spPr bwMode="auto">
          <a:xfrm>
            <a:off x="6659563" y="2794000"/>
            <a:ext cx="1439862" cy="647700"/>
          </a:xfrm>
          <a:prstGeom prst="ellipse">
            <a:avLst/>
          </a:prstGeom>
          <a:solidFill>
            <a:srgbClr val="CC9900"/>
          </a:solidFill>
          <a:ln w="38100" cmpd="dbl">
            <a:solidFill>
              <a:schemeClr val="folHlink"/>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ea typeface="黑体" panose="02010609060101010101" pitchFamily="49" charset="-122"/>
              </a:rPr>
              <a:t>4G</a:t>
            </a:r>
          </a:p>
          <a:p>
            <a:pPr algn="ctr" eaLnBrk="1" hangingPunct="1"/>
            <a:r>
              <a:rPr lang="zh-CN" altLang="en-US">
                <a:solidFill>
                  <a:schemeClr val="folHlink"/>
                </a:solidFill>
                <a:ea typeface="黑体" panose="02010609060101010101" pitchFamily="49" charset="-122"/>
              </a:rPr>
              <a:t>移动通信</a:t>
            </a:r>
          </a:p>
        </p:txBody>
      </p:sp>
      <p:sp>
        <p:nvSpPr>
          <p:cNvPr id="1282066" name="Text Box 20">
            <a:extLst>
              <a:ext uri="{FF2B5EF4-FFF2-40B4-BE49-F238E27FC236}">
                <a16:creationId xmlns:a16="http://schemas.microsoft.com/office/drawing/2014/main" id="{312BDDB9-15D8-405A-9FB0-5D723B89C257}"/>
              </a:ext>
            </a:extLst>
          </p:cNvPr>
          <p:cNvSpPr txBox="1">
            <a:spLocks noChangeArrowheads="1"/>
          </p:cNvSpPr>
          <p:nvPr/>
        </p:nvSpPr>
        <p:spPr bwMode="auto">
          <a:xfrm>
            <a:off x="3579813" y="2908300"/>
            <a:ext cx="7175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a:solidFill>
                  <a:schemeClr val="folHlink"/>
                </a:solidFill>
                <a:ea typeface="黑体" panose="02010609060101010101" pitchFamily="49" charset="-122"/>
              </a:rPr>
              <a:t>Wi-Fi</a:t>
            </a:r>
          </a:p>
        </p:txBody>
      </p:sp>
      <p:sp>
        <p:nvSpPr>
          <p:cNvPr id="1282067" name="Text Box 21">
            <a:extLst>
              <a:ext uri="{FF2B5EF4-FFF2-40B4-BE49-F238E27FC236}">
                <a16:creationId xmlns:a16="http://schemas.microsoft.com/office/drawing/2014/main" id="{206FF18D-D73F-42B8-9183-F759DA403872}"/>
              </a:ext>
            </a:extLst>
          </p:cNvPr>
          <p:cNvSpPr txBox="1">
            <a:spLocks noChangeArrowheads="1"/>
          </p:cNvSpPr>
          <p:nvPr/>
        </p:nvSpPr>
        <p:spPr bwMode="auto">
          <a:xfrm>
            <a:off x="5076825" y="3195638"/>
            <a:ext cx="9461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a:solidFill>
                  <a:schemeClr val="folHlink"/>
                </a:solidFill>
                <a:ea typeface="黑体" panose="02010609060101010101" pitchFamily="49" charset="-122"/>
              </a:rPr>
              <a:t>WiMAX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2658" name="Picture 2" descr="CH9-5ed 无线网络">
            <a:extLst>
              <a:ext uri="{FF2B5EF4-FFF2-40B4-BE49-F238E27FC236}">
                <a16:creationId xmlns:a16="http://schemas.microsoft.com/office/drawing/2014/main" id="{74DADB0B-30EE-423C-AEFE-38A168A1B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301"/>
          <a:stretch>
            <a:fillRect/>
          </a:stretch>
        </p:blipFill>
        <p:spPr bwMode="auto">
          <a:xfrm>
            <a:off x="0" y="2420938"/>
            <a:ext cx="91440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2659" name="Freeform 3">
            <a:extLst>
              <a:ext uri="{FF2B5EF4-FFF2-40B4-BE49-F238E27FC236}">
                <a16:creationId xmlns:a16="http://schemas.microsoft.com/office/drawing/2014/main" id="{E729116C-538A-4781-880E-245433000518}"/>
              </a:ext>
            </a:extLst>
          </p:cNvPr>
          <p:cNvSpPr>
            <a:spLocks/>
          </p:cNvSpPr>
          <p:nvPr/>
        </p:nvSpPr>
        <p:spPr bwMode="auto">
          <a:xfrm>
            <a:off x="2454275" y="3284538"/>
            <a:ext cx="222250"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22660" name="Freeform 4">
            <a:extLst>
              <a:ext uri="{FF2B5EF4-FFF2-40B4-BE49-F238E27FC236}">
                <a16:creationId xmlns:a16="http://schemas.microsoft.com/office/drawing/2014/main" id="{0BBFBFD0-4531-499F-B59A-8614B3CDA555}"/>
              </a:ext>
            </a:extLst>
          </p:cNvPr>
          <p:cNvSpPr>
            <a:spLocks/>
          </p:cNvSpPr>
          <p:nvPr/>
        </p:nvSpPr>
        <p:spPr bwMode="auto">
          <a:xfrm>
            <a:off x="3244850" y="3644900"/>
            <a:ext cx="223838"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22661" name="Freeform 5">
            <a:extLst>
              <a:ext uri="{FF2B5EF4-FFF2-40B4-BE49-F238E27FC236}">
                <a16:creationId xmlns:a16="http://schemas.microsoft.com/office/drawing/2014/main" id="{0743610D-3062-4D2B-98B5-0C9AABF44241}"/>
              </a:ext>
            </a:extLst>
          </p:cNvPr>
          <p:cNvSpPr>
            <a:spLocks/>
          </p:cNvSpPr>
          <p:nvPr/>
        </p:nvSpPr>
        <p:spPr bwMode="auto">
          <a:xfrm>
            <a:off x="2454275" y="3789363"/>
            <a:ext cx="222250" cy="376237"/>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22662" name="Freeform 6">
            <a:extLst>
              <a:ext uri="{FF2B5EF4-FFF2-40B4-BE49-F238E27FC236}">
                <a16:creationId xmlns:a16="http://schemas.microsoft.com/office/drawing/2014/main" id="{E0F6569A-BD9A-42F0-8029-93C8096F88D6}"/>
              </a:ext>
            </a:extLst>
          </p:cNvPr>
          <p:cNvSpPr>
            <a:spLocks/>
          </p:cNvSpPr>
          <p:nvPr/>
        </p:nvSpPr>
        <p:spPr bwMode="auto">
          <a:xfrm>
            <a:off x="3244850" y="3141663"/>
            <a:ext cx="223838"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22663" name="Freeform 7">
            <a:extLst>
              <a:ext uri="{FF2B5EF4-FFF2-40B4-BE49-F238E27FC236}">
                <a16:creationId xmlns:a16="http://schemas.microsoft.com/office/drawing/2014/main" id="{62693FBD-2A59-4CD4-AD44-793010FF297C}"/>
              </a:ext>
            </a:extLst>
          </p:cNvPr>
          <p:cNvSpPr>
            <a:spLocks/>
          </p:cNvSpPr>
          <p:nvPr/>
        </p:nvSpPr>
        <p:spPr bwMode="auto">
          <a:xfrm>
            <a:off x="5859463" y="3213100"/>
            <a:ext cx="223837"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22664" name="Freeform 8">
            <a:extLst>
              <a:ext uri="{FF2B5EF4-FFF2-40B4-BE49-F238E27FC236}">
                <a16:creationId xmlns:a16="http://schemas.microsoft.com/office/drawing/2014/main" id="{9F3344AD-7F58-4F89-B100-CD90DB6AC176}"/>
              </a:ext>
            </a:extLst>
          </p:cNvPr>
          <p:cNvSpPr>
            <a:spLocks/>
          </p:cNvSpPr>
          <p:nvPr/>
        </p:nvSpPr>
        <p:spPr bwMode="auto">
          <a:xfrm>
            <a:off x="6653213" y="3644900"/>
            <a:ext cx="223837"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22665" name="Freeform 9">
            <a:extLst>
              <a:ext uri="{FF2B5EF4-FFF2-40B4-BE49-F238E27FC236}">
                <a16:creationId xmlns:a16="http://schemas.microsoft.com/office/drawing/2014/main" id="{2E26673F-FC94-48F9-9E5B-4B936C86E2C2}"/>
              </a:ext>
            </a:extLst>
          </p:cNvPr>
          <p:cNvSpPr>
            <a:spLocks/>
          </p:cNvSpPr>
          <p:nvPr/>
        </p:nvSpPr>
        <p:spPr bwMode="auto">
          <a:xfrm>
            <a:off x="5859463" y="3716338"/>
            <a:ext cx="223837" cy="374650"/>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22666" name="Freeform 10">
            <a:extLst>
              <a:ext uri="{FF2B5EF4-FFF2-40B4-BE49-F238E27FC236}">
                <a16:creationId xmlns:a16="http://schemas.microsoft.com/office/drawing/2014/main" id="{BDD28BF6-EE4E-4C52-B0A6-614C61CACF8B}"/>
              </a:ext>
            </a:extLst>
          </p:cNvPr>
          <p:cNvSpPr>
            <a:spLocks/>
          </p:cNvSpPr>
          <p:nvPr/>
        </p:nvSpPr>
        <p:spPr bwMode="auto">
          <a:xfrm>
            <a:off x="6586538" y="3141663"/>
            <a:ext cx="223837"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22667" name="Text Box 11">
            <a:extLst>
              <a:ext uri="{FF2B5EF4-FFF2-40B4-BE49-F238E27FC236}">
                <a16:creationId xmlns:a16="http://schemas.microsoft.com/office/drawing/2014/main" id="{1FF493B2-9CFA-45F4-8951-9FD36D982647}"/>
              </a:ext>
            </a:extLst>
          </p:cNvPr>
          <p:cNvSpPr txBox="1">
            <a:spLocks noChangeArrowheads="1"/>
          </p:cNvSpPr>
          <p:nvPr/>
        </p:nvSpPr>
        <p:spPr bwMode="auto">
          <a:xfrm>
            <a:off x="3348038"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1</a:t>
            </a:r>
          </a:p>
        </p:txBody>
      </p:sp>
      <p:sp>
        <p:nvSpPr>
          <p:cNvPr id="1222668" name="Text Box 12">
            <a:extLst>
              <a:ext uri="{FF2B5EF4-FFF2-40B4-BE49-F238E27FC236}">
                <a16:creationId xmlns:a16="http://schemas.microsoft.com/office/drawing/2014/main" id="{CFB8DAEF-C76E-4E06-B7D5-7FA63A0B2E73}"/>
              </a:ext>
            </a:extLst>
          </p:cNvPr>
          <p:cNvSpPr txBox="1">
            <a:spLocks noChangeArrowheads="1"/>
          </p:cNvSpPr>
          <p:nvPr/>
        </p:nvSpPr>
        <p:spPr bwMode="auto">
          <a:xfrm>
            <a:off x="6804025"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2</a:t>
            </a:r>
          </a:p>
        </p:txBody>
      </p:sp>
      <p:sp>
        <p:nvSpPr>
          <p:cNvPr id="1222669" name="Text Box 13">
            <a:extLst>
              <a:ext uri="{FF2B5EF4-FFF2-40B4-BE49-F238E27FC236}">
                <a16:creationId xmlns:a16="http://schemas.microsoft.com/office/drawing/2014/main" id="{F361FE67-193A-4DD4-8779-6AC5022D279B}"/>
              </a:ext>
            </a:extLst>
          </p:cNvPr>
          <p:cNvSpPr txBox="1">
            <a:spLocks noChangeArrowheads="1"/>
          </p:cNvSpPr>
          <p:nvPr/>
        </p:nvSpPr>
        <p:spPr bwMode="auto">
          <a:xfrm>
            <a:off x="395288" y="631825"/>
            <a:ext cx="838835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pPr>
            <a:r>
              <a:rPr lang="en-US" altLang="zh-CN" sz="2800">
                <a:solidFill>
                  <a:srgbClr val="333399"/>
                </a:solidFill>
                <a:ea typeface="黑体" panose="02010609060101010101" pitchFamily="49" charset="-122"/>
              </a:rPr>
              <a:t>ESS </a:t>
            </a:r>
            <a:r>
              <a:rPr lang="zh-CN" altLang="en-US" sz="2800">
                <a:solidFill>
                  <a:srgbClr val="333399"/>
                </a:solidFill>
                <a:ea typeface="黑体" panose="02010609060101010101" pitchFamily="49" charset="-122"/>
              </a:rPr>
              <a:t>还可通过叫做</a:t>
            </a:r>
            <a:r>
              <a:rPr lang="zh-CN" altLang="en-US" sz="2800">
                <a:solidFill>
                  <a:schemeClr val="hlink"/>
                </a:solidFill>
                <a:ea typeface="黑体" panose="02010609060101010101" pitchFamily="49" charset="-122"/>
              </a:rPr>
              <a:t>门户</a:t>
            </a:r>
            <a:r>
              <a:rPr lang="en-US" altLang="zh-CN" sz="2800">
                <a:solidFill>
                  <a:srgbClr val="333399"/>
                </a:solidFill>
                <a:ea typeface="黑体" panose="02010609060101010101" pitchFamily="49" charset="-122"/>
              </a:rPr>
              <a:t>(portal)</a:t>
            </a:r>
            <a:r>
              <a:rPr lang="zh-CN" altLang="en-US" sz="2800">
                <a:solidFill>
                  <a:srgbClr val="333399"/>
                </a:solidFill>
                <a:ea typeface="黑体" panose="02010609060101010101" pitchFamily="49" charset="-122"/>
              </a:rPr>
              <a:t>为无线用户提供</a:t>
            </a:r>
          </a:p>
          <a:p>
            <a:pPr algn="just" eaLnBrk="1" hangingPunct="1">
              <a:lnSpc>
                <a:spcPct val="110000"/>
              </a:lnSpc>
            </a:pPr>
            <a:r>
              <a:rPr lang="zh-CN" altLang="en-US" sz="2800">
                <a:solidFill>
                  <a:srgbClr val="333399"/>
                </a:solidFill>
                <a:ea typeface="黑体" panose="02010609060101010101" pitchFamily="49" charset="-122"/>
              </a:rPr>
              <a:t>到非 </a:t>
            </a:r>
            <a:r>
              <a:rPr lang="en-US" altLang="zh-CN" sz="2800">
                <a:solidFill>
                  <a:srgbClr val="333399"/>
                </a:solidFill>
                <a:ea typeface="黑体" panose="02010609060101010101" pitchFamily="49" charset="-122"/>
              </a:rPr>
              <a:t>802.11 </a:t>
            </a:r>
            <a:r>
              <a:rPr lang="zh-CN" altLang="en-US" sz="2800">
                <a:solidFill>
                  <a:srgbClr val="333399"/>
                </a:solidFill>
                <a:ea typeface="黑体" panose="02010609060101010101" pitchFamily="49" charset="-122"/>
              </a:rPr>
              <a:t>无线局域网（例如，到有线连接</a:t>
            </a:r>
          </a:p>
          <a:p>
            <a:pPr algn="just" eaLnBrk="1" hangingPunct="1">
              <a:lnSpc>
                <a:spcPct val="110000"/>
              </a:lnSpc>
            </a:pPr>
            <a:r>
              <a:rPr lang="zh-CN" altLang="en-US" sz="2800">
                <a:solidFill>
                  <a:srgbClr val="333399"/>
                </a:solidFill>
                <a:ea typeface="黑体" panose="02010609060101010101" pitchFamily="49" charset="-122"/>
              </a:rPr>
              <a:t>的因特网）的接入。门户的作用就相当于一个网桥。 </a:t>
            </a:r>
          </a:p>
        </p:txBody>
      </p:sp>
      <p:sp>
        <p:nvSpPr>
          <p:cNvPr id="346126" name="Rectangle 14">
            <a:extLst>
              <a:ext uri="{FF2B5EF4-FFF2-40B4-BE49-F238E27FC236}">
                <a16:creationId xmlns:a16="http://schemas.microsoft.com/office/drawing/2014/main" id="{746B0FC6-3F26-4E42-828D-08612370A265}"/>
              </a:ext>
            </a:extLst>
          </p:cNvPr>
          <p:cNvSpPr>
            <a:spLocks noChangeArrowheads="1"/>
          </p:cNvSpPr>
          <p:nvPr/>
        </p:nvSpPr>
        <p:spPr bwMode="auto">
          <a:xfrm>
            <a:off x="2024063" y="2808288"/>
            <a:ext cx="881062" cy="455612"/>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346126"/>
                                        </p:tgtEl>
                                        <p:attrNameLst>
                                          <p:attrName>style.visibility</p:attrName>
                                        </p:attrNameLst>
                                      </p:cBhvr>
                                      <p:to>
                                        <p:strVal val="visible"/>
                                      </p:to>
                                    </p:set>
                                    <p:animEffect transition="in" filter="checkerboard(across)">
                                      <p:cBhvr>
                                        <p:cTn id="7" dur="1000"/>
                                        <p:tgtEl>
                                          <p:spTgt spid="34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3682" name="Picture 2" descr="CH9-5ed 无线网络">
            <a:extLst>
              <a:ext uri="{FF2B5EF4-FFF2-40B4-BE49-F238E27FC236}">
                <a16:creationId xmlns:a16="http://schemas.microsoft.com/office/drawing/2014/main" id="{241EEF36-42DC-4D5B-B3EB-92C08FE17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301"/>
          <a:stretch>
            <a:fillRect/>
          </a:stretch>
        </p:blipFill>
        <p:spPr bwMode="auto">
          <a:xfrm>
            <a:off x="0" y="2420938"/>
            <a:ext cx="91440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3683" name="Freeform 3">
            <a:extLst>
              <a:ext uri="{FF2B5EF4-FFF2-40B4-BE49-F238E27FC236}">
                <a16:creationId xmlns:a16="http://schemas.microsoft.com/office/drawing/2014/main" id="{0E39A5FC-528A-4F5B-8AA1-3D95BF526BD7}"/>
              </a:ext>
            </a:extLst>
          </p:cNvPr>
          <p:cNvSpPr>
            <a:spLocks/>
          </p:cNvSpPr>
          <p:nvPr/>
        </p:nvSpPr>
        <p:spPr bwMode="auto">
          <a:xfrm>
            <a:off x="2454275" y="3284538"/>
            <a:ext cx="222250"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23684" name="Freeform 4">
            <a:extLst>
              <a:ext uri="{FF2B5EF4-FFF2-40B4-BE49-F238E27FC236}">
                <a16:creationId xmlns:a16="http://schemas.microsoft.com/office/drawing/2014/main" id="{616C3125-8CF7-4FB8-A102-0D84FDEDB1A9}"/>
              </a:ext>
            </a:extLst>
          </p:cNvPr>
          <p:cNvSpPr>
            <a:spLocks/>
          </p:cNvSpPr>
          <p:nvPr/>
        </p:nvSpPr>
        <p:spPr bwMode="auto">
          <a:xfrm>
            <a:off x="3244850" y="3644900"/>
            <a:ext cx="223838"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23685" name="Freeform 5">
            <a:extLst>
              <a:ext uri="{FF2B5EF4-FFF2-40B4-BE49-F238E27FC236}">
                <a16:creationId xmlns:a16="http://schemas.microsoft.com/office/drawing/2014/main" id="{F72E9413-CDC4-4318-93A1-DB33138088F6}"/>
              </a:ext>
            </a:extLst>
          </p:cNvPr>
          <p:cNvSpPr>
            <a:spLocks/>
          </p:cNvSpPr>
          <p:nvPr/>
        </p:nvSpPr>
        <p:spPr bwMode="auto">
          <a:xfrm>
            <a:off x="2454275" y="3789363"/>
            <a:ext cx="222250" cy="376237"/>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23686" name="Freeform 6">
            <a:extLst>
              <a:ext uri="{FF2B5EF4-FFF2-40B4-BE49-F238E27FC236}">
                <a16:creationId xmlns:a16="http://schemas.microsoft.com/office/drawing/2014/main" id="{184138D6-0E79-49DF-8B05-7D5AEC99058B}"/>
              </a:ext>
            </a:extLst>
          </p:cNvPr>
          <p:cNvSpPr>
            <a:spLocks/>
          </p:cNvSpPr>
          <p:nvPr/>
        </p:nvSpPr>
        <p:spPr bwMode="auto">
          <a:xfrm>
            <a:off x="3244850" y="3141663"/>
            <a:ext cx="223838"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23687" name="Freeform 7">
            <a:extLst>
              <a:ext uri="{FF2B5EF4-FFF2-40B4-BE49-F238E27FC236}">
                <a16:creationId xmlns:a16="http://schemas.microsoft.com/office/drawing/2014/main" id="{3028C307-8FDF-48BD-81F5-DA0A098A7931}"/>
              </a:ext>
            </a:extLst>
          </p:cNvPr>
          <p:cNvSpPr>
            <a:spLocks/>
          </p:cNvSpPr>
          <p:nvPr/>
        </p:nvSpPr>
        <p:spPr bwMode="auto">
          <a:xfrm>
            <a:off x="5859463" y="3213100"/>
            <a:ext cx="223837" cy="374650"/>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223688" name="Freeform 8">
            <a:extLst>
              <a:ext uri="{FF2B5EF4-FFF2-40B4-BE49-F238E27FC236}">
                <a16:creationId xmlns:a16="http://schemas.microsoft.com/office/drawing/2014/main" id="{0EB62909-87AD-455E-A69A-62B9B96F4AA0}"/>
              </a:ext>
            </a:extLst>
          </p:cNvPr>
          <p:cNvSpPr>
            <a:spLocks/>
          </p:cNvSpPr>
          <p:nvPr/>
        </p:nvSpPr>
        <p:spPr bwMode="auto">
          <a:xfrm>
            <a:off x="6653213" y="3644900"/>
            <a:ext cx="223837" cy="37306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223689" name="Freeform 9">
            <a:extLst>
              <a:ext uri="{FF2B5EF4-FFF2-40B4-BE49-F238E27FC236}">
                <a16:creationId xmlns:a16="http://schemas.microsoft.com/office/drawing/2014/main" id="{11B3F6DA-39A6-40B2-A986-8BDA3594D265}"/>
              </a:ext>
            </a:extLst>
          </p:cNvPr>
          <p:cNvSpPr>
            <a:spLocks/>
          </p:cNvSpPr>
          <p:nvPr/>
        </p:nvSpPr>
        <p:spPr bwMode="auto">
          <a:xfrm>
            <a:off x="5859463" y="3716338"/>
            <a:ext cx="223837" cy="374650"/>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223690" name="Freeform 10">
            <a:extLst>
              <a:ext uri="{FF2B5EF4-FFF2-40B4-BE49-F238E27FC236}">
                <a16:creationId xmlns:a16="http://schemas.microsoft.com/office/drawing/2014/main" id="{715D0072-6F5E-4C7E-8CFF-90F6FE438B47}"/>
              </a:ext>
            </a:extLst>
          </p:cNvPr>
          <p:cNvSpPr>
            <a:spLocks/>
          </p:cNvSpPr>
          <p:nvPr/>
        </p:nvSpPr>
        <p:spPr bwMode="auto">
          <a:xfrm>
            <a:off x="6586538" y="3141663"/>
            <a:ext cx="223837" cy="37465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223691" name="Text Box 11">
            <a:extLst>
              <a:ext uri="{FF2B5EF4-FFF2-40B4-BE49-F238E27FC236}">
                <a16:creationId xmlns:a16="http://schemas.microsoft.com/office/drawing/2014/main" id="{4BE88BD9-D3D0-4981-AA1A-88AE5E8158C1}"/>
              </a:ext>
            </a:extLst>
          </p:cNvPr>
          <p:cNvSpPr txBox="1">
            <a:spLocks noChangeArrowheads="1"/>
          </p:cNvSpPr>
          <p:nvPr/>
        </p:nvSpPr>
        <p:spPr bwMode="auto">
          <a:xfrm>
            <a:off x="3348038"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1</a:t>
            </a:r>
          </a:p>
        </p:txBody>
      </p:sp>
      <p:sp>
        <p:nvSpPr>
          <p:cNvPr id="1223692" name="Text Box 12">
            <a:extLst>
              <a:ext uri="{FF2B5EF4-FFF2-40B4-BE49-F238E27FC236}">
                <a16:creationId xmlns:a16="http://schemas.microsoft.com/office/drawing/2014/main" id="{D10EE5FD-F033-4CA4-9B8D-35569494CFE9}"/>
              </a:ext>
            </a:extLst>
          </p:cNvPr>
          <p:cNvSpPr txBox="1">
            <a:spLocks noChangeArrowheads="1"/>
          </p:cNvSpPr>
          <p:nvPr/>
        </p:nvSpPr>
        <p:spPr bwMode="auto">
          <a:xfrm>
            <a:off x="6804025" y="37163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333399"/>
                </a:solidFill>
                <a:ea typeface="黑体" panose="02010609060101010101" pitchFamily="49" charset="-122"/>
              </a:rPr>
              <a:t>AP</a:t>
            </a:r>
            <a:r>
              <a:rPr lang="en-US" altLang="zh-CN" baseline="-25000">
                <a:solidFill>
                  <a:srgbClr val="333399"/>
                </a:solidFill>
                <a:ea typeface="黑体" panose="02010609060101010101" pitchFamily="49" charset="-122"/>
              </a:rPr>
              <a:t>2</a:t>
            </a:r>
          </a:p>
        </p:txBody>
      </p:sp>
      <p:sp>
        <p:nvSpPr>
          <p:cNvPr id="347149" name="Line 13">
            <a:extLst>
              <a:ext uri="{FF2B5EF4-FFF2-40B4-BE49-F238E27FC236}">
                <a16:creationId xmlns:a16="http://schemas.microsoft.com/office/drawing/2014/main" id="{26BD2D8A-4E1E-41E9-B3BA-68C75DDC5D4A}"/>
              </a:ext>
            </a:extLst>
          </p:cNvPr>
          <p:cNvSpPr>
            <a:spLocks noChangeShapeType="1"/>
          </p:cNvSpPr>
          <p:nvPr/>
        </p:nvSpPr>
        <p:spPr bwMode="auto">
          <a:xfrm>
            <a:off x="1044575" y="5286375"/>
            <a:ext cx="5618163" cy="63500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23694" name="Text Box 14">
            <a:extLst>
              <a:ext uri="{FF2B5EF4-FFF2-40B4-BE49-F238E27FC236}">
                <a16:creationId xmlns:a16="http://schemas.microsoft.com/office/drawing/2014/main" id="{C3360468-B2FF-475D-8ADB-A8BEED088EEA}"/>
              </a:ext>
            </a:extLst>
          </p:cNvPr>
          <p:cNvSpPr txBox="1">
            <a:spLocks noChangeArrowheads="1"/>
          </p:cNvSpPr>
          <p:nvPr/>
        </p:nvSpPr>
        <p:spPr bwMode="auto">
          <a:xfrm>
            <a:off x="1395413" y="558800"/>
            <a:ext cx="6405562"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lang="zh-CN" altLang="en-US" sz="2800">
                <a:solidFill>
                  <a:srgbClr val="333399"/>
                </a:solidFill>
                <a:ea typeface="黑体" panose="02010609060101010101" pitchFamily="49" charset="-122"/>
              </a:rPr>
              <a:t>移动站 </a:t>
            </a:r>
            <a:r>
              <a:rPr lang="en-US" altLang="zh-CN" sz="2800">
                <a:solidFill>
                  <a:srgbClr val="333399"/>
                </a:solidFill>
                <a:ea typeface="黑体" panose="02010609060101010101" pitchFamily="49" charset="-122"/>
              </a:rPr>
              <a:t>A </a:t>
            </a:r>
            <a:r>
              <a:rPr lang="zh-CN" altLang="en-US" sz="2800">
                <a:solidFill>
                  <a:srgbClr val="333399"/>
                </a:solidFill>
                <a:ea typeface="黑体" panose="02010609060101010101" pitchFamily="49" charset="-122"/>
              </a:rPr>
              <a:t>从某一个基本服务集</a:t>
            </a:r>
            <a:r>
              <a:rPr lang="zh-CN" altLang="en-US" sz="2800">
                <a:solidFill>
                  <a:schemeClr val="hlink"/>
                </a:solidFill>
                <a:ea typeface="黑体" panose="02010609060101010101" pitchFamily="49" charset="-122"/>
              </a:rPr>
              <a:t>漫游</a:t>
            </a:r>
            <a:r>
              <a:rPr lang="zh-CN" altLang="en-US" sz="2800">
                <a:solidFill>
                  <a:srgbClr val="333399"/>
                </a:solidFill>
                <a:ea typeface="黑体" panose="02010609060101010101" pitchFamily="49" charset="-122"/>
              </a:rPr>
              <a:t>到</a:t>
            </a:r>
          </a:p>
          <a:p>
            <a:pPr algn="ctr" eaLnBrk="1" hangingPunct="1">
              <a:lnSpc>
                <a:spcPct val="110000"/>
              </a:lnSpc>
            </a:pPr>
            <a:r>
              <a:rPr lang="zh-CN" altLang="en-US" sz="2800">
                <a:solidFill>
                  <a:srgbClr val="333399"/>
                </a:solidFill>
                <a:ea typeface="黑体" panose="02010609060101010101" pitchFamily="49" charset="-122"/>
              </a:rPr>
              <a:t>另一个基本服务集（到 </a:t>
            </a:r>
            <a:r>
              <a:rPr lang="en-US" altLang="zh-CN" sz="2800">
                <a:solidFill>
                  <a:srgbClr val="333399"/>
                </a:solidFill>
                <a:ea typeface="黑体" panose="02010609060101010101" pitchFamily="49" charset="-122"/>
              </a:rPr>
              <a:t>A</a:t>
            </a:r>
            <a:r>
              <a:rPr lang="en-US" altLang="zh-CN" sz="2800">
                <a:solidFill>
                  <a:srgbClr val="333399"/>
                </a:solidFill>
                <a:ea typeface="黑体" panose="02010609060101010101" pitchFamily="49" charset="-122"/>
                <a:sym typeface="Symbol" panose="05050102010706020507" pitchFamily="18" charset="2"/>
              </a:rPr>
              <a:t> </a:t>
            </a:r>
            <a:r>
              <a:rPr lang="zh-CN" altLang="en-US" sz="2800">
                <a:solidFill>
                  <a:srgbClr val="333399"/>
                </a:solidFill>
                <a:ea typeface="黑体" panose="02010609060101010101" pitchFamily="49" charset="-122"/>
                <a:sym typeface="Symbol" panose="05050102010706020507" pitchFamily="18" charset="2"/>
              </a:rPr>
              <a:t>的位置）</a:t>
            </a:r>
            <a:r>
              <a:rPr lang="zh-CN" altLang="en-US" sz="2800">
                <a:solidFill>
                  <a:srgbClr val="333399"/>
                </a:solidFill>
                <a:ea typeface="黑体" panose="02010609060101010101" pitchFamily="49" charset="-122"/>
              </a:rPr>
              <a:t>，</a:t>
            </a:r>
          </a:p>
          <a:p>
            <a:pPr algn="ctr" eaLnBrk="1" hangingPunct="1">
              <a:lnSpc>
                <a:spcPct val="110000"/>
              </a:lnSpc>
            </a:pPr>
            <a:r>
              <a:rPr lang="zh-CN" altLang="en-US" sz="2800">
                <a:solidFill>
                  <a:srgbClr val="333399"/>
                </a:solidFill>
                <a:ea typeface="黑体" panose="02010609060101010101" pitchFamily="49" charset="-122"/>
              </a:rPr>
              <a:t>仍可保持与另一个移动站 </a:t>
            </a:r>
            <a:r>
              <a:rPr lang="en-US" altLang="zh-CN" sz="2800">
                <a:solidFill>
                  <a:srgbClr val="333399"/>
                </a:solidFill>
                <a:ea typeface="黑体" panose="02010609060101010101" pitchFamily="49" charset="-122"/>
              </a:rPr>
              <a:t>B </a:t>
            </a:r>
            <a:r>
              <a:rPr lang="zh-CN" altLang="en-US" sz="2800">
                <a:solidFill>
                  <a:srgbClr val="333399"/>
                </a:solidFill>
                <a:ea typeface="黑体" panose="02010609060101010101" pitchFamily="49" charset="-122"/>
              </a:rPr>
              <a:t>进行通信。 </a:t>
            </a:r>
          </a:p>
        </p:txBody>
      </p:sp>
      <p:sp>
        <p:nvSpPr>
          <p:cNvPr id="347152" name="Line 16">
            <a:extLst>
              <a:ext uri="{FF2B5EF4-FFF2-40B4-BE49-F238E27FC236}">
                <a16:creationId xmlns:a16="http://schemas.microsoft.com/office/drawing/2014/main" id="{1A6BC1CF-96CC-4435-B96D-321AB6A19572}"/>
              </a:ext>
            </a:extLst>
          </p:cNvPr>
          <p:cNvSpPr>
            <a:spLocks noChangeShapeType="1"/>
          </p:cNvSpPr>
          <p:nvPr/>
        </p:nvSpPr>
        <p:spPr bwMode="auto">
          <a:xfrm>
            <a:off x="1039813" y="5164138"/>
            <a:ext cx="6948487" cy="304800"/>
          </a:xfrm>
          <a:prstGeom prst="line">
            <a:avLst/>
          </a:prstGeom>
          <a:noFill/>
          <a:ln w="57150">
            <a:solidFill>
              <a:srgbClr val="00CC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7153" name="Line 17">
            <a:extLst>
              <a:ext uri="{FF2B5EF4-FFF2-40B4-BE49-F238E27FC236}">
                <a16:creationId xmlns:a16="http://schemas.microsoft.com/office/drawing/2014/main" id="{0499826B-84A5-4F80-97A8-CBB0C294932F}"/>
              </a:ext>
            </a:extLst>
          </p:cNvPr>
          <p:cNvSpPr>
            <a:spLocks noChangeShapeType="1"/>
          </p:cNvSpPr>
          <p:nvPr/>
        </p:nvSpPr>
        <p:spPr bwMode="auto">
          <a:xfrm flipV="1">
            <a:off x="6877050" y="5589588"/>
            <a:ext cx="1223963" cy="431800"/>
          </a:xfrm>
          <a:prstGeom prst="line">
            <a:avLst/>
          </a:prstGeom>
          <a:noFill/>
          <a:ln w="57150">
            <a:solidFill>
              <a:srgbClr val="00CC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347149"/>
                                        </p:tgtEl>
                                        <p:attrNameLst>
                                          <p:attrName>style.visibility</p:attrName>
                                        </p:attrNameLst>
                                      </p:cBhvr>
                                      <p:to>
                                        <p:strVal val="visible"/>
                                      </p:to>
                                    </p:set>
                                    <p:animEffect transition="in" filter="wipe(left)">
                                      <p:cBhvr>
                                        <p:cTn id="7" dur="3000"/>
                                        <p:tgtEl>
                                          <p:spTgt spid="347149"/>
                                        </p:tgtEl>
                                      </p:cBhvr>
                                    </p:animEffect>
                                  </p:childTnLst>
                                </p:cTn>
                              </p:par>
                              <p:par>
                                <p:cTn id="8" presetID="1" presetClass="entr" presetSubtype="0" fill="hold" nodeType="withEffect">
                                  <p:stCondLst>
                                    <p:cond delay="500"/>
                                  </p:stCondLst>
                                  <p:childTnLst>
                                    <p:set>
                                      <p:cBhvr>
                                        <p:cTn id="9" dur="1" fill="hold">
                                          <p:stCondLst>
                                            <p:cond delay="0"/>
                                          </p:stCondLst>
                                        </p:cTn>
                                        <p:tgtEl>
                                          <p:spTgt spid="347152"/>
                                        </p:tgtEl>
                                        <p:attrNameLst>
                                          <p:attrName>style.visibility</p:attrName>
                                        </p:attrNameLst>
                                      </p:cBhvr>
                                      <p:to>
                                        <p:strVal val="visible"/>
                                      </p:to>
                                    </p:set>
                                  </p:childTnLst>
                                </p:cTn>
                              </p:par>
                              <p:par>
                                <p:cTn id="10" presetID="1" presetClass="exit" presetSubtype="0" fill="hold" nodeType="withEffect">
                                  <p:stCondLst>
                                    <p:cond delay="2500"/>
                                  </p:stCondLst>
                                  <p:childTnLst>
                                    <p:set>
                                      <p:cBhvr>
                                        <p:cTn id="11" dur="1" fill="hold">
                                          <p:stCondLst>
                                            <p:cond delay="0"/>
                                          </p:stCondLst>
                                        </p:cTn>
                                        <p:tgtEl>
                                          <p:spTgt spid="347152"/>
                                        </p:tgtEl>
                                        <p:attrNameLst>
                                          <p:attrName>style.visibility</p:attrName>
                                        </p:attrNameLst>
                                      </p:cBhvr>
                                      <p:to>
                                        <p:strVal val="hidden"/>
                                      </p:to>
                                    </p:set>
                                  </p:childTnLst>
                                </p:cTn>
                              </p:par>
                              <p:par>
                                <p:cTn id="12" presetID="1" presetClass="entr" presetSubtype="0" fill="hold" nodeType="withEffect">
                                  <p:stCondLst>
                                    <p:cond delay="2500"/>
                                  </p:stCondLst>
                                  <p:childTnLst>
                                    <p:set>
                                      <p:cBhvr>
                                        <p:cTn id="13" dur="1" fill="hold">
                                          <p:stCondLst>
                                            <p:cond delay="0"/>
                                          </p:stCondLst>
                                        </p:cTn>
                                        <p:tgtEl>
                                          <p:spTgt spid="347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a:extLst>
              <a:ext uri="{FF2B5EF4-FFF2-40B4-BE49-F238E27FC236}">
                <a16:creationId xmlns:a16="http://schemas.microsoft.com/office/drawing/2014/main" id="{13400AB8-DE3D-400F-A933-3CE1ECD55B73}"/>
              </a:ext>
            </a:extLst>
          </p:cNvPr>
          <p:cNvSpPr>
            <a:spLocks noGrp="1" noChangeArrowheads="1"/>
          </p:cNvSpPr>
          <p:nvPr>
            <p:ph type="title"/>
          </p:nvPr>
        </p:nvSpPr>
        <p:spPr/>
        <p:txBody>
          <a:bodyPr/>
          <a:lstStyle/>
          <a:p>
            <a:pPr algn="ctr" eaLnBrk="1" hangingPunct="1"/>
            <a:r>
              <a:rPr lang="zh-CN" altLang="en-US" sz="4000"/>
              <a:t>与接入点 </a:t>
            </a:r>
            <a:r>
              <a:rPr lang="en-US" altLang="zh-CN" sz="4000"/>
              <a:t>AP </a:t>
            </a:r>
            <a:br>
              <a:rPr lang="en-US" altLang="zh-CN" sz="4000"/>
            </a:br>
            <a:r>
              <a:rPr lang="zh-CN" altLang="en-US" sz="4000"/>
              <a:t>建立</a:t>
            </a:r>
            <a:r>
              <a:rPr lang="zh-CN" altLang="en-US" sz="4000">
                <a:solidFill>
                  <a:schemeClr val="hlink"/>
                </a:solidFill>
              </a:rPr>
              <a:t>关联</a:t>
            </a:r>
            <a:r>
              <a:rPr lang="en-US" altLang="zh-CN" sz="4000"/>
              <a:t>(association)</a:t>
            </a:r>
          </a:p>
        </p:txBody>
      </p:sp>
      <p:sp>
        <p:nvSpPr>
          <p:cNvPr id="1224707" name="Rectangle 3">
            <a:extLst>
              <a:ext uri="{FF2B5EF4-FFF2-40B4-BE49-F238E27FC236}">
                <a16:creationId xmlns:a16="http://schemas.microsoft.com/office/drawing/2014/main" id="{D8D896CA-CE5A-4B3C-8E0F-738EC4CFC56A}"/>
              </a:ext>
            </a:extLst>
          </p:cNvPr>
          <p:cNvSpPr>
            <a:spLocks noGrp="1" noChangeArrowheads="1"/>
          </p:cNvSpPr>
          <p:nvPr>
            <p:ph type="body" idx="1"/>
          </p:nvPr>
        </p:nvSpPr>
        <p:spPr/>
        <p:txBody>
          <a:bodyPr/>
          <a:lstStyle/>
          <a:p>
            <a:pPr eaLnBrk="1" hangingPunct="1"/>
            <a:r>
              <a:rPr lang="zh-CN" altLang="en-US" sz="2800"/>
              <a:t>一个移动站若要加入到一个基本服务集 </a:t>
            </a:r>
            <a:r>
              <a:rPr lang="en-US" altLang="zh-CN" sz="2800"/>
              <a:t>BSS</a:t>
            </a:r>
            <a:r>
              <a:rPr lang="zh-CN" altLang="en-US" sz="2800"/>
              <a:t>，就必须先选择一个接入点 </a:t>
            </a:r>
            <a:r>
              <a:rPr lang="en-US" altLang="zh-CN" sz="2800"/>
              <a:t>AP</a:t>
            </a:r>
            <a:r>
              <a:rPr lang="zh-CN" altLang="en-US" sz="2800"/>
              <a:t>，并与此接入点</a:t>
            </a:r>
            <a:r>
              <a:rPr lang="zh-CN" altLang="en-US" sz="2800">
                <a:solidFill>
                  <a:schemeClr val="hlink"/>
                </a:solidFill>
              </a:rPr>
              <a:t>建立关联</a:t>
            </a:r>
            <a:r>
              <a:rPr lang="zh-CN" altLang="en-US" sz="2800"/>
              <a:t>。</a:t>
            </a:r>
          </a:p>
          <a:p>
            <a:pPr eaLnBrk="1" hangingPunct="1"/>
            <a:r>
              <a:rPr lang="zh-CN" altLang="en-US" sz="2800"/>
              <a:t>建立关联就表示这个移动站加入了选定的 </a:t>
            </a:r>
            <a:r>
              <a:rPr lang="en-US" altLang="zh-CN" sz="2800"/>
              <a:t>AP </a:t>
            </a:r>
            <a:r>
              <a:rPr lang="zh-CN" altLang="en-US" sz="2800"/>
              <a:t>所属的子网，并和这个 </a:t>
            </a:r>
            <a:r>
              <a:rPr lang="en-US" altLang="zh-CN" sz="2800"/>
              <a:t>AP </a:t>
            </a:r>
            <a:r>
              <a:rPr lang="zh-CN" altLang="en-US" sz="2800"/>
              <a:t>之间创建了一个虚拟线路。</a:t>
            </a:r>
          </a:p>
          <a:p>
            <a:pPr eaLnBrk="1" hangingPunct="1"/>
            <a:r>
              <a:rPr lang="zh-CN" altLang="en-US" sz="2800"/>
              <a:t>只有关联的 </a:t>
            </a:r>
            <a:r>
              <a:rPr lang="en-US" altLang="zh-CN" sz="2800"/>
              <a:t>AP </a:t>
            </a:r>
            <a:r>
              <a:rPr lang="zh-CN" altLang="en-US" sz="2800"/>
              <a:t>才向这个移动站发送数据帧，而这个移动站也只有通过关联的 </a:t>
            </a:r>
            <a:r>
              <a:rPr lang="en-US" altLang="zh-CN" sz="2800"/>
              <a:t>AP </a:t>
            </a:r>
            <a:r>
              <a:rPr lang="zh-CN" altLang="en-US" sz="2800"/>
              <a:t>才能向其他站点发送数据帧。</a:t>
            </a:r>
          </a:p>
        </p:txBody>
      </p:sp>
    </p:spTree>
  </p:cSld>
  <p:clrMapOvr>
    <a:masterClrMapping/>
  </p:clrMapOvr>
</p:sld>
</file>

<file path=ppt/theme/theme1.xml><?xml version="1.0" encoding="utf-8"?>
<a:theme xmlns:a="http://schemas.openxmlformats.org/drawingml/2006/main" name="13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3079</TotalTime>
  <Words>4718</Words>
  <Application>Microsoft Office PowerPoint</Application>
  <PresentationFormat>全屏显示(4:3)</PresentationFormat>
  <Paragraphs>634</Paragraphs>
  <Slides>66</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2" baseType="lpstr">
      <vt:lpstr>Arial</vt:lpstr>
      <vt:lpstr>Tahoma</vt:lpstr>
      <vt:lpstr>Times New Roman</vt:lpstr>
      <vt:lpstr>Wingdings</vt:lpstr>
      <vt:lpstr>131_Blends</vt:lpstr>
      <vt:lpstr>VISIO</vt:lpstr>
      <vt:lpstr>计算机网络（第 5 版）</vt:lpstr>
      <vt:lpstr>第 9 章  无线网络</vt:lpstr>
      <vt:lpstr>9.1  无线局域网 9.1.1  无线局域网的组成</vt:lpstr>
      <vt:lpstr>PowerPoint 演示文稿</vt:lpstr>
      <vt:lpstr>PowerPoint 演示文稿</vt:lpstr>
      <vt:lpstr>PowerPoint 演示文稿</vt:lpstr>
      <vt:lpstr>PowerPoint 演示文稿</vt:lpstr>
      <vt:lpstr>PowerPoint 演示文稿</vt:lpstr>
      <vt:lpstr>与接入点 AP  建立关联(association)</vt:lpstr>
      <vt:lpstr>移动站与 AP 建立关联的方法</vt:lpstr>
      <vt:lpstr>热点(hot spot)</vt:lpstr>
      <vt:lpstr>2. 移动自组网络 又称自组网络(ad hoc network) </vt:lpstr>
      <vt:lpstr>移动自组网络的应用前景 </vt:lpstr>
      <vt:lpstr>无线传感器网络 WSN (Wireless Sensor Network) </vt:lpstr>
      <vt:lpstr>传感器结点的形状(a)和组成(b) </vt:lpstr>
      <vt:lpstr>无线传感器网络主要的应用领域 </vt:lpstr>
      <vt:lpstr>移动自组网络 和移动 IP 并不相同 </vt:lpstr>
      <vt:lpstr>几种不同的接入</vt:lpstr>
      <vt:lpstr>9.1.2   802.11 局域网的物理层</vt:lpstr>
      <vt:lpstr>几种常用的 802.11 无线局域网 </vt:lpstr>
      <vt:lpstr>9.1.3  802.11 局域网的 MAC 层协议 1. CSMA/CA 协议 </vt:lpstr>
      <vt:lpstr>无线局域网的特殊问题 </vt:lpstr>
      <vt:lpstr>无线局域网的特殊问题 </vt:lpstr>
      <vt:lpstr>CSMA/CA 协议 </vt:lpstr>
      <vt:lpstr>802.11 的 MAC 层 </vt:lpstr>
      <vt:lpstr>DCF 子层在每一个结点使用 CSMA 机制的分布式接入算法，让各个站通过争用信道来获取发送权。因此 DCF 向上提供争用服务。 </vt:lpstr>
      <vt:lpstr>PCF 子层使用集中控制的接入算法把发送数据权 轮流交给各个站从而避免了碰撞的产生 </vt:lpstr>
      <vt:lpstr>帧间间隔 IFS </vt:lpstr>
      <vt:lpstr>三种帧间间隔 </vt:lpstr>
      <vt:lpstr>三种帧间间隔 </vt:lpstr>
      <vt:lpstr>三种帧间间隔 </vt:lpstr>
      <vt:lpstr>CSMA/CA 协议的原理 </vt:lpstr>
      <vt:lpstr>为什么信道空闲还要再等待 </vt:lpstr>
      <vt:lpstr>假定没有高优先级帧要发送 </vt:lpstr>
      <vt:lpstr>虚拟载波监听 </vt:lpstr>
      <vt:lpstr>虚拟载波监听的效果 </vt:lpstr>
      <vt:lpstr>网络分配向量 </vt:lpstr>
      <vt:lpstr>争用窗口 </vt:lpstr>
      <vt:lpstr>802.11 的退避机制</vt:lpstr>
      <vt:lpstr>二进制指数退避算法 </vt:lpstr>
      <vt:lpstr>退避计时器 (backoff timer)</vt:lpstr>
      <vt:lpstr>退避算法的使用情况 </vt:lpstr>
      <vt:lpstr>2. 对信道进行预约 </vt:lpstr>
      <vt:lpstr>2. 对信道进行预约 </vt:lpstr>
      <vt:lpstr>RTS 和 CTS 帧以及数据帧和ACK 帧的传输时间关系 </vt:lpstr>
      <vt:lpstr>9.1.4  802.11 局域网的 MAC 帧</vt:lpstr>
      <vt:lpstr>802.11 数据帧的三大部分 </vt:lpstr>
      <vt:lpstr>1. 关于 802.11 数据帧的地址</vt:lpstr>
      <vt:lpstr>PowerPoint 演示文稿</vt:lpstr>
      <vt:lpstr>序号控制字段、持续期字段 和帧控制字段 </vt:lpstr>
      <vt:lpstr>分片的发送举例 </vt:lpstr>
      <vt:lpstr>9.2  无线个人区域网 WPAN  (Wireless Personal Area Network) </vt:lpstr>
      <vt:lpstr>WPAN 和 WLAN 并不一样。 </vt:lpstr>
      <vt:lpstr>1.  蓝牙系统(Bluetooth)</vt:lpstr>
      <vt:lpstr>皮可网(piconet)</vt:lpstr>
      <vt:lpstr>蓝牙系统中的皮可网和扩散网 </vt:lpstr>
      <vt:lpstr>2.  低速 WPAN </vt:lpstr>
      <vt:lpstr>ZigBee 的特点</vt:lpstr>
      <vt:lpstr>ZigBee 的标准</vt:lpstr>
      <vt:lpstr>ZigBee 的协议栈 </vt:lpstr>
      <vt:lpstr>ZigBee 的组网方式可采用星形和网状拓扑，或两者的组合 </vt:lpstr>
      <vt:lpstr>3. 高速 WPAN</vt:lpstr>
      <vt:lpstr>9.3 无线城域网 WMAN (Wireless Metropolitan Area Network)  </vt:lpstr>
      <vt:lpstr>WiMAX Worldwide Interoperability for Microwave Access </vt:lpstr>
      <vt:lpstr>802.16 无线城域网服务范围的示意图 </vt:lpstr>
      <vt:lpstr>几种无线网络的比较 </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X HKLLY</cp:lastModifiedBy>
  <cp:revision>234</cp:revision>
  <dcterms:created xsi:type="dcterms:W3CDTF">2004-03-02T12:35:10Z</dcterms:created>
  <dcterms:modified xsi:type="dcterms:W3CDTF">2019-07-31T08:16:11Z</dcterms:modified>
</cp:coreProperties>
</file>