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93" r:id="rId24"/>
    <p:sldId id="292" r:id="rId25"/>
    <p:sldId id="279" r:id="rId26"/>
    <p:sldId id="280" r:id="rId27"/>
    <p:sldId id="281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9290-C24D-4D53-A3E0-86A8669EF29D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025CB-4CCF-406B-8E5E-6E3944A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3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5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4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5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25CB-4CCF-406B-8E5E-6E3944AB9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2D43-0540-41E9-AA80-44B86B80C4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7058-620A-4BB0-B283-8E63530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Created by: Hemant Mangla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Measurement Units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CSS supports many measurement units like</a:t>
            </a:r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% – percentage relative to another value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ex – unit is equivalent to height of the font’s lowercase letter x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em – em unit is equivalent to size of give font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vh</a:t>
            </a:r>
            <a:r>
              <a:rPr lang="en-US" dirty="0" smtClean="0"/>
              <a:t>, </a:t>
            </a:r>
            <a:r>
              <a:rPr lang="en-US" dirty="0" err="1" smtClean="0"/>
              <a:t>vw</a:t>
            </a:r>
            <a:r>
              <a:rPr lang="en-US" dirty="0" smtClean="0"/>
              <a:t> – 1% of viewport height and width respectively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px</a:t>
            </a:r>
            <a:r>
              <a:rPr lang="en-US" dirty="0" smtClean="0"/>
              <a:t> – measurement in screen pixel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pt</a:t>
            </a:r>
            <a:r>
              <a:rPr lang="en-US" dirty="0" smtClean="0"/>
              <a:t> – measurement in points. 1 point is equal to 1/72</a:t>
            </a:r>
            <a:r>
              <a:rPr lang="en-US" baseline="30000" dirty="0" smtClean="0"/>
              <a:t>nd</a:t>
            </a:r>
            <a:r>
              <a:rPr lang="en-US" dirty="0" smtClean="0"/>
              <a:t> of an inch.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	in, mm, cm – measurement in inch, millimeter and centimeter resp.</a:t>
            </a:r>
          </a:p>
        </p:txBody>
      </p:sp>
    </p:spTree>
    <p:extLst>
      <p:ext uri="{BB962C8B-B14F-4D97-AF65-F5344CB8AC3E}">
        <p14:creationId xmlns:p14="http://schemas.microsoft.com/office/powerpoint/2010/main" val="160012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Color Codes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In CSS, we can specify the color value in various format like</a:t>
            </a:r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Hex Code    	:   #RRGGBB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Short Code 	:   #RGB (shorter version of #RRGGBB)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RGB%          	:    rgb(</a:t>
            </a:r>
            <a:r>
              <a:rPr lang="en-US" dirty="0" err="1" smtClean="0"/>
              <a:t>rrr</a:t>
            </a:r>
            <a:r>
              <a:rPr lang="en-US" dirty="0" smtClean="0"/>
              <a:t>%, </a:t>
            </a:r>
            <a:r>
              <a:rPr lang="en-US" dirty="0" err="1" smtClean="0"/>
              <a:t>ggg</a:t>
            </a:r>
            <a:r>
              <a:rPr lang="en-US" dirty="0" smtClean="0"/>
              <a:t>%, </a:t>
            </a:r>
            <a:r>
              <a:rPr lang="en-US" dirty="0" err="1" smtClean="0"/>
              <a:t>bbb</a:t>
            </a:r>
            <a:r>
              <a:rPr lang="en-US" dirty="0" smtClean="0"/>
              <a:t>%)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RGB Absolute  :    rgb(</a:t>
            </a:r>
            <a:r>
              <a:rPr lang="en-US" dirty="0" err="1" smtClean="0"/>
              <a:t>rrr</a:t>
            </a:r>
            <a:r>
              <a:rPr lang="en-US" dirty="0" smtClean="0"/>
              <a:t>, </a:t>
            </a:r>
            <a:r>
              <a:rPr lang="en-US" dirty="0" err="1" smtClean="0"/>
              <a:t>ggg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keyword	:    aqua, black, red etc.</a:t>
            </a:r>
          </a:p>
        </p:txBody>
      </p:sp>
    </p:spTree>
    <p:extLst>
      <p:ext uri="{BB962C8B-B14F-4D97-AF65-F5344CB8AC3E}">
        <p14:creationId xmlns:p14="http://schemas.microsoft.com/office/powerpoint/2010/main" val="142490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Box Model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box model is essentially a box that wraps around every HTML </a:t>
            </a:r>
            <a:r>
              <a:rPr lang="en-US" dirty="0" smtClean="0"/>
              <a:t>element.</a:t>
            </a:r>
          </a:p>
          <a:p>
            <a:r>
              <a:rPr lang="en-US" dirty="0" smtClean="0"/>
              <a:t>It consists of: margins, borders, padding, and the actual content.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67" y="3479470"/>
            <a:ext cx="5759533" cy="238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479470"/>
            <a:ext cx="415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Border</a:t>
            </a:r>
            <a:r>
              <a:rPr lang="en-US" dirty="0"/>
              <a:t> - A border that goes around the </a:t>
            </a:r>
            <a:r>
              <a:rPr lang="en-US" dirty="0" smtClean="0"/>
              <a:t>padding </a:t>
            </a:r>
            <a:r>
              <a:rPr lang="en-US" dirty="0"/>
              <a:t>and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CSS provide various properties to </a:t>
            </a:r>
            <a:r>
              <a:rPr lang="en-US" sz="2800" dirty="0" smtClean="0"/>
              <a:t>an </a:t>
            </a:r>
            <a:r>
              <a:rPr lang="en-US" sz="2800" dirty="0" smtClean="0"/>
              <a:t>element which are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Background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/>
              <a:t>b</a:t>
            </a:r>
            <a:r>
              <a:rPr lang="en-US" dirty="0" smtClean="0"/>
              <a:t>ackground-color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/>
              <a:t>b</a:t>
            </a:r>
            <a:r>
              <a:rPr lang="en-US" dirty="0" smtClean="0"/>
              <a:t>ackground-image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/>
              <a:t>b</a:t>
            </a:r>
            <a:r>
              <a:rPr lang="en-US" dirty="0" smtClean="0"/>
              <a:t>ackground-repeat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background-position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background-attachment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5093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Fonts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font-family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font-style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font-variant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font-weight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font-size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Font</a:t>
            </a:r>
            <a:endParaRPr lang="en-US" dirty="0"/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Text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color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direction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letter-spacing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word-spacing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text-indent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text-align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text-decoration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text-transform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white-space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8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>
            <a:normAutofit lnSpcReduction="10000"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Image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width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height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-opacity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Link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:link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:visited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:hover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:active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8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Table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border-collapse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border-spacing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caption-side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empty-cells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table-layout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Border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border-color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border-style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border-width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7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Margin and Padding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margin-left, margin-right, margin-bottom, margin-top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padding-left, padding-right, padding-bottom, padding-top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List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list-style-type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list-style-position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/>
              <a:t>l</a:t>
            </a:r>
            <a:r>
              <a:rPr lang="en-US" dirty="0" smtClean="0"/>
              <a:t>ist-style-image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list-style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marker-offset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 smtClean="0"/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3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Outlines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outline-width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outline-style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outline-color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outline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Cursors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cursor:  auto, crosshair, pointer, move, e-resize, ne-resize, nw-resize, n-resize, se-resize,    	sw-resize, s-resize, w-resize, text, wait, help, &lt;url&gt;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Cascading Style Sheets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used to control the style of a web document in a simple and easy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CSS, we can control the color, font-size, font-family and many other things of a text.</a:t>
            </a:r>
          </a:p>
          <a:p>
            <a:r>
              <a:rPr lang="en-US" dirty="0" smtClean="0"/>
              <a:t>We can also set the size of images, paragraph, their background color and many more other things using CSS.</a:t>
            </a:r>
          </a:p>
          <a:p>
            <a:r>
              <a:rPr lang="en-US" dirty="0" smtClean="0"/>
              <a:t>In simple words, CSS make an HTML page attractive and user friendly.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9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Properties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Dimension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height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width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line-height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max-height, min-height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max-width, min-width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Scrollbar properties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overflow:  visible, hidden, scroll, 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7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Positioning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CSS help us to position our HTML element. We can put any HTML element at whatever location we like.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Following is the main and mostly used type of the CSS positioning</a:t>
            </a:r>
          </a:p>
          <a:p>
            <a:pPr marL="514350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/>
              <a:t>Relative Positioning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Set position of the HTML elements relative to where it normally appears.</a:t>
            </a:r>
          </a:p>
          <a:p>
            <a:pPr marL="514350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/>
              <a:t>Absolute Positioning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Set position relative </a:t>
            </a:r>
            <a:r>
              <a:rPr lang="en-US" dirty="0"/>
              <a:t>to </a:t>
            </a:r>
            <a:r>
              <a:rPr lang="en-US" dirty="0" smtClean="0"/>
              <a:t>it’s </a:t>
            </a:r>
            <a:r>
              <a:rPr lang="en-US" dirty="0"/>
              <a:t>nearest positioned </a:t>
            </a:r>
            <a:r>
              <a:rPr lang="en-US" dirty="0" smtClean="0"/>
              <a:t>ancestor. Remove element from flow of the document.</a:t>
            </a:r>
          </a:p>
          <a:p>
            <a:pPr marL="514350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/>
              <a:t>Fixed Positioning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smtClean="0"/>
              <a:t>Fixed the position of an element, regardless of scrolling. Position will be relative to browser’s    window and it also removed element from the normal flow of the document.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800" dirty="0" smtClean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Positioning Attributes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CSS positioning is done by using the following attributes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position</a:t>
            </a:r>
            <a:r>
              <a:rPr lang="en-US" sz="2800" dirty="0" smtClean="0"/>
              <a:t> -  Specify types of positioning (e.g. relative, fixed etc.) 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 smtClean="0">
                <a:solidFill>
                  <a:srgbClr val="C00000"/>
                </a:solidFill>
              </a:rPr>
              <a:t>eft, right, top, bottom </a:t>
            </a:r>
            <a:r>
              <a:rPr lang="en-US" sz="2800" dirty="0" smtClean="0"/>
              <a:t>-  Set left, right, top and bottom </a:t>
            </a:r>
            <a:r>
              <a:rPr lang="en-US" sz="2800" dirty="0" smtClean="0"/>
              <a:t>position of the </a:t>
            </a:r>
            <a:r>
              <a:rPr lang="en-US" sz="2800" dirty="0" smtClean="0"/>
              <a:t>element respectively.</a:t>
            </a:r>
            <a:endParaRPr lang="en-US" dirty="0" smtClean="0"/>
          </a:p>
          <a:p>
            <a:pPr marL="0" lvl="1" indent="0">
              <a:lnSpc>
                <a:spcPct val="200000"/>
              </a:lnSpc>
              <a:spcBef>
                <a:spcPts val="1000"/>
              </a:spcBef>
              <a:buNone/>
            </a:pPr>
            <a:r>
              <a:rPr lang="en-US" dirty="0" smtClean="0"/>
              <a:t>E.g.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67374"/>
              </p:ext>
            </p:extLst>
          </p:nvPr>
        </p:nvGraphicFramePr>
        <p:xfrm>
          <a:off x="1884733" y="4251368"/>
          <a:ext cx="8140700" cy="30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4" imgW="8140680" imgH="2797560" progId="Word.OpenDocumentText.12">
                  <p:embed/>
                </p:oleObj>
              </mc:Choice>
              <mc:Fallback>
                <p:oleObj name="Document" r:id="rId4" imgW="8140680" imgH="2797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4733" y="4251368"/>
                        <a:ext cx="8140700" cy="303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76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</a:t>
            </a:r>
            <a:r>
              <a:rPr lang="en-US" b="1" dirty="0" smtClean="0">
                <a:solidFill>
                  <a:srgbClr val="0070C0"/>
                </a:solidFill>
              </a:rPr>
              <a:t>Display 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/>
              <a:t>CSS display property specifies if/how an element is displayed</a:t>
            </a:r>
            <a:r>
              <a:rPr lang="en-US" sz="2800" dirty="0" smtClean="0"/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There is many different display values in CSS. Few of them are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Inline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Inline-block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Block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None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6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Floating elements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The float property specifies how an element should float.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This is used for positioning and layout on web pages.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The float property can have the one of the following values: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left </a:t>
            </a:r>
            <a:r>
              <a:rPr lang="en-US" dirty="0"/>
              <a:t>- The element floats to the left of its container</a:t>
            </a:r>
          </a:p>
          <a:p>
            <a:pPr lvl="1"/>
            <a:r>
              <a:rPr lang="en-US" dirty="0"/>
              <a:t>right- The element floats to the right of its container</a:t>
            </a:r>
          </a:p>
          <a:p>
            <a:pPr lvl="1"/>
            <a:r>
              <a:rPr lang="en-US" dirty="0"/>
              <a:t>none - The element does not float (will be displayed just where it occurs in the text). This is default</a:t>
            </a:r>
          </a:p>
          <a:p>
            <a:pPr lvl="1"/>
            <a:r>
              <a:rPr lang="en-US" dirty="0"/>
              <a:t>inherit - The element inherits the float value of its parent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124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Layers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We can create layers of various divisions using CSS. 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This can be done by using CSS </a:t>
            </a:r>
            <a:r>
              <a:rPr lang="en-US" sz="2800" i="1" dirty="0" smtClean="0"/>
              <a:t>z-index</a:t>
            </a:r>
            <a:r>
              <a:rPr lang="en-US" sz="2800" dirty="0" smtClean="0"/>
              <a:t> property.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The z-index property is used along with the </a:t>
            </a:r>
            <a:r>
              <a:rPr lang="en-US" sz="2800" i="1" dirty="0"/>
              <a:t>position</a:t>
            </a:r>
            <a:r>
              <a:rPr lang="en-US" sz="2800" dirty="0"/>
              <a:t> property to create an effect of </a:t>
            </a:r>
            <a:r>
              <a:rPr lang="en-US" sz="2800" dirty="0" smtClean="0"/>
              <a:t>layers.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You can specify which element should come on top and which element should come at </a:t>
            </a:r>
            <a:r>
              <a:rPr lang="en-US" sz="2800" dirty="0" smtClean="0"/>
              <a:t>bottom.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088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Layers Example (code)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726384"/>
              </p:ext>
            </p:extLst>
          </p:nvPr>
        </p:nvGraphicFramePr>
        <p:xfrm>
          <a:off x="1020763" y="1401763"/>
          <a:ext cx="9085262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Document" r:id="rId4" imgW="8283600" imgH="5418000" progId="Word.OpenDocumentText.12">
                  <p:embed/>
                </p:oleObj>
              </mc:Choice>
              <mc:Fallback>
                <p:oleObj name="Document" r:id="rId4" imgW="828360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763" y="1401763"/>
                        <a:ext cx="9085262" cy="593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30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Layers Example (Result)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69" y="2066306"/>
            <a:ext cx="8170222" cy="3942608"/>
          </a:xfrm>
        </p:spPr>
      </p:pic>
    </p:spTree>
    <p:extLst>
      <p:ext uri="{BB962C8B-B14F-4D97-AF65-F5344CB8AC3E}">
        <p14:creationId xmlns:p14="http://schemas.microsoft.com/office/powerpoint/2010/main" val="1243793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of CSS3 tags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CSS3 is the upgraded version of CSS2</a:t>
            </a:r>
            <a:endParaRPr lang="en-US" sz="2800" dirty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This can be </a:t>
            </a:r>
            <a:r>
              <a:rPr lang="en-US" sz="2800" dirty="0"/>
              <a:t>used to display the web page differently which can change depending on your screen </a:t>
            </a:r>
            <a:r>
              <a:rPr lang="en-US" sz="2800" dirty="0" smtClean="0"/>
              <a:t>size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Changes to the design of a document can be applied quickly and </a:t>
            </a:r>
            <a:r>
              <a:rPr lang="en-US" sz="2800" dirty="0" smtClean="0"/>
              <a:t>easily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5413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New things in CSS3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Media Queries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Namespaces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Selectors level 3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Color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Rounded Corners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2D/3D Transformations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Multi Background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41567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Cascading Style Sheets (Contd.)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CSS comprises of style rules that are interpreted by the browser and then applied to the corresponding elements in your document. A style rule is made of three parts </a:t>
            </a:r>
          </a:p>
          <a:p>
            <a:r>
              <a:rPr lang="en-US" b="1" dirty="0" smtClean="0"/>
              <a:t>Selectors:</a:t>
            </a:r>
            <a:r>
              <a:rPr lang="en-US" dirty="0" smtClean="0"/>
              <a:t> HTML tag, class, or id on which property will be applied.</a:t>
            </a:r>
          </a:p>
          <a:p>
            <a:r>
              <a:rPr lang="en-US" b="1" dirty="0" smtClean="0"/>
              <a:t>Property: </a:t>
            </a:r>
            <a:r>
              <a:rPr lang="en-US" dirty="0" smtClean="0"/>
              <a:t>Property is like HTML attribute which modifies the selector.</a:t>
            </a:r>
            <a:endParaRPr lang="en-US" b="1" dirty="0" smtClean="0"/>
          </a:p>
          <a:p>
            <a:r>
              <a:rPr lang="en-US" b="1" dirty="0" smtClean="0"/>
              <a:t>Value:</a:t>
            </a:r>
            <a:r>
              <a:rPr lang="en-US" dirty="0"/>
              <a:t> </a:t>
            </a:r>
            <a:r>
              <a:rPr lang="en-US" dirty="0" smtClean="0"/>
              <a:t>      The value that will be assigned to that property.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029" name="Picture 5" descr="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82" y="4809709"/>
            <a:ext cx="5283323" cy="150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Media Queries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@media</a:t>
            </a:r>
            <a:r>
              <a:rPr lang="en-US" sz="2800" dirty="0" smtClean="0"/>
              <a:t> at rules, used to target styles at specific media, such as </a:t>
            </a:r>
            <a:r>
              <a:rPr lang="en-US" sz="2800" b="1" dirty="0" smtClean="0"/>
              <a:t>screen</a:t>
            </a:r>
            <a:r>
              <a:rPr lang="en-US" sz="2800" dirty="0" smtClean="0"/>
              <a:t> or </a:t>
            </a:r>
            <a:r>
              <a:rPr lang="en-US" sz="2800" b="1" dirty="0" smtClean="0"/>
              <a:t>print</a:t>
            </a:r>
            <a:r>
              <a:rPr lang="en-US" sz="2800" dirty="0" smtClean="0"/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But this can be pushed to an even greater level of sophistication, enabling you to specify </a:t>
            </a:r>
            <a:r>
              <a:rPr lang="en-US" sz="2800" b="1" dirty="0"/>
              <a:t>different design choices depending on screen </a:t>
            </a:r>
            <a:r>
              <a:rPr lang="en-US" sz="2800" b="1" dirty="0" smtClean="0"/>
              <a:t>size.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A page can then be optimized and laid out completely differently for </a:t>
            </a:r>
            <a:r>
              <a:rPr lang="en-US" sz="2800" b="1" dirty="0"/>
              <a:t>mobile phones</a:t>
            </a:r>
            <a:r>
              <a:rPr lang="en-US" sz="2800" dirty="0"/>
              <a:t>, </a:t>
            </a:r>
            <a:r>
              <a:rPr lang="en-US" sz="2800" b="1" dirty="0"/>
              <a:t>tablets</a:t>
            </a:r>
            <a:r>
              <a:rPr lang="en-US" sz="2800" dirty="0"/>
              <a:t>, and varying browser </a:t>
            </a:r>
            <a:r>
              <a:rPr lang="en-US" sz="2800" b="1" dirty="0"/>
              <a:t>window sizes</a:t>
            </a:r>
            <a:r>
              <a:rPr lang="en-US" sz="2800" dirty="0"/>
              <a:t>.</a:t>
            </a:r>
            <a:endParaRPr lang="en-US" sz="3200" b="1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9239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Media Queries (Contd.)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Using media queries, we can make our page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Browser-size specific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Orientation specific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Device specific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Or Others like device’s resolution, aspect ratio etc. </a:t>
            </a:r>
          </a:p>
        </p:txBody>
      </p:sp>
    </p:spTree>
    <p:extLst>
      <p:ext uri="{BB962C8B-B14F-4D97-AF65-F5344CB8AC3E}">
        <p14:creationId xmlns:p14="http://schemas.microsoft.com/office/powerpoint/2010/main" val="1456900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Browser-size specific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026" y="1690688"/>
            <a:ext cx="6978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9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Orientation Specific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238" y="1690688"/>
            <a:ext cx="8012257" cy="39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04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Device specific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</a:pPr>
            <a:r>
              <a:rPr lang="en-US" sz="2800" b="1" dirty="0"/>
              <a:t>CSS </a:t>
            </a:r>
            <a:r>
              <a:rPr lang="en-US" sz="2800" b="1" dirty="0" smtClean="0"/>
              <a:t>pixel</a:t>
            </a:r>
            <a:r>
              <a:rPr lang="en-US" sz="2800" dirty="0"/>
              <a:t> need not be the same as a </a:t>
            </a:r>
            <a:r>
              <a:rPr lang="en-US" sz="2800" b="1" dirty="0"/>
              <a:t>physical </a:t>
            </a:r>
            <a:r>
              <a:rPr lang="en-US" sz="2800" b="1" dirty="0" smtClean="0"/>
              <a:t>pixel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While a screen may physically be 720 pixels wide, a browser may actually apply CSS assuming that it is 480 pixels </a:t>
            </a:r>
            <a:r>
              <a:rPr lang="en-US" sz="2800" dirty="0" smtClean="0"/>
              <a:t>wide.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E.g.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84" y="4001294"/>
            <a:ext cx="7323426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Others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Depending on device resolution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25" y="2369437"/>
            <a:ext cx="7577633" cy="204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9595"/>
            <a:ext cx="580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Depending on aspect ration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25" y="5305099"/>
            <a:ext cx="7577633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CSS selector in various different ways</a:t>
            </a:r>
          </a:p>
          <a:p>
            <a:r>
              <a:rPr lang="en-US" dirty="0" smtClean="0"/>
              <a:t>Type Selector</a:t>
            </a:r>
          </a:p>
          <a:p>
            <a:pPr marL="457200" lvl="1" indent="0">
              <a:buNone/>
            </a:pPr>
            <a:r>
              <a:rPr lang="en-US" dirty="0" smtClean="0"/>
              <a:t>Select on basis of the type of HTML tag.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Universal Selector</a:t>
            </a:r>
          </a:p>
          <a:p>
            <a:pPr marL="457200" lvl="1" indent="0">
              <a:buNone/>
            </a:pPr>
            <a:r>
              <a:rPr lang="en-US" dirty="0" smtClean="0"/>
              <a:t>Matches the name of any element type.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2540" y="3190217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h1 </a:t>
            </a: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6187" y="5266424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*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4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Descendant Selector</a:t>
            </a:r>
          </a:p>
          <a:p>
            <a:pPr marL="457200" lvl="1" indent="0">
              <a:buNone/>
            </a:pPr>
            <a:r>
              <a:rPr lang="en-US" dirty="0" smtClean="0"/>
              <a:t>Select a particular element if it’s lies inside a particular element.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Selector</a:t>
            </a:r>
          </a:p>
          <a:p>
            <a:pPr marL="457200" lvl="1" indent="0">
              <a:buNone/>
            </a:pPr>
            <a:r>
              <a:rPr lang="en-US" dirty="0" smtClean="0"/>
              <a:t>Select on the basis of the class name.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187" y="2738955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ul 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1190" y="4720159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.class_name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6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</a:p>
          <a:p>
            <a:pPr marL="457200" lvl="1" indent="0">
              <a:buNone/>
            </a:pPr>
            <a:r>
              <a:rPr lang="en-US" dirty="0" smtClean="0"/>
              <a:t>Select on the basis of the Id of the element.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Child Selector</a:t>
            </a:r>
          </a:p>
          <a:p>
            <a:pPr marL="457200" lvl="1" indent="0">
              <a:buNone/>
            </a:pPr>
            <a:r>
              <a:rPr lang="en-US" dirty="0" smtClean="0"/>
              <a:t>Select a particular element if it is the direct child of other particular element.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187" y="2738955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#black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1190" y="4720159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b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ody &gt; p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Selector</a:t>
            </a:r>
          </a:p>
          <a:p>
            <a:pPr marL="457200" lvl="1" indent="0">
              <a:buNone/>
            </a:pPr>
            <a:r>
              <a:rPr lang="en-US" dirty="0" smtClean="0"/>
              <a:t>Select an element of the particular attribute.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Grouping Selector</a:t>
            </a:r>
          </a:p>
          <a:p>
            <a:pPr marL="457200" lvl="1" indent="0">
              <a:buNone/>
            </a:pPr>
            <a:r>
              <a:rPr lang="en-US" dirty="0" smtClean="0"/>
              <a:t>Select more than a element in a group.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187" y="2738955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Input[type=</a:t>
            </a: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  <a:latin typeface="Menlo"/>
              </a:rPr>
              <a:t>“text”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1190" y="4720159"/>
            <a:ext cx="3372592" cy="9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13131"/>
                </a:solidFill>
                <a:latin typeface="Menlo"/>
              </a:rPr>
              <a:t>h1, h2, h3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#36CFFF;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that we can select the elements using CSS pseudo classes</a:t>
            </a:r>
            <a:endParaRPr lang="en-US" dirty="0"/>
          </a:p>
          <a:p>
            <a:pPr marL="457200" lvl="1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E::before                   </a:t>
            </a:r>
            <a:r>
              <a:rPr lang="en-US" dirty="0" smtClean="0"/>
              <a:t>: generated </a:t>
            </a:r>
            <a:r>
              <a:rPr lang="en-US" dirty="0"/>
              <a:t>content before an E element's content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E::after		      </a:t>
            </a:r>
            <a:r>
              <a:rPr lang="en-US" dirty="0" smtClean="0"/>
              <a:t>: generated </a:t>
            </a:r>
            <a:r>
              <a:rPr lang="en-US" dirty="0"/>
              <a:t>content </a:t>
            </a:r>
            <a:r>
              <a:rPr lang="en-US" dirty="0" smtClean="0"/>
              <a:t>after </a:t>
            </a:r>
            <a:r>
              <a:rPr lang="en-US" dirty="0"/>
              <a:t>an E element's content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E:root		      </a:t>
            </a:r>
            <a:r>
              <a:rPr lang="en-US" dirty="0" smtClean="0"/>
              <a:t>: an </a:t>
            </a:r>
            <a:r>
              <a:rPr lang="en-US" dirty="0"/>
              <a:t>E element, root of the document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E:nth-child(n)	      </a:t>
            </a:r>
            <a:r>
              <a:rPr lang="en-US" dirty="0" smtClean="0"/>
              <a:t>: an </a:t>
            </a:r>
            <a:r>
              <a:rPr lang="en-US" dirty="0"/>
              <a:t>E element, the n-</a:t>
            </a:r>
            <a:r>
              <a:rPr lang="en-US" dirty="0" err="1"/>
              <a:t>th</a:t>
            </a:r>
            <a:r>
              <a:rPr lang="en-US" dirty="0"/>
              <a:t> child of its parent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E:nth-last-child(n)    </a:t>
            </a:r>
            <a:r>
              <a:rPr lang="en-US" dirty="0" smtClean="0"/>
              <a:t>: an E element, the n-</a:t>
            </a:r>
            <a:r>
              <a:rPr lang="en-US" dirty="0" err="1" smtClean="0"/>
              <a:t>th</a:t>
            </a:r>
            <a:r>
              <a:rPr lang="en-US" dirty="0" smtClean="0"/>
              <a:t> child of its parent from last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E:last-child</a:t>
            </a:r>
            <a:r>
              <a:rPr lang="en-US" i="1" dirty="0"/>
              <a:t>	</a:t>
            </a:r>
            <a:r>
              <a:rPr lang="en-US" i="1" dirty="0" smtClean="0"/>
              <a:t>      </a:t>
            </a:r>
            <a:r>
              <a:rPr lang="en-US" dirty="0" smtClean="0"/>
              <a:t>: </a:t>
            </a:r>
            <a:r>
              <a:rPr lang="en-US" dirty="0"/>
              <a:t>an E element, last child of its parent</a:t>
            </a:r>
            <a:r>
              <a:rPr lang="en-US" i="1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E:only-child	      </a:t>
            </a:r>
            <a:r>
              <a:rPr lang="en-US" dirty="0" smtClean="0"/>
              <a:t>: </a:t>
            </a:r>
            <a:r>
              <a:rPr lang="en-US" dirty="0"/>
              <a:t>an E element, only child of its parent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E:link, E:visited etc.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CSS Rule Overriding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inline style sheet takes highest priority. So, it will override any rule defined in &lt;style&gt;...&lt;/style&gt; tags or rules defined in any external style sheet file.</a:t>
            </a:r>
          </a:p>
          <a:p>
            <a:r>
              <a:rPr lang="en-US" dirty="0"/>
              <a:t>Any rule defined in &lt;style&gt;...&lt;/style&gt; tags will override rules defined in any external style sheet file.</a:t>
            </a:r>
          </a:p>
          <a:p>
            <a:r>
              <a:rPr lang="en-US" dirty="0"/>
              <a:t>Any rule defined in external style sheet file takes lowest priority, and rules defined in this file will be applied only when above two rules are not applicable.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9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1135</Words>
  <Application>Microsoft Office PowerPoint</Application>
  <PresentationFormat>Widescreen</PresentationFormat>
  <Paragraphs>274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Menlo</vt:lpstr>
      <vt:lpstr>Wingdings</vt:lpstr>
      <vt:lpstr>Office Theme</vt:lpstr>
      <vt:lpstr>Document</vt:lpstr>
      <vt:lpstr>Cascading Style Sheets</vt:lpstr>
      <vt:lpstr>Cascading Style Sheets</vt:lpstr>
      <vt:lpstr>Cascading Style Sheets (Contd.)</vt:lpstr>
      <vt:lpstr>CSS Selectors</vt:lpstr>
      <vt:lpstr>CSS Selectors</vt:lpstr>
      <vt:lpstr>CSS Selectors</vt:lpstr>
      <vt:lpstr>CSS Selectors</vt:lpstr>
      <vt:lpstr>CSS Selectors</vt:lpstr>
      <vt:lpstr>CSS Rule Overriding </vt:lpstr>
      <vt:lpstr>CSS Measurement Units</vt:lpstr>
      <vt:lpstr>CSS Color Codes</vt:lpstr>
      <vt:lpstr>CSS Box Model</vt:lpstr>
      <vt:lpstr>CSS Properties</vt:lpstr>
      <vt:lpstr>CSS Properties</vt:lpstr>
      <vt:lpstr>CSS Properties</vt:lpstr>
      <vt:lpstr>CSS Properties</vt:lpstr>
      <vt:lpstr>CSS Properties</vt:lpstr>
      <vt:lpstr>CSS Properties</vt:lpstr>
      <vt:lpstr>CSS Properties</vt:lpstr>
      <vt:lpstr>CSS Properties</vt:lpstr>
      <vt:lpstr>CSS Positioning</vt:lpstr>
      <vt:lpstr>CSS Positioning Attributes</vt:lpstr>
      <vt:lpstr>CSS Display Property</vt:lpstr>
      <vt:lpstr>CSS Floating elements</vt:lpstr>
      <vt:lpstr>CSS Layers</vt:lpstr>
      <vt:lpstr>CSS Layers Example (code)</vt:lpstr>
      <vt:lpstr>CSS Layers Example (Result)</vt:lpstr>
      <vt:lpstr>Introduction of CSS3 tags</vt:lpstr>
      <vt:lpstr>New things in CSS3</vt:lpstr>
      <vt:lpstr>Media Queries</vt:lpstr>
      <vt:lpstr>Media Queries (Contd.)</vt:lpstr>
      <vt:lpstr>Browser-size specific</vt:lpstr>
      <vt:lpstr>Orientation Specific</vt:lpstr>
      <vt:lpstr>Device specific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Hemant Mangla</dc:creator>
  <cp:lastModifiedBy>Hemant Mangla</cp:lastModifiedBy>
  <cp:revision>121</cp:revision>
  <dcterms:created xsi:type="dcterms:W3CDTF">2018-07-12T10:11:32Z</dcterms:created>
  <dcterms:modified xsi:type="dcterms:W3CDTF">2018-07-26T05:26:57Z</dcterms:modified>
</cp:coreProperties>
</file>