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5" r:id="rId9"/>
    <p:sldId id="264" r:id="rId10"/>
    <p:sldId id="266" r:id="rId11"/>
    <p:sldId id="268" r:id="rId12"/>
    <p:sldId id="269" r:id="rId13"/>
    <p:sldId id="270" r:id="rId14"/>
    <p:sldId id="271" r:id="rId15"/>
    <p:sldId id="273" r:id="rId16"/>
    <p:sldId id="274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610E5-BAE4-4878-B408-645DCF80424B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638A1-7DFE-4A91-AA39-377C2046E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23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638A1-7DFE-4A91-AA39-377C2046E4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33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638A1-7DFE-4A91-AA39-377C2046E48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059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638A1-7DFE-4A91-AA39-377C2046E48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754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638A1-7DFE-4A91-AA39-377C2046E48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01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638A1-7DFE-4A91-AA39-377C2046E48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48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638A1-7DFE-4A91-AA39-377C2046E48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44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638A1-7DFE-4A91-AA39-377C2046E48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683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638A1-7DFE-4A91-AA39-377C2046E48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552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638A1-7DFE-4A91-AA39-377C2046E48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860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638A1-7DFE-4A91-AA39-377C2046E48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67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638A1-7DFE-4A91-AA39-377C2046E48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00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638A1-7DFE-4A91-AA39-377C2046E48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62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638A1-7DFE-4A91-AA39-377C2046E48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1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638A1-7DFE-4A91-AA39-377C2046E48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63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638A1-7DFE-4A91-AA39-377C2046E48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10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638A1-7DFE-4A91-AA39-377C2046E48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6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638A1-7DFE-4A91-AA39-377C2046E48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84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638A1-7DFE-4A91-AA39-377C2046E48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38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5754-B230-4DBF-AA2E-1156BD5BB009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91017-8940-4DFB-8753-CD43CC65F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1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5754-B230-4DBF-AA2E-1156BD5BB009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91017-8940-4DFB-8753-CD43CC65F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62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5754-B230-4DBF-AA2E-1156BD5BB009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91017-8940-4DFB-8753-CD43CC65F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1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5754-B230-4DBF-AA2E-1156BD5BB009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91017-8940-4DFB-8753-CD43CC65F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2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5754-B230-4DBF-AA2E-1156BD5BB009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91017-8940-4DFB-8753-CD43CC65F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0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5754-B230-4DBF-AA2E-1156BD5BB009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91017-8940-4DFB-8753-CD43CC65F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4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5754-B230-4DBF-AA2E-1156BD5BB009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91017-8940-4DFB-8753-CD43CC65F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8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5754-B230-4DBF-AA2E-1156BD5BB009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91017-8940-4DFB-8753-CD43CC65F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19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5754-B230-4DBF-AA2E-1156BD5BB009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91017-8940-4DFB-8753-CD43CC65F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98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5754-B230-4DBF-AA2E-1156BD5BB009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91017-8940-4DFB-8753-CD43CC65F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5754-B230-4DBF-AA2E-1156BD5BB009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91017-8940-4DFB-8753-CD43CC65F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45754-B230-4DBF-AA2E-1156BD5BB009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91017-8940-4DFB-8753-CD43CC65F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7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../assignment/html.A2/index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acebook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HTML PROGRAMMING NOTES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13913"/>
            <a:ext cx="9144000" cy="165576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Created by: Hemant Mangla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60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Basic HTML Tags (Contd.)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&lt;</a:t>
            </a:r>
            <a:r>
              <a:rPr lang="en-US" dirty="0" err="1" smtClean="0"/>
              <a:t>ol</a:t>
            </a:r>
            <a:r>
              <a:rPr lang="en-US" dirty="0" smtClean="0"/>
              <a:t>&gt;</a:t>
            </a:r>
          </a:p>
          <a:p>
            <a:pPr marL="914400" lvl="2" indent="0">
              <a:buNone/>
            </a:pPr>
            <a:r>
              <a:rPr lang="en-US" dirty="0" smtClean="0"/>
              <a:t>Ordered list in document are created by the &lt;</a:t>
            </a:r>
            <a:r>
              <a:rPr lang="en-US" dirty="0" err="1" smtClean="0"/>
              <a:t>ol</a:t>
            </a:r>
            <a:r>
              <a:rPr lang="en-US" dirty="0" smtClean="0"/>
              <a:t>&gt; tag in HTML documents. This tag has </a:t>
            </a:r>
          </a:p>
          <a:p>
            <a:pPr marL="914400" lvl="2" indent="0">
              <a:buNone/>
            </a:pPr>
            <a:r>
              <a:rPr lang="en-US" dirty="0" smtClean="0"/>
              <a:t>&lt;li&gt; tag inside it which is used to define the list items.</a:t>
            </a:r>
          </a:p>
          <a:p>
            <a:pPr marL="914400" lvl="2" indent="0">
              <a:buNone/>
            </a:pPr>
            <a:r>
              <a:rPr lang="en-US" dirty="0" smtClean="0"/>
              <a:t>e.g. &lt;</a:t>
            </a:r>
            <a:r>
              <a:rPr lang="en-US" dirty="0" err="1" smtClean="0"/>
              <a:t>ol</a:t>
            </a:r>
            <a:r>
              <a:rPr lang="en-US" dirty="0" smtClean="0"/>
              <a:t>&gt;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&lt;li&gt;First item&lt;/&gt;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&lt;li&gt;Second item&lt;/&gt;</a:t>
            </a:r>
          </a:p>
          <a:p>
            <a:pPr marL="914400" lvl="2" indent="0">
              <a:buNone/>
            </a:pPr>
            <a:r>
              <a:rPr lang="en-US" dirty="0" smtClean="0"/>
              <a:t>       &lt;/</a:t>
            </a:r>
            <a:r>
              <a:rPr lang="en-US" dirty="0" err="1" smtClean="0"/>
              <a:t>ol</a:t>
            </a:r>
            <a:r>
              <a:rPr lang="en-US" dirty="0" smtClean="0"/>
              <a:t>&gt;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 marL="914400" lvl="2" indent="0">
              <a:buNone/>
            </a:pPr>
            <a:r>
              <a:rPr lang="en-US" dirty="0" smtClean="0"/>
              <a:t>Just like ordered list, unordered list are defined by the &lt;</a:t>
            </a:r>
            <a:r>
              <a:rPr lang="en-US" dirty="0" err="1" smtClean="0"/>
              <a:t>ul</a:t>
            </a:r>
            <a:r>
              <a:rPr lang="en-US" dirty="0" smtClean="0"/>
              <a:t>&gt; tag in HTML. </a:t>
            </a:r>
          </a:p>
        </p:txBody>
      </p:sp>
    </p:spTree>
    <p:extLst>
      <p:ext uri="{BB962C8B-B14F-4D97-AF65-F5344CB8AC3E}">
        <p14:creationId xmlns:p14="http://schemas.microsoft.com/office/powerpoint/2010/main" val="136324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HTML Elements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HTML Element is defined by the starting tag. If the element contains the content then it’s end with the closing tag.</a:t>
            </a:r>
          </a:p>
          <a:p>
            <a:r>
              <a:rPr lang="en-US" dirty="0" smtClean="0"/>
              <a:t>All the content of the element is inserted in b/w the start and end tag.</a:t>
            </a:r>
          </a:p>
          <a:p>
            <a:pPr marL="457200" lvl="1" indent="0">
              <a:buNone/>
            </a:pPr>
            <a:r>
              <a:rPr lang="en-US" dirty="0" smtClean="0"/>
              <a:t>e.g. &lt;p&gt;This is the paragraph&lt;/p&gt;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This is the paragraph element where &lt;p&gt; is the tag. Tag and element is the two different things in HTML.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85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HTML Attributes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Attributes provide the additional information about HTML attributes.</a:t>
            </a:r>
          </a:p>
          <a:p>
            <a:r>
              <a:rPr lang="en-US" dirty="0" smtClean="0"/>
              <a:t>All HTML elements can have attributes.</a:t>
            </a:r>
          </a:p>
          <a:p>
            <a:r>
              <a:rPr lang="en-US" dirty="0" smtClean="0"/>
              <a:t>Attributes are always specified in the start tag.</a:t>
            </a:r>
          </a:p>
          <a:p>
            <a:r>
              <a:rPr lang="en-US" dirty="0" smtClean="0"/>
              <a:t>Attributes usually comes in name/value pair e.g. name=“value”.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60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HTML Attributes (Contd.)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Some basic HTML attributes are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href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Use to specify the link address for the &lt;a&gt; tag.</a:t>
            </a:r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rc</a:t>
            </a:r>
          </a:p>
          <a:p>
            <a:pPr marL="457200" lvl="1" indent="0">
              <a:buNone/>
            </a:pPr>
            <a:r>
              <a:rPr lang="en-US" dirty="0" smtClean="0"/>
              <a:t>Use to specify the source file address for the &lt;</a:t>
            </a:r>
            <a:r>
              <a:rPr lang="en-US" dirty="0" err="1" smtClean="0"/>
              <a:t>img</a:t>
            </a:r>
            <a:r>
              <a:rPr lang="en-US" dirty="0" smtClean="0"/>
              <a:t>&gt; tag.</a:t>
            </a:r>
          </a:p>
          <a:p>
            <a:r>
              <a:rPr lang="en-US" dirty="0" smtClean="0"/>
              <a:t>style</a:t>
            </a:r>
          </a:p>
          <a:p>
            <a:pPr marL="457200" lvl="1" indent="0">
              <a:buNone/>
            </a:pPr>
            <a:r>
              <a:rPr lang="en-US" dirty="0" smtClean="0"/>
              <a:t>Use to specify the styling of the element like it’s background color, color, alignment etc.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6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HTML Attributes (Contd.)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title</a:t>
            </a:r>
          </a:p>
          <a:p>
            <a:pPr marL="457200" lvl="1" indent="0">
              <a:buNone/>
            </a:pPr>
            <a:r>
              <a:rPr lang="en-US" dirty="0" smtClean="0"/>
              <a:t>The value of the title attribute will be displayed as a tooltip when you mouse over the paragraph.</a:t>
            </a:r>
          </a:p>
          <a:p>
            <a:r>
              <a:rPr lang="en-US" dirty="0" smtClean="0"/>
              <a:t>width</a:t>
            </a:r>
          </a:p>
          <a:p>
            <a:pPr marL="457200" lvl="1" indent="0">
              <a:buNone/>
            </a:pPr>
            <a:r>
              <a:rPr lang="en-US" dirty="0" smtClean="0"/>
              <a:t>Use to specify the width of the element.</a:t>
            </a:r>
          </a:p>
          <a:p>
            <a:r>
              <a:rPr lang="en-US" dirty="0" smtClean="0"/>
              <a:t>height</a:t>
            </a:r>
          </a:p>
          <a:p>
            <a:pPr marL="457200" lvl="1" indent="0">
              <a:buNone/>
            </a:pPr>
            <a:r>
              <a:rPr lang="en-US" dirty="0" smtClean="0"/>
              <a:t>Use to specify the height of the element.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There many other HTML attributes like id, class, disabled etc.</a:t>
            </a:r>
          </a:p>
        </p:txBody>
      </p:sp>
    </p:spTree>
    <p:extLst>
      <p:ext uri="{BB962C8B-B14F-4D97-AF65-F5344CB8AC3E}">
        <p14:creationId xmlns:p14="http://schemas.microsoft.com/office/powerpoint/2010/main" val="117337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HTML Tables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HTML tables are created using the 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&lt;table&gt; </a:t>
            </a:r>
            <a:r>
              <a:rPr lang="en-US" dirty="0" smtClean="0"/>
              <a:t>tag.</a:t>
            </a:r>
          </a:p>
          <a:p>
            <a:r>
              <a:rPr lang="en-US" dirty="0" smtClean="0"/>
              <a:t>Table rows are created using 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en-US" i="1" dirty="0" err="1" smtClean="0">
                <a:solidFill>
                  <a:schemeClr val="accent1">
                    <a:lumMod val="50000"/>
                  </a:schemeClr>
                </a:solidFill>
              </a:rPr>
              <a:t>tr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&gt; </a:t>
            </a:r>
            <a:r>
              <a:rPr lang="en-US" dirty="0" smtClean="0"/>
              <a:t>tag. </a:t>
            </a:r>
          </a:p>
          <a:p>
            <a:r>
              <a:rPr lang="en-US" dirty="0" smtClean="0"/>
              <a:t>Table heading are specified by the 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en-US" i="1" dirty="0" err="1" smtClean="0">
                <a:solidFill>
                  <a:schemeClr val="accent1">
                    <a:lumMod val="50000"/>
                  </a:schemeClr>
                </a:solidFill>
              </a:rPr>
              <a:t>th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&gt; </a:t>
            </a:r>
            <a:r>
              <a:rPr lang="en-US" dirty="0" smtClean="0"/>
              <a:t>tag.</a:t>
            </a:r>
          </a:p>
          <a:p>
            <a:r>
              <a:rPr lang="en-US" dirty="0"/>
              <a:t>T</a:t>
            </a:r>
            <a:r>
              <a:rPr lang="en-US" dirty="0" smtClean="0"/>
              <a:t>able cells is created by using 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&lt;td&gt; </a:t>
            </a:r>
            <a:r>
              <a:rPr lang="en-US" dirty="0" smtClean="0"/>
              <a:t>tag. The elements under 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&lt;td&gt; </a:t>
            </a:r>
            <a:r>
              <a:rPr lang="en-US" dirty="0" smtClean="0"/>
              <a:t>is left aligned by default.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&lt;caption&gt; </a:t>
            </a:r>
            <a:r>
              <a:rPr lang="en-US" dirty="0" smtClean="0"/>
              <a:t>tag is used to specify the title or explanation of the table.</a:t>
            </a:r>
          </a:p>
          <a:p>
            <a:r>
              <a:rPr lang="en-US" dirty="0" smtClean="0"/>
              <a:t>In HTML tables, we can also use 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en-US" i="1" dirty="0" err="1" smtClean="0">
                <a:solidFill>
                  <a:schemeClr val="accent1">
                    <a:lumMod val="50000"/>
                  </a:schemeClr>
                </a:solidFill>
              </a:rPr>
              <a:t>thead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&gt;, &lt;</a:t>
            </a:r>
            <a:r>
              <a:rPr lang="en-US" i="1" dirty="0" err="1" smtClean="0">
                <a:solidFill>
                  <a:schemeClr val="accent1">
                    <a:lumMod val="50000"/>
                  </a:schemeClr>
                </a:solidFill>
              </a:rPr>
              <a:t>tbody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&gt;, </a:t>
            </a:r>
            <a:r>
              <a:rPr lang="en-US" i="1" dirty="0" smtClean="0"/>
              <a:t>and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 &lt;</a:t>
            </a:r>
            <a:r>
              <a:rPr lang="en-US" i="1" dirty="0" err="1" smtClean="0">
                <a:solidFill>
                  <a:schemeClr val="accent1">
                    <a:lumMod val="50000"/>
                  </a:schemeClr>
                </a:solidFill>
              </a:rPr>
              <a:t>tfoot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&gt; </a:t>
            </a:r>
            <a:r>
              <a:rPr lang="en-US" dirty="0" smtClean="0"/>
              <a:t>tag to create separate table header, to indicate main body and to create separate table footer respectively.</a:t>
            </a:r>
          </a:p>
        </p:txBody>
      </p:sp>
    </p:spTree>
    <p:extLst>
      <p:ext uri="{BB962C8B-B14F-4D97-AF65-F5344CB8AC3E}">
        <p14:creationId xmlns:p14="http://schemas.microsoft.com/office/powerpoint/2010/main" val="119745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HTML Tables Attributes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Like all other elements HTML Tables also have some attributes </a:t>
            </a:r>
          </a:p>
          <a:p>
            <a:r>
              <a:rPr lang="en-US" i="1" dirty="0" smtClean="0">
                <a:solidFill>
                  <a:schemeClr val="accent5">
                    <a:lumMod val="50000"/>
                  </a:schemeClr>
                </a:solidFill>
              </a:rPr>
              <a:t>cellpadding: </a:t>
            </a:r>
            <a:r>
              <a:rPr lang="en-US" dirty="0" smtClean="0"/>
              <a:t>Specify the distance b/w cell borders and the content.</a:t>
            </a:r>
            <a:endParaRPr lang="en-US" i="1" dirty="0" smtClean="0"/>
          </a:p>
          <a:p>
            <a:r>
              <a:rPr lang="en-US" i="1" dirty="0">
                <a:solidFill>
                  <a:schemeClr val="accent5">
                    <a:lumMod val="50000"/>
                  </a:schemeClr>
                </a:solidFill>
              </a:rPr>
              <a:t>c</a:t>
            </a:r>
            <a:r>
              <a:rPr lang="en-US" i="1" dirty="0" smtClean="0">
                <a:solidFill>
                  <a:schemeClr val="accent5">
                    <a:lumMod val="50000"/>
                  </a:schemeClr>
                </a:solidFill>
              </a:rPr>
              <a:t>ellspacing:  </a:t>
            </a:r>
            <a:r>
              <a:rPr lang="en-US" dirty="0" smtClean="0"/>
              <a:t>Specify the spaces b/w the table cells.</a:t>
            </a:r>
            <a:endParaRPr lang="en-US" i="1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i="1" dirty="0" smtClean="0">
                <a:solidFill>
                  <a:schemeClr val="accent5">
                    <a:lumMod val="50000"/>
                  </a:schemeClr>
                </a:solidFill>
              </a:rPr>
              <a:t>colspan:	</a:t>
            </a:r>
            <a:r>
              <a:rPr lang="en-US" dirty="0" smtClean="0"/>
              <a:t>   Used to merge two or more columns.</a:t>
            </a:r>
            <a:endParaRPr lang="en-US" i="1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i="1" dirty="0" smtClean="0">
                <a:solidFill>
                  <a:schemeClr val="accent5">
                    <a:lumMod val="50000"/>
                  </a:schemeClr>
                </a:solidFill>
              </a:rPr>
              <a:t>rowspan:	   </a:t>
            </a:r>
            <a:r>
              <a:rPr lang="en-US" dirty="0" smtClean="0"/>
              <a:t>Used to merge two or more rows.</a:t>
            </a:r>
            <a:endParaRPr lang="en-US" i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i="1" dirty="0" smtClean="0">
                <a:solidFill>
                  <a:schemeClr val="accent5">
                    <a:lumMod val="50000"/>
                  </a:schemeClr>
                </a:solidFill>
              </a:rPr>
              <a:t>bgcolor:	   </a:t>
            </a:r>
            <a:r>
              <a:rPr lang="en-US" dirty="0" smtClean="0"/>
              <a:t>Used to set the background color of the table.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There is also some other attributes like </a:t>
            </a:r>
            <a:r>
              <a:rPr lang="en-US" i="1" dirty="0" smtClean="0">
                <a:solidFill>
                  <a:schemeClr val="accent5">
                    <a:lumMod val="50000"/>
                  </a:schemeClr>
                </a:solidFill>
              </a:rPr>
              <a:t>width, height, id</a:t>
            </a:r>
            <a:r>
              <a:rPr lang="en-US" dirty="0" smtClean="0"/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235393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HTML Tables Example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4364998"/>
              </p:ext>
            </p:extLst>
          </p:nvPr>
        </p:nvGraphicFramePr>
        <p:xfrm>
          <a:off x="952500" y="1389063"/>
          <a:ext cx="9801225" cy="5189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" name="Document" r:id="rId4" imgW="8283600" imgH="5521320" progId="Word.OpenDocumentText.12">
                  <p:embed/>
                </p:oleObj>
              </mc:Choice>
              <mc:Fallback>
                <p:oleObj name="Document" r:id="rId4" imgW="8283600" imgH="55213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52500" y="1389063"/>
                        <a:ext cx="9801225" cy="51898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079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HTML Forms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forms are required when you want to collect some data from the visitor like name, email-id, address etc.</a:t>
            </a:r>
          </a:p>
          <a:p>
            <a:r>
              <a:rPr lang="en-US" dirty="0" smtClean="0"/>
              <a:t>A form will take input and post it to a back-end application like CGI, PHP script etc.</a:t>
            </a:r>
          </a:p>
          <a:p>
            <a:r>
              <a:rPr lang="en-US" dirty="0" smtClean="0"/>
              <a:t>HTML </a:t>
            </a:r>
            <a:r>
              <a:rPr lang="en-US" i="1" dirty="0" smtClean="0"/>
              <a:t>&lt;form&gt; </a:t>
            </a:r>
            <a:r>
              <a:rPr lang="en-US" dirty="0" smtClean="0"/>
              <a:t>tag is used to create an HTML form.</a:t>
            </a:r>
          </a:p>
          <a:p>
            <a:r>
              <a:rPr lang="en-US" dirty="0" smtClean="0"/>
              <a:t>An HTML form can contain various format of the input like test fields, text-area fields, radio buttons, checkboxes, dropdown menu etc.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562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HTML Forms Attributes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9494386"/>
              </p:ext>
            </p:extLst>
          </p:nvPr>
        </p:nvGraphicFramePr>
        <p:xfrm>
          <a:off x="984703" y="1472973"/>
          <a:ext cx="11306257" cy="1210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Document" r:id="rId4" imgW="8180640" imgH="647280" progId="Word.OpenDocumentText.12">
                  <p:embed/>
                </p:oleObj>
              </mc:Choice>
              <mc:Fallback>
                <p:oleObj name="Document" r:id="rId4" imgW="8180640" imgH="64728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4703" y="1472973"/>
                        <a:ext cx="11306257" cy="12108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84703" y="2683822"/>
            <a:ext cx="104854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HTML &lt;form&gt; tag has some main attributes which is frequently used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 smtClean="0"/>
              <a:t>action:   </a:t>
            </a:r>
            <a:r>
              <a:rPr lang="en-US" sz="2800" b="1" dirty="0"/>
              <a:t> </a:t>
            </a:r>
            <a:r>
              <a:rPr lang="en-US" sz="2400" dirty="0" smtClean="0"/>
              <a:t>Backend script ready to process your passed data.</a:t>
            </a: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 smtClean="0"/>
              <a:t>method:</a:t>
            </a:r>
            <a:r>
              <a:rPr lang="en-US" sz="2000" b="1" dirty="0" smtClean="0"/>
              <a:t> </a:t>
            </a:r>
            <a:r>
              <a:rPr lang="en-US" sz="2400" dirty="0" smtClean="0"/>
              <a:t>Method to be used to upload data. Most common are Get and Post.</a:t>
            </a:r>
            <a:endParaRPr lang="en-US" sz="3200" b="1" dirty="0" smtClean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 smtClean="0"/>
              <a:t>target:    </a:t>
            </a:r>
            <a:r>
              <a:rPr lang="en-US" sz="2400" dirty="0" smtClean="0"/>
              <a:t>Specify </a:t>
            </a:r>
            <a:r>
              <a:rPr lang="en-US" sz="2400" dirty="0"/>
              <a:t>the target window or frame where the result of the script will </a:t>
            </a:r>
            <a:r>
              <a:rPr lang="en-US" sz="2400" dirty="0" smtClean="0"/>
              <a:t>	             be </a:t>
            </a:r>
            <a:r>
              <a:rPr lang="en-US" sz="2400" dirty="0"/>
              <a:t>displayed</a:t>
            </a:r>
            <a:endParaRPr lang="en-US" sz="2800" b="1" dirty="0" smtClean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/>
              <a:t>e</a:t>
            </a:r>
            <a:r>
              <a:rPr lang="en-US" sz="2800" b="1" dirty="0" smtClean="0"/>
              <a:t>nctype:</a:t>
            </a:r>
            <a:r>
              <a:rPr lang="en-US" sz="2800" dirty="0" smtClean="0"/>
              <a:t> </a:t>
            </a:r>
            <a:r>
              <a:rPr lang="en-US" sz="2400" dirty="0" smtClean="0"/>
              <a:t>How </a:t>
            </a:r>
            <a:r>
              <a:rPr lang="en-US" sz="2400" dirty="0"/>
              <a:t>the browser encodes the data before it sends it to the server.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861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Topics to be covered (acc. to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raining sheet)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HTML</a:t>
            </a:r>
          </a:p>
          <a:p>
            <a:r>
              <a:rPr lang="en-US" dirty="0" smtClean="0"/>
              <a:t>Basic HTML Tags and Attributes</a:t>
            </a:r>
          </a:p>
          <a:p>
            <a:r>
              <a:rPr lang="en-US" dirty="0" smtClean="0"/>
              <a:t>Tables and Forms</a:t>
            </a:r>
          </a:p>
          <a:p>
            <a:r>
              <a:rPr lang="en-US" dirty="0" smtClean="0"/>
              <a:t>Frames (Nested Frames)</a:t>
            </a:r>
          </a:p>
          <a:p>
            <a:r>
              <a:rPr lang="en-US" dirty="0" smtClean="0"/>
              <a:t>Cross Browser Compatibility</a:t>
            </a:r>
          </a:p>
          <a:p>
            <a:r>
              <a:rPr lang="en-US" dirty="0" smtClean="0"/>
              <a:t>Overview of DOM</a:t>
            </a:r>
          </a:p>
          <a:p>
            <a:r>
              <a:rPr lang="en-US" dirty="0" smtClean="0"/>
              <a:t>Html 5(New Things)</a:t>
            </a:r>
          </a:p>
          <a:p>
            <a:r>
              <a:rPr lang="en-US" dirty="0" smtClean="0"/>
              <a:t>Assignments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97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HTML Form Controls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HTML form controls is used to control the input type. We can set the type of input using </a:t>
            </a:r>
            <a:r>
              <a:rPr lang="en-US" i="1" dirty="0" smtClean="0"/>
              <a:t>“type” </a:t>
            </a:r>
            <a:r>
              <a:rPr lang="en-US" dirty="0" smtClean="0"/>
              <a:t> attribute of &lt;input&gt; tag.</a:t>
            </a:r>
          </a:p>
          <a:p>
            <a:pPr marL="0" indent="0">
              <a:buNone/>
            </a:pPr>
            <a:r>
              <a:rPr lang="en-US" i="1" dirty="0" smtClean="0"/>
              <a:t> </a:t>
            </a:r>
            <a:r>
              <a:rPr lang="en-US" dirty="0" smtClean="0"/>
              <a:t> </a:t>
            </a:r>
          </a:p>
          <a:p>
            <a:r>
              <a:rPr lang="en-US" dirty="0" smtClean="0"/>
              <a:t>Text Input Controls          	 </a:t>
            </a:r>
            <a:r>
              <a:rPr lang="en-US" i="1" dirty="0" smtClean="0">
                <a:solidFill>
                  <a:srgbClr val="0070C0"/>
                </a:solidFill>
              </a:rPr>
              <a:t>&lt;input 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type</a:t>
            </a:r>
            <a:r>
              <a:rPr lang="en-US" i="1" dirty="0" smtClean="0">
                <a:solidFill>
                  <a:srgbClr val="0070C0"/>
                </a:solidFill>
              </a:rPr>
              <a:t>=</a:t>
            </a:r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“text” </a:t>
            </a:r>
            <a:r>
              <a:rPr lang="en-US" i="1" dirty="0" smtClean="0">
                <a:solidFill>
                  <a:srgbClr val="0070C0"/>
                </a:solidFill>
              </a:rPr>
              <a:t>/&gt;</a:t>
            </a:r>
            <a:r>
              <a:rPr lang="en-US" dirty="0" smtClean="0"/>
              <a:t>   </a:t>
            </a:r>
          </a:p>
          <a:p>
            <a:r>
              <a:rPr lang="en-US" dirty="0" smtClean="0"/>
              <a:t>Checkboxes Controls		</a:t>
            </a:r>
            <a:r>
              <a:rPr lang="en-US" i="1" dirty="0">
                <a:solidFill>
                  <a:srgbClr val="0070C0"/>
                </a:solidFill>
              </a:rPr>
              <a:t> &lt;input 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type</a:t>
            </a:r>
            <a:r>
              <a:rPr lang="en-US" i="1" dirty="0" smtClean="0">
                <a:solidFill>
                  <a:srgbClr val="0070C0"/>
                </a:solidFill>
              </a:rPr>
              <a:t>=</a:t>
            </a:r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“checkbox”</a:t>
            </a:r>
            <a:r>
              <a:rPr lang="en-US" i="1" dirty="0" smtClean="0">
                <a:solidFill>
                  <a:srgbClr val="0070C0"/>
                </a:solidFill>
              </a:rPr>
              <a:t> </a:t>
            </a:r>
            <a:r>
              <a:rPr lang="en-US" i="1" dirty="0">
                <a:solidFill>
                  <a:srgbClr val="0070C0"/>
                </a:solidFill>
              </a:rPr>
              <a:t>/&gt;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Radio Box Controls   </a:t>
            </a:r>
            <a:r>
              <a:rPr lang="en-US" dirty="0"/>
              <a:t>		</a:t>
            </a:r>
            <a:r>
              <a:rPr lang="en-US" i="1" dirty="0">
                <a:solidFill>
                  <a:srgbClr val="0070C0"/>
                </a:solidFill>
              </a:rPr>
              <a:t> &lt;input 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type</a:t>
            </a:r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=“radio” </a:t>
            </a:r>
            <a:r>
              <a:rPr lang="en-US" i="1" dirty="0">
                <a:solidFill>
                  <a:srgbClr val="0070C0"/>
                </a:solidFill>
              </a:rPr>
              <a:t>/&gt;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Select boxes     </a:t>
            </a:r>
            <a:r>
              <a:rPr lang="en-US" dirty="0"/>
              <a:t>		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smtClean="0">
                <a:solidFill>
                  <a:srgbClr val="0070C0"/>
                </a:solidFill>
              </a:rPr>
              <a:t>           &lt;select&gt; and &lt;option&gt; tag</a:t>
            </a:r>
            <a:endParaRPr lang="en-US" dirty="0" smtClean="0"/>
          </a:p>
          <a:p>
            <a:r>
              <a:rPr lang="en-US" dirty="0" smtClean="0"/>
              <a:t>Hidden Control      </a:t>
            </a:r>
            <a:r>
              <a:rPr lang="en-US" dirty="0"/>
              <a:t>		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0070C0"/>
                </a:solidFill>
              </a:rPr>
              <a:t>&lt;</a:t>
            </a:r>
            <a:r>
              <a:rPr lang="en-US" i="1" dirty="0">
                <a:solidFill>
                  <a:srgbClr val="0070C0"/>
                </a:solidFill>
              </a:rPr>
              <a:t>input 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type</a:t>
            </a:r>
            <a:r>
              <a:rPr lang="en-US" i="1" dirty="0" smtClean="0">
                <a:solidFill>
                  <a:srgbClr val="0070C0"/>
                </a:solidFill>
              </a:rPr>
              <a:t>=</a:t>
            </a:r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“hidden” </a:t>
            </a:r>
            <a:r>
              <a:rPr lang="en-US" i="1" dirty="0">
                <a:solidFill>
                  <a:srgbClr val="0070C0"/>
                </a:solidFill>
              </a:rPr>
              <a:t>/&gt;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Submit and Reset Button          </a:t>
            </a:r>
            <a:r>
              <a:rPr lang="en-US" i="1" dirty="0" smtClean="0">
                <a:solidFill>
                  <a:srgbClr val="0070C0"/>
                </a:solidFill>
              </a:rPr>
              <a:t>&lt;</a:t>
            </a:r>
            <a:r>
              <a:rPr lang="en-US" i="1" dirty="0">
                <a:solidFill>
                  <a:srgbClr val="0070C0"/>
                </a:solidFill>
              </a:rPr>
              <a:t>input 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type</a:t>
            </a:r>
            <a:r>
              <a:rPr lang="en-US" i="1" dirty="0" smtClean="0">
                <a:solidFill>
                  <a:srgbClr val="0070C0"/>
                </a:solidFill>
              </a:rPr>
              <a:t>=</a:t>
            </a:r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“submit” </a:t>
            </a:r>
            <a:r>
              <a:rPr lang="en-US" i="1" dirty="0">
                <a:solidFill>
                  <a:srgbClr val="0070C0"/>
                </a:solidFill>
              </a:rPr>
              <a:t>/&gt;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955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HTML Frames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HTML frames are used to divide your browser window into multiple sections where each section can load a separate HTML </a:t>
            </a:r>
            <a:r>
              <a:rPr lang="en-US" dirty="0" smtClean="0"/>
              <a:t>document. </a:t>
            </a:r>
            <a:r>
              <a:rPr lang="en-US" dirty="0"/>
              <a:t> </a:t>
            </a:r>
            <a:r>
              <a:rPr lang="en-US" dirty="0" smtClean="0"/>
              <a:t>There are few drawbacks with using frames,</a:t>
            </a:r>
          </a:p>
          <a:p>
            <a:pPr marL="457200" lvl="1" indent="0">
              <a:buNone/>
            </a:pPr>
            <a:endParaRPr lang="en-US" i="1" dirty="0" smtClean="0"/>
          </a:p>
          <a:p>
            <a:pPr lvl="1"/>
            <a:r>
              <a:rPr lang="en-US" sz="2800" i="1" dirty="0" smtClean="0"/>
              <a:t>Smaller devices can’t cope because their screen is not too big to be divided up.</a:t>
            </a:r>
          </a:p>
          <a:p>
            <a:pPr lvl="1"/>
            <a:r>
              <a:rPr lang="en-US" sz="2800" i="1" dirty="0" smtClean="0"/>
              <a:t>Different display of page on different computer due to their different screen resolution</a:t>
            </a:r>
            <a:r>
              <a:rPr lang="en-US" sz="2800" dirty="0" smtClean="0"/>
              <a:t>.</a:t>
            </a:r>
          </a:p>
          <a:p>
            <a:pPr lvl="1"/>
            <a:r>
              <a:rPr lang="en-US" sz="2800" i="1" dirty="0" smtClean="0"/>
              <a:t>The browser back button might not work as user hopes.</a:t>
            </a:r>
          </a:p>
          <a:p>
            <a:pPr lvl="1"/>
            <a:r>
              <a:rPr lang="en-US" sz="2800" i="1" dirty="0" smtClean="0"/>
              <a:t>There are still browser who do not support frame technology.</a:t>
            </a:r>
          </a:p>
        </p:txBody>
      </p:sp>
    </p:spTree>
    <p:extLst>
      <p:ext uri="{BB962C8B-B14F-4D97-AF65-F5344CB8AC3E}">
        <p14:creationId xmlns:p14="http://schemas.microsoft.com/office/powerpoint/2010/main" val="108625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Cross Browser Compatibility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Cross Browser Compatibility means does a webpage works on different web browser or different versions of a web browser.</a:t>
            </a:r>
          </a:p>
          <a:p>
            <a:r>
              <a:rPr lang="en-US" dirty="0"/>
              <a:t>A lack of cross-browser compatibility doesn’t mean that something looks different; it means that it </a:t>
            </a:r>
            <a:r>
              <a:rPr lang="en-US" b="1" dirty="0"/>
              <a:t>doesn’t </a:t>
            </a:r>
            <a:r>
              <a:rPr lang="en-US" b="1" dirty="0" smtClean="0"/>
              <a:t>work.</a:t>
            </a:r>
            <a:endParaRPr lang="en-US" dirty="0" smtClean="0"/>
          </a:p>
          <a:p>
            <a:r>
              <a:rPr lang="en-US" dirty="0" smtClean="0"/>
              <a:t>So, it’s best to make a webpage so </a:t>
            </a:r>
            <a:r>
              <a:rPr lang="en-US" dirty="0"/>
              <a:t>that they look consistent across a range of browsers. This is often known as cross-browser (or multi-browser) </a:t>
            </a:r>
            <a:r>
              <a:rPr lang="en-US" dirty="0" smtClean="0"/>
              <a:t>coding.</a:t>
            </a:r>
          </a:p>
          <a:p>
            <a:r>
              <a:rPr lang="en-US" dirty="0" smtClean="0"/>
              <a:t>Here is some useful tips for cross browser coding.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25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Cross Browser Coding Tips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Write simple code. The more complex code is, the more there is to go wrong.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Many browser has some different default values of things like padding, margin etc. So, it’s best to use CSS reset rule to reset the things.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Try to test your code in as many browser as possible.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Use conditional comments to fix IE issues. By this, you can serve up additional HTML.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Provide fallbacks in case if some of the features like flash movies doesn’t support by visitor’s browser.</a:t>
            </a:r>
          </a:p>
        </p:txBody>
      </p:sp>
    </p:spTree>
    <p:extLst>
      <p:ext uri="{BB962C8B-B14F-4D97-AF65-F5344CB8AC3E}">
        <p14:creationId xmlns:p14="http://schemas.microsoft.com/office/powerpoint/2010/main" val="127365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Overview of DOM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 web page is loaded, the browser creates a </a:t>
            </a:r>
            <a:r>
              <a:rPr lang="en-US" b="1" dirty="0"/>
              <a:t>D</a:t>
            </a:r>
            <a:r>
              <a:rPr lang="en-US" dirty="0"/>
              <a:t>ocument </a:t>
            </a:r>
            <a:r>
              <a:rPr lang="en-US" b="1" dirty="0"/>
              <a:t>O</a:t>
            </a:r>
            <a:r>
              <a:rPr lang="en-US" dirty="0"/>
              <a:t>bject </a:t>
            </a:r>
            <a:r>
              <a:rPr lang="en-US" b="1" dirty="0"/>
              <a:t>M</a:t>
            </a:r>
            <a:r>
              <a:rPr lang="en-US" dirty="0"/>
              <a:t>odel of the page</a:t>
            </a:r>
            <a:r>
              <a:rPr lang="en-US" dirty="0" smtClean="0"/>
              <a:t>.</a:t>
            </a:r>
          </a:p>
          <a:p>
            <a:r>
              <a:rPr lang="en-US" dirty="0"/>
              <a:t>With the HTML DOM, JavaScript can access and change all the elements of an HTML document.</a:t>
            </a:r>
          </a:p>
          <a:p>
            <a:r>
              <a:rPr lang="en-US" dirty="0"/>
              <a:t>With the object model, JavaScript gets all the power it needs to create dynamic </a:t>
            </a:r>
            <a:r>
              <a:rPr lang="en-US" dirty="0" smtClean="0"/>
              <a:t>HTML like change elements, attributes, CSS style etc.</a:t>
            </a:r>
          </a:p>
          <a:p>
            <a:r>
              <a:rPr lang="en-US" dirty="0"/>
              <a:t>In other words:</a:t>
            </a:r>
            <a:r>
              <a:rPr lang="en-US" b="1" dirty="0"/>
              <a:t> </a:t>
            </a:r>
            <a:r>
              <a:rPr lang="en-US" dirty="0"/>
              <a:t>The HTML DOM is a standard for how to get, change, add, or delete HTML </a:t>
            </a:r>
            <a:r>
              <a:rPr lang="en-US" dirty="0" smtClean="0"/>
              <a:t>elements</a:t>
            </a:r>
            <a:r>
              <a:rPr lang="en-US" b="1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213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The HTML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DOM Tree of Objects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098" name="Picture 2" descr="DOM HTML 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813" y="1603169"/>
            <a:ext cx="9108373" cy="4263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80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New Things in HTML5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HTML5 introduce many new elements and attributes but it also removed some elements from HTML4 in HTML5. The new elements introduced in HTML5 are</a:t>
            </a:r>
          </a:p>
          <a:p>
            <a:r>
              <a:rPr lang="en-US" dirty="0" smtClean="0"/>
              <a:t>New semantic elements like </a:t>
            </a:r>
            <a:r>
              <a:rPr lang="en-US" dirty="0" smtClean="0">
                <a:solidFill>
                  <a:srgbClr val="C00000"/>
                </a:solidFill>
              </a:rPr>
              <a:t>&lt;header&gt;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C00000"/>
                </a:solidFill>
              </a:rPr>
              <a:t> &lt;footer&gt;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C00000"/>
                </a:solidFill>
              </a:rPr>
              <a:t> &lt;article&gt;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rgbClr val="C00000"/>
                </a:solidFill>
              </a:rPr>
              <a:t> &lt;section&gt;</a:t>
            </a:r>
            <a:r>
              <a:rPr lang="en-US" dirty="0" smtClean="0"/>
              <a:t>.</a:t>
            </a:r>
            <a:endParaRPr lang="en-US" sz="3200" dirty="0"/>
          </a:p>
          <a:p>
            <a:r>
              <a:rPr lang="en-US" dirty="0" smtClean="0"/>
              <a:t>New attributes for for</a:t>
            </a:r>
            <a:r>
              <a:rPr lang="en-US" dirty="0" smtClean="0"/>
              <a:t>m elements like number, date, time, calendar, and range.</a:t>
            </a:r>
          </a:p>
          <a:p>
            <a:r>
              <a:rPr lang="en-US" dirty="0" smtClean="0"/>
              <a:t>New graphi</a:t>
            </a:r>
            <a:r>
              <a:rPr lang="en-US" dirty="0" smtClean="0"/>
              <a:t>c elements: </a:t>
            </a:r>
            <a:r>
              <a:rPr lang="en-US" dirty="0" smtClean="0">
                <a:solidFill>
                  <a:srgbClr val="C00000"/>
                </a:solidFill>
              </a:rPr>
              <a:t>&lt;</a:t>
            </a:r>
            <a:r>
              <a:rPr lang="en-US" dirty="0" err="1" smtClean="0">
                <a:solidFill>
                  <a:srgbClr val="C00000"/>
                </a:solidFill>
              </a:rPr>
              <a:t>svg</a:t>
            </a:r>
            <a:r>
              <a:rPr lang="en-US" dirty="0" smtClean="0">
                <a:solidFill>
                  <a:srgbClr val="C00000"/>
                </a:solidFill>
              </a:rPr>
              <a:t>&gt;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C00000"/>
                </a:solidFill>
              </a:rPr>
              <a:t>&lt;canvas&gt;</a:t>
            </a:r>
            <a:r>
              <a:rPr lang="en-US" dirty="0" smtClean="0"/>
              <a:t>.</a:t>
            </a:r>
          </a:p>
          <a:p>
            <a:r>
              <a:rPr lang="en-US" dirty="0" smtClean="0"/>
              <a:t>New multimedia elements </a:t>
            </a:r>
            <a:r>
              <a:rPr lang="en-US" dirty="0" smtClean="0">
                <a:solidFill>
                  <a:srgbClr val="C00000"/>
                </a:solidFill>
              </a:rPr>
              <a:t>&lt;audio&gt;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C00000"/>
                </a:solidFill>
              </a:rPr>
              <a:t>&lt;videos&gt;.</a:t>
            </a:r>
          </a:p>
        </p:txBody>
      </p:sp>
    </p:spTree>
    <p:extLst>
      <p:ext uri="{BB962C8B-B14F-4D97-AF65-F5344CB8AC3E}">
        <p14:creationId xmlns:p14="http://schemas.microsoft.com/office/powerpoint/2010/main" val="298777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HTML5 Browser Support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HTML5 supports all modern browser.</a:t>
            </a:r>
          </a:p>
          <a:p>
            <a:r>
              <a:rPr lang="en-US" dirty="0"/>
              <a:t>In addition, all browsers, old and new, automatically handle unrecognized elements as inline elements.</a:t>
            </a:r>
          </a:p>
          <a:p>
            <a:r>
              <a:rPr lang="en-US" dirty="0"/>
              <a:t>Because of this, you can "teach" older browsers to handle "unknown" HTML elements</a:t>
            </a:r>
            <a:r>
              <a:rPr lang="en-US" dirty="0" smtClean="0"/>
              <a:t>. You can do this by setting the CSS display property of these elements to </a:t>
            </a:r>
            <a:r>
              <a:rPr lang="en-US" b="1" dirty="0" smtClean="0"/>
              <a:t>block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header</a:t>
            </a:r>
            <a:r>
              <a:rPr lang="en-US" dirty="0">
                <a:solidFill>
                  <a:srgbClr val="C00000"/>
                </a:solidFill>
              </a:rPr>
              <a:t>, section, footer, aside, </a:t>
            </a:r>
            <a:r>
              <a:rPr lang="en-US" dirty="0" err="1">
                <a:solidFill>
                  <a:srgbClr val="C00000"/>
                </a:solidFill>
              </a:rPr>
              <a:t>nav</a:t>
            </a:r>
            <a:r>
              <a:rPr lang="en-US" dirty="0">
                <a:solidFill>
                  <a:srgbClr val="C00000"/>
                </a:solidFill>
              </a:rPr>
              <a:t>, main, article, figure</a:t>
            </a:r>
            <a:r>
              <a:rPr lang="en-US" dirty="0"/>
              <a:t> {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smtClean="0"/>
              <a:t>		display</a:t>
            </a:r>
            <a:r>
              <a:rPr lang="en-US" dirty="0"/>
              <a:t>: block; </a:t>
            </a:r>
            <a:br>
              <a:rPr lang="en-US" dirty="0"/>
            </a:b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908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Assignments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Assignment reference page</a:t>
            </a:r>
          </a:p>
          <a:p>
            <a:pPr marL="0" indent="0">
              <a:buNone/>
            </a:pPr>
            <a:r>
              <a:rPr lang="en-US" dirty="0" smtClean="0"/>
              <a:t>(Click on the image to see it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as a webpage.)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072" y="0"/>
            <a:ext cx="5724525" cy="669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7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Assignments (Contd.)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Page created by me</a:t>
            </a:r>
          </a:p>
          <a:p>
            <a:pPr marL="0" indent="0">
              <a:buNone/>
            </a:pPr>
            <a:r>
              <a:rPr lang="en-US" dirty="0" smtClean="0"/>
              <a:t>(Click on the image to see it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as a webpage.)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8296" y="183759"/>
            <a:ext cx="5817362" cy="667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55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Overview of HTML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stands for </a:t>
            </a:r>
            <a:r>
              <a:rPr lang="en-US" u="sng" dirty="0" smtClean="0"/>
              <a:t>HyperText Markup Language</a:t>
            </a:r>
            <a:r>
              <a:rPr lang="en-US" dirty="0" smtClean="0"/>
              <a:t> and is the most widely used language to write web pages.</a:t>
            </a:r>
          </a:p>
          <a:p>
            <a:r>
              <a:rPr lang="en-US" dirty="0" smtClean="0"/>
              <a:t>As it is a markup language, so we use HTML to simply markup the document means tell a Web browser how to structure it to display.</a:t>
            </a:r>
          </a:p>
          <a:p>
            <a:r>
              <a:rPr lang="en-US" dirty="0"/>
              <a:t>Originally, HTML was developed with the intent of defining the structure of documents like headings, paragraphs, lists, and so forth to facilitate the sharing of scientific information between researchers.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25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8824" y="268081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 smtClean="0">
                <a:ln>
                  <a:solidFill>
                    <a:schemeClr val="tx1"/>
                  </a:solidFill>
                </a:ln>
              </a:rPr>
              <a:t>THANK YOU</a:t>
            </a:r>
            <a:endParaRPr lang="en-US" sz="6600" b="1" dirty="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43567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Basic HTML Document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1489163"/>
              </p:ext>
            </p:extLst>
          </p:nvPr>
        </p:nvGraphicFramePr>
        <p:xfrm>
          <a:off x="968560" y="1482117"/>
          <a:ext cx="9790484" cy="6331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Document" r:id="rId3" imgW="8283600" imgH="5418000" progId="Word.OpenDocumentText.12">
                  <p:embed/>
                </p:oleObj>
              </mc:Choice>
              <mc:Fallback>
                <p:oleObj name="Document" r:id="rId3" imgW="8283600" imgH="541800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8560" y="1482117"/>
                        <a:ext cx="9790484" cy="63318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916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Basic HTML Tags and Attributes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HTML Tags: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HTML use various tags to structure the web pages or format the content.  Every HTML tag has a corresponding closing tag except few tags.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Above HTML code has following tags:</a:t>
            </a:r>
          </a:p>
          <a:p>
            <a:pPr marL="0" indent="0">
              <a:buNone/>
            </a:pPr>
            <a:r>
              <a:rPr lang="en-US" i="1" dirty="0" smtClean="0"/>
              <a:t>&lt;!DOCTYPE …&gt;, &lt;html&gt;, &lt;head&gt;, &lt;title&gt;, &lt;body&gt;, &lt;h1&gt;, &lt;p&gt;.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243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Basic HTML Tags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&lt;!DOCTYPE …&gt;</a:t>
            </a:r>
          </a:p>
          <a:p>
            <a:pPr marL="914400" lvl="2" indent="0">
              <a:buNone/>
            </a:pPr>
            <a:r>
              <a:rPr lang="en-US" dirty="0" smtClean="0"/>
              <a:t>This tag is used to define the document type and HTML version. </a:t>
            </a:r>
          </a:p>
          <a:p>
            <a:pPr marL="914400" lvl="2" indent="0">
              <a:buNone/>
            </a:pPr>
            <a:r>
              <a:rPr lang="en-US" dirty="0" smtClean="0"/>
              <a:t>e.g. if the HTML version is HTML5 then we write</a:t>
            </a:r>
          </a:p>
          <a:p>
            <a:pPr marL="914400" lvl="2" indent="0">
              <a:buNone/>
            </a:pPr>
            <a:r>
              <a:rPr lang="en-US" dirty="0" smtClean="0"/>
              <a:t>       &lt;!DOCTYPE html&gt;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&lt;html&gt;</a:t>
            </a:r>
          </a:p>
          <a:p>
            <a:pPr marL="914400" lvl="2" indent="0">
              <a:buNone/>
            </a:pPr>
            <a:r>
              <a:rPr lang="en-US" dirty="0" smtClean="0"/>
              <a:t>This tag enclose the complete html document.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&lt;head&gt;</a:t>
            </a:r>
          </a:p>
          <a:p>
            <a:pPr marL="914400" lvl="2" indent="0">
              <a:buNone/>
            </a:pPr>
            <a:r>
              <a:rPr lang="en-US" dirty="0" smtClean="0"/>
              <a:t>This tag represents HTML header and contains the meta data of the document like title, encoding used etc.</a:t>
            </a:r>
          </a:p>
          <a:p>
            <a:pPr marL="9144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870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Basic HTML Tags (Contd.)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&lt;body&gt;</a:t>
            </a:r>
          </a:p>
          <a:p>
            <a:pPr marL="914400" lvl="2" indent="0">
              <a:buNone/>
            </a:pPr>
            <a:r>
              <a:rPr lang="en-US" dirty="0" smtClean="0"/>
              <a:t>This tag defines the document body. All the content that will be displayed on browser comes under this. It may contain tags like &lt;p&gt;, &lt;h1&gt;, &lt;a&gt; etc.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&lt;title&gt;</a:t>
            </a:r>
          </a:p>
          <a:p>
            <a:pPr marL="914400" lvl="2" indent="0">
              <a:buNone/>
            </a:pPr>
            <a:r>
              <a:rPr lang="en-US" dirty="0" smtClean="0"/>
              <a:t>This tag is used inside the &lt;body&gt; tag to define the title of the document.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&lt;h1&gt;, &lt;h2&gt;, …., and &lt;h6&gt;</a:t>
            </a:r>
          </a:p>
          <a:p>
            <a:pPr marL="914400" lvl="2" indent="0">
              <a:buNone/>
            </a:pPr>
            <a:r>
              <a:rPr lang="en-US" dirty="0" smtClean="0"/>
              <a:t>These are the heading tags where &lt;h1&gt; defines the most important heading and &lt;h6&gt; defines the least important heading.</a:t>
            </a:r>
          </a:p>
          <a:p>
            <a:pPr marL="9144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78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Basic HTML Tags (Contd.)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 /&gt;</a:t>
            </a:r>
          </a:p>
          <a:p>
            <a:pPr marL="914400" lvl="2" indent="0">
              <a:buNone/>
            </a:pPr>
            <a:r>
              <a:rPr lang="en-US" dirty="0" smtClean="0"/>
              <a:t>This tag is used for line break in the HTML document. It’s a self closing tag.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&lt;pre&gt;</a:t>
            </a:r>
          </a:p>
          <a:p>
            <a:pPr marL="914400" lvl="2" indent="0">
              <a:buNone/>
            </a:pPr>
            <a:r>
              <a:rPr lang="en-US" dirty="0" smtClean="0"/>
              <a:t>This tag is used to preserve the formatting of the text.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hr</a:t>
            </a:r>
            <a:r>
              <a:rPr lang="en-US" dirty="0" smtClean="0"/>
              <a:t> /&gt;</a:t>
            </a:r>
          </a:p>
          <a:p>
            <a:pPr marL="914400" lvl="2" indent="0">
              <a:buNone/>
            </a:pPr>
            <a:r>
              <a:rPr lang="en-US" dirty="0" smtClean="0"/>
              <a:t>This tag is used to insert a horizontal line inside the document.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&lt;button&gt;</a:t>
            </a:r>
          </a:p>
          <a:p>
            <a:pPr marL="914400" lvl="2" indent="0">
              <a:buNone/>
            </a:pPr>
            <a:r>
              <a:rPr lang="en-US" dirty="0" smtClean="0"/>
              <a:t>HTML buttons are defined by the &lt;button&gt; tag. </a:t>
            </a:r>
            <a:endParaRPr lang="en-US" dirty="0"/>
          </a:p>
          <a:p>
            <a:pPr marL="9144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62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Basic HTML Tags (Contd.)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&lt;p&gt;</a:t>
            </a:r>
          </a:p>
          <a:p>
            <a:pPr marL="914400" lvl="2" indent="0">
              <a:buNone/>
            </a:pPr>
            <a:r>
              <a:rPr lang="en-US" dirty="0" smtClean="0"/>
              <a:t>This tag is used to define the paragraph of the document.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&lt;a&gt;</a:t>
            </a:r>
          </a:p>
          <a:p>
            <a:pPr marL="914400" lvl="2" indent="0">
              <a:buNone/>
            </a:pPr>
            <a:r>
              <a:rPr lang="en-US" dirty="0" smtClean="0"/>
              <a:t>HTML links are defined by the &lt;a&gt; tag. Link destination is set by the </a:t>
            </a:r>
            <a:r>
              <a:rPr lang="en-US" i="1" dirty="0" smtClean="0">
                <a:solidFill>
                  <a:srgbClr val="FF0000"/>
                </a:solidFill>
              </a:rPr>
              <a:t>src</a:t>
            </a:r>
            <a:r>
              <a:rPr lang="en-US" dirty="0">
                <a:solidFill>
                  <a:srgbClr val="FF0066"/>
                </a:solidFill>
              </a:rPr>
              <a:t> </a:t>
            </a:r>
            <a:r>
              <a:rPr lang="en-US" dirty="0" smtClean="0"/>
              <a:t>attribute.</a:t>
            </a:r>
          </a:p>
          <a:p>
            <a:pPr marL="914400" lvl="2" indent="0">
              <a:buNone/>
            </a:pPr>
            <a:r>
              <a:rPr lang="en-US" dirty="0" smtClean="0"/>
              <a:t>e.g. &lt;a src=</a:t>
            </a:r>
            <a:r>
              <a:rPr lang="en-US" dirty="0" smtClean="0">
                <a:hlinkClick r:id="rId2"/>
              </a:rPr>
              <a:t>“https://www.facebook.com</a:t>
            </a:r>
            <a:r>
              <a:rPr lang="en-US" dirty="0" smtClean="0"/>
              <a:t>”&gt;Facebook&lt;/a&gt;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&gt;</a:t>
            </a:r>
          </a:p>
          <a:p>
            <a:pPr marL="914400" lvl="2" indent="0">
              <a:buNone/>
            </a:pPr>
            <a:r>
              <a:rPr lang="en-US" dirty="0" smtClean="0"/>
              <a:t>This tag is used to define the HTML images. It’s a self closing tag i.e. it doesn’t require a closing tag.</a:t>
            </a:r>
          </a:p>
          <a:p>
            <a:pPr marL="914400" lvl="2" indent="0">
              <a:buNone/>
            </a:pPr>
            <a:r>
              <a:rPr lang="en-US" dirty="0" smtClean="0"/>
              <a:t>Source file and alternative text is provide by the </a:t>
            </a:r>
            <a:r>
              <a:rPr lang="en-US" i="1" dirty="0" smtClean="0">
                <a:solidFill>
                  <a:srgbClr val="FF0000"/>
                </a:solidFill>
              </a:rPr>
              <a:t>src</a:t>
            </a:r>
            <a:r>
              <a:rPr lang="en-US" dirty="0" smtClean="0"/>
              <a:t> and </a:t>
            </a:r>
            <a:r>
              <a:rPr lang="en-US" i="1" dirty="0" smtClean="0">
                <a:solidFill>
                  <a:srgbClr val="FF0000"/>
                </a:solidFill>
              </a:rPr>
              <a:t>alt</a:t>
            </a:r>
            <a:r>
              <a:rPr lang="en-US" dirty="0" smtClean="0"/>
              <a:t> attribute respectively.</a:t>
            </a:r>
          </a:p>
          <a:p>
            <a:pPr marL="914400" lvl="2" indent="0">
              <a:buNone/>
            </a:pPr>
            <a:r>
              <a:rPr lang="en-US" dirty="0" smtClean="0"/>
              <a:t>e.g. &lt;</a:t>
            </a:r>
            <a:r>
              <a:rPr lang="en-US" dirty="0" err="1" smtClean="0"/>
              <a:t>img</a:t>
            </a:r>
            <a:r>
              <a:rPr lang="en-US" dirty="0" smtClean="0"/>
              <a:t> src=“image.jpg” alt=“Image” /&gt; </a:t>
            </a:r>
          </a:p>
          <a:p>
            <a:pPr marL="9144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050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1602</Words>
  <Application>Microsoft Office PowerPoint</Application>
  <PresentationFormat>Widescreen</PresentationFormat>
  <Paragraphs>207</Paragraphs>
  <Slides>30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Wingdings</vt:lpstr>
      <vt:lpstr>Office Theme</vt:lpstr>
      <vt:lpstr>Document</vt:lpstr>
      <vt:lpstr>HTML PROGRAMMING NOTES</vt:lpstr>
      <vt:lpstr>Topics to be covered (acc. to Training sheet)</vt:lpstr>
      <vt:lpstr>Overview of HTML</vt:lpstr>
      <vt:lpstr>Basic HTML Document</vt:lpstr>
      <vt:lpstr>Basic HTML Tags and Attributes</vt:lpstr>
      <vt:lpstr>Basic HTML Tags</vt:lpstr>
      <vt:lpstr>Basic HTML Tags (Contd.)</vt:lpstr>
      <vt:lpstr>Basic HTML Tags (Contd.)</vt:lpstr>
      <vt:lpstr>Basic HTML Tags (Contd.)</vt:lpstr>
      <vt:lpstr>Basic HTML Tags (Contd.)</vt:lpstr>
      <vt:lpstr>HTML Elements</vt:lpstr>
      <vt:lpstr>HTML Attributes</vt:lpstr>
      <vt:lpstr>HTML Attributes (Contd.)</vt:lpstr>
      <vt:lpstr>HTML Attributes (Contd.)</vt:lpstr>
      <vt:lpstr>HTML Tables</vt:lpstr>
      <vt:lpstr>HTML Tables Attributes</vt:lpstr>
      <vt:lpstr>HTML Tables Example</vt:lpstr>
      <vt:lpstr>HTML Forms</vt:lpstr>
      <vt:lpstr>HTML Forms Attributes</vt:lpstr>
      <vt:lpstr>HTML Form Controls</vt:lpstr>
      <vt:lpstr>HTML Frames</vt:lpstr>
      <vt:lpstr>Cross Browser Compatibility</vt:lpstr>
      <vt:lpstr>Cross Browser Coding Tips</vt:lpstr>
      <vt:lpstr>Overview of DOM</vt:lpstr>
      <vt:lpstr>The HTML DOM Tree of Objects</vt:lpstr>
      <vt:lpstr>New Things in HTML5</vt:lpstr>
      <vt:lpstr>HTML5 Browser Support</vt:lpstr>
      <vt:lpstr>Assignments</vt:lpstr>
      <vt:lpstr>Assignments (Contd.)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PROGRAMMING NOTES</dc:title>
  <dc:creator>Hemant Mangla</dc:creator>
  <cp:lastModifiedBy>Hemant Mangla</cp:lastModifiedBy>
  <cp:revision>61</cp:revision>
  <dcterms:created xsi:type="dcterms:W3CDTF">2018-07-11T10:08:58Z</dcterms:created>
  <dcterms:modified xsi:type="dcterms:W3CDTF">2018-07-26T05:08:59Z</dcterms:modified>
</cp:coreProperties>
</file>