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57"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657FD6-6AED-9479-7859-9A64E9E0467A}" v="198" dt="2022-11-07T21:31:44.971"/>
    <p1510:client id="{98B04040-FABF-B6FE-4B49-FEEF7A071CC6}" v="25" dt="2022-11-08T12:11:17.983"/>
    <p1510:client id="{9970CFDE-BF5C-4188-A865-0627AB0F0D84}" v="206" dt="2022-11-07T20:15:10.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5553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774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045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06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6812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3486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538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047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198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02301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512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14647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51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6677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881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93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466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282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r>
              <a:rPr lang="tr-TR" dirty="0">
                <a:cs typeface="Calibri Light"/>
              </a:rPr>
              <a:t>GÖRÜNTÜ İŞLEME</a:t>
            </a:r>
          </a:p>
        </p:txBody>
      </p:sp>
      <p:sp>
        <p:nvSpPr>
          <p:cNvPr id="3" name="Alt Başlık 2"/>
          <p:cNvSpPr>
            <a:spLocks noGrp="1"/>
          </p:cNvSpPr>
          <p:nvPr>
            <p:ph type="subTitle" idx="1"/>
          </p:nvPr>
        </p:nvSpPr>
        <p:spPr>
          <a:xfrm>
            <a:off x="2692398" y="3657597"/>
            <a:ext cx="6815669" cy="1754718"/>
          </a:xfrm>
        </p:spPr>
        <p:txBody>
          <a:bodyPr vert="horz" lIns="91440" tIns="45720" rIns="91440" bIns="45720" rtlCol="0" anchor="t">
            <a:normAutofit fontScale="92500" lnSpcReduction="10000"/>
          </a:bodyPr>
          <a:lstStyle/>
          <a:p>
            <a:r>
              <a:rPr lang="tr-TR" dirty="0">
                <a:ea typeface="+mn-lt"/>
                <a:cs typeface="+mn-lt"/>
              </a:rPr>
              <a:t>GÖRÜNTÜ İŞLEME TEKNİKLERİ KULLANILARAK EKMEK DOKU ANALİZİ VE ARAYÜZ PROGRAMININ GELİŞTİRİLMESİ</a:t>
            </a:r>
          </a:p>
          <a:p>
            <a:r>
              <a:rPr lang="tr-TR" dirty="0">
                <a:ea typeface="+mn-lt"/>
                <a:cs typeface="+mn-lt"/>
              </a:rPr>
              <a:t>Muhammed Hükümdar</a:t>
            </a:r>
          </a:p>
          <a:p>
            <a:r>
              <a:rPr lang="tr-TR" dirty="0">
                <a:ea typeface="+mn-lt"/>
                <a:cs typeface="+mn-lt"/>
              </a:rPr>
              <a:t>02210201501</a:t>
            </a:r>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59FEFF-2A82-E735-DFA4-AA78E9F060C5}"/>
              </a:ext>
            </a:extLst>
          </p:cNvPr>
          <p:cNvSpPr>
            <a:spLocks noGrp="1"/>
          </p:cNvSpPr>
          <p:nvPr>
            <p:ph type="title"/>
          </p:nvPr>
        </p:nvSpPr>
        <p:spPr/>
        <p:txBody>
          <a:bodyPr/>
          <a:lstStyle/>
          <a:p>
            <a:r>
              <a:rPr lang="tr-TR" dirty="0">
                <a:cs typeface="Calibri Light"/>
              </a:rPr>
              <a:t>Giriş</a:t>
            </a:r>
            <a:endParaRPr lang="tr-TR" dirty="0"/>
          </a:p>
        </p:txBody>
      </p:sp>
      <p:sp>
        <p:nvSpPr>
          <p:cNvPr id="3" name="İçerik Yer Tutucusu 2">
            <a:extLst>
              <a:ext uri="{FF2B5EF4-FFF2-40B4-BE49-F238E27FC236}">
                <a16:creationId xmlns:a16="http://schemas.microsoft.com/office/drawing/2014/main" id="{B6E349BE-5EBB-2C3A-A05A-D5711789A242}"/>
              </a:ext>
            </a:extLst>
          </p:cNvPr>
          <p:cNvSpPr>
            <a:spLocks noGrp="1"/>
          </p:cNvSpPr>
          <p:nvPr>
            <p:ph idx="1"/>
          </p:nvPr>
        </p:nvSpPr>
        <p:spPr/>
        <p:txBody>
          <a:bodyPr vert="horz" lIns="91440" tIns="45720" rIns="91440" bIns="45720" rtlCol="0" anchor="t">
            <a:normAutofit fontScale="92500" lnSpcReduction="10000"/>
          </a:bodyPr>
          <a:lstStyle/>
          <a:p>
            <a:r>
              <a:rPr lang="tr-TR" dirty="0">
                <a:ea typeface="+mn-lt"/>
                <a:cs typeface="+mn-lt"/>
              </a:rPr>
              <a:t>Ekmekler çeşitli sebeplerden dolayı bayatlamaktadır. Bu bayatlama sürecinde ekmeğin fiziksel yapısında çok fazla değişmeler meydana gelmektedir. Bu değişiklikleri kapatıp ekmeklerin raf ömrünü uzatmak için birçok katkı maddesi enjekte edilmektedir. Katkı maddelerinin yapısında bulunan yağlar gözenekleri çevreleyip hava geçişini engellediğinden, ekmeğin gözenekli yapı alarak hacim kazanmasını sağlar. Bu yüzden ekmek içi doku dağılımının belirlenmesi, gerek ekmeğin bayatlama süresinin değerlendirilmesinde, gerek ekmek kalitesinin belirlenmesinde kullanılan en önemli parametrelerden biridir. Gelişen görüntü işleme teknikleriyle birlikte ekmek kalite analizlerinin daha ucuz, hızlı ve güvenilir şekilde yapılabilmesi sağlanmaya çalışılmaktadır. Bu bağlamda ekmeklerin görüntülerinin alınıp incelenmesi sonucunda ekmek kalitesine yönelik analizler yapılabilir. </a:t>
            </a:r>
            <a:endParaRPr lang="tr-TR">
              <a:ea typeface="+mn-lt"/>
              <a:cs typeface="+mn-lt"/>
            </a:endParaRPr>
          </a:p>
        </p:txBody>
      </p:sp>
    </p:spTree>
    <p:extLst>
      <p:ext uri="{BB962C8B-B14F-4D97-AF65-F5344CB8AC3E}">
        <p14:creationId xmlns:p14="http://schemas.microsoft.com/office/powerpoint/2010/main" val="408953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2927FA-19D1-34B9-DEB6-C3B3E47D7DF0}"/>
              </a:ext>
            </a:extLst>
          </p:cNvPr>
          <p:cNvSpPr>
            <a:spLocks noGrp="1"/>
          </p:cNvSpPr>
          <p:nvPr>
            <p:ph type="title"/>
          </p:nvPr>
        </p:nvSpPr>
        <p:spPr/>
        <p:txBody>
          <a:bodyPr/>
          <a:lstStyle/>
          <a:p>
            <a:r>
              <a:rPr lang="tr-TR" dirty="0">
                <a:cs typeface="Calibri Light"/>
              </a:rPr>
              <a:t>Giriş</a:t>
            </a:r>
            <a:endParaRPr lang="tr-TR" dirty="0"/>
          </a:p>
        </p:txBody>
      </p:sp>
      <p:sp>
        <p:nvSpPr>
          <p:cNvPr id="3" name="İçerik Yer Tutucusu 2">
            <a:extLst>
              <a:ext uri="{FF2B5EF4-FFF2-40B4-BE49-F238E27FC236}">
                <a16:creationId xmlns:a16="http://schemas.microsoft.com/office/drawing/2014/main" id="{25818040-55DF-773E-3155-F1D48797DC64}"/>
              </a:ext>
            </a:extLst>
          </p:cNvPr>
          <p:cNvSpPr>
            <a:spLocks noGrp="1"/>
          </p:cNvSpPr>
          <p:nvPr>
            <p:ph idx="1"/>
          </p:nvPr>
        </p:nvSpPr>
        <p:spPr>
          <a:xfrm>
            <a:off x="773806" y="2372977"/>
            <a:ext cx="10515600" cy="4484002"/>
          </a:xfrm>
        </p:spPr>
        <p:txBody>
          <a:bodyPr vert="horz" lIns="91440" tIns="45720" rIns="91440" bIns="45720" rtlCol="0" anchor="t">
            <a:noAutofit/>
          </a:bodyPr>
          <a:lstStyle/>
          <a:p>
            <a:pPr marL="457200" indent="-457200"/>
            <a:r>
              <a:rPr lang="tr-TR" sz="1900" dirty="0">
                <a:cs typeface="Calibri"/>
              </a:rPr>
              <a:t>Ekmek kalitesinin belirlenmesine yönelik birçok çalışmalar bulunmaktadır. Ursula Gonzales ve arkadaşlarının yapmış oldukları bir çalışmada, görüntü işleme tekniklerinden gri seviye eş oluşum matrisi, yakın komşuluk gri seviye fark matrisi ve spektrum bölgesinde Fourier analiz yöntemi kullanılarak 4 farklı organik ve organik olmayan undan yapılan ekmeklerde kalite analizi yapılmıştır. Analiz sonucunda organik ekmeklerin daha büyük gözeneklere sahip olduğu, bu yüzden daha heterojen ve büyük taneli bir yapıda olduğu ifade edilmiştir. Bu faktörlerin tespiti için uzman gıda mühendislerinin gözetiminde farklı katkı maddelerinin ekmek gözenek dokusunu ne şekilde etkilediği analitik olarak incelenmiştir. Bu amaçla farklı büyüklükteki gözeneklerin sayılarındaki değişimlerin gözlenmesi ve gözenek büyüklüklerine göre gruplandırılması, uzmanların deneyimine bağlı görsel analizinden kurtarılarak, objektif hale getirilmiştir. Bu sayede aynı gruptaki gözenekler aynı renkle gösterilerek ilgili ekmek dilimine bakıldığında görsel olarak da daha iyi bir analiz yapılabilmesi mümkündür. Sonuçta ekmek kalitesine etki eden faktörleri belirleyebilecek başarılı bir ara yüz geliştirilmiştir. </a:t>
            </a:r>
            <a:endParaRPr lang="tr-TR" sz="1900">
              <a:cs typeface="Calibri" panose="020F0502020204030204"/>
            </a:endParaRPr>
          </a:p>
          <a:p>
            <a:pPr marL="457200" indent="-457200"/>
            <a:endParaRPr lang="tr-TR" sz="2200" dirty="0">
              <a:cs typeface="Calibri"/>
            </a:endParaRPr>
          </a:p>
        </p:txBody>
      </p:sp>
    </p:spTree>
    <p:extLst>
      <p:ext uri="{BB962C8B-B14F-4D97-AF65-F5344CB8AC3E}">
        <p14:creationId xmlns:p14="http://schemas.microsoft.com/office/powerpoint/2010/main" val="364751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7" name="Picture 12">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9" name="Picture 14">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C41E7DD7-D2AA-224B-6AB0-684B210BA1AA}"/>
              </a:ext>
            </a:extLst>
          </p:cNvPr>
          <p:cNvSpPr>
            <a:spLocks noGrp="1"/>
          </p:cNvSpPr>
          <p:nvPr>
            <p:ph type="title"/>
          </p:nvPr>
        </p:nvSpPr>
        <p:spPr>
          <a:xfrm>
            <a:off x="1180101" y="982132"/>
            <a:ext cx="6354633" cy="1303867"/>
          </a:xfrm>
        </p:spPr>
        <p:txBody>
          <a:bodyPr>
            <a:normAutofit/>
          </a:bodyPr>
          <a:lstStyle/>
          <a:p>
            <a:r>
              <a:rPr lang="tr-TR">
                <a:cs typeface="Calibri Light"/>
              </a:rPr>
              <a:t>Deneyler</a:t>
            </a:r>
            <a:endParaRPr lang="tr-TR"/>
          </a:p>
        </p:txBody>
      </p:sp>
      <p:cxnSp>
        <p:nvCxnSpPr>
          <p:cNvPr id="18" name="Straight Connector 17">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5DEB13A5-3D1D-FD5C-127F-AEF0A1EB7E7B}"/>
              </a:ext>
            </a:extLst>
          </p:cNvPr>
          <p:cNvSpPr>
            <a:spLocks noGrp="1"/>
          </p:cNvSpPr>
          <p:nvPr>
            <p:ph idx="1"/>
          </p:nvPr>
        </p:nvSpPr>
        <p:spPr>
          <a:xfrm>
            <a:off x="1167385" y="2556932"/>
            <a:ext cx="6380065" cy="3318936"/>
          </a:xfrm>
        </p:spPr>
        <p:txBody>
          <a:bodyPr vert="horz" lIns="91440" tIns="45720" rIns="91440" bIns="45720" rtlCol="0">
            <a:normAutofit/>
          </a:bodyPr>
          <a:lstStyle/>
          <a:p>
            <a:pPr>
              <a:lnSpc>
                <a:spcPct val="90000"/>
              </a:lnSpc>
            </a:pPr>
            <a:r>
              <a:rPr lang="tr-TR" sz="2000" dirty="0">
                <a:ea typeface="+mn-lt"/>
                <a:cs typeface="+mn-lt"/>
              </a:rPr>
              <a:t>Görüntü işleme metotları ile ekmeklerde katkı maddesi olup olmadığını araştırmak için özel koşullarla üretilmiş ekmekler ve katkı maddesi içeren ekmekler üretilmiştir. Öncelikle her bir ekmek görüntüsü ayrı bir görüntü olacak şekilde 104 farklı renkli ekmek görüntüsü elde edilmiştir. Daha sonra elde edilen renkli 104 adet ekmek görüntüsü gri seviye görüntüsüne dönüştürülmüştür. Şekilde görüldüğü gibi çalışmada kullanılan işlemlerin bütününü özetleyen genel akış diyagramı çizilmiştir. Diyagram incelendiğinde ekmek gözeneklerinin otomatik olarak bölünmeleri sonucunda ekmeklerin doku analizi için yapılan işlemler görülmektedir. </a:t>
            </a:r>
          </a:p>
        </p:txBody>
      </p:sp>
      <p:pic>
        <p:nvPicPr>
          <p:cNvPr id="4" name="Resim 4" descr="yiyecek, iç mekan, ekmek içeren bir resim&#10;&#10;Açıklama otomatik olarak oluşturuldu">
            <a:extLst>
              <a:ext uri="{FF2B5EF4-FFF2-40B4-BE49-F238E27FC236}">
                <a16:creationId xmlns:a16="http://schemas.microsoft.com/office/drawing/2014/main" id="{58073ED3-5855-2E81-E112-AA86A1F631F5}"/>
              </a:ext>
            </a:extLst>
          </p:cNvPr>
          <p:cNvPicPr>
            <a:picLocks noChangeAspect="1"/>
          </p:cNvPicPr>
          <p:nvPr/>
        </p:nvPicPr>
        <p:blipFill>
          <a:blip r:embed="rId5"/>
          <a:stretch>
            <a:fillRect/>
          </a:stretch>
        </p:blipFill>
        <p:spPr>
          <a:xfrm>
            <a:off x="8353542" y="771658"/>
            <a:ext cx="2589292" cy="2452910"/>
          </a:xfrm>
          <a:prstGeom prst="rect">
            <a:avLst/>
          </a:prstGeom>
          <a:ln w="57150" cmpd="thickThin">
            <a:noFill/>
            <a:miter lim="800000"/>
          </a:ln>
        </p:spPr>
      </p:pic>
      <p:pic>
        <p:nvPicPr>
          <p:cNvPr id="5" name="Resim 13">
            <a:extLst>
              <a:ext uri="{FF2B5EF4-FFF2-40B4-BE49-F238E27FC236}">
                <a16:creationId xmlns:a16="http://schemas.microsoft.com/office/drawing/2014/main" id="{321E52BD-8FC7-9856-A251-FD7B7FA8C86B}"/>
              </a:ext>
            </a:extLst>
          </p:cNvPr>
          <p:cNvPicPr>
            <a:picLocks noChangeAspect="1"/>
          </p:cNvPicPr>
          <p:nvPr/>
        </p:nvPicPr>
        <p:blipFill>
          <a:blip r:embed="rId6"/>
          <a:stretch>
            <a:fillRect/>
          </a:stretch>
        </p:blipFill>
        <p:spPr>
          <a:xfrm>
            <a:off x="8263260" y="3320407"/>
            <a:ext cx="2769856" cy="2764148"/>
          </a:xfrm>
          <a:prstGeom prst="rect">
            <a:avLst/>
          </a:prstGeom>
          <a:ln w="57150" cmpd="thickThin">
            <a:noFill/>
            <a:miter lim="800000"/>
          </a:ln>
        </p:spPr>
      </p:pic>
    </p:spTree>
    <p:extLst>
      <p:ext uri="{BB962C8B-B14F-4D97-AF65-F5344CB8AC3E}">
        <p14:creationId xmlns:p14="http://schemas.microsoft.com/office/powerpoint/2010/main" val="327630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6F1A1B1-D72D-4219-AE30-3EDB2FD2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01FE7BE-30C9-47E1-AA23-7FC5DE0C9D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7" name="Picture 26">
              <a:extLst>
                <a:ext uri="{FF2B5EF4-FFF2-40B4-BE49-F238E27FC236}">
                  <a16:creationId xmlns:a16="http://schemas.microsoft.com/office/drawing/2014/main" id="{58256DDC-2B46-4CBD-98CD-4843A1D36C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a:extLst>
                <a:ext uri="{FF2B5EF4-FFF2-40B4-BE49-F238E27FC236}">
                  <a16:creationId xmlns:a16="http://schemas.microsoft.com/office/drawing/2014/main" id="{AB299BC9-AA13-472C-B2CB-8B1A49F1D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CCEA125A-C8E0-43E9-A034-878F58FA98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0" name="Picture 29">
              <a:extLst>
                <a:ext uri="{FF2B5EF4-FFF2-40B4-BE49-F238E27FC236}">
                  <a16:creationId xmlns:a16="http://schemas.microsoft.com/office/drawing/2014/main" id="{BC268254-A470-41D9-884E-9DE377E94B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1AB56DF7-8C36-8344-944E-F96A02B371D4}"/>
              </a:ext>
            </a:extLst>
          </p:cNvPr>
          <p:cNvSpPr>
            <a:spLocks noGrp="1"/>
          </p:cNvSpPr>
          <p:nvPr>
            <p:ph type="title"/>
          </p:nvPr>
        </p:nvSpPr>
        <p:spPr>
          <a:xfrm>
            <a:off x="1073972" y="1046527"/>
            <a:ext cx="4667015" cy="1303867"/>
          </a:xfrm>
        </p:spPr>
        <p:txBody>
          <a:bodyPr>
            <a:normAutofit fontScale="90000"/>
          </a:bodyPr>
          <a:lstStyle/>
          <a:p>
            <a:pPr>
              <a:lnSpc>
                <a:spcPct val="90000"/>
              </a:lnSpc>
            </a:pPr>
            <a:r>
              <a:rPr lang="tr-TR" sz="4100" dirty="0">
                <a:ea typeface="+mj-lt"/>
                <a:cs typeface="+mj-lt"/>
              </a:rPr>
              <a:t>Histogram Germe  Histogram Eşitleme</a:t>
            </a:r>
            <a:endParaRPr lang="tr-TR" sz="4100" dirty="0"/>
          </a:p>
        </p:txBody>
      </p:sp>
      <p:cxnSp>
        <p:nvCxnSpPr>
          <p:cNvPr id="32" name="Straight Connector 31">
            <a:extLst>
              <a:ext uri="{FF2B5EF4-FFF2-40B4-BE49-F238E27FC236}">
                <a16:creationId xmlns:a16="http://schemas.microsoft.com/office/drawing/2014/main" id="{1F510FDE-DE95-4B70-9D1C-7214BFCC34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92391" y="2400639"/>
            <a:ext cx="402336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A3EE549F-8328-B90D-6C07-87CDC60E3914}"/>
              </a:ext>
            </a:extLst>
          </p:cNvPr>
          <p:cNvSpPr>
            <a:spLocks noGrp="1"/>
          </p:cNvSpPr>
          <p:nvPr>
            <p:ph idx="1"/>
          </p:nvPr>
        </p:nvSpPr>
        <p:spPr>
          <a:xfrm>
            <a:off x="770287" y="2395946"/>
            <a:ext cx="5639288" cy="3844823"/>
          </a:xfrm>
        </p:spPr>
        <p:txBody>
          <a:bodyPr vert="horz" lIns="91440" tIns="45720" rIns="91440" bIns="45720" rtlCol="0" anchor="t">
            <a:noAutofit/>
          </a:bodyPr>
          <a:lstStyle/>
          <a:p>
            <a:pPr>
              <a:lnSpc>
                <a:spcPct val="90000"/>
              </a:lnSpc>
            </a:pPr>
            <a:r>
              <a:rPr lang="tr-TR" sz="1800" dirty="0">
                <a:ea typeface="+mn-lt"/>
                <a:cs typeface="+mn-lt"/>
              </a:rPr>
              <a:t>Ön işlemenin ilk basamağını oluşturan histogram germe sayesinde gri seviye görüntülerinin kontrastı iyileştirilmiştir. Histogram germe sonucunda yada görüldüğü gibi bir histogram daha oluşturulmuş ve histogram incelendiğinde bir önceki histograma göre ayrık iki histogram tepesi kaybolmuştur. Piksel aralığı ise histogram boyunca yayılmıştır.</a:t>
            </a:r>
          </a:p>
          <a:p>
            <a:pPr>
              <a:lnSpc>
                <a:spcPct val="90000"/>
              </a:lnSpc>
              <a:buSzPct val="114999"/>
            </a:pPr>
            <a:r>
              <a:rPr lang="tr-TR" sz="1800" dirty="0">
                <a:ea typeface="+mn-lt"/>
                <a:cs typeface="+mn-lt"/>
              </a:rPr>
              <a:t>Histogram eşitleme renk değerleri düzgün dağılımlı olmayan görüntüler için uygun bir görüntü iyileştirme metodudur. Histogram eşitleme işleminden sonra elde edilen görüntüde ekmek dokularının açık renkte, gözeneklerin ise koyu renkte olduğu görülmektedir. Histogram eşitleme işleminden sonra ön işleme aşaması bitmiş olup, gözeneklerin bölütlenmesiyle görüntü işleme aşamasına geçilecektir.</a:t>
            </a:r>
            <a:endParaRPr lang="tr-TR" sz="1800"/>
          </a:p>
        </p:txBody>
      </p:sp>
      <p:pic>
        <p:nvPicPr>
          <p:cNvPr id="4" name="Resim 4" descr="metin, iç mekan, ekmek içeren bir resim&#10;&#10;Açıklama otomatik olarak oluşturuldu">
            <a:extLst>
              <a:ext uri="{FF2B5EF4-FFF2-40B4-BE49-F238E27FC236}">
                <a16:creationId xmlns:a16="http://schemas.microsoft.com/office/drawing/2014/main" id="{3A13FCE3-D059-A438-D652-4E1B57094EE0}"/>
              </a:ext>
            </a:extLst>
          </p:cNvPr>
          <p:cNvPicPr>
            <a:picLocks noChangeAspect="1"/>
          </p:cNvPicPr>
          <p:nvPr/>
        </p:nvPicPr>
        <p:blipFill>
          <a:blip r:embed="rId5"/>
          <a:stretch>
            <a:fillRect/>
          </a:stretch>
        </p:blipFill>
        <p:spPr>
          <a:xfrm>
            <a:off x="6481831" y="1253744"/>
            <a:ext cx="1915536" cy="2131227"/>
          </a:xfrm>
          <a:prstGeom prst="rect">
            <a:avLst/>
          </a:prstGeom>
        </p:spPr>
      </p:pic>
      <p:pic>
        <p:nvPicPr>
          <p:cNvPr id="6" name="Resim 6">
            <a:extLst>
              <a:ext uri="{FF2B5EF4-FFF2-40B4-BE49-F238E27FC236}">
                <a16:creationId xmlns:a16="http://schemas.microsoft.com/office/drawing/2014/main" id="{9D5E5E6C-862A-8A86-3B93-E738AA0FE23B}"/>
              </a:ext>
            </a:extLst>
          </p:cNvPr>
          <p:cNvPicPr>
            <a:picLocks noChangeAspect="1"/>
          </p:cNvPicPr>
          <p:nvPr/>
        </p:nvPicPr>
        <p:blipFill>
          <a:blip r:embed="rId6"/>
          <a:stretch>
            <a:fillRect/>
          </a:stretch>
        </p:blipFill>
        <p:spPr>
          <a:xfrm>
            <a:off x="6401533" y="3522131"/>
            <a:ext cx="2076258" cy="2108201"/>
          </a:xfrm>
          <a:prstGeom prst="rect">
            <a:avLst/>
          </a:prstGeom>
        </p:spPr>
      </p:pic>
      <p:pic>
        <p:nvPicPr>
          <p:cNvPr id="7" name="Resim 7" descr="metin, yiyecek içeren bir resim&#10;&#10;Açıklama otomatik olarak oluşturuldu">
            <a:extLst>
              <a:ext uri="{FF2B5EF4-FFF2-40B4-BE49-F238E27FC236}">
                <a16:creationId xmlns:a16="http://schemas.microsoft.com/office/drawing/2014/main" id="{217E3048-CB21-D24C-10BA-3D271F392F2B}"/>
              </a:ext>
            </a:extLst>
          </p:cNvPr>
          <p:cNvPicPr>
            <a:picLocks noChangeAspect="1"/>
          </p:cNvPicPr>
          <p:nvPr/>
        </p:nvPicPr>
        <p:blipFill>
          <a:blip r:embed="rId7"/>
          <a:stretch>
            <a:fillRect/>
          </a:stretch>
        </p:blipFill>
        <p:spPr>
          <a:xfrm>
            <a:off x="8724859" y="2176059"/>
            <a:ext cx="2254829" cy="2531958"/>
          </a:xfrm>
          <a:prstGeom prst="rect">
            <a:avLst/>
          </a:prstGeom>
        </p:spPr>
      </p:pic>
    </p:spTree>
    <p:extLst>
      <p:ext uri="{BB962C8B-B14F-4D97-AF65-F5344CB8AC3E}">
        <p14:creationId xmlns:p14="http://schemas.microsoft.com/office/powerpoint/2010/main" val="7574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423272-067A-0DCF-9886-1139DA5545CA}"/>
              </a:ext>
            </a:extLst>
          </p:cNvPr>
          <p:cNvSpPr>
            <a:spLocks noGrp="1"/>
          </p:cNvSpPr>
          <p:nvPr>
            <p:ph type="title"/>
          </p:nvPr>
        </p:nvSpPr>
        <p:spPr>
          <a:xfrm>
            <a:off x="1295402" y="982132"/>
            <a:ext cx="9601196" cy="1303867"/>
          </a:xfrm>
        </p:spPr>
        <p:txBody>
          <a:bodyPr>
            <a:normAutofit/>
          </a:bodyPr>
          <a:lstStyle/>
          <a:p>
            <a:pPr>
              <a:lnSpc>
                <a:spcPct val="90000"/>
              </a:lnSpc>
            </a:pPr>
            <a:r>
              <a:rPr lang="tr-TR" sz="4100">
                <a:solidFill>
                  <a:srgbClr val="262626"/>
                </a:solidFill>
                <a:ea typeface="+mj-lt"/>
                <a:cs typeface="+mj-lt"/>
              </a:rPr>
              <a:t>Bağlantılı Bileşen Etiketleme İle Gözenek Etiketleme</a:t>
            </a:r>
            <a:endParaRPr lang="tr-TR" sz="4100">
              <a:solidFill>
                <a:srgbClr val="262626"/>
              </a:solidFill>
            </a:endParaRPr>
          </a:p>
        </p:txBody>
      </p:sp>
      <p:sp>
        <p:nvSpPr>
          <p:cNvPr id="3" name="İçerik Yer Tutucusu 2">
            <a:extLst>
              <a:ext uri="{FF2B5EF4-FFF2-40B4-BE49-F238E27FC236}">
                <a16:creationId xmlns:a16="http://schemas.microsoft.com/office/drawing/2014/main" id="{F9901382-ACB1-623B-03A3-F174645C1F93}"/>
              </a:ext>
            </a:extLst>
          </p:cNvPr>
          <p:cNvSpPr>
            <a:spLocks noGrp="1"/>
          </p:cNvSpPr>
          <p:nvPr>
            <p:ph idx="1"/>
          </p:nvPr>
        </p:nvSpPr>
        <p:spPr>
          <a:xfrm>
            <a:off x="1295402" y="2556932"/>
            <a:ext cx="6782753" cy="3318936"/>
          </a:xfrm>
        </p:spPr>
        <p:txBody>
          <a:bodyPr>
            <a:normAutofit/>
          </a:bodyPr>
          <a:lstStyle/>
          <a:p>
            <a:pPr>
              <a:lnSpc>
                <a:spcPct val="90000"/>
              </a:lnSpc>
            </a:pPr>
            <a:r>
              <a:rPr lang="tr-TR" sz="2000" dirty="0">
                <a:solidFill>
                  <a:srgbClr val="262626"/>
                </a:solidFill>
                <a:ea typeface="+mn-lt"/>
                <a:cs typeface="+mn-lt"/>
              </a:rPr>
              <a:t>İkili görüntü haline gelen bölütlenmiş gözenek görüntülerine Bağlantılı Bileşen Etiketleme (BBE) yöntemi uygulanmıştır.</a:t>
            </a:r>
          </a:p>
          <a:p>
            <a:pPr>
              <a:lnSpc>
                <a:spcPct val="90000"/>
              </a:lnSpc>
              <a:buSzPct val="114999"/>
            </a:pPr>
            <a:r>
              <a:rPr lang="tr-TR" sz="2000" dirty="0">
                <a:solidFill>
                  <a:srgbClr val="262626"/>
                </a:solidFill>
                <a:ea typeface="+mn-lt"/>
                <a:cs typeface="+mn-lt"/>
              </a:rPr>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 Yandaki şekilde belli bir bölgede etiketlenmiş gözeneklere ait temsili bir görüntü gösterilmiştir.</a:t>
            </a:r>
            <a:endParaRPr lang="tr-TR" sz="2000" dirty="0">
              <a:solidFill>
                <a:srgbClr val="262626"/>
              </a:solidFill>
            </a:endParaRPr>
          </a:p>
        </p:txBody>
      </p:sp>
      <p:pic>
        <p:nvPicPr>
          <p:cNvPr id="4" name="Resim 4">
            <a:extLst>
              <a:ext uri="{FF2B5EF4-FFF2-40B4-BE49-F238E27FC236}">
                <a16:creationId xmlns:a16="http://schemas.microsoft.com/office/drawing/2014/main" id="{48BF860B-82E0-87EE-F52D-2AF8AE6F1156}"/>
              </a:ext>
            </a:extLst>
          </p:cNvPr>
          <p:cNvPicPr>
            <a:picLocks noChangeAspect="1"/>
          </p:cNvPicPr>
          <p:nvPr/>
        </p:nvPicPr>
        <p:blipFill>
          <a:blip r:embed="rId3"/>
          <a:stretch>
            <a:fillRect/>
          </a:stretch>
        </p:blipFill>
        <p:spPr>
          <a:xfrm>
            <a:off x="8149420" y="2624294"/>
            <a:ext cx="2739728" cy="2126356"/>
          </a:xfrm>
          <a:prstGeom prst="rect">
            <a:avLst/>
          </a:prstGeom>
          <a:ln w="57150" cmpd="thickThin">
            <a:solidFill>
              <a:srgbClr val="7F7F7F"/>
            </a:solidFill>
            <a:miter lim="800000"/>
          </a:ln>
        </p:spPr>
      </p:pic>
    </p:spTree>
    <p:extLst>
      <p:ext uri="{BB962C8B-B14F-4D97-AF65-F5344CB8AC3E}">
        <p14:creationId xmlns:p14="http://schemas.microsoft.com/office/powerpoint/2010/main" val="105172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38B1FC-4DED-6FD1-6E90-EC8019AC1D92}"/>
              </a:ext>
            </a:extLst>
          </p:cNvPr>
          <p:cNvSpPr>
            <a:spLocks noGrp="1"/>
          </p:cNvSpPr>
          <p:nvPr>
            <p:ph type="title"/>
          </p:nvPr>
        </p:nvSpPr>
        <p:spPr>
          <a:xfrm>
            <a:off x="1295402" y="982132"/>
            <a:ext cx="9601196" cy="1303867"/>
          </a:xfrm>
        </p:spPr>
        <p:txBody>
          <a:bodyPr>
            <a:normAutofit/>
          </a:bodyPr>
          <a:lstStyle/>
          <a:p>
            <a:pPr>
              <a:lnSpc>
                <a:spcPct val="90000"/>
              </a:lnSpc>
            </a:pPr>
            <a:r>
              <a:rPr lang="tr-TR" sz="4100">
                <a:ea typeface="+mj-lt"/>
                <a:cs typeface="+mj-lt"/>
              </a:rPr>
              <a:t>Gözeneklerin Büyüklüklerine Göre Sınıflandırılması</a:t>
            </a:r>
            <a:endParaRPr lang="tr-TR" sz="4100"/>
          </a:p>
        </p:txBody>
      </p:sp>
      <p:sp>
        <p:nvSpPr>
          <p:cNvPr id="6" name="İçerik Yer Tutucusu 5">
            <a:extLst>
              <a:ext uri="{FF2B5EF4-FFF2-40B4-BE49-F238E27FC236}">
                <a16:creationId xmlns:a16="http://schemas.microsoft.com/office/drawing/2014/main" id="{F9BF00EE-21DD-6044-35AB-D4E25207EBB2}"/>
              </a:ext>
            </a:extLst>
          </p:cNvPr>
          <p:cNvSpPr>
            <a:spLocks noGrp="1"/>
          </p:cNvSpPr>
          <p:nvPr>
            <p:ph idx="1"/>
          </p:nvPr>
        </p:nvSpPr>
        <p:spPr>
          <a:xfrm>
            <a:off x="1295402" y="2556932"/>
            <a:ext cx="6256866" cy="3318936"/>
          </a:xfrm>
        </p:spPr>
        <p:txBody>
          <a:bodyPr>
            <a:normAutofit/>
          </a:bodyPr>
          <a:lstStyle/>
          <a:p>
            <a:pPr>
              <a:lnSpc>
                <a:spcPct val="90000"/>
              </a:lnSpc>
            </a:pPr>
            <a:r>
              <a:rPr lang="tr-TR" sz="2200">
                <a:ea typeface="+mn-lt"/>
                <a:cs typeface="+mn-lt"/>
              </a:rPr>
              <a:t>Yapılan çalışmada farklı büyüklükteki gözeneklerin sayılarındaki değişimlerin gözlenmesi amacıyla gözenekler 0,002mm2 -1mm2 , 1mm2 -3mm2 , 3mm2 -5mm2 ve 5mm2 - 7mm2 olmak üzere 4 sınıfa ayrılmıştır.</a:t>
            </a:r>
          </a:p>
          <a:p>
            <a:pPr>
              <a:lnSpc>
                <a:spcPct val="90000"/>
              </a:lnSpc>
              <a:buSzPct val="114999"/>
            </a:pPr>
            <a:r>
              <a:rPr lang="tr-TR" sz="2200">
                <a:ea typeface="+mn-lt"/>
                <a:cs typeface="+mn-lt"/>
              </a:rPr>
              <a:t>Her bir sınıf, bir etiket grubuna dâhil edilmiştir. Böylelikle her bir gruptaki gözeneklerin önce sınırları belirlenmiş sonra da bu sınırlara etiket grubuna göre, yandaki şekilde görüldüğü gibi, bir renk değeri atanarak otomatik olarak renklendirilmesi yapılmıştır. </a:t>
            </a:r>
          </a:p>
        </p:txBody>
      </p:sp>
      <p:pic>
        <p:nvPicPr>
          <p:cNvPr id="3" name="Resim 3" descr="metin içeren bir resim&#10;&#10;Açıklama otomatik olarak oluşturuldu">
            <a:extLst>
              <a:ext uri="{FF2B5EF4-FFF2-40B4-BE49-F238E27FC236}">
                <a16:creationId xmlns:a16="http://schemas.microsoft.com/office/drawing/2014/main" id="{A15ED3B7-EBC5-F709-B682-B895B604B02B}"/>
              </a:ext>
            </a:extLst>
          </p:cNvPr>
          <p:cNvPicPr>
            <a:picLocks noChangeAspect="1"/>
          </p:cNvPicPr>
          <p:nvPr/>
        </p:nvPicPr>
        <p:blipFill rotWithShape="1">
          <a:blip r:embed="rId3"/>
          <a:srcRect t="7769" r="3" b="35"/>
          <a:stretch/>
        </p:blipFill>
        <p:spPr>
          <a:xfrm>
            <a:off x="8085026" y="2701180"/>
            <a:ext cx="2739728"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152560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12E421-0E5A-9F1B-B416-0C4F45B45265}"/>
              </a:ext>
            </a:extLst>
          </p:cNvPr>
          <p:cNvSpPr>
            <a:spLocks noGrp="1"/>
          </p:cNvSpPr>
          <p:nvPr>
            <p:ph type="title"/>
          </p:nvPr>
        </p:nvSpPr>
        <p:spPr>
          <a:xfrm>
            <a:off x="1295402" y="982132"/>
            <a:ext cx="9601196" cy="1303867"/>
          </a:xfrm>
        </p:spPr>
        <p:txBody>
          <a:bodyPr>
            <a:normAutofit/>
          </a:bodyPr>
          <a:lstStyle/>
          <a:p>
            <a:r>
              <a:rPr lang="tr-TR">
                <a:solidFill>
                  <a:srgbClr val="262626"/>
                </a:solidFill>
                <a:ea typeface="+mj-lt"/>
                <a:cs typeface="+mj-lt"/>
              </a:rPr>
              <a:t>ZSI Başarım İndeksinin Belirlenmesi</a:t>
            </a:r>
            <a:endParaRPr lang="tr-TR">
              <a:solidFill>
                <a:srgbClr val="262626"/>
              </a:solidFill>
            </a:endParaRPr>
          </a:p>
        </p:txBody>
      </p:sp>
      <p:sp>
        <p:nvSpPr>
          <p:cNvPr id="3" name="İçerik Yer Tutucusu 2">
            <a:extLst>
              <a:ext uri="{FF2B5EF4-FFF2-40B4-BE49-F238E27FC236}">
                <a16:creationId xmlns:a16="http://schemas.microsoft.com/office/drawing/2014/main" id="{B7C48122-2660-0A2F-0247-197A40C9F4D8}"/>
              </a:ext>
            </a:extLst>
          </p:cNvPr>
          <p:cNvSpPr>
            <a:spLocks noGrp="1"/>
          </p:cNvSpPr>
          <p:nvPr>
            <p:ph idx="1"/>
          </p:nvPr>
        </p:nvSpPr>
        <p:spPr>
          <a:xfrm>
            <a:off x="1295402" y="2556932"/>
            <a:ext cx="6256866" cy="3318936"/>
          </a:xfrm>
        </p:spPr>
        <p:txBody>
          <a:bodyPr>
            <a:normAutofit/>
          </a:bodyPr>
          <a:lstStyle/>
          <a:p>
            <a:pPr>
              <a:lnSpc>
                <a:spcPct val="90000"/>
              </a:lnSpc>
            </a:pPr>
            <a:r>
              <a:rPr lang="tr-TR" sz="2000">
                <a:solidFill>
                  <a:srgbClr val="262626"/>
                </a:solidFill>
                <a:ea typeface="+mn-lt"/>
                <a:cs typeface="+mn-lt"/>
              </a:rPr>
              <a:t>Çalışmada farklı katkı maddeli tüm ekmek görüntüleri kullanılarak otomatik bölütlenen gözeneklerin, ImageJ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a:t>
            </a:r>
          </a:p>
          <a:p>
            <a:pPr>
              <a:lnSpc>
                <a:spcPct val="90000"/>
              </a:lnSpc>
              <a:buSzPct val="114999"/>
            </a:pPr>
            <a:r>
              <a:rPr lang="tr-TR" sz="2000">
                <a:solidFill>
                  <a:srgbClr val="262626"/>
                </a:solidFill>
                <a:ea typeface="+mn-lt"/>
                <a:cs typeface="+mn-lt"/>
              </a:rPr>
              <a:t>Yandaki şekilde otomatik bölütlemenin başarımını görmek için 12 adet gözeneğe ait hesaplanan ZSI değerleri gösterilmektedir. </a:t>
            </a:r>
            <a:endParaRPr lang="tr-TR" sz="2000">
              <a:solidFill>
                <a:srgbClr val="262626"/>
              </a:solidFill>
            </a:endParaRPr>
          </a:p>
        </p:txBody>
      </p:sp>
      <p:pic>
        <p:nvPicPr>
          <p:cNvPr id="4" name="Resim 4">
            <a:extLst>
              <a:ext uri="{FF2B5EF4-FFF2-40B4-BE49-F238E27FC236}">
                <a16:creationId xmlns:a16="http://schemas.microsoft.com/office/drawing/2014/main" id="{28C9DE3B-A36A-1DEF-B1A7-E507FA7BFD59}"/>
              </a:ext>
            </a:extLst>
          </p:cNvPr>
          <p:cNvPicPr>
            <a:picLocks noChangeAspect="1"/>
          </p:cNvPicPr>
          <p:nvPr/>
        </p:nvPicPr>
        <p:blipFill>
          <a:blip r:embed="rId3"/>
          <a:stretch>
            <a:fillRect/>
          </a:stretch>
        </p:blipFill>
        <p:spPr>
          <a:xfrm>
            <a:off x="7548407" y="2780796"/>
            <a:ext cx="3609051" cy="2875857"/>
          </a:xfrm>
          <a:prstGeom prst="rect">
            <a:avLst/>
          </a:prstGeom>
          <a:ln w="57150" cmpd="thickThin">
            <a:solidFill>
              <a:srgbClr val="7F7F7F"/>
            </a:solidFill>
            <a:miter lim="800000"/>
          </a:ln>
        </p:spPr>
      </p:pic>
    </p:spTree>
    <p:extLst>
      <p:ext uri="{BB962C8B-B14F-4D97-AF65-F5344CB8AC3E}">
        <p14:creationId xmlns:p14="http://schemas.microsoft.com/office/powerpoint/2010/main" val="412586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06C638AA-3040-11B5-30B4-9E4055EBD9F6}"/>
              </a:ext>
            </a:extLst>
          </p:cNvPr>
          <p:cNvSpPr>
            <a:spLocks noGrp="1"/>
          </p:cNvSpPr>
          <p:nvPr>
            <p:ph type="title"/>
          </p:nvPr>
        </p:nvSpPr>
        <p:spPr>
          <a:xfrm>
            <a:off x="1180101" y="982132"/>
            <a:ext cx="6354633" cy="1303867"/>
          </a:xfrm>
        </p:spPr>
        <p:txBody>
          <a:bodyPr>
            <a:normAutofit/>
          </a:bodyPr>
          <a:lstStyle/>
          <a:p>
            <a:r>
              <a:rPr lang="tr-TR" dirty="0">
                <a:ea typeface="+mj-lt"/>
                <a:cs typeface="+mj-lt"/>
              </a:rPr>
              <a:t>Sonuçlar</a:t>
            </a:r>
            <a:endParaRPr lang="tr-TR" dirty="0"/>
          </a:p>
        </p:txBody>
      </p:sp>
      <p:cxnSp>
        <p:nvCxnSpPr>
          <p:cNvPr id="19" name="Straight Connector 18">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23DB2237-4AAC-DDA9-175F-614AD7830DFD}"/>
              </a:ext>
            </a:extLst>
          </p:cNvPr>
          <p:cNvSpPr>
            <a:spLocks noGrp="1"/>
          </p:cNvSpPr>
          <p:nvPr>
            <p:ph idx="1"/>
          </p:nvPr>
        </p:nvSpPr>
        <p:spPr>
          <a:xfrm>
            <a:off x="1178117" y="2556932"/>
            <a:ext cx="5929305" cy="3318936"/>
          </a:xfrm>
        </p:spPr>
        <p:txBody>
          <a:bodyPr>
            <a:normAutofit/>
          </a:bodyPr>
          <a:lstStyle/>
          <a:p>
            <a:pPr>
              <a:lnSpc>
                <a:spcPct val="90000"/>
              </a:lnSpc>
            </a:pPr>
            <a:r>
              <a:rPr lang="tr-TR" sz="2000" dirty="0">
                <a:ea typeface="+mn-lt"/>
                <a:cs typeface="+mn-lt"/>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a:t>
            </a:r>
          </a:p>
          <a:p>
            <a:pPr>
              <a:lnSpc>
                <a:spcPct val="90000"/>
              </a:lnSpc>
              <a:buSzPct val="114999"/>
            </a:pPr>
            <a:r>
              <a:rPr lang="tr-TR" sz="2000" dirty="0">
                <a:ea typeface="+mn-lt"/>
                <a:cs typeface="+mn-lt"/>
              </a:rPr>
              <a:t>Yandaki şekilden DATEM katkı maddeli ekmeklerin kontrol grubu ekmeklere göre daha fazla gözenek sayısı ve gözenek alanına sahip olduğu görülmektedir. Buradan da DATEM katkı maddesinin ekmek hacmini arttırdığı sonucuna varılmıştır.</a:t>
            </a:r>
          </a:p>
        </p:txBody>
      </p:sp>
      <p:pic>
        <p:nvPicPr>
          <p:cNvPr id="6" name="Resim 6">
            <a:extLst>
              <a:ext uri="{FF2B5EF4-FFF2-40B4-BE49-F238E27FC236}">
                <a16:creationId xmlns:a16="http://schemas.microsoft.com/office/drawing/2014/main" id="{054DEC93-3DAC-8F27-8068-E9D9434036E3}"/>
              </a:ext>
            </a:extLst>
          </p:cNvPr>
          <p:cNvPicPr>
            <a:picLocks noChangeAspect="1"/>
          </p:cNvPicPr>
          <p:nvPr/>
        </p:nvPicPr>
        <p:blipFill>
          <a:blip r:embed="rId5"/>
          <a:stretch>
            <a:fillRect/>
          </a:stretch>
        </p:blipFill>
        <p:spPr>
          <a:xfrm>
            <a:off x="6978116" y="1469264"/>
            <a:ext cx="2345806" cy="2066544"/>
          </a:xfrm>
          <a:prstGeom prst="rect">
            <a:avLst/>
          </a:prstGeom>
          <a:ln w="57150" cmpd="thickThin">
            <a:noFill/>
            <a:miter lim="800000"/>
          </a:ln>
        </p:spPr>
      </p:pic>
      <p:pic>
        <p:nvPicPr>
          <p:cNvPr id="5" name="Resim 5">
            <a:extLst>
              <a:ext uri="{FF2B5EF4-FFF2-40B4-BE49-F238E27FC236}">
                <a16:creationId xmlns:a16="http://schemas.microsoft.com/office/drawing/2014/main" id="{EB08A693-847F-4A67-8421-5E6431382B8C}"/>
              </a:ext>
            </a:extLst>
          </p:cNvPr>
          <p:cNvPicPr>
            <a:picLocks noChangeAspect="1"/>
          </p:cNvPicPr>
          <p:nvPr/>
        </p:nvPicPr>
        <p:blipFill>
          <a:blip r:embed="rId6"/>
          <a:stretch>
            <a:fillRect/>
          </a:stretch>
        </p:blipFill>
        <p:spPr>
          <a:xfrm>
            <a:off x="9330431" y="1474435"/>
            <a:ext cx="2052190" cy="1948488"/>
          </a:xfrm>
          <a:prstGeom prst="rect">
            <a:avLst/>
          </a:prstGeom>
          <a:ln w="57150" cmpd="thickThin">
            <a:noFill/>
            <a:miter lim="800000"/>
          </a:ln>
        </p:spPr>
      </p:pic>
      <p:pic>
        <p:nvPicPr>
          <p:cNvPr id="8" name="Resim 8">
            <a:extLst>
              <a:ext uri="{FF2B5EF4-FFF2-40B4-BE49-F238E27FC236}">
                <a16:creationId xmlns:a16="http://schemas.microsoft.com/office/drawing/2014/main" id="{4721E83F-8156-0C8B-A95A-C96699DE3A16}"/>
              </a:ext>
            </a:extLst>
          </p:cNvPr>
          <p:cNvPicPr>
            <a:picLocks noChangeAspect="1"/>
          </p:cNvPicPr>
          <p:nvPr/>
        </p:nvPicPr>
        <p:blipFill>
          <a:blip r:embed="rId7"/>
          <a:stretch>
            <a:fillRect/>
          </a:stretch>
        </p:blipFill>
        <p:spPr>
          <a:xfrm>
            <a:off x="8201696" y="3531021"/>
            <a:ext cx="2249510" cy="2081960"/>
          </a:xfrm>
          <a:prstGeom prst="rect">
            <a:avLst/>
          </a:prstGeom>
        </p:spPr>
      </p:pic>
    </p:spTree>
    <p:extLst>
      <p:ext uri="{BB962C8B-B14F-4D97-AF65-F5344CB8AC3E}">
        <p14:creationId xmlns:p14="http://schemas.microsoft.com/office/powerpoint/2010/main" val="29739743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9</Slides>
  <Notes>0</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Organic</vt:lpstr>
      <vt:lpstr>GÖRÜNTÜ İŞLEME</vt:lpstr>
      <vt:lpstr>Giriş</vt:lpstr>
      <vt:lpstr>Giriş</vt:lpstr>
      <vt:lpstr>Deneyler</vt:lpstr>
      <vt:lpstr>Histogram Germe  Histogram Eşitleme</vt:lpstr>
      <vt:lpstr>Bağlantılı Bileşen Etiketleme İle Gözenek Etiketleme</vt:lpstr>
      <vt:lpstr>Gözeneklerin Büyüklüklerine Göre Sınıflandırılması</vt:lpstr>
      <vt:lpstr>ZSI Başarım İndeksinin Belirlenmesi</vt:lpstr>
      <vt:lpstr>Sonuçlar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212</cp:revision>
  <dcterms:created xsi:type="dcterms:W3CDTF">2022-11-07T20:00:00Z</dcterms:created>
  <dcterms:modified xsi:type="dcterms:W3CDTF">2022-11-08T12:12:31Z</dcterms:modified>
</cp:coreProperties>
</file>