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70" r:id="rId6"/>
    <p:sldId id="273" r:id="rId7"/>
    <p:sldId id="274" r:id="rId8"/>
    <p:sldId id="279" r:id="rId9"/>
    <p:sldId id="271" r:id="rId10"/>
    <p:sldId id="260" r:id="rId11"/>
    <p:sldId id="272" r:id="rId12"/>
    <p:sldId id="281" r:id="rId13"/>
    <p:sldId id="278" r:id="rId14"/>
    <p:sldId id="267" r:id="rId15"/>
    <p:sldId id="262" r:id="rId16"/>
    <p:sldId id="275" r:id="rId17"/>
    <p:sldId id="276" r:id="rId18"/>
    <p:sldId id="280" r:id="rId19"/>
    <p:sldId id="277"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16-09-2019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16-09-2019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16-09-2019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16-09-2019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16-09-2019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2000" dirty="0"/>
              <a:t>Name: </a:t>
            </a:r>
            <a:r>
              <a:rPr lang="en-IN" sz="2000" dirty="0" err="1"/>
              <a:t>Navin</a:t>
            </a:r>
            <a:r>
              <a:rPr lang="en-IN" sz="2000" dirty="0"/>
              <a:t> Ahmed and Hanif Khan</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6AD6419-1003-474F-BC09-BBA2C903F1FA}"/>
              </a:ext>
            </a:extLst>
          </p:cNvPr>
          <p:cNvSpPr txBox="1">
            <a:spLocks/>
          </p:cNvSpPr>
          <p:nvPr/>
        </p:nvSpPr>
        <p:spPr>
          <a:xfrm>
            <a:off x="709749" y="21597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Grade Analysis:</a:t>
            </a:r>
          </a:p>
          <a:p>
            <a:pPr marL="0" indent="0">
              <a:buNone/>
            </a:pPr>
            <a:r>
              <a:rPr lang="en-US" sz="1800" dirty="0"/>
              <a:t>According to the graph, grade variable influence the tendency of default.</a:t>
            </a:r>
          </a:p>
          <a:p>
            <a:pPr marL="0" indent="0">
              <a:buNone/>
            </a:pPr>
            <a:r>
              <a:rPr lang="en-US" sz="1800" dirty="0"/>
              <a:t>Highest defaulter-rate is 25.4% for Grade B and 24.46% for Grade C.</a:t>
            </a:r>
          </a:p>
          <a:p>
            <a:pPr marL="0" indent="0">
              <a:buNone/>
            </a:pPr>
            <a:endParaRPr lang="en-US" sz="1800" dirty="0"/>
          </a:p>
        </p:txBody>
      </p:sp>
      <p:sp>
        <p:nvSpPr>
          <p:cNvPr id="13" name="Title 1">
            <a:extLst>
              <a:ext uri="{FF2B5EF4-FFF2-40B4-BE49-F238E27FC236}">
                <a16:creationId xmlns:a16="http://schemas.microsoft.com/office/drawing/2014/main" id="{FCEEB142-9F6C-4E98-B89F-7AA22CCB078D}"/>
              </a:ext>
            </a:extLst>
          </p:cNvPr>
          <p:cNvSpPr>
            <a:spLocks noGrp="1"/>
          </p:cNvSpPr>
          <p:nvPr>
            <p:ph type="title"/>
          </p:nvPr>
        </p:nvSpPr>
        <p:spPr>
          <a:xfrm>
            <a:off x="1136469" y="640080"/>
            <a:ext cx="9313817" cy="856138"/>
          </a:xfrm>
        </p:spPr>
        <p:txBody>
          <a:bodyPr>
            <a:normAutofit fontScale="90000"/>
          </a:bodyPr>
          <a:lstStyle/>
          <a:p>
            <a:pPr>
              <a:lnSpc>
                <a:spcPct val="150000"/>
              </a:lnSpc>
            </a:pPr>
            <a:r>
              <a:rPr lang="en-US" dirty="0"/>
              <a:t>2. Target attributes of loan</a:t>
            </a:r>
          </a:p>
        </p:txBody>
      </p:sp>
      <p:pic>
        <p:nvPicPr>
          <p:cNvPr id="2052" name="Picture 4">
            <a:extLst>
              <a:ext uri="{FF2B5EF4-FFF2-40B4-BE49-F238E27FC236}">
                <a16:creationId xmlns:a16="http://schemas.microsoft.com/office/drawing/2014/main" id="{615FD610-EF23-418B-9A0D-920F71766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9" y="3429000"/>
            <a:ext cx="5132387" cy="340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98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6AD6419-1003-474F-BC09-BBA2C903F1FA}"/>
              </a:ext>
            </a:extLst>
          </p:cNvPr>
          <p:cNvSpPr txBox="1">
            <a:spLocks/>
          </p:cNvSpPr>
          <p:nvPr/>
        </p:nvSpPr>
        <p:spPr>
          <a:xfrm>
            <a:off x="709749" y="21597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Funded Amount Analysis:</a:t>
            </a:r>
          </a:p>
          <a:p>
            <a:pPr marL="0" indent="0">
              <a:buNone/>
            </a:pPr>
            <a:r>
              <a:rPr lang="en-US" sz="1800" dirty="0"/>
              <a:t>According to the graph, Funded amount by investor variable influence the tendency of default.</a:t>
            </a:r>
          </a:p>
          <a:p>
            <a:pPr marL="0" indent="0">
              <a:buNone/>
            </a:pPr>
            <a:r>
              <a:rPr lang="en-US" sz="1800" dirty="0"/>
              <a:t>Highest defaulter-rate is 30.05% for 5000 to 10000 range of funded amount by investor and 25.05% for </a:t>
            </a:r>
            <a:r>
              <a:rPr lang="en-US" sz="1800" dirty="0" err="1"/>
              <a:t>lessthan</a:t>
            </a:r>
            <a:r>
              <a:rPr lang="en-US" sz="1800" dirty="0"/>
              <a:t> 5000 range of funded amount by investor.</a:t>
            </a:r>
          </a:p>
          <a:p>
            <a:pPr marL="0" indent="0">
              <a:buNone/>
            </a:pPr>
            <a:endParaRPr lang="en-US" sz="1800" dirty="0"/>
          </a:p>
        </p:txBody>
      </p:sp>
      <p:sp>
        <p:nvSpPr>
          <p:cNvPr id="8" name="Title 1">
            <a:extLst>
              <a:ext uri="{FF2B5EF4-FFF2-40B4-BE49-F238E27FC236}">
                <a16:creationId xmlns:a16="http://schemas.microsoft.com/office/drawing/2014/main" id="{530B030C-5BB0-4B25-BFB9-FC18CCF5CD53}"/>
              </a:ext>
            </a:extLst>
          </p:cNvPr>
          <p:cNvSpPr>
            <a:spLocks noGrp="1"/>
          </p:cNvSpPr>
          <p:nvPr>
            <p:ph type="title"/>
          </p:nvPr>
        </p:nvSpPr>
        <p:spPr>
          <a:xfrm>
            <a:off x="1136469" y="640080"/>
            <a:ext cx="9313817" cy="856138"/>
          </a:xfrm>
        </p:spPr>
        <p:txBody>
          <a:bodyPr>
            <a:normAutofit fontScale="90000"/>
          </a:bodyPr>
          <a:lstStyle/>
          <a:p>
            <a:pPr>
              <a:lnSpc>
                <a:spcPct val="150000"/>
              </a:lnSpc>
            </a:pPr>
            <a:r>
              <a:rPr lang="en-US" dirty="0"/>
              <a:t>2. Target attributes of loan</a:t>
            </a:r>
          </a:p>
        </p:txBody>
      </p:sp>
      <p:pic>
        <p:nvPicPr>
          <p:cNvPr id="5124" name="Picture 4">
            <a:extLst>
              <a:ext uri="{FF2B5EF4-FFF2-40B4-BE49-F238E27FC236}">
                <a16:creationId xmlns:a16="http://schemas.microsoft.com/office/drawing/2014/main" id="{369AFE9C-0F08-4503-9CD5-ACD9572E6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9" y="3692468"/>
            <a:ext cx="5254625" cy="311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04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6AD6419-1003-474F-BC09-BBA2C903F1FA}"/>
              </a:ext>
            </a:extLst>
          </p:cNvPr>
          <p:cNvSpPr txBox="1">
            <a:spLocks/>
          </p:cNvSpPr>
          <p:nvPr/>
        </p:nvSpPr>
        <p:spPr>
          <a:xfrm>
            <a:off x="709749" y="21597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Interest Rate Analysis:</a:t>
            </a:r>
          </a:p>
          <a:p>
            <a:pPr marL="0" indent="0">
              <a:buNone/>
            </a:pPr>
            <a:r>
              <a:rPr lang="en-US" sz="1800" dirty="0"/>
              <a:t>According to the graph, Interest Rate variable influence the tendency of default.</a:t>
            </a:r>
          </a:p>
          <a:p>
            <a:pPr marL="0" indent="0">
              <a:buNone/>
            </a:pPr>
            <a:r>
              <a:rPr lang="en-US" sz="1800" dirty="0"/>
              <a:t>Highest defaulter-rate is 49.13% for 10 to 15 range of Interest Rate.</a:t>
            </a:r>
          </a:p>
          <a:p>
            <a:pPr marL="0" indent="0">
              <a:buNone/>
            </a:pPr>
            <a:endParaRPr lang="en-US" sz="1800" dirty="0"/>
          </a:p>
        </p:txBody>
      </p:sp>
      <p:sp>
        <p:nvSpPr>
          <p:cNvPr id="8" name="Title 1">
            <a:extLst>
              <a:ext uri="{FF2B5EF4-FFF2-40B4-BE49-F238E27FC236}">
                <a16:creationId xmlns:a16="http://schemas.microsoft.com/office/drawing/2014/main" id="{530B030C-5BB0-4B25-BFB9-FC18CCF5CD53}"/>
              </a:ext>
            </a:extLst>
          </p:cNvPr>
          <p:cNvSpPr>
            <a:spLocks noGrp="1"/>
          </p:cNvSpPr>
          <p:nvPr>
            <p:ph type="title"/>
          </p:nvPr>
        </p:nvSpPr>
        <p:spPr>
          <a:xfrm>
            <a:off x="1136469" y="640080"/>
            <a:ext cx="9313817" cy="856138"/>
          </a:xfrm>
        </p:spPr>
        <p:txBody>
          <a:bodyPr>
            <a:normAutofit fontScale="90000"/>
          </a:bodyPr>
          <a:lstStyle/>
          <a:p>
            <a:pPr>
              <a:lnSpc>
                <a:spcPct val="150000"/>
              </a:lnSpc>
            </a:pPr>
            <a:r>
              <a:rPr lang="en-US" dirty="0"/>
              <a:t>2. Target attributes of loan</a:t>
            </a:r>
          </a:p>
        </p:txBody>
      </p:sp>
      <p:pic>
        <p:nvPicPr>
          <p:cNvPr id="16390" name="Picture 6">
            <a:extLst>
              <a:ext uri="{FF2B5EF4-FFF2-40B4-BE49-F238E27FC236}">
                <a16:creationId xmlns:a16="http://schemas.microsoft.com/office/drawing/2014/main" id="{86AF5DA8-5C52-464C-9ED3-E60395D13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9" y="3429000"/>
            <a:ext cx="5170487" cy="342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38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6AD6419-1003-474F-BC09-BBA2C903F1FA}"/>
              </a:ext>
            </a:extLst>
          </p:cNvPr>
          <p:cNvSpPr txBox="1">
            <a:spLocks/>
          </p:cNvSpPr>
          <p:nvPr/>
        </p:nvSpPr>
        <p:spPr>
          <a:xfrm>
            <a:off x="709749" y="2159726"/>
            <a:ext cx="11168742" cy="43442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Following variables are indicators of default:</a:t>
            </a:r>
          </a:p>
          <a:p>
            <a:pPr marL="0" indent="0">
              <a:buNone/>
            </a:pPr>
            <a:r>
              <a:rPr lang="en-US" sz="1800" dirty="0"/>
              <a:t>	Existing variables:</a:t>
            </a:r>
          </a:p>
          <a:p>
            <a:pPr marL="0" indent="0">
              <a:buNone/>
            </a:pPr>
            <a:r>
              <a:rPr lang="en-US" sz="1800" dirty="0"/>
              <a:t>		</a:t>
            </a:r>
            <a:r>
              <a:rPr lang="en-US" sz="1800" dirty="0" err="1"/>
              <a:t>home_ownership</a:t>
            </a:r>
            <a:r>
              <a:rPr lang="en-US" sz="1800" dirty="0"/>
              <a:t>: Home ownership</a:t>
            </a:r>
          </a:p>
          <a:p>
            <a:pPr marL="0" indent="0">
              <a:buNone/>
            </a:pPr>
            <a:r>
              <a:rPr lang="en-US" sz="1800" dirty="0"/>
              <a:t>		purpose: Purpose of Loan</a:t>
            </a:r>
          </a:p>
          <a:p>
            <a:pPr marL="0" indent="0">
              <a:buNone/>
            </a:pPr>
            <a:r>
              <a:rPr lang="en-US" sz="1800" dirty="0"/>
              <a:t>		grade: Grade</a:t>
            </a:r>
          </a:p>
          <a:p>
            <a:pPr marL="0" indent="0">
              <a:buNone/>
            </a:pPr>
            <a:r>
              <a:rPr lang="en-US" sz="1800" dirty="0"/>
              <a:t>	Derived variables:</a:t>
            </a:r>
          </a:p>
          <a:p>
            <a:pPr marL="0" indent="0">
              <a:buNone/>
            </a:pPr>
            <a:r>
              <a:rPr lang="en-US" sz="1800" dirty="0"/>
              <a:t>		 </a:t>
            </a:r>
            <a:r>
              <a:rPr lang="en-US" sz="1800" dirty="0" err="1"/>
              <a:t>annual_inc</a:t>
            </a:r>
            <a:r>
              <a:rPr lang="en-US" sz="1800" dirty="0"/>
              <a:t>: Annual Income Categories</a:t>
            </a:r>
          </a:p>
          <a:p>
            <a:pPr marL="0" indent="0">
              <a:buNone/>
            </a:pPr>
            <a:r>
              <a:rPr lang="en-US" sz="1800" dirty="0"/>
              <a:t>		</a:t>
            </a:r>
            <a:r>
              <a:rPr lang="en-US" sz="1800" dirty="0" err="1"/>
              <a:t>funded_amnt_inv_cat</a:t>
            </a:r>
            <a:r>
              <a:rPr lang="en-US" sz="1800" dirty="0"/>
              <a:t>: Investor's Funded Amount Categories</a:t>
            </a:r>
          </a:p>
          <a:p>
            <a:pPr marL="0" indent="0">
              <a:buNone/>
            </a:pPr>
            <a:r>
              <a:rPr lang="en-US" sz="1800" dirty="0"/>
              <a:t>		 </a:t>
            </a:r>
            <a:r>
              <a:rPr lang="en-US" sz="1800" dirty="0" err="1"/>
              <a:t>dti_cat</a:t>
            </a:r>
            <a:r>
              <a:rPr lang="en-US" sz="1800" dirty="0"/>
              <a:t> : Debt-to-income ratio Categories</a:t>
            </a:r>
          </a:p>
          <a:p>
            <a:pPr marL="0" indent="0">
              <a:buNone/>
            </a:pPr>
            <a:r>
              <a:rPr lang="en-US" sz="1800" dirty="0"/>
              <a:t>		 </a:t>
            </a:r>
            <a:r>
              <a:rPr lang="en-US" sz="1800" dirty="0" err="1"/>
              <a:t>emp_experience</a:t>
            </a:r>
            <a:r>
              <a:rPr lang="en-US" sz="1800" dirty="0"/>
              <a:t>: Borrower’s Experience</a:t>
            </a:r>
          </a:p>
          <a:p>
            <a:pPr marL="0" indent="0">
              <a:buNone/>
            </a:pPr>
            <a:r>
              <a:rPr lang="en-US" sz="1800" dirty="0"/>
              <a:t>		 </a:t>
            </a:r>
            <a:r>
              <a:rPr lang="en-US" sz="1800" dirty="0" err="1"/>
              <a:t>save_income_cat</a:t>
            </a:r>
            <a:r>
              <a:rPr lang="en-US" sz="1800" dirty="0"/>
              <a:t>: Categories of monthly income saved by borrower after deduction of all the debts</a:t>
            </a:r>
          </a:p>
          <a:p>
            <a:pPr marL="0" indent="0">
              <a:buNone/>
            </a:pPr>
            <a:r>
              <a:rPr lang="en-US" sz="1800" dirty="0"/>
              <a:t>		</a:t>
            </a:r>
            <a:r>
              <a:rPr lang="en-US" sz="1800" dirty="0" err="1"/>
              <a:t>int_rate_cat</a:t>
            </a:r>
            <a:r>
              <a:rPr lang="en-US" sz="1800" dirty="0"/>
              <a:t>: Interest Rate Categories</a:t>
            </a:r>
          </a:p>
          <a:p>
            <a:pPr marL="0" indent="0">
              <a:buNone/>
            </a:pPr>
            <a:endParaRPr lang="en-US" sz="1800" dirty="0"/>
          </a:p>
          <a:p>
            <a:pPr marL="0" indent="0">
              <a:buNone/>
            </a:pPr>
            <a:endParaRPr lang="en-US" sz="1800" dirty="0"/>
          </a:p>
        </p:txBody>
      </p:sp>
      <p:sp>
        <p:nvSpPr>
          <p:cNvPr id="8" name="Title 1">
            <a:extLst>
              <a:ext uri="{FF2B5EF4-FFF2-40B4-BE49-F238E27FC236}">
                <a16:creationId xmlns:a16="http://schemas.microsoft.com/office/drawing/2014/main" id="{530B030C-5BB0-4B25-BFB9-FC18CCF5CD53}"/>
              </a:ext>
            </a:extLst>
          </p:cNvPr>
          <p:cNvSpPr>
            <a:spLocks noGrp="1"/>
          </p:cNvSpPr>
          <p:nvPr>
            <p:ph type="title"/>
          </p:nvPr>
        </p:nvSpPr>
        <p:spPr>
          <a:xfrm>
            <a:off x="1136469" y="640080"/>
            <a:ext cx="9313817" cy="856138"/>
          </a:xfrm>
        </p:spPr>
        <p:txBody>
          <a:bodyPr>
            <a:normAutofit fontScale="90000"/>
          </a:bodyPr>
          <a:lstStyle/>
          <a:p>
            <a:pPr>
              <a:lnSpc>
                <a:spcPct val="150000"/>
              </a:lnSpc>
            </a:pPr>
            <a:r>
              <a:rPr lang="en-US" dirty="0"/>
              <a:t>Indicators of default</a:t>
            </a:r>
          </a:p>
        </p:txBody>
      </p:sp>
    </p:spTree>
    <p:extLst>
      <p:ext uri="{BB962C8B-B14F-4D97-AF65-F5344CB8AC3E}">
        <p14:creationId xmlns:p14="http://schemas.microsoft.com/office/powerpoint/2010/main" val="20957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11168742" cy="4344261"/>
          </a:xfrm>
        </p:spPr>
        <p:txBody>
          <a:bodyPr>
            <a:normAutofit/>
          </a:bodyPr>
          <a:lstStyle/>
          <a:p>
            <a:pPr marL="0" indent="0">
              <a:buNone/>
            </a:pPr>
            <a:r>
              <a:rPr lang="en-US" sz="1800" dirty="0"/>
              <a:t>According to graph, borrowers who’s </a:t>
            </a:r>
          </a:p>
          <a:p>
            <a:pPr marL="0" indent="0">
              <a:buNone/>
            </a:pPr>
            <a:r>
              <a:rPr lang="en-US" sz="1800" dirty="0"/>
              <a:t>debt to income ratio is between 15-20 </a:t>
            </a:r>
          </a:p>
          <a:p>
            <a:pPr marL="0" indent="0">
              <a:buNone/>
            </a:pPr>
            <a:r>
              <a:rPr lang="en-US" sz="1800" dirty="0"/>
              <a:t>and purpose is debt consolidation </a:t>
            </a:r>
          </a:p>
          <a:p>
            <a:pPr marL="0" indent="0">
              <a:buNone/>
            </a:pPr>
            <a:r>
              <a:rPr lang="en-US" sz="1800" dirty="0"/>
              <a:t>have high chance of being defaulter.</a:t>
            </a:r>
          </a:p>
          <a:p>
            <a:pPr marL="0" indent="0">
              <a:buNone/>
            </a:pPr>
            <a:endParaRPr lang="en-US" sz="1800" dirty="0"/>
          </a:p>
          <a:p>
            <a:pPr marL="0" indent="0">
              <a:buNone/>
            </a:pPr>
            <a:r>
              <a:rPr lang="en-US" sz="1800" dirty="0"/>
              <a:t>		</a:t>
            </a:r>
          </a:p>
        </p:txBody>
      </p:sp>
      <p:sp>
        <p:nvSpPr>
          <p:cNvPr id="7" name="Title 1">
            <a:extLst>
              <a:ext uri="{FF2B5EF4-FFF2-40B4-BE49-F238E27FC236}">
                <a16:creationId xmlns:a16="http://schemas.microsoft.com/office/drawing/2014/main" id="{7B75DEB6-8056-443A-838C-4B9B0EFF4547}"/>
              </a:ext>
            </a:extLst>
          </p:cNvPr>
          <p:cNvSpPr>
            <a:spLocks noGrp="1"/>
          </p:cNvSpPr>
          <p:nvPr>
            <p:ph type="title"/>
          </p:nvPr>
        </p:nvSpPr>
        <p:spPr>
          <a:xfrm>
            <a:off x="1136469" y="640080"/>
            <a:ext cx="9313817" cy="856138"/>
          </a:xfrm>
        </p:spPr>
        <p:txBody>
          <a:bodyPr/>
          <a:lstStyle/>
          <a:p>
            <a:r>
              <a:rPr lang="en-IN" sz="2800" dirty="0"/>
              <a:t>Results 1</a:t>
            </a:r>
          </a:p>
        </p:txBody>
      </p:sp>
      <p:pic>
        <p:nvPicPr>
          <p:cNvPr id="8196" name="Picture 4">
            <a:extLst>
              <a:ext uri="{FF2B5EF4-FFF2-40B4-BE49-F238E27FC236}">
                <a16:creationId xmlns:a16="http://schemas.microsoft.com/office/drawing/2014/main" id="{62D8550D-528F-4EDF-9927-E6ACA191E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714500"/>
            <a:ext cx="74866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51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sz="2800" dirty="0"/>
              <a:t>Results 2</a:t>
            </a:r>
          </a:p>
        </p:txBody>
      </p:sp>
      <p:sp>
        <p:nvSpPr>
          <p:cNvPr id="7" name="Content Placeholder 2">
            <a:extLst>
              <a:ext uri="{FF2B5EF4-FFF2-40B4-BE49-F238E27FC236}">
                <a16:creationId xmlns:a16="http://schemas.microsoft.com/office/drawing/2014/main" id="{1941A143-3CEC-4213-9A43-4F7B8B1F912D}"/>
              </a:ext>
            </a:extLst>
          </p:cNvPr>
          <p:cNvSpPr>
            <a:spLocks noGrp="1"/>
          </p:cNvSpPr>
          <p:nvPr>
            <p:ph idx="1"/>
          </p:nvPr>
        </p:nvSpPr>
        <p:spPr>
          <a:xfrm>
            <a:off x="404949" y="1854926"/>
            <a:ext cx="11168742" cy="4344261"/>
          </a:xfrm>
        </p:spPr>
        <p:txBody>
          <a:bodyPr>
            <a:normAutofit/>
          </a:bodyPr>
          <a:lstStyle/>
          <a:p>
            <a:pPr marL="0" indent="0">
              <a:buNone/>
            </a:pPr>
            <a:r>
              <a:rPr lang="en-US" sz="1800" dirty="0"/>
              <a:t>According to graph, borrowers who’s </a:t>
            </a:r>
          </a:p>
          <a:p>
            <a:pPr marL="0" indent="0">
              <a:buNone/>
            </a:pPr>
            <a:r>
              <a:rPr lang="en-US" sz="1800" dirty="0"/>
              <a:t>investor’s funded amount is less than 10000</a:t>
            </a:r>
          </a:p>
          <a:p>
            <a:pPr marL="0" indent="0">
              <a:buNone/>
            </a:pPr>
            <a:r>
              <a:rPr lang="en-US" sz="1800" dirty="0"/>
              <a:t>and interest rate is 10 to 15 </a:t>
            </a:r>
          </a:p>
          <a:p>
            <a:pPr marL="0" indent="0">
              <a:buNone/>
            </a:pPr>
            <a:r>
              <a:rPr lang="en-US" sz="1800" dirty="0"/>
              <a:t>have high chance of being defaulter.</a:t>
            </a:r>
          </a:p>
          <a:p>
            <a:pPr marL="0" indent="0">
              <a:buNone/>
            </a:pPr>
            <a:endParaRPr lang="en-US" sz="1800" dirty="0"/>
          </a:p>
          <a:p>
            <a:pPr marL="0" indent="0">
              <a:buNone/>
            </a:pPr>
            <a:r>
              <a:rPr lang="en-US" sz="1800" dirty="0"/>
              <a:t>		</a:t>
            </a:r>
          </a:p>
        </p:txBody>
      </p:sp>
      <p:pic>
        <p:nvPicPr>
          <p:cNvPr id="9220" name="Picture 4">
            <a:extLst>
              <a:ext uri="{FF2B5EF4-FFF2-40B4-BE49-F238E27FC236}">
                <a16:creationId xmlns:a16="http://schemas.microsoft.com/office/drawing/2014/main" id="{6F7E4A63-5D9C-44E7-9FCB-F27BA075C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1804126"/>
            <a:ext cx="741997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5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941A143-3CEC-4213-9A43-4F7B8B1F912D}"/>
              </a:ext>
            </a:extLst>
          </p:cNvPr>
          <p:cNvSpPr>
            <a:spLocks noGrp="1"/>
          </p:cNvSpPr>
          <p:nvPr>
            <p:ph idx="1"/>
          </p:nvPr>
        </p:nvSpPr>
        <p:spPr>
          <a:xfrm>
            <a:off x="404949" y="1854926"/>
            <a:ext cx="11168742" cy="4344261"/>
          </a:xfrm>
        </p:spPr>
        <p:txBody>
          <a:bodyPr>
            <a:normAutofit/>
          </a:bodyPr>
          <a:lstStyle/>
          <a:p>
            <a:pPr marL="0" indent="0">
              <a:buNone/>
            </a:pPr>
            <a:r>
              <a:rPr lang="en-US" sz="1800" dirty="0"/>
              <a:t>According to graph, applicants who’s </a:t>
            </a:r>
          </a:p>
          <a:p>
            <a:pPr marL="0" indent="0">
              <a:buNone/>
            </a:pPr>
            <a:r>
              <a:rPr lang="en-US" sz="1800" dirty="0"/>
              <a:t>home ownership is Mortgage </a:t>
            </a:r>
          </a:p>
          <a:p>
            <a:pPr marL="0" indent="0">
              <a:buNone/>
            </a:pPr>
            <a:r>
              <a:rPr lang="en-US" sz="1800" dirty="0"/>
              <a:t>and purpose is debt consolidation</a:t>
            </a:r>
          </a:p>
          <a:p>
            <a:pPr marL="0" indent="0">
              <a:buNone/>
            </a:pPr>
            <a:r>
              <a:rPr lang="en-US" sz="1800" dirty="0"/>
              <a:t>have high chance of being defaulter.</a:t>
            </a:r>
          </a:p>
          <a:p>
            <a:pPr marL="0" indent="0">
              <a:buNone/>
            </a:pPr>
            <a:endParaRPr lang="en-US" sz="1800" dirty="0"/>
          </a:p>
          <a:p>
            <a:pPr marL="0" indent="0">
              <a:buNone/>
            </a:pPr>
            <a:endParaRPr lang="en-US" sz="1800" dirty="0"/>
          </a:p>
          <a:p>
            <a:pPr marL="0" indent="0">
              <a:buNone/>
            </a:pPr>
            <a:r>
              <a:rPr lang="en-US" sz="1800" dirty="0"/>
              <a:t>		</a:t>
            </a:r>
          </a:p>
        </p:txBody>
      </p:sp>
      <p:sp>
        <p:nvSpPr>
          <p:cNvPr id="8" name="Title 1">
            <a:extLst>
              <a:ext uri="{FF2B5EF4-FFF2-40B4-BE49-F238E27FC236}">
                <a16:creationId xmlns:a16="http://schemas.microsoft.com/office/drawing/2014/main" id="{3D20A975-5AE1-478C-8F77-ED02C0F7FEDA}"/>
              </a:ext>
            </a:extLst>
          </p:cNvPr>
          <p:cNvSpPr>
            <a:spLocks noGrp="1"/>
          </p:cNvSpPr>
          <p:nvPr>
            <p:ph type="title"/>
          </p:nvPr>
        </p:nvSpPr>
        <p:spPr>
          <a:xfrm>
            <a:off x="1136469" y="640080"/>
            <a:ext cx="9313817" cy="856138"/>
          </a:xfrm>
        </p:spPr>
        <p:txBody>
          <a:bodyPr/>
          <a:lstStyle/>
          <a:p>
            <a:r>
              <a:rPr lang="en-IN" sz="2800" dirty="0"/>
              <a:t>Results 3</a:t>
            </a:r>
          </a:p>
        </p:txBody>
      </p:sp>
      <p:pic>
        <p:nvPicPr>
          <p:cNvPr id="10246" name="Picture 6">
            <a:extLst>
              <a:ext uri="{FF2B5EF4-FFF2-40B4-BE49-F238E27FC236}">
                <a16:creationId xmlns:a16="http://schemas.microsoft.com/office/drawing/2014/main" id="{D28E24EF-2EE2-4760-9E4E-4052A5249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363663"/>
            <a:ext cx="74866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47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941A143-3CEC-4213-9A43-4F7B8B1F912D}"/>
              </a:ext>
            </a:extLst>
          </p:cNvPr>
          <p:cNvSpPr>
            <a:spLocks noGrp="1"/>
          </p:cNvSpPr>
          <p:nvPr>
            <p:ph idx="1"/>
          </p:nvPr>
        </p:nvSpPr>
        <p:spPr>
          <a:xfrm>
            <a:off x="404949" y="1854926"/>
            <a:ext cx="11168742" cy="4344261"/>
          </a:xfrm>
        </p:spPr>
        <p:txBody>
          <a:bodyPr>
            <a:normAutofit/>
          </a:bodyPr>
          <a:lstStyle/>
          <a:p>
            <a:pPr marL="0" indent="0">
              <a:buNone/>
            </a:pPr>
            <a:r>
              <a:rPr lang="en-US" sz="1800" dirty="0"/>
              <a:t>According to graph, applicants who’s </a:t>
            </a:r>
          </a:p>
          <a:p>
            <a:pPr marL="0" indent="0">
              <a:buNone/>
            </a:pPr>
            <a:r>
              <a:rPr lang="en-US" sz="1800" dirty="0"/>
              <a:t>annual income is 40000 to 60000 </a:t>
            </a:r>
          </a:p>
          <a:p>
            <a:pPr marL="0" indent="0">
              <a:buNone/>
            </a:pPr>
            <a:r>
              <a:rPr lang="en-US" sz="1800" dirty="0"/>
              <a:t>and debt to income ratio is 15-20</a:t>
            </a:r>
          </a:p>
          <a:p>
            <a:pPr marL="0" indent="0">
              <a:buNone/>
            </a:pPr>
            <a:r>
              <a:rPr lang="en-US" sz="1800" dirty="0"/>
              <a:t>have high chance of being defaulter.</a:t>
            </a:r>
          </a:p>
          <a:p>
            <a:pPr marL="0" indent="0">
              <a:buNone/>
            </a:pPr>
            <a:endParaRPr lang="en-US" sz="1800" dirty="0"/>
          </a:p>
          <a:p>
            <a:pPr marL="0" indent="0">
              <a:buNone/>
            </a:pPr>
            <a:endParaRPr lang="en-US" sz="1800" dirty="0"/>
          </a:p>
          <a:p>
            <a:pPr marL="0" indent="0">
              <a:buNone/>
            </a:pPr>
            <a:r>
              <a:rPr lang="en-US" sz="1800" dirty="0"/>
              <a:t>		</a:t>
            </a:r>
          </a:p>
        </p:txBody>
      </p:sp>
      <p:sp>
        <p:nvSpPr>
          <p:cNvPr id="8" name="Title 1">
            <a:extLst>
              <a:ext uri="{FF2B5EF4-FFF2-40B4-BE49-F238E27FC236}">
                <a16:creationId xmlns:a16="http://schemas.microsoft.com/office/drawing/2014/main" id="{825CA527-733F-4569-A5C1-DB449D0A201D}"/>
              </a:ext>
            </a:extLst>
          </p:cNvPr>
          <p:cNvSpPr>
            <a:spLocks noGrp="1"/>
          </p:cNvSpPr>
          <p:nvPr>
            <p:ph type="title"/>
          </p:nvPr>
        </p:nvSpPr>
        <p:spPr>
          <a:xfrm>
            <a:off x="1136469" y="640080"/>
            <a:ext cx="9313817" cy="856138"/>
          </a:xfrm>
        </p:spPr>
        <p:txBody>
          <a:bodyPr/>
          <a:lstStyle/>
          <a:p>
            <a:r>
              <a:rPr lang="en-IN" sz="2800" dirty="0"/>
              <a:t>Results 4</a:t>
            </a:r>
          </a:p>
        </p:txBody>
      </p:sp>
      <p:pic>
        <p:nvPicPr>
          <p:cNvPr id="11272" name="Picture 8">
            <a:extLst>
              <a:ext uri="{FF2B5EF4-FFF2-40B4-BE49-F238E27FC236}">
                <a16:creationId xmlns:a16="http://schemas.microsoft.com/office/drawing/2014/main" id="{C032813C-46B5-448E-9C2D-846B3E5A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1608138"/>
            <a:ext cx="74199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165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941A143-3CEC-4213-9A43-4F7B8B1F912D}"/>
              </a:ext>
            </a:extLst>
          </p:cNvPr>
          <p:cNvSpPr>
            <a:spLocks noGrp="1"/>
          </p:cNvSpPr>
          <p:nvPr>
            <p:ph idx="1"/>
          </p:nvPr>
        </p:nvSpPr>
        <p:spPr>
          <a:xfrm>
            <a:off x="404949" y="1854926"/>
            <a:ext cx="11168742" cy="4344261"/>
          </a:xfrm>
        </p:spPr>
        <p:txBody>
          <a:bodyPr>
            <a:normAutofit/>
          </a:bodyPr>
          <a:lstStyle/>
          <a:p>
            <a:pPr marL="0" indent="0">
              <a:buNone/>
            </a:pPr>
            <a:r>
              <a:rPr lang="en-US" sz="1800" dirty="0"/>
              <a:t>According to above plot applicants who’s </a:t>
            </a:r>
          </a:p>
          <a:p>
            <a:pPr marL="0" indent="0">
              <a:buNone/>
            </a:pPr>
            <a:r>
              <a:rPr lang="en-US" sz="1800" dirty="0"/>
              <a:t>saved monthly Income is 2000 to 4000 </a:t>
            </a:r>
          </a:p>
          <a:p>
            <a:pPr marL="0" indent="0">
              <a:buNone/>
            </a:pPr>
            <a:r>
              <a:rPr lang="en-US" sz="1800" dirty="0"/>
              <a:t>and investor's funded amount is 5000 to 10000 </a:t>
            </a:r>
          </a:p>
          <a:p>
            <a:pPr marL="0" indent="0">
              <a:buNone/>
            </a:pPr>
            <a:r>
              <a:rPr lang="en-US" sz="1800" dirty="0"/>
              <a:t>have high chance of being defaulter.</a:t>
            </a:r>
          </a:p>
          <a:p>
            <a:pPr marL="0" indent="0">
              <a:buNone/>
            </a:pPr>
            <a:endParaRPr lang="en-US" sz="1800" dirty="0"/>
          </a:p>
          <a:p>
            <a:pPr marL="0" indent="0">
              <a:buNone/>
            </a:pPr>
            <a:endParaRPr lang="en-US" sz="1800" dirty="0"/>
          </a:p>
          <a:p>
            <a:pPr marL="0" indent="0">
              <a:buNone/>
            </a:pPr>
            <a:r>
              <a:rPr lang="en-US" sz="1800" dirty="0"/>
              <a:t>		</a:t>
            </a:r>
          </a:p>
        </p:txBody>
      </p:sp>
      <p:sp>
        <p:nvSpPr>
          <p:cNvPr id="8" name="Title 1">
            <a:extLst>
              <a:ext uri="{FF2B5EF4-FFF2-40B4-BE49-F238E27FC236}">
                <a16:creationId xmlns:a16="http://schemas.microsoft.com/office/drawing/2014/main" id="{825CA527-733F-4569-A5C1-DB449D0A201D}"/>
              </a:ext>
            </a:extLst>
          </p:cNvPr>
          <p:cNvSpPr>
            <a:spLocks noGrp="1"/>
          </p:cNvSpPr>
          <p:nvPr>
            <p:ph type="title"/>
          </p:nvPr>
        </p:nvSpPr>
        <p:spPr>
          <a:xfrm>
            <a:off x="1136469" y="640080"/>
            <a:ext cx="9313817" cy="856138"/>
          </a:xfrm>
        </p:spPr>
        <p:txBody>
          <a:bodyPr/>
          <a:lstStyle/>
          <a:p>
            <a:r>
              <a:rPr lang="en-IN" sz="2800" dirty="0"/>
              <a:t>Results 5</a:t>
            </a:r>
          </a:p>
        </p:txBody>
      </p:sp>
      <p:pic>
        <p:nvPicPr>
          <p:cNvPr id="15364" name="Picture 4">
            <a:extLst>
              <a:ext uri="{FF2B5EF4-FFF2-40B4-BE49-F238E27FC236}">
                <a16:creationId xmlns:a16="http://schemas.microsoft.com/office/drawing/2014/main" id="{5FDACB01-6246-487C-9DF1-053C0A040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1577975"/>
            <a:ext cx="7419975"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595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941A143-3CEC-4213-9A43-4F7B8B1F912D}"/>
              </a:ext>
            </a:extLst>
          </p:cNvPr>
          <p:cNvSpPr>
            <a:spLocks noGrp="1"/>
          </p:cNvSpPr>
          <p:nvPr>
            <p:ph idx="1"/>
          </p:nvPr>
        </p:nvSpPr>
        <p:spPr>
          <a:xfrm>
            <a:off x="404949" y="1854926"/>
            <a:ext cx="11168742" cy="4344261"/>
          </a:xfrm>
        </p:spPr>
        <p:txBody>
          <a:bodyPr>
            <a:normAutofit/>
          </a:bodyPr>
          <a:lstStyle/>
          <a:p>
            <a:pPr marL="0" indent="0">
              <a:buNone/>
            </a:pPr>
            <a:r>
              <a:rPr lang="en-US" sz="1800" dirty="0"/>
              <a:t>According to graph, applicants who’s </a:t>
            </a:r>
          </a:p>
          <a:p>
            <a:pPr marL="0" indent="0">
              <a:buNone/>
            </a:pPr>
            <a:r>
              <a:rPr lang="en-US" sz="1800" dirty="0"/>
              <a:t>annual income is 40000 to 80000, </a:t>
            </a:r>
          </a:p>
          <a:p>
            <a:pPr marL="0" indent="0">
              <a:buNone/>
            </a:pPr>
            <a:r>
              <a:rPr lang="en-US" sz="1800" dirty="0"/>
              <a:t>years of experience is 10+</a:t>
            </a:r>
          </a:p>
          <a:p>
            <a:pPr marL="0" indent="0">
              <a:buNone/>
            </a:pPr>
            <a:r>
              <a:rPr lang="en-US" sz="1800" dirty="0"/>
              <a:t>and home ownership is Mortgage </a:t>
            </a:r>
          </a:p>
          <a:p>
            <a:pPr marL="0" indent="0">
              <a:buNone/>
            </a:pPr>
            <a:r>
              <a:rPr lang="en-US" sz="1800" dirty="0"/>
              <a:t>have high chance of being defaulter.</a:t>
            </a:r>
          </a:p>
          <a:p>
            <a:pPr marL="0" indent="0">
              <a:buNone/>
            </a:pPr>
            <a:endParaRPr lang="en-US" sz="1800" dirty="0"/>
          </a:p>
          <a:p>
            <a:pPr marL="0" indent="0">
              <a:buNone/>
            </a:pPr>
            <a:endParaRPr lang="en-US" sz="1800" dirty="0"/>
          </a:p>
          <a:p>
            <a:pPr marL="0" indent="0">
              <a:buNone/>
            </a:pPr>
            <a:r>
              <a:rPr lang="en-US" sz="1800" dirty="0"/>
              <a:t>		</a:t>
            </a:r>
          </a:p>
        </p:txBody>
      </p:sp>
      <p:sp>
        <p:nvSpPr>
          <p:cNvPr id="8" name="Title 1">
            <a:extLst>
              <a:ext uri="{FF2B5EF4-FFF2-40B4-BE49-F238E27FC236}">
                <a16:creationId xmlns:a16="http://schemas.microsoft.com/office/drawing/2014/main" id="{825CA527-733F-4569-A5C1-DB449D0A201D}"/>
              </a:ext>
            </a:extLst>
          </p:cNvPr>
          <p:cNvSpPr>
            <a:spLocks noGrp="1"/>
          </p:cNvSpPr>
          <p:nvPr>
            <p:ph type="title"/>
          </p:nvPr>
        </p:nvSpPr>
        <p:spPr>
          <a:xfrm>
            <a:off x="1136469" y="640080"/>
            <a:ext cx="9313817" cy="856138"/>
          </a:xfrm>
        </p:spPr>
        <p:txBody>
          <a:bodyPr/>
          <a:lstStyle/>
          <a:p>
            <a:r>
              <a:rPr lang="en-IN" sz="2800" dirty="0"/>
              <a:t>Results 6</a:t>
            </a:r>
          </a:p>
        </p:txBody>
      </p:sp>
      <p:pic>
        <p:nvPicPr>
          <p:cNvPr id="12294" name="Picture 6">
            <a:extLst>
              <a:ext uri="{FF2B5EF4-FFF2-40B4-BE49-F238E27FC236}">
                <a16:creationId xmlns:a16="http://schemas.microsoft.com/office/drawing/2014/main" id="{CB53E625-F6ED-414C-9113-F0A367FAF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1408113"/>
            <a:ext cx="7419975"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82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50000"/>
              </a:lnSpc>
              <a:buNone/>
            </a:pPr>
            <a:r>
              <a:rPr lang="en-US" sz="1800" dirty="0"/>
              <a:t>Consumer Finance Company wants to identify risky loan applicants </a:t>
            </a:r>
            <a:r>
              <a:rPr lang="en-US" sz="1800" dirty="0" err="1"/>
              <a:t>sothat</a:t>
            </a:r>
            <a:r>
              <a:rPr lang="en-US" sz="1800" dirty="0"/>
              <a:t> company can make a decision for loan-approval based on the applicant’s profile or can reduce the loan and cut down the amount of credit loss.</a:t>
            </a:r>
          </a:p>
          <a:p>
            <a:pPr marL="0" indent="0">
              <a:lnSpc>
                <a:spcPct val="150000"/>
              </a:lnSpc>
              <a:buNone/>
            </a:pPr>
            <a:r>
              <a:rPr lang="en-US" sz="1800" dirty="0"/>
              <a:t>The company wants to understand the driving factors (or driver variables) behind loan default, i.e. the variables which are strong indicators of default. The company can utilize this knowledge for its portfolio and risk assessment.</a:t>
            </a:r>
            <a:endParaRPr lang="en-IN" sz="1800" dirty="0"/>
          </a:p>
        </p:txBody>
      </p:sp>
      <p:sp>
        <p:nvSpPr>
          <p:cNvPr id="5" name="Title 1"/>
          <p:cNvSpPr>
            <a:spLocks noGrp="1"/>
          </p:cNvSpPr>
          <p:nvPr>
            <p:ph type="title"/>
          </p:nvPr>
        </p:nvSpPr>
        <p:spPr>
          <a:xfrm>
            <a:off x="1136469" y="640080"/>
            <a:ext cx="9313817" cy="856138"/>
          </a:xfrm>
        </p:spPr>
        <p:txBody>
          <a:bodyPr/>
          <a:lstStyle/>
          <a:p>
            <a:r>
              <a:rPr lang="en-US" dirty="0"/>
              <a:t>Business Objective</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41674"/>
            <a:ext cx="11168742" cy="4344261"/>
          </a:xfrm>
        </p:spPr>
        <p:txBody>
          <a:bodyPr>
            <a:normAutofit lnSpcReduction="10000"/>
          </a:bodyPr>
          <a:lstStyle/>
          <a:p>
            <a:pPr marL="0" indent="0">
              <a:buNone/>
            </a:pPr>
            <a:r>
              <a:rPr lang="en-US" sz="1800" dirty="0"/>
              <a:t>As per our analysis, following points recommended to Consumer Finance Company which can reduce the chances of funding a likely defaulter:</a:t>
            </a:r>
          </a:p>
          <a:p>
            <a:pPr marL="0" indent="0">
              <a:buNone/>
            </a:pPr>
            <a:r>
              <a:rPr lang="en-US" sz="1800" dirty="0"/>
              <a:t> </a:t>
            </a:r>
          </a:p>
          <a:p>
            <a:r>
              <a:rPr lang="en-US" sz="1800" dirty="0"/>
              <a:t>Company should not fund to borrowers who’ debt-to-income ratio is between 15-20 and purpose is debt consolidation</a:t>
            </a:r>
          </a:p>
          <a:p>
            <a:r>
              <a:rPr lang="en-US" sz="1800" dirty="0"/>
              <a:t>Company should not fund to borrowers who’s investor’s funded amount is less than 10000 and interest rate is 10 to 15</a:t>
            </a:r>
          </a:p>
          <a:p>
            <a:r>
              <a:rPr lang="en-US" sz="1800" dirty="0"/>
              <a:t>Company should not fund to borrowers who's home ownership is Rent or Mortgage and purpose is debt consolidation</a:t>
            </a:r>
          </a:p>
          <a:p>
            <a:r>
              <a:rPr lang="en-US" sz="1800" dirty="0"/>
              <a:t>Company should not fund to borrowers who’s annual income is 40000 to 60000 and debt-to-income ratio is 15-20</a:t>
            </a:r>
          </a:p>
          <a:p>
            <a:r>
              <a:rPr lang="en-US" sz="1800" dirty="0"/>
              <a:t>Company should not fund to borrowers who’s saved-monthly-income is 2000 to 4000 and investor's funded amount is 5000 to 10000.</a:t>
            </a:r>
          </a:p>
          <a:p>
            <a:r>
              <a:rPr lang="en-US" sz="1800" dirty="0"/>
              <a:t>Company should not fund to borrowers who’s annual income is 40000 to 80000, years of experience is 10+ and home ownership is Mortgage</a:t>
            </a:r>
          </a:p>
          <a:p>
            <a:pPr marL="0" indent="0">
              <a:buNone/>
            </a:pPr>
            <a:endParaRPr lang="en-US"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Recommendations</a:t>
            </a:r>
          </a:p>
        </p:txBody>
      </p:sp>
    </p:spTree>
    <p:extLst>
      <p:ext uri="{BB962C8B-B14F-4D97-AF65-F5344CB8AC3E}">
        <p14:creationId xmlns:p14="http://schemas.microsoft.com/office/powerpoint/2010/main" val="13997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923E0DC-6547-4CDB-BACC-7B6E3183E001}"/>
              </a:ext>
            </a:extLst>
          </p:cNvPr>
          <p:cNvSpPr>
            <a:spLocks noGrp="1"/>
          </p:cNvSpPr>
          <p:nvPr>
            <p:ph idx="1"/>
          </p:nvPr>
        </p:nvSpPr>
        <p:spPr>
          <a:xfrm>
            <a:off x="404949" y="1854926"/>
            <a:ext cx="11168742" cy="4344261"/>
          </a:xfrm>
        </p:spPr>
        <p:txBody>
          <a:bodyPr>
            <a:normAutofit/>
          </a:bodyPr>
          <a:lstStyle/>
          <a:p>
            <a:pPr marL="0" indent="0">
              <a:lnSpc>
                <a:spcPct val="150000"/>
              </a:lnSpc>
              <a:buNone/>
            </a:pPr>
            <a:r>
              <a:rPr lang="en-US" sz="2400" dirty="0"/>
              <a:t>1. Target attributes of consumer: </a:t>
            </a:r>
          </a:p>
          <a:p>
            <a:pPr marL="0" indent="0">
              <a:lnSpc>
                <a:spcPct val="150000"/>
              </a:lnSpc>
              <a:buNone/>
            </a:pPr>
            <a:r>
              <a:rPr lang="en-US" sz="2400" dirty="0"/>
              <a:t>	Identify the target attributes of consumer which influence the tendency of default.</a:t>
            </a:r>
          </a:p>
          <a:p>
            <a:pPr marL="0" indent="0">
              <a:lnSpc>
                <a:spcPct val="150000"/>
              </a:lnSpc>
              <a:buNone/>
            </a:pPr>
            <a:r>
              <a:rPr lang="en-US" sz="2400" dirty="0"/>
              <a:t>2. Target attributes of loan:</a:t>
            </a:r>
          </a:p>
          <a:p>
            <a:pPr marL="0" indent="0">
              <a:lnSpc>
                <a:spcPct val="150000"/>
              </a:lnSpc>
              <a:buNone/>
            </a:pPr>
            <a:r>
              <a:rPr lang="en-US" sz="2400" dirty="0"/>
              <a:t>	Identify the target attributes of loan which influence the tendency of default.</a:t>
            </a:r>
          </a:p>
          <a:p>
            <a:pPr marL="0" indent="0">
              <a:lnSpc>
                <a:spcPct val="150000"/>
              </a:lnSpc>
              <a:buNone/>
            </a:pPr>
            <a:r>
              <a:rPr lang="en-US" sz="2400" dirty="0"/>
              <a:t>3. Result:</a:t>
            </a:r>
          </a:p>
          <a:p>
            <a:pPr marL="0" indent="0">
              <a:lnSpc>
                <a:spcPct val="150000"/>
              </a:lnSpc>
              <a:buNone/>
            </a:pPr>
            <a:r>
              <a:rPr lang="en-US" sz="2400" dirty="0"/>
              <a:t>	Identify the pattern of attributes which influence the tendency of default.</a:t>
            </a:r>
          </a:p>
        </p:txBody>
      </p:sp>
      <p:sp>
        <p:nvSpPr>
          <p:cNvPr id="6" name="Title 1">
            <a:extLst>
              <a:ext uri="{FF2B5EF4-FFF2-40B4-BE49-F238E27FC236}">
                <a16:creationId xmlns:a16="http://schemas.microsoft.com/office/drawing/2014/main" id="{C1B5B0B0-8A92-45C0-BBA1-FA167006BEBA}"/>
              </a:ext>
            </a:extLst>
          </p:cNvPr>
          <p:cNvSpPr>
            <a:spLocks noGrp="1"/>
          </p:cNvSpPr>
          <p:nvPr>
            <p:ph type="title"/>
          </p:nvPr>
        </p:nvSpPr>
        <p:spPr>
          <a:xfrm>
            <a:off x="1136469" y="640080"/>
            <a:ext cx="9313817" cy="856138"/>
          </a:xfrm>
        </p:spPr>
        <p:txBody>
          <a:bodyPr/>
          <a:lstStyle/>
          <a:p>
            <a:r>
              <a:rPr lang="en-US" dirty="0"/>
              <a:t>Goals of Analysis</a:t>
            </a:r>
            <a:endParaRPr lang="en-IN" sz="2800" dirty="0"/>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a:t>1. Target attributes of consumer </a:t>
            </a:r>
          </a:p>
        </p:txBody>
      </p:sp>
      <p:sp>
        <p:nvSpPr>
          <p:cNvPr id="3" name="Content Placeholder 2"/>
          <p:cNvSpPr>
            <a:spLocks noGrp="1"/>
          </p:cNvSpPr>
          <p:nvPr>
            <p:ph idx="1"/>
          </p:nvPr>
        </p:nvSpPr>
        <p:spPr/>
        <p:txBody>
          <a:bodyPr>
            <a:normAutofit/>
          </a:bodyPr>
          <a:lstStyle/>
          <a:p>
            <a:pPr marL="0" indent="0">
              <a:buNone/>
            </a:pPr>
            <a:r>
              <a:rPr lang="en-US" sz="1400" dirty="0"/>
              <a:t>		</a:t>
            </a:r>
          </a:p>
        </p:txBody>
      </p:sp>
      <p:sp>
        <p:nvSpPr>
          <p:cNvPr id="4" name="Content Placeholder 2">
            <a:extLst>
              <a:ext uri="{FF2B5EF4-FFF2-40B4-BE49-F238E27FC236}">
                <a16:creationId xmlns:a16="http://schemas.microsoft.com/office/drawing/2014/main" id="{B9F8FE5C-917E-4A26-AFD0-E75B96242451}"/>
              </a:ext>
            </a:extLst>
          </p:cNvPr>
          <p:cNvSpPr txBox="1">
            <a:spLocks/>
          </p:cNvSpPr>
          <p:nvPr/>
        </p:nvSpPr>
        <p:spPr>
          <a:xfrm>
            <a:off x="557349" y="20073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400" dirty="0"/>
          </a:p>
        </p:txBody>
      </p:sp>
      <p:sp>
        <p:nvSpPr>
          <p:cNvPr id="5" name="Content Placeholder 2">
            <a:extLst>
              <a:ext uri="{FF2B5EF4-FFF2-40B4-BE49-F238E27FC236}">
                <a16:creationId xmlns:a16="http://schemas.microsoft.com/office/drawing/2014/main" id="{C35CB9F0-1A79-4F6A-8223-2DC0B7E51C5F}"/>
              </a:ext>
            </a:extLst>
          </p:cNvPr>
          <p:cNvSpPr txBox="1">
            <a:spLocks/>
          </p:cNvSpPr>
          <p:nvPr/>
        </p:nvSpPr>
        <p:spPr>
          <a:xfrm>
            <a:off x="709749" y="21597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Borrower’s Experience Analysis:</a:t>
            </a:r>
          </a:p>
          <a:p>
            <a:pPr marL="0" indent="0">
              <a:buNone/>
            </a:pPr>
            <a:r>
              <a:rPr lang="en-US" sz="1800" dirty="0"/>
              <a:t>According to the graph, Borrower’s experience influence the tendency of default.</a:t>
            </a:r>
          </a:p>
          <a:p>
            <a:pPr marL="0" indent="0">
              <a:buNone/>
            </a:pPr>
            <a:r>
              <a:rPr lang="en-US" sz="1800" dirty="0"/>
              <a:t>Highest defaulter-rate is 27.59% for 10+ years of experience of borrower.</a:t>
            </a:r>
          </a:p>
          <a:p>
            <a:pPr marL="0" indent="0">
              <a:buNone/>
            </a:pPr>
            <a:endParaRPr lang="en-US" sz="1800" dirty="0"/>
          </a:p>
        </p:txBody>
      </p:sp>
      <p:pic>
        <p:nvPicPr>
          <p:cNvPr id="1030" name="Picture 6">
            <a:extLst>
              <a:ext uri="{FF2B5EF4-FFF2-40B4-BE49-F238E27FC236}">
                <a16:creationId xmlns:a16="http://schemas.microsoft.com/office/drawing/2014/main" id="{6BC414B5-161C-4964-BB81-1CE84DD30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9" y="3345502"/>
            <a:ext cx="5121275" cy="351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a:t>		</a:t>
            </a:r>
          </a:p>
        </p:txBody>
      </p:sp>
      <p:sp>
        <p:nvSpPr>
          <p:cNvPr id="4" name="Content Placeholder 2">
            <a:extLst>
              <a:ext uri="{FF2B5EF4-FFF2-40B4-BE49-F238E27FC236}">
                <a16:creationId xmlns:a16="http://schemas.microsoft.com/office/drawing/2014/main" id="{B9F8FE5C-917E-4A26-AFD0-E75B96242451}"/>
              </a:ext>
            </a:extLst>
          </p:cNvPr>
          <p:cNvSpPr txBox="1">
            <a:spLocks/>
          </p:cNvSpPr>
          <p:nvPr/>
        </p:nvSpPr>
        <p:spPr>
          <a:xfrm>
            <a:off x="557349" y="20073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400" dirty="0"/>
          </a:p>
        </p:txBody>
      </p:sp>
      <p:sp>
        <p:nvSpPr>
          <p:cNvPr id="5" name="Content Placeholder 2">
            <a:extLst>
              <a:ext uri="{FF2B5EF4-FFF2-40B4-BE49-F238E27FC236}">
                <a16:creationId xmlns:a16="http://schemas.microsoft.com/office/drawing/2014/main" id="{C35CB9F0-1A79-4F6A-8223-2DC0B7E51C5F}"/>
              </a:ext>
            </a:extLst>
          </p:cNvPr>
          <p:cNvSpPr txBox="1">
            <a:spLocks/>
          </p:cNvSpPr>
          <p:nvPr/>
        </p:nvSpPr>
        <p:spPr>
          <a:xfrm>
            <a:off x="709749" y="21597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Home-ownership Analysis:</a:t>
            </a:r>
          </a:p>
          <a:p>
            <a:pPr marL="0" indent="0">
              <a:buNone/>
            </a:pPr>
            <a:r>
              <a:rPr lang="en-US" sz="1800" dirty="0"/>
              <a:t>According to the graph, home ownership of borrower influence the tendency of default.</a:t>
            </a:r>
          </a:p>
          <a:p>
            <a:pPr marL="0" indent="0">
              <a:buNone/>
            </a:pPr>
            <a:r>
              <a:rPr lang="en-US" sz="1800" dirty="0"/>
              <a:t>Highest defaulter-rate is 51.18% for Rent type of home ownership and 40.49% for Mortgage type of home ownership.</a:t>
            </a:r>
          </a:p>
        </p:txBody>
      </p:sp>
      <p:sp>
        <p:nvSpPr>
          <p:cNvPr id="10" name="Title 1">
            <a:extLst>
              <a:ext uri="{FF2B5EF4-FFF2-40B4-BE49-F238E27FC236}">
                <a16:creationId xmlns:a16="http://schemas.microsoft.com/office/drawing/2014/main" id="{6FBCA569-92E0-4EF8-A111-0C74EFE05695}"/>
              </a:ext>
            </a:extLst>
          </p:cNvPr>
          <p:cNvSpPr>
            <a:spLocks noGrp="1"/>
          </p:cNvSpPr>
          <p:nvPr>
            <p:ph type="title"/>
          </p:nvPr>
        </p:nvSpPr>
        <p:spPr>
          <a:xfrm>
            <a:off x="1136469" y="640080"/>
            <a:ext cx="9313817" cy="856138"/>
          </a:xfrm>
        </p:spPr>
        <p:txBody>
          <a:bodyPr>
            <a:normAutofit fontScale="90000"/>
          </a:bodyPr>
          <a:lstStyle/>
          <a:p>
            <a:pPr>
              <a:lnSpc>
                <a:spcPct val="150000"/>
              </a:lnSpc>
            </a:pPr>
            <a:r>
              <a:rPr lang="en-US" dirty="0"/>
              <a:t>1. Target attributes of consumer </a:t>
            </a:r>
          </a:p>
        </p:txBody>
      </p:sp>
      <p:pic>
        <p:nvPicPr>
          <p:cNvPr id="3076" name="Picture 4">
            <a:extLst>
              <a:ext uri="{FF2B5EF4-FFF2-40B4-BE49-F238E27FC236}">
                <a16:creationId xmlns:a16="http://schemas.microsoft.com/office/drawing/2014/main" id="{4562CFCA-D6D1-4544-9A71-2CF7B6D57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9" y="3425825"/>
            <a:ext cx="5174462" cy="343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03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a:t>		</a:t>
            </a:r>
          </a:p>
        </p:txBody>
      </p:sp>
      <p:sp>
        <p:nvSpPr>
          <p:cNvPr id="4" name="Content Placeholder 2">
            <a:extLst>
              <a:ext uri="{FF2B5EF4-FFF2-40B4-BE49-F238E27FC236}">
                <a16:creationId xmlns:a16="http://schemas.microsoft.com/office/drawing/2014/main" id="{B9F8FE5C-917E-4A26-AFD0-E75B96242451}"/>
              </a:ext>
            </a:extLst>
          </p:cNvPr>
          <p:cNvSpPr txBox="1">
            <a:spLocks/>
          </p:cNvSpPr>
          <p:nvPr/>
        </p:nvSpPr>
        <p:spPr>
          <a:xfrm>
            <a:off x="557349" y="20073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400" dirty="0"/>
          </a:p>
        </p:txBody>
      </p:sp>
      <p:sp>
        <p:nvSpPr>
          <p:cNvPr id="5" name="Content Placeholder 2">
            <a:extLst>
              <a:ext uri="{FF2B5EF4-FFF2-40B4-BE49-F238E27FC236}">
                <a16:creationId xmlns:a16="http://schemas.microsoft.com/office/drawing/2014/main" id="{C35CB9F0-1A79-4F6A-8223-2DC0B7E51C5F}"/>
              </a:ext>
            </a:extLst>
          </p:cNvPr>
          <p:cNvSpPr txBox="1">
            <a:spLocks/>
          </p:cNvSpPr>
          <p:nvPr/>
        </p:nvSpPr>
        <p:spPr>
          <a:xfrm>
            <a:off x="709749" y="21597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Annual Income Analysis:</a:t>
            </a:r>
          </a:p>
          <a:p>
            <a:pPr marL="0" indent="0">
              <a:buNone/>
            </a:pPr>
            <a:r>
              <a:rPr lang="en-US" sz="1800" dirty="0"/>
              <a:t>According to the graph, annual income of borrower influence the tendency of default.</a:t>
            </a:r>
          </a:p>
          <a:p>
            <a:pPr marL="0" indent="0">
              <a:buNone/>
            </a:pPr>
            <a:r>
              <a:rPr lang="en-US" sz="1800" dirty="0"/>
              <a:t>Highest defaulter-rate is 30.07% for 40000 to 60000 range of annual income and  25.25% for 20000 to 40000 range of annual income of borrower.</a:t>
            </a:r>
          </a:p>
          <a:p>
            <a:pPr marL="0" indent="0">
              <a:buNone/>
            </a:pPr>
            <a:endParaRPr lang="en-US" sz="1800" dirty="0"/>
          </a:p>
        </p:txBody>
      </p:sp>
      <p:sp>
        <p:nvSpPr>
          <p:cNvPr id="10" name="Title 1">
            <a:extLst>
              <a:ext uri="{FF2B5EF4-FFF2-40B4-BE49-F238E27FC236}">
                <a16:creationId xmlns:a16="http://schemas.microsoft.com/office/drawing/2014/main" id="{18FD4FDA-D0DE-4B54-BE93-4A39B4110908}"/>
              </a:ext>
            </a:extLst>
          </p:cNvPr>
          <p:cNvSpPr>
            <a:spLocks noGrp="1"/>
          </p:cNvSpPr>
          <p:nvPr>
            <p:ph type="title"/>
          </p:nvPr>
        </p:nvSpPr>
        <p:spPr>
          <a:xfrm>
            <a:off x="1136469" y="640080"/>
            <a:ext cx="9313817" cy="856138"/>
          </a:xfrm>
        </p:spPr>
        <p:txBody>
          <a:bodyPr>
            <a:normAutofit fontScale="90000"/>
          </a:bodyPr>
          <a:lstStyle/>
          <a:p>
            <a:pPr>
              <a:lnSpc>
                <a:spcPct val="150000"/>
              </a:lnSpc>
            </a:pPr>
            <a:r>
              <a:rPr lang="en-US" dirty="0"/>
              <a:t>1. Target attributes of consumer </a:t>
            </a:r>
          </a:p>
        </p:txBody>
      </p:sp>
      <p:pic>
        <p:nvPicPr>
          <p:cNvPr id="6148" name="Picture 4">
            <a:extLst>
              <a:ext uri="{FF2B5EF4-FFF2-40B4-BE49-F238E27FC236}">
                <a16:creationId xmlns:a16="http://schemas.microsoft.com/office/drawing/2014/main" id="{74654CB7-4D65-47C5-A3E3-61AE29073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9" y="3544820"/>
            <a:ext cx="5607571"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2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a:t>		</a:t>
            </a:r>
          </a:p>
        </p:txBody>
      </p:sp>
      <p:sp>
        <p:nvSpPr>
          <p:cNvPr id="4" name="Content Placeholder 2">
            <a:extLst>
              <a:ext uri="{FF2B5EF4-FFF2-40B4-BE49-F238E27FC236}">
                <a16:creationId xmlns:a16="http://schemas.microsoft.com/office/drawing/2014/main" id="{B9F8FE5C-917E-4A26-AFD0-E75B96242451}"/>
              </a:ext>
            </a:extLst>
          </p:cNvPr>
          <p:cNvSpPr txBox="1">
            <a:spLocks/>
          </p:cNvSpPr>
          <p:nvPr/>
        </p:nvSpPr>
        <p:spPr>
          <a:xfrm>
            <a:off x="557349" y="20073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400" dirty="0"/>
          </a:p>
        </p:txBody>
      </p:sp>
      <p:sp>
        <p:nvSpPr>
          <p:cNvPr id="5" name="Content Placeholder 2">
            <a:extLst>
              <a:ext uri="{FF2B5EF4-FFF2-40B4-BE49-F238E27FC236}">
                <a16:creationId xmlns:a16="http://schemas.microsoft.com/office/drawing/2014/main" id="{C35CB9F0-1A79-4F6A-8223-2DC0B7E51C5F}"/>
              </a:ext>
            </a:extLst>
          </p:cNvPr>
          <p:cNvSpPr txBox="1">
            <a:spLocks/>
          </p:cNvSpPr>
          <p:nvPr/>
        </p:nvSpPr>
        <p:spPr>
          <a:xfrm>
            <a:off x="709749" y="21597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Debt to Income Analysis:</a:t>
            </a:r>
          </a:p>
          <a:p>
            <a:pPr marL="0" indent="0">
              <a:buNone/>
            </a:pPr>
            <a:r>
              <a:rPr lang="en-US" sz="1800" dirty="0"/>
              <a:t>According to the graph, debt to income ratio of borrower influence the tendency of default.</a:t>
            </a:r>
          </a:p>
          <a:p>
            <a:pPr marL="0" indent="0">
              <a:buNone/>
            </a:pPr>
            <a:r>
              <a:rPr lang="en-US" sz="1800" dirty="0"/>
              <a:t>Highest defaulter-rate is 46.95% for 15 to 20 range of debt to income ratio.</a:t>
            </a:r>
          </a:p>
          <a:p>
            <a:pPr marL="0" indent="0">
              <a:buNone/>
            </a:pPr>
            <a:endParaRPr lang="en-US" sz="1800" dirty="0"/>
          </a:p>
        </p:txBody>
      </p:sp>
      <p:sp>
        <p:nvSpPr>
          <p:cNvPr id="10" name="Title 1">
            <a:extLst>
              <a:ext uri="{FF2B5EF4-FFF2-40B4-BE49-F238E27FC236}">
                <a16:creationId xmlns:a16="http://schemas.microsoft.com/office/drawing/2014/main" id="{E3D543E8-BA00-4508-BD48-2FB95A72EE91}"/>
              </a:ext>
            </a:extLst>
          </p:cNvPr>
          <p:cNvSpPr>
            <a:spLocks noGrp="1"/>
          </p:cNvSpPr>
          <p:nvPr>
            <p:ph type="title"/>
          </p:nvPr>
        </p:nvSpPr>
        <p:spPr>
          <a:xfrm>
            <a:off x="1136469" y="640080"/>
            <a:ext cx="9313817" cy="856138"/>
          </a:xfrm>
        </p:spPr>
        <p:txBody>
          <a:bodyPr>
            <a:normAutofit fontScale="90000"/>
          </a:bodyPr>
          <a:lstStyle/>
          <a:p>
            <a:pPr>
              <a:lnSpc>
                <a:spcPct val="150000"/>
              </a:lnSpc>
            </a:pPr>
            <a:r>
              <a:rPr lang="en-US" dirty="0"/>
              <a:t>1. Target attributes of consumer </a:t>
            </a:r>
          </a:p>
        </p:txBody>
      </p:sp>
      <p:pic>
        <p:nvPicPr>
          <p:cNvPr id="7174" name="Picture 6">
            <a:extLst>
              <a:ext uri="{FF2B5EF4-FFF2-40B4-BE49-F238E27FC236}">
                <a16:creationId xmlns:a16="http://schemas.microsoft.com/office/drawing/2014/main" id="{2925B1AB-1974-4A8B-B6C6-27681042C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9" y="3562985"/>
            <a:ext cx="4891087" cy="3244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2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a:t>		</a:t>
            </a:r>
          </a:p>
        </p:txBody>
      </p:sp>
      <p:sp>
        <p:nvSpPr>
          <p:cNvPr id="4" name="Content Placeholder 2">
            <a:extLst>
              <a:ext uri="{FF2B5EF4-FFF2-40B4-BE49-F238E27FC236}">
                <a16:creationId xmlns:a16="http://schemas.microsoft.com/office/drawing/2014/main" id="{B9F8FE5C-917E-4A26-AFD0-E75B96242451}"/>
              </a:ext>
            </a:extLst>
          </p:cNvPr>
          <p:cNvSpPr txBox="1">
            <a:spLocks/>
          </p:cNvSpPr>
          <p:nvPr/>
        </p:nvSpPr>
        <p:spPr>
          <a:xfrm>
            <a:off x="557349" y="20073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400" dirty="0"/>
          </a:p>
        </p:txBody>
      </p:sp>
      <p:sp>
        <p:nvSpPr>
          <p:cNvPr id="5" name="Content Placeholder 2">
            <a:extLst>
              <a:ext uri="{FF2B5EF4-FFF2-40B4-BE49-F238E27FC236}">
                <a16:creationId xmlns:a16="http://schemas.microsoft.com/office/drawing/2014/main" id="{C35CB9F0-1A79-4F6A-8223-2DC0B7E51C5F}"/>
              </a:ext>
            </a:extLst>
          </p:cNvPr>
          <p:cNvSpPr txBox="1">
            <a:spLocks/>
          </p:cNvSpPr>
          <p:nvPr/>
        </p:nvSpPr>
        <p:spPr>
          <a:xfrm>
            <a:off x="709749" y="21597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Saved Income Analysis:</a:t>
            </a:r>
          </a:p>
          <a:p>
            <a:pPr marL="0" indent="0">
              <a:buNone/>
            </a:pPr>
            <a:r>
              <a:rPr lang="en-US" sz="1800" dirty="0"/>
              <a:t>According to the graph, saved income of borrower influence the tendency of default.</a:t>
            </a:r>
          </a:p>
          <a:p>
            <a:pPr marL="0" indent="0">
              <a:buNone/>
            </a:pPr>
            <a:r>
              <a:rPr lang="en-US" sz="1800" dirty="0"/>
              <a:t>Highest defaulter-rate is 44.94% for 2000 to 4000 range of saved income(monthly income borrower save after deducting all the debts).</a:t>
            </a:r>
          </a:p>
        </p:txBody>
      </p:sp>
      <p:sp>
        <p:nvSpPr>
          <p:cNvPr id="10" name="Title 1">
            <a:extLst>
              <a:ext uri="{FF2B5EF4-FFF2-40B4-BE49-F238E27FC236}">
                <a16:creationId xmlns:a16="http://schemas.microsoft.com/office/drawing/2014/main" id="{E3D543E8-BA00-4508-BD48-2FB95A72EE91}"/>
              </a:ext>
            </a:extLst>
          </p:cNvPr>
          <p:cNvSpPr>
            <a:spLocks noGrp="1"/>
          </p:cNvSpPr>
          <p:nvPr>
            <p:ph type="title"/>
          </p:nvPr>
        </p:nvSpPr>
        <p:spPr>
          <a:xfrm>
            <a:off x="1136469" y="640080"/>
            <a:ext cx="9313817" cy="856138"/>
          </a:xfrm>
        </p:spPr>
        <p:txBody>
          <a:bodyPr>
            <a:normAutofit fontScale="90000"/>
          </a:bodyPr>
          <a:lstStyle/>
          <a:p>
            <a:pPr>
              <a:lnSpc>
                <a:spcPct val="150000"/>
              </a:lnSpc>
            </a:pPr>
            <a:r>
              <a:rPr lang="en-US" dirty="0"/>
              <a:t>1. Target attributes of consumer </a:t>
            </a:r>
          </a:p>
        </p:txBody>
      </p:sp>
      <p:pic>
        <p:nvPicPr>
          <p:cNvPr id="14340" name="Picture 4">
            <a:extLst>
              <a:ext uri="{FF2B5EF4-FFF2-40B4-BE49-F238E27FC236}">
                <a16:creationId xmlns:a16="http://schemas.microsoft.com/office/drawing/2014/main" id="{B09F8FAC-9734-4CCE-9D58-F8B780FBA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9" y="3643312"/>
            <a:ext cx="5173844" cy="302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57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a:t>		</a:t>
            </a:r>
          </a:p>
        </p:txBody>
      </p:sp>
      <p:sp>
        <p:nvSpPr>
          <p:cNvPr id="4" name="Content Placeholder 2">
            <a:extLst>
              <a:ext uri="{FF2B5EF4-FFF2-40B4-BE49-F238E27FC236}">
                <a16:creationId xmlns:a16="http://schemas.microsoft.com/office/drawing/2014/main" id="{B9F8FE5C-917E-4A26-AFD0-E75B96242451}"/>
              </a:ext>
            </a:extLst>
          </p:cNvPr>
          <p:cNvSpPr txBox="1">
            <a:spLocks/>
          </p:cNvSpPr>
          <p:nvPr/>
        </p:nvSpPr>
        <p:spPr>
          <a:xfrm>
            <a:off x="557349" y="20073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400" dirty="0"/>
          </a:p>
        </p:txBody>
      </p:sp>
      <p:sp>
        <p:nvSpPr>
          <p:cNvPr id="5" name="Content Placeholder 2">
            <a:extLst>
              <a:ext uri="{FF2B5EF4-FFF2-40B4-BE49-F238E27FC236}">
                <a16:creationId xmlns:a16="http://schemas.microsoft.com/office/drawing/2014/main" id="{C35CB9F0-1A79-4F6A-8223-2DC0B7E51C5F}"/>
              </a:ext>
            </a:extLst>
          </p:cNvPr>
          <p:cNvSpPr txBox="1">
            <a:spLocks/>
          </p:cNvSpPr>
          <p:nvPr/>
        </p:nvSpPr>
        <p:spPr>
          <a:xfrm>
            <a:off x="709749" y="2159726"/>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Loan-purpose Analysis:</a:t>
            </a:r>
          </a:p>
          <a:p>
            <a:pPr marL="0" indent="0">
              <a:buNone/>
            </a:pPr>
            <a:r>
              <a:rPr lang="en-US" sz="1800" dirty="0"/>
              <a:t>According to the graph, purpose of loan influence the tendency of default.</a:t>
            </a:r>
          </a:p>
          <a:p>
            <a:pPr marL="0" indent="0">
              <a:buNone/>
            </a:pPr>
            <a:r>
              <a:rPr lang="en-US" sz="1800" dirty="0"/>
              <a:t>Highest defaulter-rate is 49.41% for debt consolidation type of Loan-purpose.</a:t>
            </a:r>
          </a:p>
          <a:p>
            <a:pPr marL="0" indent="0">
              <a:buNone/>
            </a:pPr>
            <a:endParaRPr lang="en-US" sz="1800" dirty="0"/>
          </a:p>
        </p:txBody>
      </p:sp>
      <p:sp>
        <p:nvSpPr>
          <p:cNvPr id="10" name="Title 1">
            <a:extLst>
              <a:ext uri="{FF2B5EF4-FFF2-40B4-BE49-F238E27FC236}">
                <a16:creationId xmlns:a16="http://schemas.microsoft.com/office/drawing/2014/main" id="{7667D4FB-52F7-4027-B5FE-E2A98DC6DD70}"/>
              </a:ext>
            </a:extLst>
          </p:cNvPr>
          <p:cNvSpPr>
            <a:spLocks noGrp="1"/>
          </p:cNvSpPr>
          <p:nvPr>
            <p:ph type="title"/>
          </p:nvPr>
        </p:nvSpPr>
        <p:spPr>
          <a:xfrm>
            <a:off x="1136469" y="640080"/>
            <a:ext cx="9313817" cy="856138"/>
          </a:xfrm>
        </p:spPr>
        <p:txBody>
          <a:bodyPr>
            <a:normAutofit fontScale="90000"/>
          </a:bodyPr>
          <a:lstStyle/>
          <a:p>
            <a:pPr>
              <a:lnSpc>
                <a:spcPct val="150000"/>
              </a:lnSpc>
            </a:pPr>
            <a:r>
              <a:rPr lang="en-US" dirty="0"/>
              <a:t>2. Target attributes of loan</a:t>
            </a:r>
          </a:p>
        </p:txBody>
      </p:sp>
      <p:pic>
        <p:nvPicPr>
          <p:cNvPr id="4100" name="Picture 4">
            <a:extLst>
              <a:ext uri="{FF2B5EF4-FFF2-40B4-BE49-F238E27FC236}">
                <a16:creationId xmlns:a16="http://schemas.microsoft.com/office/drawing/2014/main" id="{FFB7E086-7D00-4165-BA7B-A3554CBA5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22" y="3596241"/>
            <a:ext cx="5489575" cy="3060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4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2573</TotalTime>
  <Words>821</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LENDING CLUB CASE STUDY  SUBMISSION </vt:lpstr>
      <vt:lpstr>Business Objective</vt:lpstr>
      <vt:lpstr>Goals of Analysis</vt:lpstr>
      <vt:lpstr>1. Target attributes of consumer </vt:lpstr>
      <vt:lpstr>1. Target attributes of consumer </vt:lpstr>
      <vt:lpstr>1. Target attributes of consumer </vt:lpstr>
      <vt:lpstr>1. Target attributes of consumer </vt:lpstr>
      <vt:lpstr>1. Target attributes of consumer </vt:lpstr>
      <vt:lpstr>2. Target attributes of loan</vt:lpstr>
      <vt:lpstr>2. Target attributes of loan</vt:lpstr>
      <vt:lpstr>2. Target attributes of loan</vt:lpstr>
      <vt:lpstr>2. Target attributes of loan</vt:lpstr>
      <vt:lpstr>Indicators of default</vt:lpstr>
      <vt:lpstr>Results 1</vt:lpstr>
      <vt:lpstr>Results 2</vt:lpstr>
      <vt:lpstr>Results 3</vt:lpstr>
      <vt:lpstr>Results 4</vt:lpstr>
      <vt:lpstr>Results 5</vt:lpstr>
      <vt:lpstr>Results 6</vt:lpstr>
      <vt:lpstr>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Skynet 2.0</cp:lastModifiedBy>
  <cp:revision>82</cp:revision>
  <dcterms:created xsi:type="dcterms:W3CDTF">2016-06-09T08:16:28Z</dcterms:created>
  <dcterms:modified xsi:type="dcterms:W3CDTF">2019-09-16T16:53:00Z</dcterms:modified>
</cp:coreProperties>
</file>