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11a4511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11a4511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11a45119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11a45119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11a4511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11a4511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11a45119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11a45119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11a45119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11a45119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11a45119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11a45119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0ad952e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0ad952e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0ad952ec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0ad952ec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11a4511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11a4511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11a45119d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11a45119d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1876959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1876959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11a45119d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11a45119d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11a4511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11a4511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11a4511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11a4511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11a45119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11a45119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11a45119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11a45119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0ad952ec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0ad952ec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1876959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1876959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1876959f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1876959f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1876959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1876959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1876959f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1876959f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1876959f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1876959f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1876959f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1876959f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1876959f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1876959f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431100" y="1578400"/>
            <a:ext cx="6123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HKN Review Session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556100" y="2651200"/>
            <a:ext cx="4425900" cy="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1 CS/ECE 374 Spring 2021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Teja Gupta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Inspired by Mahir Morshed and Nathan Bleir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2047875"/>
            <a:ext cx="49720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200"/>
              <a:t>True</a:t>
            </a:r>
            <a:endParaRPr sz="4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375" y="2079500"/>
            <a:ext cx="6437400" cy="6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200"/>
              <a:t>False</a:t>
            </a:r>
            <a:endParaRPr sz="4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2358775"/>
            <a:ext cx="6360400" cy="7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200"/>
              <a:t>True</a:t>
            </a:r>
            <a:endParaRPr sz="4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500" y="2618525"/>
            <a:ext cx="5725000" cy="4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200"/>
              <a:t>False</a:t>
            </a:r>
            <a:endParaRPr sz="4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1 Fall 2016 version B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700" y="1837588"/>
            <a:ext cx="684847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1"/>
          <p:cNvPicPr preferRelativeResize="0"/>
          <p:nvPr/>
        </p:nvPicPr>
        <p:blipFill rotWithShape="1">
          <a:blip r:embed="rId3">
            <a:alphaModFix/>
          </a:blip>
          <a:srcRect b="43490" l="0" r="0" t="0"/>
          <a:stretch/>
        </p:blipFill>
        <p:spPr>
          <a:xfrm>
            <a:off x="514350" y="2121675"/>
            <a:ext cx="8115300" cy="8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variations of </a:t>
            </a:r>
            <a:r>
              <a:rPr lang="en"/>
              <a:t>Strings and </a:t>
            </a:r>
            <a:r>
              <a:rPr lang="en"/>
              <a:t>Induction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Regular Languages/Expressions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DFAs/NFAs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Closure</a:t>
            </a:r>
            <a:r>
              <a:rPr lang="en"/>
              <a:t> Properties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Fooling Sets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2121675"/>
            <a:ext cx="81153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1 Spring 2019</a:t>
            </a:r>
            <a:endParaRPr/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3"/>
          <p:cNvPicPr preferRelativeResize="0"/>
          <p:nvPr/>
        </p:nvPicPr>
        <p:blipFill rotWithShape="1">
          <a:blip r:embed="rId3">
            <a:alphaModFix/>
          </a:blip>
          <a:srcRect b="74338" l="0" r="0" t="0"/>
          <a:stretch/>
        </p:blipFill>
        <p:spPr>
          <a:xfrm>
            <a:off x="633850" y="2185766"/>
            <a:ext cx="8077200" cy="6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71588"/>
            <a:ext cx="80772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5"/>
          <p:cNvPicPr preferRelativeResize="0"/>
          <p:nvPr/>
        </p:nvPicPr>
        <p:blipFill rotWithShape="1">
          <a:blip r:embed="rId3">
            <a:alphaModFix/>
          </a:blip>
          <a:srcRect b="60076" l="0" r="0" t="0"/>
          <a:stretch/>
        </p:blipFill>
        <p:spPr>
          <a:xfrm>
            <a:off x="486375" y="1869975"/>
            <a:ext cx="8010525" cy="11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6"/>
          <p:cNvPicPr preferRelativeResize="0"/>
          <p:nvPr/>
        </p:nvPicPr>
        <p:blipFill rotWithShape="1">
          <a:blip r:embed="rId3">
            <a:alphaModFix/>
          </a:blip>
          <a:srcRect b="0" l="0" r="0" t="43965"/>
          <a:stretch/>
        </p:blipFill>
        <p:spPr>
          <a:xfrm>
            <a:off x="616950" y="1858475"/>
            <a:ext cx="8010525" cy="16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3" y="1704975"/>
            <a:ext cx="85629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Languages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of the following (where A and B are both regular languages):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∅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w (a string)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</a:t>
            </a:r>
            <a:r>
              <a:rPr lang="en"/>
              <a:t>A*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A ∪ 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AB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A ∩ B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- 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</a:t>
            </a:r>
            <a:r>
              <a:rPr baseline="30000" lang="en"/>
              <a:t>R</a:t>
            </a:r>
            <a:endParaRPr baseline="30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DFAs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Deterministic Finite Automatas (DFA’s) Formal Definition Includes:</a:t>
            </a:r>
            <a:endParaRPr sz="1600"/>
          </a:p>
          <a:p>
            <a:pPr indent="-314960" lvl="0" marL="45720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 Accepts a language L iff it accepts all strings in L and rejects all strings not in L</a:t>
            </a:r>
            <a:endParaRPr sz="1600"/>
          </a:p>
          <a:p>
            <a:pPr indent="-31496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Σ The finite alphabet which is used to construct strings in the language </a:t>
            </a:r>
            <a:endParaRPr sz="1600"/>
          </a:p>
          <a:p>
            <a:pPr indent="-31496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Q The set of states in the DFA [visually represented by circles] </a:t>
            </a:r>
            <a:endParaRPr sz="1600"/>
          </a:p>
          <a:p>
            <a:pPr indent="-31496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 [∈ Q] The single start state [visually represented by source-less arrow to state] </a:t>
            </a:r>
            <a:endParaRPr sz="1600"/>
          </a:p>
          <a:p>
            <a:pPr indent="-31496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A [⊆ Q] The set of accepting states in </a:t>
            </a:r>
            <a:endParaRPr sz="1600"/>
          </a:p>
          <a:p>
            <a:pPr indent="-31496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δ The transitions between states depending on your next input [visually represented by arrows between states]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NFAs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Formal definition same as DFA, only now with ε-transitions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 at set of states instead of single stat</a:t>
            </a:r>
            <a:r>
              <a:rPr lang="en"/>
              <a:t>e</a:t>
            </a:r>
            <a:endParaRPr/>
          </a:p>
          <a:p>
            <a:pPr indent="-82550" lvl="0" marL="228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     </a:t>
            </a:r>
            <a:r>
              <a:rPr lang="en"/>
              <a:t>String needs one accept state to be accepted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Accepts a language L iff it accepts all strings in L and rejects all strings not in 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Recall: DFA ⇒ NFA ⇒ Regex ⇒ DFA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○ Nice way to prove regular languages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Regex to NFA: Thompson’s Algorithm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NFA Cont.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DFA accepts the same language as an NFA if every possible set of states in an NFA is itself a state in the DFA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NFA with Q states has an equivalent DFA with at most 2</a:t>
            </a:r>
            <a:r>
              <a:rPr baseline="30000" lang="en"/>
              <a:t>Q</a:t>
            </a:r>
            <a:r>
              <a:rPr lang="en"/>
              <a:t> states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DFA can accept any language that an NFA can!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NFAs are a nice way to prove a function of a language is regular.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Fooling Sets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fooling set F is a set of strings that are all distinguishable with respect to a given language.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Suppose you take a pair of strings x,y from F. There is some w such that xw ∈ L and yw ∉ 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This means no pair x,y ∈ F reaches the same state in a DFA. The DFA must have at least |F| states.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if F is infinite? This means it is impossible to build a DFA that accepts L. L is not regular.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Context-Free Grammars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Σ The set of terminal symbols [usually all lowercase]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Γ The set of non-terminal symbols [usually all capitals]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 The set of production rules [usually of form → {}]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 ∈ R The single start 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Closed under: union, kleene star, concatenation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closed under complementation and intersection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inclusive than regular languages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Something is better than nothing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 easiest to hardest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Reread questions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as many practice problems as you can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CLASS IS CURVED!!!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Cheating won’t help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