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7772400" cx="13817600"/>
  <p:notesSz cx="6858000" cy="9144000"/>
  <p:embeddedFontLst>
    <p:embeddedFont>
      <p:font typeface="Arial Narr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49BCD1-A882-481D-B5F2-C92FD6B899BD}">
  <a:tblStyle styleId="{B149BCD1-A882-481D-B5F2-C92FD6B899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3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3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0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1429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16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CE_handoutmaster.eps"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7" y="8450729"/>
            <a:ext cx="6858000" cy="7059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2:notes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w/ Text">
  <p:cSld name="Cover Slide w/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10627" y="619125"/>
            <a:ext cx="12736404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610627" y="1570071"/>
            <a:ext cx="12736404" cy="32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40"/>
              </a:spcBef>
              <a:spcAft>
                <a:spcPts val="0"/>
              </a:spcAft>
              <a:buClr>
                <a:srgbClr val="E84A27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E84A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610627" y="1860825"/>
            <a:ext cx="12736404" cy="3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rgbClr val="E84A2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84A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136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Char char="▪"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rgbClr val="13294B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rgbClr val="13294B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rgbClr val="13294B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Text">
  <p:cSld name="Side-by-side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2834640"/>
            <a:ext cx="13817599" cy="2038696"/>
          </a:xfrm>
          <a:prstGeom prst="rect">
            <a:avLst/>
          </a:prstGeom>
          <a:solidFill>
            <a:srgbClr val="13294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b="0" i="1" sz="35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and Media">
  <p:cSld name="Title with Text and Medi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Media">
  <p:cSld name="Title and Medi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42958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4295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.jpg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3.jp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" y="5111273"/>
            <a:ext cx="13817597" cy="267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3099" y="5528603"/>
            <a:ext cx="13804502" cy="2256549"/>
          </a:xfrm>
          <a:prstGeom prst="rect">
            <a:avLst/>
          </a:prstGeom>
          <a:solidFill>
            <a:srgbClr val="E84A2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710" y="5698404"/>
            <a:ext cx="4446031" cy="14996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7172772"/>
            <a:ext cx="13817599" cy="599627"/>
          </a:xfrm>
          <a:prstGeom prst="rect">
            <a:avLst/>
          </a:prstGeom>
          <a:solidFill>
            <a:srgbClr val="E84A2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1">
            <a:alphaModFix/>
          </a:blip>
          <a:srcRect b="75362" l="0" r="0" t="0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01509" y="7353309"/>
            <a:ext cx="1940310" cy="19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63560" l="0" r="92703" t="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7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6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1.png"/><Relationship Id="rId13" Type="http://schemas.openxmlformats.org/officeDocument/2006/relationships/image" Target="../media/image41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36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0.png"/><Relationship Id="rId7" Type="http://schemas.openxmlformats.org/officeDocument/2006/relationships/image" Target="../media/image44.png"/><Relationship Id="rId8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610627" y="619125"/>
            <a:ext cx="12736404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ECE 120 Midterm 1</a:t>
            </a:r>
            <a:endParaRPr/>
          </a:p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610627" y="1570071"/>
            <a:ext cx="12736404" cy="32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700"/>
              <a:buNone/>
            </a:pPr>
            <a:r>
              <a:rPr lang="en-US"/>
              <a:t>HKN Review Session</a:t>
            </a:r>
            <a:endParaRPr/>
          </a:p>
        </p:txBody>
      </p:sp>
      <p:sp>
        <p:nvSpPr>
          <p:cNvPr id="63" name="Google Shape;63;p11"/>
          <p:cNvSpPr txBox="1"/>
          <p:nvPr>
            <p:ph idx="3" type="body"/>
          </p:nvPr>
        </p:nvSpPr>
        <p:spPr>
          <a:xfrm>
            <a:off x="610627" y="1860825"/>
            <a:ext cx="12736404" cy="3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  1    1000 0101      1110 0011 0000 0000 0000 000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(-1)</a:t>
            </a:r>
            <a:r>
              <a:rPr baseline="30000" lang="en-US">
                <a:solidFill>
                  <a:srgbClr val="F69240"/>
                </a:solidFill>
              </a:rPr>
              <a:t>1</a:t>
            </a:r>
            <a:r>
              <a:rPr lang="en-US"/>
              <a:t> × 1.</a:t>
            </a:r>
            <a:r>
              <a:rPr lang="en-US">
                <a:solidFill>
                  <a:srgbClr val="4F81BD"/>
                </a:solidFill>
              </a:rPr>
              <a:t>11100011000000000000000</a:t>
            </a:r>
            <a:r>
              <a:rPr lang="en-US"/>
              <a:t> × 2</a:t>
            </a:r>
            <a:r>
              <a:rPr baseline="30000" lang="en-US"/>
              <a:t>(</a:t>
            </a:r>
            <a:r>
              <a:rPr baseline="30000" lang="en-US">
                <a:solidFill>
                  <a:srgbClr val="BE4B48"/>
                </a:solidFill>
              </a:rPr>
              <a:t>133</a:t>
            </a:r>
            <a:r>
              <a:rPr baseline="30000" lang="en-US"/>
              <a:t> - 127)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-1 × 1111000.11000000000000000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-1 × (2</a:t>
            </a:r>
            <a:r>
              <a:rPr baseline="30000" lang="en-US"/>
              <a:t>7</a:t>
            </a:r>
            <a:r>
              <a:rPr lang="en-US"/>
              <a:t> + 2</a:t>
            </a:r>
            <a:r>
              <a:rPr baseline="30000" lang="en-US"/>
              <a:t>6</a:t>
            </a:r>
            <a:r>
              <a:rPr lang="en-US"/>
              <a:t> + 2</a:t>
            </a:r>
            <a:r>
              <a:rPr baseline="30000" lang="en-US"/>
              <a:t>5</a:t>
            </a:r>
            <a:r>
              <a:rPr lang="en-US"/>
              <a:t> + 2</a:t>
            </a:r>
            <a:r>
              <a:rPr baseline="30000" lang="en-US"/>
              <a:t>4</a:t>
            </a:r>
            <a:r>
              <a:rPr lang="en-US"/>
              <a:t> + 2</a:t>
            </a:r>
            <a:r>
              <a:rPr baseline="30000" lang="en-US"/>
              <a:t>-1</a:t>
            </a:r>
            <a:r>
              <a:rPr lang="en-US"/>
              <a:t> + 2</a:t>
            </a:r>
            <a:r>
              <a:rPr baseline="30000" lang="en-US"/>
              <a:t>-2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              </a:t>
            </a:r>
            <a:r>
              <a:rPr b="1" lang="en-US"/>
              <a:t>-120.75</a:t>
            </a:r>
            <a:endParaRPr/>
          </a:p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IEEE 754 Floating Point to Decimal Conversion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695575" y="1633220"/>
            <a:ext cx="485775" cy="726801"/>
          </a:xfrm>
          <a:prstGeom prst="rect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438525" y="1633220"/>
            <a:ext cx="2486025" cy="726801"/>
          </a:xfrm>
          <a:prstGeom prst="rect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296025" y="1633220"/>
            <a:ext cx="6677025" cy="7268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629723" y="2340971"/>
            <a:ext cx="617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6924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094951" y="2340971"/>
            <a:ext cx="117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E4B48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9247803" y="2357782"/>
            <a:ext cx="113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11380" y="3545840"/>
            <a:ext cx="1671639" cy="40011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84A26"/>
          </a:solidFill>
          <a:ln cap="flat" cmpd="sng" w="9525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3481.375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3481</a:t>
            </a:r>
            <a:r>
              <a:rPr baseline="-25000" lang="en-US"/>
              <a:t>10</a:t>
            </a:r>
            <a:r>
              <a:rPr lang="en-US"/>
              <a:t> = 110110011001</a:t>
            </a:r>
            <a:r>
              <a:rPr baseline="-25000" lang="en-US"/>
              <a:t>2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0.375 × 2 = 0.75 (&lt; 1, so the bit at 2</a:t>
            </a:r>
            <a:r>
              <a:rPr baseline="30000" lang="en-US"/>
              <a:t>-1</a:t>
            </a:r>
            <a:r>
              <a:rPr lang="en-US"/>
              <a:t> is 0)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(0.75 - 0) × 2 = 1.5 (≥ 1, so the bit at 2</a:t>
            </a:r>
            <a:r>
              <a:rPr baseline="30000" lang="en-US"/>
              <a:t>-2</a:t>
            </a:r>
            <a:r>
              <a:rPr lang="en-US"/>
              <a:t> is 1)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(1.5 - 1) × 2 = 1 (≥ 1, so the bit at 2</a:t>
            </a:r>
            <a:r>
              <a:rPr baseline="30000" lang="en-US"/>
              <a:t>-3</a:t>
            </a:r>
            <a:r>
              <a:rPr lang="en-US"/>
              <a:t> is 1)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1 - 1 = 0 (Done!)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None/>
            </a:pPr>
            <a:r>
              <a:rPr lang="en-US" sz="3200"/>
              <a:t>Keep going until you get a remainder of zero or you run out of bits …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Decimal to IEEE 754 Floating Point Conversion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 flipH="1">
            <a:off x="2628900" y="2838450"/>
            <a:ext cx="3191704" cy="57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84A26"/>
          </a:solidFill>
          <a:ln cap="flat" cmpd="sng" w="9525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404100" y="1674147"/>
            <a:ext cx="29851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is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+ 127 = 138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138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1000 1010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3481.375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Putting it together …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     0    10001010    10110011001 011000000000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Decimal to IEEE 754 Floating Point Conversion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733550" y="4862195"/>
            <a:ext cx="485775" cy="726801"/>
          </a:xfrm>
          <a:prstGeom prst="rect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476500" y="4862195"/>
            <a:ext cx="2314575" cy="726801"/>
          </a:xfrm>
          <a:prstGeom prst="rect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5043466" y="4866640"/>
            <a:ext cx="6129359" cy="7268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667698" y="5569946"/>
            <a:ext cx="617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6924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996489" y="5588996"/>
            <a:ext cx="117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E4B48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7608471" y="5576657"/>
            <a:ext cx="113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832225" y="3236489"/>
            <a:ext cx="29908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3481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left-most 1 removed (since there is an implicit 1)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8601075" y="3236488"/>
            <a:ext cx="4476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our repeated division, right-padded with zeroes since we reached a zero remainder.</a:t>
            </a:r>
            <a:endParaRPr/>
          </a:p>
        </p:txBody>
      </p:sp>
      <p:cxnSp>
        <p:nvCxnSpPr>
          <p:cNvPr id="181" name="Google Shape;181;p22"/>
          <p:cNvCxnSpPr>
            <a:stCxn id="179" idx="2"/>
          </p:cNvCxnSpPr>
          <p:nvPr/>
        </p:nvCxnSpPr>
        <p:spPr>
          <a:xfrm>
            <a:off x="5327650" y="4252152"/>
            <a:ext cx="939900" cy="710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2"/>
          <p:cNvCxnSpPr>
            <a:stCxn id="180" idx="2"/>
          </p:cNvCxnSpPr>
          <p:nvPr/>
        </p:nvCxnSpPr>
        <p:spPr>
          <a:xfrm flipH="1">
            <a:off x="9744150" y="4252151"/>
            <a:ext cx="1095300" cy="710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Each hexadecimal character is four bits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Remember to prefix your hexadecimal answers with “x”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Having the hexadecimal to binary chart on your cheat sheet (or memorizing it) can save time and prevent mistakes on the exam</a:t>
            </a:r>
            <a:endParaRPr/>
          </a:p>
        </p:txBody>
      </p:sp>
      <p:sp>
        <p:nvSpPr>
          <p:cNvPr id="188" name="Google Shape;188;p2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Hexadecimal Representation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2302933" y="5015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Hex: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Binary: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0011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0111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23"/>
          <p:cNvGraphicFramePr/>
          <p:nvPr/>
        </p:nvGraphicFramePr>
        <p:xfrm>
          <a:off x="2302933" y="6079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Hex: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xA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xB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xF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Binary: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635" lvl="0" marL="38163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American Standard Code for Information Interchange</a:t>
            </a:r>
            <a:endParaRPr/>
          </a:p>
          <a:p>
            <a:pPr indent="-381635" lvl="0" marL="38163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Each ASCII character is 7 bits, but usually stored in a byte (leading bit is zero)</a:t>
            </a:r>
            <a:endParaRPr/>
          </a:p>
          <a:p>
            <a:pPr indent="-381635" lvl="0" marL="38163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You will be given an ASCII chart on the exam if needed – no need to memorize anything</a:t>
            </a:r>
            <a:endParaRPr/>
          </a:p>
          <a:p>
            <a:pPr indent="-381635" lvl="0" marL="381635" rtl="0" algn="l">
              <a:spcBef>
                <a:spcPts val="710"/>
              </a:spcBef>
              <a:spcAft>
                <a:spcPts val="0"/>
              </a:spcAft>
              <a:buClr>
                <a:srgbClr val="13294B"/>
              </a:buClr>
              <a:buSzPts val="3550"/>
              <a:buChar char="▪"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Common mistake: numbers in ASCII are not the same as in hex or decimal (e.g. “3” in ASCII is NOT x03 in hex)!</a:t>
            </a:r>
            <a:endParaRPr/>
          </a:p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ASCII Representation</a:t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Boolean Logic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1246848" y="1483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2231450"/>
                <a:gridCol w="2420475"/>
                <a:gridCol w="3119725"/>
                <a:gridCol w="3552250"/>
              </a:tblGrid>
              <a:tr h="46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Operation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Expression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Symbol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Truth Table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 +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 ⊕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ND gate traditional symbol"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083" y="2214003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 gate traditional symbol"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083" y="5850911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083" y="3447671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7083" y="4704687"/>
            <a:ext cx="1295400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25"/>
          <p:cNvGraphicFramePr/>
          <p:nvPr/>
        </p:nvGraphicFramePr>
        <p:xfrm>
          <a:off x="9857819" y="1970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1" name="Google Shape;211;p25"/>
          <p:cNvGraphicFramePr/>
          <p:nvPr/>
        </p:nvGraphicFramePr>
        <p:xfrm>
          <a:off x="9857819" y="3191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 + 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25"/>
          <p:cNvGraphicFramePr/>
          <p:nvPr/>
        </p:nvGraphicFramePr>
        <p:xfrm>
          <a:off x="9857819" y="4411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 ⊕ 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3" name="Google Shape;213;p25"/>
          <p:cNvGraphicFramePr/>
          <p:nvPr/>
        </p:nvGraphicFramePr>
        <p:xfrm>
          <a:off x="10206508" y="5850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A’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Quickly isolate or modify only certain bits in a group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Bitmasks</a:t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729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728" y="4296116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728" y="5315632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1801203" y="2666629"/>
            <a:ext cx="26243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Isolating a group of bits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437071" y="3278164"/>
            <a:ext cx="738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454832" y="4294181"/>
            <a:ext cx="1085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Bitmask: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05948" y="5304915"/>
            <a:ext cx="898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454832" y="3783531"/>
            <a:ext cx="13071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2785414" y="3846837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5394938" y="2667430"/>
            <a:ext cx="1318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bit to 0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8345453" y="2666629"/>
            <a:ext cx="14199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bits to 1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1558538" y="2666629"/>
            <a:ext cx="9957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bits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4752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4750" y="4296116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5726437" y="3849266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5762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8808400" y="3846837"/>
            <a:ext cx="494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5762" y="4294181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45762" y="5311762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46769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46769" y="4295201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46769" y="5304915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11746441" y="3846160"/>
            <a:ext cx="6199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40954" y="5304915"/>
            <a:ext cx="22193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Program Structure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7591" y="1876425"/>
            <a:ext cx="6322417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533399" y="1571625"/>
            <a:ext cx="29432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named </a:t>
            </a:r>
            <a:r>
              <a:rPr lang="en-US" sz="2000">
                <a:solidFill>
                  <a:srgbClr val="8DCF28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executes when the program starts</a:t>
            </a:r>
            <a:endParaRPr/>
          </a:p>
        </p:txBody>
      </p:sp>
      <p:cxnSp>
        <p:nvCxnSpPr>
          <p:cNvPr id="253" name="Google Shape;253;p27"/>
          <p:cNvCxnSpPr>
            <a:stCxn id="252" idx="3"/>
          </p:cNvCxnSpPr>
          <p:nvPr/>
        </p:nvCxnSpPr>
        <p:spPr>
          <a:xfrm>
            <a:off x="3476624" y="2079456"/>
            <a:ext cx="1076400" cy="587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27"/>
          <p:cNvSpPr txBox="1"/>
          <p:nvPr/>
        </p:nvSpPr>
        <p:spPr>
          <a:xfrm>
            <a:off x="10856308" y="3690938"/>
            <a:ext cx="29612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made with either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/* Comment */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 Comment Line</a:t>
            </a:r>
            <a:endParaRPr/>
          </a:p>
        </p:txBody>
      </p:sp>
      <p:cxnSp>
        <p:nvCxnSpPr>
          <p:cNvPr id="255" name="Google Shape;255;p27"/>
          <p:cNvCxnSpPr>
            <a:stCxn id="254" idx="1"/>
          </p:cNvCxnSpPr>
          <p:nvPr/>
        </p:nvCxnSpPr>
        <p:spPr>
          <a:xfrm rot="10800000">
            <a:off x="8734408" y="3590969"/>
            <a:ext cx="2121900" cy="607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6" name="Google Shape;256;p27"/>
          <p:cNvCxnSpPr>
            <a:stCxn id="254" idx="1"/>
          </p:cNvCxnSpPr>
          <p:nvPr/>
        </p:nvCxnSpPr>
        <p:spPr>
          <a:xfrm flipH="1">
            <a:off x="9391708" y="4198769"/>
            <a:ext cx="1464600" cy="40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7" name="Google Shape;257;p27"/>
          <p:cNvSpPr txBox="1"/>
          <p:nvPr/>
        </p:nvSpPr>
        <p:spPr>
          <a:xfrm>
            <a:off x="149304" y="5579525"/>
            <a:ext cx="36565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0 to exit out of the function and terminate the program</a:t>
            </a:r>
            <a:endParaRPr/>
          </a:p>
        </p:txBody>
      </p:sp>
      <p:cxnSp>
        <p:nvCxnSpPr>
          <p:cNvPr id="258" name="Google Shape;258;p27"/>
          <p:cNvCxnSpPr>
            <a:stCxn id="257" idx="3"/>
          </p:cNvCxnSpPr>
          <p:nvPr/>
        </p:nvCxnSpPr>
        <p:spPr>
          <a:xfrm flipH="1" rot="10800000">
            <a:off x="3805879" y="5549756"/>
            <a:ext cx="1156500" cy="53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7"/>
          <p:cNvSpPr txBox="1"/>
          <p:nvPr/>
        </p:nvSpPr>
        <p:spPr>
          <a:xfrm>
            <a:off x="176741" y="3570627"/>
            <a:ext cx="25613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within the function that execute in sequential order</a:t>
            </a:r>
            <a:endParaRPr/>
          </a:p>
        </p:txBody>
      </p:sp>
      <p:cxnSp>
        <p:nvCxnSpPr>
          <p:cNvPr id="260" name="Google Shape;260;p27"/>
          <p:cNvCxnSpPr>
            <a:stCxn id="259" idx="3"/>
          </p:cNvCxnSpPr>
          <p:nvPr/>
        </p:nvCxnSpPr>
        <p:spPr>
          <a:xfrm flipH="1" rot="10800000">
            <a:off x="2738137" y="3894858"/>
            <a:ext cx="2224500" cy="183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1" name="Google Shape;261;p27"/>
          <p:cNvCxnSpPr>
            <a:stCxn id="259" idx="3"/>
          </p:cNvCxnSpPr>
          <p:nvPr/>
        </p:nvCxnSpPr>
        <p:spPr>
          <a:xfrm>
            <a:off x="2738137" y="4078458"/>
            <a:ext cx="2224500" cy="120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Google Shape;262;p27"/>
          <p:cNvCxnSpPr>
            <a:stCxn id="259" idx="3"/>
          </p:cNvCxnSpPr>
          <p:nvPr/>
        </p:nvCxnSpPr>
        <p:spPr>
          <a:xfrm>
            <a:off x="2738137" y="4078458"/>
            <a:ext cx="2224500" cy="855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3" name="Google Shape;263;p27"/>
          <p:cNvSpPr txBox="1"/>
          <p:nvPr/>
        </p:nvSpPr>
        <p:spPr>
          <a:xfrm>
            <a:off x="10765291" y="2025790"/>
            <a:ext cx="2961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of variable(s) used by the function</a:t>
            </a:r>
            <a:endParaRPr/>
          </a:p>
        </p:txBody>
      </p:sp>
      <p:cxnSp>
        <p:nvCxnSpPr>
          <p:cNvPr id="264" name="Google Shape;264;p27"/>
          <p:cNvCxnSpPr>
            <a:stCxn id="263" idx="1"/>
          </p:cNvCxnSpPr>
          <p:nvPr/>
        </p:nvCxnSpPr>
        <p:spPr>
          <a:xfrm flipH="1">
            <a:off x="6229291" y="2379733"/>
            <a:ext cx="4536000" cy="696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Variables are used to store data within a program.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When declaring variables, the programmer </a:t>
            </a:r>
            <a:r>
              <a:rPr b="1" lang="en-US">
                <a:solidFill>
                  <a:srgbClr val="E84A26"/>
                </a:solidFill>
              </a:rPr>
              <a:t>must</a:t>
            </a:r>
            <a:r>
              <a:rPr lang="en-US"/>
              <a:t> specify the data type</a:t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Variables</a:t>
            </a:r>
            <a:endParaRPr/>
          </a:p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638" y="4272598"/>
            <a:ext cx="5592126" cy="244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505948" y="4991160"/>
            <a:ext cx="15801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Variable’s data type</a:t>
            </a:r>
            <a:endParaRPr/>
          </a:p>
        </p:txBody>
      </p:sp>
      <p:cxnSp>
        <p:nvCxnSpPr>
          <p:cNvPr id="274" name="Google Shape;274;p28"/>
          <p:cNvCxnSpPr>
            <a:stCxn id="273" idx="3"/>
          </p:cNvCxnSpPr>
          <p:nvPr/>
        </p:nvCxnSpPr>
        <p:spPr>
          <a:xfrm flipH="1" rot="10800000">
            <a:off x="2086115" y="5143503"/>
            <a:ext cx="2114400" cy="201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5" name="Google Shape;275;p28"/>
          <p:cNvCxnSpPr>
            <a:stCxn id="273" idx="3"/>
          </p:cNvCxnSpPr>
          <p:nvPr/>
        </p:nvCxnSpPr>
        <p:spPr>
          <a:xfrm>
            <a:off x="2086115" y="5345103"/>
            <a:ext cx="2114400" cy="14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28"/>
          <p:cNvSpPr txBox="1"/>
          <p:nvPr/>
        </p:nvSpPr>
        <p:spPr>
          <a:xfrm>
            <a:off x="4256039" y="3601345"/>
            <a:ext cx="2705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Variable’s name</a:t>
            </a:r>
            <a:endParaRPr/>
          </a:p>
        </p:txBody>
      </p:sp>
      <p:cxnSp>
        <p:nvCxnSpPr>
          <p:cNvPr id="277" name="Google Shape;277;p28"/>
          <p:cNvCxnSpPr>
            <a:stCxn id="276" idx="2"/>
          </p:cNvCxnSpPr>
          <p:nvPr/>
        </p:nvCxnSpPr>
        <p:spPr>
          <a:xfrm flipH="1">
            <a:off x="5356589" y="4001455"/>
            <a:ext cx="252000" cy="98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8" name="Google Shape;278;p28"/>
          <p:cNvCxnSpPr/>
          <p:nvPr/>
        </p:nvCxnSpPr>
        <p:spPr>
          <a:xfrm>
            <a:off x="5608589" y="4001455"/>
            <a:ext cx="134986" cy="134364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9" name="Google Shape;279;p28"/>
          <p:cNvSpPr txBox="1"/>
          <p:nvPr/>
        </p:nvSpPr>
        <p:spPr>
          <a:xfrm>
            <a:off x="9520605" y="6037035"/>
            <a:ext cx="38957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height is initialized with a value of 5.3</a:t>
            </a:r>
            <a:endParaRPr/>
          </a:p>
        </p:txBody>
      </p:sp>
      <p:cxnSp>
        <p:nvCxnSpPr>
          <p:cNvPr id="280" name="Google Shape;280;p28"/>
          <p:cNvCxnSpPr>
            <a:stCxn id="279" idx="1"/>
          </p:cNvCxnSpPr>
          <p:nvPr/>
        </p:nvCxnSpPr>
        <p:spPr>
          <a:xfrm rot="10800000">
            <a:off x="6899205" y="5699178"/>
            <a:ext cx="2621400" cy="691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28"/>
          <p:cNvSpPr txBox="1"/>
          <p:nvPr/>
        </p:nvSpPr>
        <p:spPr>
          <a:xfrm>
            <a:off x="9577755" y="3861989"/>
            <a:ext cx="3714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age is declared, but uninitialized. It must first be initialized before being used.</a:t>
            </a:r>
            <a:endParaRPr/>
          </a:p>
        </p:txBody>
      </p:sp>
      <p:cxnSp>
        <p:nvCxnSpPr>
          <p:cNvPr id="282" name="Google Shape;282;p28"/>
          <p:cNvCxnSpPr>
            <a:stCxn id="281" idx="1"/>
          </p:cNvCxnSpPr>
          <p:nvPr/>
        </p:nvCxnSpPr>
        <p:spPr>
          <a:xfrm flipH="1">
            <a:off x="5857755" y="4369821"/>
            <a:ext cx="3720000" cy="773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Primitive Data Types</a:t>
            </a:r>
            <a:endParaRPr/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9" name="Google Shape;289;p29"/>
          <p:cNvGraphicFramePr/>
          <p:nvPr/>
        </p:nvGraphicFramePr>
        <p:xfrm>
          <a:off x="2301875" y="1889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2204300"/>
                <a:gridCol w="2204300"/>
                <a:gridCol w="480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Size in Memory*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Meaning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Two’s complement number between -128 and 127, used for ASCII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unsigned 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Unsigned number between 0 and 255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Two’s complement number between -2</a:t>
                      </a:r>
                      <a:r>
                        <a:rPr baseline="30000" lang="en-US" sz="2000"/>
                        <a:t>31</a:t>
                      </a:r>
                      <a:r>
                        <a:rPr lang="en-US" sz="2000"/>
                        <a:t> and 2</a:t>
                      </a:r>
                      <a:r>
                        <a:rPr baseline="30000" lang="en-US" sz="2000"/>
                        <a:t>31</a:t>
                      </a:r>
                      <a:r>
                        <a:rPr lang="en-US" sz="2000"/>
                        <a:t> - 1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unsigned 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Unsigned number between 0 and 2</a:t>
                      </a:r>
                      <a:r>
                        <a:rPr baseline="30000" lang="en-US" sz="2000"/>
                        <a:t>32</a:t>
                      </a:r>
                      <a:r>
                        <a:rPr lang="en-US" sz="2000"/>
                        <a:t> - 1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IEEE 754 single-precision floating point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64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IEEE 754 double-precision floating point number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0" name="Google Shape;290;p29"/>
          <p:cNvSpPr txBox="1"/>
          <p:nvPr/>
        </p:nvSpPr>
        <p:spPr>
          <a:xfrm>
            <a:off x="1906579" y="6056380"/>
            <a:ext cx="100044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The sizes of data types on different machines or architectures may vary, but you should always use these values in this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Representations of Bits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Boolean Logic &amp; Bitmasks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Programming in C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Practice Problems</a:t>
            </a:r>
            <a:endParaRPr/>
          </a:p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What happens to a number when it overflows?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A computer is only given </a:t>
            </a:r>
            <a:r>
              <a:rPr b="1" i="1" lang="en-US"/>
              <a:t>k</a:t>
            </a:r>
            <a:r>
              <a:rPr lang="en-US"/>
              <a:t> bits to store a number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Any extra bits will be discarded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Can you spot the bug in this code?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Hint: can sum ever be greater than 2,147,483,647?</a:t>
            </a:r>
            <a:endParaRPr/>
          </a:p>
        </p:txBody>
      </p:sp>
      <p:sp>
        <p:nvSpPr>
          <p:cNvPr id="297" name="Google Shape;297;p3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Variable Overflow</a:t>
            </a:r>
            <a:endParaRPr/>
          </a:p>
        </p:txBody>
      </p:sp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4657725"/>
            <a:ext cx="40386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6961139" y="5057745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438" y="5467350"/>
            <a:ext cx="23526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 printf(format string, var1, var2, …) to print out text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 scanf(format specifiers, &amp;var1, &amp;var2, …) to read user input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You can only pass format specifiers (e.g. “%d”) into scanf. If you want to print a prompt (e.g. “Enter a number:”), use printf first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Remember to include the ampersand “&amp;” in front of variable names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Will return the number of successful conversions</a:t>
            </a:r>
            <a:endParaRPr/>
          </a:p>
        </p:txBody>
      </p:sp>
      <p:sp>
        <p:nvSpPr>
          <p:cNvPr id="307" name="Google Shape;307;p3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</a:t>
            </a:r>
            <a:endParaRPr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 Format Specifiers</a:t>
            </a:r>
            <a:endParaRPr/>
          </a:p>
        </p:txBody>
      </p:sp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5" name="Google Shape;315;p32"/>
          <p:cNvGraphicFramePr/>
          <p:nvPr/>
        </p:nvGraphicFramePr>
        <p:xfrm>
          <a:off x="2302933" y="1807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2459575"/>
                <a:gridCol w="2495550"/>
                <a:gridCol w="425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Format Specifier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Used In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Used For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printf &amp; scanf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signed integer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printf &amp; scanf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printf &amp; scanf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%u or %lu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printf &amp; scanf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unsigned integer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only printf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prints out a “%” (no argument needed)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6" name="Google Shape;316;p32"/>
          <p:cNvGraphicFramePr/>
          <p:nvPr/>
        </p:nvGraphicFramePr>
        <p:xfrm>
          <a:off x="4178027" y="4616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{B149BCD1-A882-481D-B5F2-C92FD6B899BD}</a:tableStyleId>
              </a:tblPr>
              <a:tblGrid>
                <a:gridCol w="2730775"/>
                <a:gridCol w="273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Escape Sequence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Used For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\n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Prints new line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\t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Prints a tab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\”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Prints a double quote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\\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Prints a single backslash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 Format Specifier Examples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5494336" y="5143537"/>
            <a:ext cx="28289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/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808" y="5562600"/>
            <a:ext cx="54768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188" y="1776487"/>
            <a:ext cx="59912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Arithmetic:</a:t>
            </a:r>
            <a:r>
              <a:rPr lang="en-US" sz="3200"/>
              <a:t> *, /, %, +, -, ++, --</a:t>
            </a:r>
            <a:endParaRPr/>
          </a:p>
          <a:p>
            <a:pPr indent="-318330" lvl="1" marL="827657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Know the order of operations: *, /, %, +, then -</a:t>
            </a:r>
            <a:endParaRPr/>
          </a:p>
          <a:p>
            <a:pPr indent="-381995" lvl="0" marL="381995" rtl="0" algn="l"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Assignment:</a:t>
            </a:r>
            <a:r>
              <a:rPr lang="en-US" sz="3200"/>
              <a:t> =</a:t>
            </a:r>
            <a:endParaRPr/>
          </a:p>
          <a:p>
            <a:pPr indent="-318330" lvl="1" marL="827657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Variable must be on the left side of the assignment operator (e.g. x = 5)</a:t>
            </a:r>
            <a:endParaRPr/>
          </a:p>
          <a:p>
            <a:pPr indent="-381995" lvl="0" marL="381995" rtl="0" algn="l"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Relational:</a:t>
            </a:r>
            <a:r>
              <a:rPr lang="en-US" sz="3200"/>
              <a:t> ==, !=, &gt;, &gt;=, &lt;, &lt;=</a:t>
            </a:r>
            <a:endParaRPr/>
          </a:p>
          <a:p>
            <a:pPr indent="-381995" lvl="0" marL="381995" rtl="0" algn="l"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Logical:</a:t>
            </a:r>
            <a:r>
              <a:rPr lang="en-US" sz="3200"/>
              <a:t> &amp;&amp; (and), || (or), ! (not)</a:t>
            </a:r>
            <a:endParaRPr/>
          </a:p>
          <a:p>
            <a:pPr indent="-381995" lvl="0" marL="381995" rtl="0" algn="l"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Bitwise:</a:t>
            </a:r>
            <a:r>
              <a:rPr lang="en-US" sz="3200"/>
              <a:t> &amp; (and), | (or), ^ (xor), ~ (not), &lt;&lt; (shift left), &gt;&gt; (shift right)</a:t>
            </a:r>
            <a:endParaRPr/>
          </a:p>
          <a:p>
            <a:pPr indent="-318330" lvl="1" marL="827657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Will manipulate the raw bits</a:t>
            </a:r>
            <a:endParaRPr/>
          </a:p>
        </p:txBody>
      </p:sp>
      <p:sp>
        <p:nvSpPr>
          <p:cNvPr id="331" name="Google Shape;331;p3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Operators</a:t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Bitwise Operator Examples</a:t>
            </a:r>
            <a:endParaRPr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3505510" y="2264724"/>
            <a:ext cx="49720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24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000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0000 0000 0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0 0000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96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 = 0000 0000 0000 0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500" y="3546111"/>
            <a:ext cx="17430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3505509" y="3546111"/>
            <a:ext cx="51625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207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11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0000 0000 0000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0000 0000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00 0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196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500" y="5023462"/>
            <a:ext cx="14382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 txBox="1"/>
          <p:nvPr/>
        </p:nvSpPr>
        <p:spPr>
          <a:xfrm>
            <a:off x="3505508" y="4936761"/>
            <a:ext cx="5162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0000 0010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-3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288150" y="6253259"/>
            <a:ext cx="83921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The upper 16 bits in this example were not written for simplicity, an integer should be 32 bits.</a:t>
            </a:r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500" y="2377267"/>
            <a:ext cx="1876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If Statements</a:t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If-ElseIf-Else Statements</a:t>
            </a:r>
            <a:endParaRPr/>
          </a:p>
        </p:txBody>
      </p:sp>
      <p:sp>
        <p:nvSpPr>
          <p:cNvPr id="351" name="Google Shape;351;p3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Conditional Constructs</a:t>
            </a:r>
            <a:endParaRPr/>
          </a:p>
        </p:txBody>
      </p:sp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2333625"/>
            <a:ext cx="4762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58" y="4410075"/>
            <a:ext cx="56864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/>
        </p:nvSpPr>
        <p:spPr>
          <a:xfrm>
            <a:off x="9770113" y="5174601"/>
            <a:ext cx="29511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 both programs:</a:t>
            </a:r>
            <a:endParaRPr/>
          </a:p>
        </p:txBody>
      </p:sp>
      <p:pic>
        <p:nvPicPr>
          <p:cNvPr id="356" name="Google Shape;3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2351" y="5574711"/>
            <a:ext cx="21812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Assignment instead of comparison</a:t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Chaining relational operators</a:t>
            </a:r>
            <a:endParaRPr/>
          </a:p>
        </p:txBody>
      </p:sp>
      <p:sp>
        <p:nvSpPr>
          <p:cNvPr id="362" name="Google Shape;362;p3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Conditional Constructs Common Pitfalls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4883543"/>
            <a:ext cx="53435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464" y="6641239"/>
            <a:ext cx="23907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994551" y="6536434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358" y="2307440"/>
            <a:ext cx="48291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5630" y="3961215"/>
            <a:ext cx="18288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1116855" y="3894510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/>
          </a:p>
        </p:txBody>
      </p:sp>
      <p:pic>
        <p:nvPicPr>
          <p:cNvPr id="370" name="Google Shape;37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7636" y="2288390"/>
            <a:ext cx="49053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/>
        </p:nvSpPr>
        <p:spPr>
          <a:xfrm>
            <a:off x="9652837" y="1952764"/>
            <a:ext cx="1534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Way: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7177" y="4874018"/>
            <a:ext cx="53244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9881928" y="4502711"/>
            <a:ext cx="1534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For Loop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Constructs</a:t>
            </a:r>
            <a:endParaRPr/>
          </a:p>
        </p:txBody>
      </p:sp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462" y="4345940"/>
            <a:ext cx="38766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8"/>
          <p:cNvSpPr txBox="1"/>
          <p:nvPr/>
        </p:nvSpPr>
        <p:spPr>
          <a:xfrm>
            <a:off x="1504950" y="2658114"/>
            <a:ext cx="2667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Initialization: runs once at the very beginning of the loop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5259371" y="2662557"/>
            <a:ext cx="3333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checked before each iteration of the loop body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9680542" y="2662557"/>
            <a:ext cx="29527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Update: run after each iteration of the loop body</a:t>
            </a:r>
            <a:endParaRPr/>
          </a:p>
        </p:txBody>
      </p:sp>
      <p:cxnSp>
        <p:nvCxnSpPr>
          <p:cNvPr id="385" name="Google Shape;385;p38"/>
          <p:cNvCxnSpPr>
            <a:stCxn id="382" idx="2"/>
          </p:cNvCxnSpPr>
          <p:nvPr/>
        </p:nvCxnSpPr>
        <p:spPr>
          <a:xfrm>
            <a:off x="2838450" y="3673777"/>
            <a:ext cx="3714900" cy="1060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6" name="Google Shape;386;p38"/>
          <p:cNvCxnSpPr>
            <a:stCxn id="383" idx="2"/>
          </p:cNvCxnSpPr>
          <p:nvPr/>
        </p:nvCxnSpPr>
        <p:spPr>
          <a:xfrm>
            <a:off x="6926246" y="3678220"/>
            <a:ext cx="541500" cy="1055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7" name="Google Shape;387;p38"/>
          <p:cNvCxnSpPr>
            <a:stCxn id="384" idx="2"/>
          </p:cNvCxnSpPr>
          <p:nvPr/>
        </p:nvCxnSpPr>
        <p:spPr>
          <a:xfrm flipH="1">
            <a:off x="8296417" y="3370443"/>
            <a:ext cx="2860500" cy="1363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While Loop: checks condition before looping</a:t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Do-While Loop: runs once before checking condition</a:t>
            </a:r>
            <a:endParaRPr/>
          </a:p>
        </p:txBody>
      </p:sp>
      <p:sp>
        <p:nvSpPr>
          <p:cNvPr id="393" name="Google Shape;393;p3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Constructs</a:t>
            </a:r>
            <a:endParaRPr/>
          </a:p>
        </p:txBody>
      </p: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2762250"/>
            <a:ext cx="30384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58" y="5396547"/>
            <a:ext cx="3067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Representations map sequences of bits into meaningful information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There must be no ambiguity for any bit pattern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Many possible representations, but some are better than others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Without knowing the representation, bits are meaningless</a:t>
            </a:r>
            <a:endParaRPr>
              <a:solidFill>
                <a:srgbClr val="E84A26"/>
              </a:solidFill>
            </a:endParaRPr>
          </a:p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Representations of Bits</a:t>
            </a:r>
            <a:endParaRPr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 Example</a:t>
            </a:r>
            <a:endParaRPr/>
          </a:p>
        </p:txBody>
      </p:sp>
      <p:sp>
        <p:nvSpPr>
          <p:cNvPr id="402" name="Google Shape;402;p4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575" y="2133599"/>
            <a:ext cx="61664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037" y="5686425"/>
            <a:ext cx="771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0"/>
          <p:cNvSpPr txBox="1"/>
          <p:nvPr/>
        </p:nvSpPr>
        <p:spPr>
          <a:xfrm>
            <a:off x="5426058" y="5286315"/>
            <a:ext cx="30003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idx="1" type="body"/>
          </p:nvPr>
        </p:nvSpPr>
        <p:spPr>
          <a:xfrm>
            <a:off x="593180" y="3466343"/>
            <a:ext cx="12631240" cy="8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11" name="Google Shape;411;p4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3 </a:t>
            </a:r>
            <a:endParaRPr/>
          </a:p>
        </p:txBody>
      </p:sp>
      <p:sp>
        <p:nvSpPr>
          <p:cNvPr id="417" name="Google Shape;417;p4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46" y="2170725"/>
            <a:ext cx="86868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3 </a:t>
            </a:r>
            <a:endParaRPr/>
          </a:p>
        </p:txBody>
      </p:sp>
      <p:sp>
        <p:nvSpPr>
          <p:cNvPr id="424" name="Google Shape;424;p4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46" y="2170725"/>
            <a:ext cx="86868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 txBox="1"/>
          <p:nvPr/>
        </p:nvSpPr>
        <p:spPr>
          <a:xfrm>
            <a:off x="4305300" y="3067050"/>
            <a:ext cx="619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4</a:t>
            </a:r>
            <a:endParaRPr/>
          </a:p>
        </p:txBody>
      </p:sp>
      <p:sp>
        <p:nvSpPr>
          <p:cNvPr id="432" name="Google Shape;432;p4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83" y="1905000"/>
            <a:ext cx="8772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4</a:t>
            </a:r>
            <a:endParaRPr/>
          </a:p>
        </p:txBody>
      </p:sp>
      <p:sp>
        <p:nvSpPr>
          <p:cNvPr id="439" name="Google Shape;439;p4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0" name="Google Shape;4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83" y="1905000"/>
            <a:ext cx="87725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5"/>
          <p:cNvSpPr txBox="1"/>
          <p:nvPr/>
        </p:nvSpPr>
        <p:spPr>
          <a:xfrm>
            <a:off x="5372100" y="3975653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442" name="Google Shape;442;p45"/>
          <p:cNvSpPr txBox="1"/>
          <p:nvPr/>
        </p:nvSpPr>
        <p:spPr>
          <a:xfrm>
            <a:off x="7054498" y="3981450"/>
            <a:ext cx="79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xFF00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6</a:t>
            </a:r>
            <a:endParaRPr/>
          </a:p>
        </p:txBody>
      </p:sp>
      <p:sp>
        <p:nvSpPr>
          <p:cNvPr id="448" name="Google Shape;448;p4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46"/>
          <p:cNvSpPr txBox="1"/>
          <p:nvPr/>
        </p:nvSpPr>
        <p:spPr>
          <a:xfrm>
            <a:off x="257175" y="1704975"/>
            <a:ext cx="46672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program that prints one of the truth tables shown below, depending on the user enters the character ‘&amp;’ or ‘|’, respectively:</a:t>
            </a:r>
            <a:endParaRPr/>
          </a:p>
        </p:txBody>
      </p:sp>
      <p:pic>
        <p:nvPicPr>
          <p:cNvPr id="450" name="Google Shape;4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0" y="1704975"/>
            <a:ext cx="8353425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626" y="3457037"/>
            <a:ext cx="3731960" cy="1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6</a:t>
            </a:r>
            <a:endParaRPr/>
          </a:p>
        </p:txBody>
      </p:sp>
      <p:sp>
        <p:nvSpPr>
          <p:cNvPr id="457" name="Google Shape;457;p4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47"/>
          <p:cNvSpPr txBox="1"/>
          <p:nvPr/>
        </p:nvSpPr>
        <p:spPr>
          <a:xfrm>
            <a:off x="257175" y="1704975"/>
            <a:ext cx="46672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program that prints one of the truth tables shown below, depending on the user enters the character ‘&amp;’ or ‘|’, respectively:</a:t>
            </a:r>
            <a:endParaRPr/>
          </a:p>
        </p:txBody>
      </p:sp>
      <p:pic>
        <p:nvPicPr>
          <p:cNvPr id="459" name="Google Shape;4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26" y="3457037"/>
            <a:ext cx="3731960" cy="13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816" y="1704975"/>
            <a:ext cx="84010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Let X = X</a:t>
            </a:r>
            <a:r>
              <a:rPr baseline="-25000" lang="en-US" sz="2800"/>
              <a:t>6</a:t>
            </a:r>
            <a:r>
              <a:rPr lang="en-US" sz="2800"/>
              <a:t>X</a:t>
            </a:r>
            <a:r>
              <a:rPr baseline="-25000" lang="en-US" sz="2800"/>
              <a:t>5</a:t>
            </a:r>
            <a:r>
              <a:rPr lang="en-US" sz="2800"/>
              <a:t>X</a:t>
            </a:r>
            <a:r>
              <a:rPr baseline="-25000" lang="en-US" sz="2800"/>
              <a:t>4</a:t>
            </a:r>
            <a:r>
              <a:rPr lang="en-US" sz="2800"/>
              <a:t>X</a:t>
            </a:r>
            <a:r>
              <a:rPr baseline="-25000" lang="en-US" sz="2800"/>
              <a:t>3</a:t>
            </a:r>
            <a:r>
              <a:rPr lang="en-US" sz="2800"/>
              <a:t>X</a:t>
            </a:r>
            <a:r>
              <a:rPr baseline="-25000" lang="en-US" sz="2800"/>
              <a:t>2</a:t>
            </a:r>
            <a:r>
              <a:rPr lang="en-US" sz="2800"/>
              <a:t>X</a:t>
            </a:r>
            <a:r>
              <a:rPr baseline="-25000" lang="en-US" sz="2800"/>
              <a:t>1</a:t>
            </a:r>
            <a:r>
              <a:rPr lang="en-US" sz="2800"/>
              <a:t>X</a:t>
            </a:r>
            <a:r>
              <a:rPr baseline="-25000" lang="en-US" sz="2800"/>
              <a:t>0</a:t>
            </a:r>
            <a:r>
              <a:rPr lang="en-US" sz="2800"/>
              <a:t> be 7 bits representing a letter in ASCII (a-z or A-Z)</a:t>
            </a:r>
            <a:endParaRPr baseline="-25000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Find a Y = Y</a:t>
            </a:r>
            <a:r>
              <a:rPr baseline="-25000" lang="en-US" sz="2800"/>
              <a:t>6</a:t>
            </a:r>
            <a:r>
              <a:rPr lang="en-US" sz="2800"/>
              <a:t>Y</a:t>
            </a:r>
            <a:r>
              <a:rPr baseline="-25000" lang="en-US" sz="2800"/>
              <a:t>5</a:t>
            </a:r>
            <a:r>
              <a:rPr lang="en-US" sz="2800"/>
              <a:t>Y</a:t>
            </a:r>
            <a:r>
              <a:rPr baseline="-25000" lang="en-US" sz="2800"/>
              <a:t>4</a:t>
            </a:r>
            <a:r>
              <a:rPr lang="en-US" sz="2800"/>
              <a:t>Y</a:t>
            </a:r>
            <a:r>
              <a:rPr baseline="-25000" lang="en-US" sz="2800"/>
              <a:t>3</a:t>
            </a:r>
            <a:r>
              <a:rPr lang="en-US" sz="2800"/>
              <a:t>Y</a:t>
            </a:r>
            <a:r>
              <a:rPr baseline="-25000" lang="en-US" sz="2800"/>
              <a:t>2</a:t>
            </a:r>
            <a:r>
              <a:rPr lang="en-US" sz="2800"/>
              <a:t>Y</a:t>
            </a:r>
            <a:r>
              <a:rPr baseline="-25000" lang="en-US" sz="2800"/>
              <a:t>1</a:t>
            </a:r>
            <a:r>
              <a:rPr lang="en-US" sz="2800"/>
              <a:t>Y</a:t>
            </a:r>
            <a:r>
              <a:rPr baseline="-25000" lang="en-US" sz="2800"/>
              <a:t>0</a:t>
            </a:r>
            <a:r>
              <a:rPr lang="en-US" sz="2800"/>
              <a:t> and a logical operation ★ such that the result of     X ★ Y will change the ASCII character’s case (e.g. ‘A’ ★ Y = ‘a’ and ‘a’ ★ Y = ‘A’).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 = ____________________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★ = AND / OR / NOT / NAND / NOR / XOR (pick one)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You can reference an ASCII table for this problem.</a:t>
            </a:r>
            <a:endParaRPr/>
          </a:p>
        </p:txBody>
      </p:sp>
      <p:sp>
        <p:nvSpPr>
          <p:cNvPr id="466" name="Google Shape;466;p4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67" name="Google Shape;467;p4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Let X = X</a:t>
            </a:r>
            <a:r>
              <a:rPr baseline="-25000" lang="en-US" sz="2800"/>
              <a:t>6</a:t>
            </a:r>
            <a:r>
              <a:rPr lang="en-US" sz="2800"/>
              <a:t>X</a:t>
            </a:r>
            <a:r>
              <a:rPr baseline="-25000" lang="en-US" sz="2800"/>
              <a:t>5</a:t>
            </a:r>
            <a:r>
              <a:rPr lang="en-US" sz="2800"/>
              <a:t>X</a:t>
            </a:r>
            <a:r>
              <a:rPr baseline="-25000" lang="en-US" sz="2800"/>
              <a:t>4</a:t>
            </a:r>
            <a:r>
              <a:rPr lang="en-US" sz="2800"/>
              <a:t>X</a:t>
            </a:r>
            <a:r>
              <a:rPr baseline="-25000" lang="en-US" sz="2800"/>
              <a:t>3</a:t>
            </a:r>
            <a:r>
              <a:rPr lang="en-US" sz="2800"/>
              <a:t>X</a:t>
            </a:r>
            <a:r>
              <a:rPr baseline="-25000" lang="en-US" sz="2800"/>
              <a:t>2</a:t>
            </a:r>
            <a:r>
              <a:rPr lang="en-US" sz="2800"/>
              <a:t>X</a:t>
            </a:r>
            <a:r>
              <a:rPr baseline="-25000" lang="en-US" sz="2800"/>
              <a:t>1</a:t>
            </a:r>
            <a:r>
              <a:rPr lang="en-US" sz="2800"/>
              <a:t>X</a:t>
            </a:r>
            <a:r>
              <a:rPr baseline="-25000" lang="en-US" sz="2800"/>
              <a:t>0</a:t>
            </a:r>
            <a:r>
              <a:rPr lang="en-US" sz="2800"/>
              <a:t> be 7 bits representing a letter in ASCII (a-z or A-Z)</a:t>
            </a:r>
            <a:endParaRPr baseline="-25000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Find a Y = Y</a:t>
            </a:r>
            <a:r>
              <a:rPr baseline="-25000" lang="en-US" sz="2800"/>
              <a:t>6</a:t>
            </a:r>
            <a:r>
              <a:rPr lang="en-US" sz="2800"/>
              <a:t>Y</a:t>
            </a:r>
            <a:r>
              <a:rPr baseline="-25000" lang="en-US" sz="2800"/>
              <a:t>5</a:t>
            </a:r>
            <a:r>
              <a:rPr lang="en-US" sz="2800"/>
              <a:t>Y</a:t>
            </a:r>
            <a:r>
              <a:rPr baseline="-25000" lang="en-US" sz="2800"/>
              <a:t>4</a:t>
            </a:r>
            <a:r>
              <a:rPr lang="en-US" sz="2800"/>
              <a:t>Y</a:t>
            </a:r>
            <a:r>
              <a:rPr baseline="-25000" lang="en-US" sz="2800"/>
              <a:t>3</a:t>
            </a:r>
            <a:r>
              <a:rPr lang="en-US" sz="2800"/>
              <a:t>Y</a:t>
            </a:r>
            <a:r>
              <a:rPr baseline="-25000" lang="en-US" sz="2800"/>
              <a:t>2</a:t>
            </a:r>
            <a:r>
              <a:rPr lang="en-US" sz="2800"/>
              <a:t>Y</a:t>
            </a:r>
            <a:r>
              <a:rPr baseline="-25000" lang="en-US" sz="2800"/>
              <a:t>1</a:t>
            </a:r>
            <a:r>
              <a:rPr lang="en-US" sz="2800"/>
              <a:t>Y</a:t>
            </a:r>
            <a:r>
              <a:rPr baseline="-25000" lang="en-US" sz="2800"/>
              <a:t>0</a:t>
            </a:r>
            <a:r>
              <a:rPr lang="en-US" sz="2800"/>
              <a:t> and a logical operation ★ such that the result of     X ★ Y will change the ASCII character’s case (e.g. ‘A’ ★ Y = ‘a’ and ‘a’ ★ Y = ‘A’).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 = ____________________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★ = AND / OR / NOT / NAND / NOR / XOR (pick one)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You can reference an ASCII table for this problem.</a:t>
            </a:r>
            <a:endParaRPr/>
          </a:p>
        </p:txBody>
      </p:sp>
      <p:sp>
        <p:nvSpPr>
          <p:cNvPr id="473" name="Google Shape;473;p4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74" name="Google Shape;474;p4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49"/>
          <p:cNvSpPr txBox="1"/>
          <p:nvPr/>
        </p:nvSpPr>
        <p:spPr>
          <a:xfrm>
            <a:off x="2419350" y="4524375"/>
            <a:ext cx="1545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010 0000</a:t>
            </a: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6384597" y="4895849"/>
            <a:ext cx="1266825" cy="866775"/>
          </a:xfrm>
          <a:prstGeom prst="ellipse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Sequentially maps base 2 numbers to base 10 numbers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0 to 2</a:t>
            </a:r>
            <a:r>
              <a:rPr baseline="30000" lang="en-US"/>
              <a:t>k</a:t>
            </a:r>
            <a:r>
              <a:rPr lang="en-US"/>
              <a:t>-1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Overflow Conditions:</a:t>
            </a:r>
            <a:r>
              <a:rPr lang="en-US"/>
              <a:t> Most Significant Bit (MSB) has a carry out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Extending:</a:t>
            </a:r>
            <a:r>
              <a:rPr lang="en-US"/>
              <a:t> Pad the left with zeroes</a:t>
            </a:r>
            <a:endParaRPr b="1"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Unsigned Representation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 IEEE 754 Floating Point to decimal: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b="1" lang="en-US"/>
              <a:t>1    1000 1001    0101 0011 1001 1000 0000 000</a:t>
            </a:r>
            <a:endParaRPr/>
          </a:p>
        </p:txBody>
      </p:sp>
      <p:sp>
        <p:nvSpPr>
          <p:cNvPr id="482" name="Google Shape;482;p5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83" name="Google Shape;483;p5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idx="1" type="body"/>
          </p:nvPr>
        </p:nvSpPr>
        <p:spPr>
          <a:xfrm>
            <a:off x="610626" y="1633220"/>
            <a:ext cx="12701026" cy="144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 IEEE 754 Floating Point to decimal: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b="1" lang="en-US"/>
              <a:t>1    1000 1001    0101 0011 1001 1000 0000 000</a:t>
            </a:r>
            <a:endParaRPr/>
          </a:p>
        </p:txBody>
      </p:sp>
      <p:sp>
        <p:nvSpPr>
          <p:cNvPr id="489" name="Google Shape;489;p5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90" name="Google Shape;490;p5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350" y="2928619"/>
            <a:ext cx="7200900" cy="402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lang="en-US" sz="2400"/>
              <a:t>Let P = xBE and Q = xEF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in unsigned representation. Indicate whether there is any overflow.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and P - Q in two’s complement representation. For each solution, indicate whether there is any overflow.</a:t>
            </a:r>
            <a:endParaRPr/>
          </a:p>
        </p:txBody>
      </p:sp>
      <p:sp>
        <p:nvSpPr>
          <p:cNvPr id="498" name="Google Shape;498;p5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99" name="Google Shape;499;p5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lang="en-US" sz="2400"/>
              <a:t>Let P = xBE and Q = xEF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in unsigned representation. Indicate whether there is any overflow.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and P - Q in two’s complement representation. For each solution, indicate whether there is any overflow.</a:t>
            </a:r>
            <a:endParaRPr/>
          </a:p>
        </p:txBody>
      </p:sp>
      <p:sp>
        <p:nvSpPr>
          <p:cNvPr id="505" name="Google Shape;505;p5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506" name="Google Shape;506;p5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295" y="2493581"/>
            <a:ext cx="3849687" cy="13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448" y="4286251"/>
            <a:ext cx="7117067" cy="269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MSB is the sign bit, followed by the magnitude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MSB is 1 for negative numbers, or 0 for positive numbers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-2</a:t>
            </a:r>
            <a:r>
              <a:rPr baseline="30000" lang="en-US"/>
              <a:t>k-1</a:t>
            </a:r>
            <a:r>
              <a:rPr lang="en-US"/>
              <a:t> - 1 to 2</a:t>
            </a:r>
            <a:r>
              <a:rPr baseline="30000" lang="en-US"/>
              <a:t>k-1</a:t>
            </a:r>
            <a:r>
              <a:rPr lang="en-US"/>
              <a:t> - 1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Modern computers don’t use this anymore …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Two possible ways to represent zero (0 or 1 followed by a zero magnitude) – wastes bits</a:t>
            </a:r>
            <a:endParaRPr/>
          </a:p>
          <a:p>
            <a:pPr indent="-318330" lvl="1" marL="827657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Requires separate logic to perform arithmetic</a:t>
            </a:r>
            <a:endParaRPr/>
          </a:p>
          <a:p>
            <a:pPr indent="-121543" lvl="1" marL="827657" rtl="0" algn="l">
              <a:spcBef>
                <a:spcPts val="620"/>
              </a:spcBef>
              <a:spcAft>
                <a:spcPts val="0"/>
              </a:spcAft>
              <a:buClr>
                <a:srgbClr val="13294B"/>
              </a:buClr>
              <a:buSzPts val="3099"/>
              <a:buNone/>
            </a:pPr>
            <a:r>
              <a:t/>
            </a:r>
            <a:endParaRPr/>
          </a:p>
          <a:p>
            <a:pPr indent="-153458" lvl="0" marL="381995" rtl="0" algn="l"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Sign-Magnitude Representation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-2</a:t>
            </a:r>
            <a:r>
              <a:rPr baseline="30000" lang="en-US"/>
              <a:t>k-1</a:t>
            </a:r>
            <a:r>
              <a:rPr lang="en-US"/>
              <a:t> to 2</a:t>
            </a:r>
            <a:r>
              <a:rPr baseline="30000" lang="en-US"/>
              <a:t>k-1</a:t>
            </a:r>
            <a:r>
              <a:rPr lang="en-US"/>
              <a:t> - 1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Overflow Conditions:</a:t>
            </a:r>
            <a:r>
              <a:rPr lang="en-US"/>
              <a:t> Adding two numbers with the same MSB yields a result with a different MSB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Extending:</a:t>
            </a:r>
            <a:r>
              <a:rPr lang="en-US"/>
              <a:t> Pad the left with value of the MSB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Uses the same logic as the unsigned representation does for arithmetic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Negative when the MSB is 1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Two’s Complement Representation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Decimal to 2’s Comp.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Positive Numbers: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Treat as an unsigned number and convert to binary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Negative Numbers: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Convert the magnitude as an unsigned number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Negate and add one</a:t>
            </a:r>
            <a:endParaRPr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2’s Comp. to Decimal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MSB is 0 (Positive):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Treat as an unsigned binary number and convert to decimal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MSB is 1 (Negative):</a:t>
            </a:r>
            <a:r>
              <a:rPr lang="en-US" sz="2400"/>
              <a:t> 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Negate and add one to obtain the magnitude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Convert the magnitude as an unsigned number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Add a negative sign to the magnitude</a:t>
            </a:r>
            <a:endParaRPr/>
          </a:p>
        </p:txBody>
      </p:sp>
      <p:sp>
        <p:nvSpPr>
          <p:cNvPr id="105" name="Google Shape;105;p17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Two’s Complement Representation (cont.)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0626" y="6515705"/>
            <a:ext cx="12596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 Fact: First negating a number then adding one produces the same result as first subtracting one then negating!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Unsigned Addition:</a:t>
            </a:r>
            <a:endParaRPr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Two’s Complement Addition:</a:t>
            </a:r>
            <a:endParaRPr/>
          </a:p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Unsigned &amp; Two’s Complement Arithmetic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26" y="2457450"/>
            <a:ext cx="31432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4847" y="2457450"/>
            <a:ext cx="31432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829503" y="3352800"/>
            <a:ext cx="533709" cy="533400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0626" y="5023596"/>
            <a:ext cx="31432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when there is a carry out</a:t>
            </a:r>
            <a:endParaRPr/>
          </a:p>
        </p:txBody>
      </p:sp>
      <p:cxnSp>
        <p:nvCxnSpPr>
          <p:cNvPr id="120" name="Google Shape;120;p18"/>
          <p:cNvCxnSpPr>
            <a:stCxn id="119" idx="0"/>
            <a:endCxn id="118" idx="2"/>
          </p:cNvCxnSpPr>
          <p:nvPr/>
        </p:nvCxnSpPr>
        <p:spPr>
          <a:xfrm rot="10800000">
            <a:off x="1096251" y="3886296"/>
            <a:ext cx="1086000" cy="11373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1" name="Google Shape;121;p18"/>
          <p:cNvSpPr txBox="1"/>
          <p:nvPr/>
        </p:nvSpPr>
        <p:spPr>
          <a:xfrm>
            <a:off x="6030789" y="2765703"/>
            <a:ext cx="32845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there is a carry out, there is no overflow here (3 + -2 = 1)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0063723" y="3352800"/>
            <a:ext cx="533709" cy="533400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8"/>
          <p:cNvCxnSpPr>
            <a:stCxn id="121" idx="3"/>
            <a:endCxn id="122" idx="1"/>
          </p:cNvCxnSpPr>
          <p:nvPr/>
        </p:nvCxnSpPr>
        <p:spPr>
          <a:xfrm>
            <a:off x="9315326" y="3273534"/>
            <a:ext cx="748500" cy="3459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4" name="Google Shape;124;p18"/>
          <p:cNvSpPr/>
          <p:nvPr/>
        </p:nvSpPr>
        <p:spPr>
          <a:xfrm>
            <a:off x="1466850" y="3352800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122797" y="3819495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4100" y="4152539"/>
            <a:ext cx="33051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10716439" y="3362325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1372386" y="3829020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0735120" y="5258847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1391067" y="5725542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802328" y="5377539"/>
            <a:ext cx="32099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only overflow when the MSB’s of the addends is different from the MSB of the sum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0597432" y="6167279"/>
            <a:ext cx="122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Overflow!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0749832" y="4439769"/>
            <a:ext cx="533709" cy="1365068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8"/>
          <p:cNvCxnSpPr>
            <a:stCxn id="131" idx="3"/>
            <a:endCxn id="133" idx="1"/>
          </p:cNvCxnSpPr>
          <p:nvPr/>
        </p:nvCxnSpPr>
        <p:spPr>
          <a:xfrm flipH="1" rot="10800000">
            <a:off x="9012253" y="5122159"/>
            <a:ext cx="1737600" cy="9171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Approximates decimals and very large or small numbers</a:t>
            </a:r>
            <a:endParaRPr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Conversion:</a:t>
            </a:r>
            <a:r>
              <a:rPr lang="en-US"/>
              <a:t> (-1)</a:t>
            </a:r>
            <a:r>
              <a:rPr b="1" baseline="30000" i="1" lang="en-US">
                <a:solidFill>
                  <a:srgbClr val="E84A26"/>
                </a:solidFill>
              </a:rPr>
              <a:t>sign</a:t>
            </a:r>
            <a:r>
              <a:rPr lang="en-US"/>
              <a:t> × 1.</a:t>
            </a:r>
            <a:r>
              <a:rPr b="1" i="1" lang="en-US">
                <a:solidFill>
                  <a:srgbClr val="E84A26"/>
                </a:solidFill>
              </a:rPr>
              <a:t>mantissa</a:t>
            </a:r>
            <a:r>
              <a:rPr lang="en-US"/>
              <a:t> × 2</a:t>
            </a:r>
            <a:r>
              <a:rPr baseline="30000" lang="en-US"/>
              <a:t>(</a:t>
            </a:r>
            <a:r>
              <a:rPr b="1" baseline="30000" i="1" lang="en-US">
                <a:solidFill>
                  <a:srgbClr val="E84A26"/>
                </a:solidFill>
              </a:rPr>
              <a:t>exponent</a:t>
            </a:r>
            <a:r>
              <a:rPr baseline="30000" lang="en-US"/>
              <a:t> - 127)</a:t>
            </a:r>
            <a:endParaRPr b="1" baseline="30000"/>
          </a:p>
          <a:p>
            <a:pPr indent="-381995" lvl="0" marL="381995" rtl="0" algn="l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Special Meanings</a:t>
            </a:r>
            <a:endParaRPr/>
          </a:p>
          <a:p>
            <a:pPr indent="-318330" lvl="1" marL="827657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Exponent is 255: +/- infinity (depending on sign bit) when mantissa is 0, otherwise NaN (not a number) when mantissa is non-zero</a:t>
            </a:r>
            <a:endParaRPr/>
          </a:p>
          <a:p>
            <a:pPr indent="-318330" lvl="1" marL="827657" rtl="0" algn="l"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Exponent is 0: Denormalized number (leading 1 before mantissa is replaced with a 0)</a:t>
            </a:r>
            <a:endParaRPr/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IEEE 754 Floating Point Representation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138" y="5191419"/>
            <a:ext cx="6361324" cy="178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Slides - Blue 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