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0" r:id="rId6"/>
    <p:sldId id="260" r:id="rId7"/>
    <p:sldId id="283" r:id="rId8"/>
    <p:sldId id="282" r:id="rId9"/>
    <p:sldId id="258" r:id="rId10"/>
    <p:sldId id="291" r:id="rId11"/>
    <p:sldId id="267" r:id="rId12"/>
    <p:sldId id="276" r:id="rId13"/>
    <p:sldId id="293" r:id="rId14"/>
    <p:sldId id="270" r:id="rId15"/>
    <p:sldId id="294" r:id="rId16"/>
    <p:sldId id="292" r:id="rId17"/>
    <p:sldId id="284" r:id="rId18"/>
    <p:sldId id="296" r:id="rId19"/>
    <p:sldId id="295" r:id="rId20"/>
    <p:sldId id="277" r:id="rId21"/>
    <p:sldId id="279" r:id="rId22"/>
    <p:sldId id="272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5DA44-6BB8-4FCD-946A-1E2EFA3D1A5F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Physics 214 </a:t>
            </a:r>
            <a:br>
              <a:rPr lang="en-US" dirty="0"/>
            </a:br>
            <a:r>
              <a:rPr lang="en-US" dirty="0"/>
              <a:t>HKN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Steven Kolaczkowski</a:t>
            </a:r>
          </a:p>
          <a:p>
            <a:r>
              <a:rPr lang="en-US" dirty="0" err="1"/>
              <a:t>Shuen</a:t>
            </a:r>
            <a:r>
              <a:rPr lang="en-US" dirty="0"/>
              <a:t> Wu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FB404-484A-4B2A-BA09-62ACB4AAD8F2}"/>
              </a:ext>
            </a:extLst>
          </p:cNvPr>
          <p:cNvSpPr txBox="1"/>
          <p:nvPr/>
        </p:nvSpPr>
        <p:spPr>
          <a:xfrm>
            <a:off x="1097280" y="6488668"/>
            <a:ext cx="376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Slides by 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Practice, Spring 2010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6316C7-15AE-4A59-BCB6-D759EDFE4881}"/>
                  </a:ext>
                </a:extLst>
              </p:cNvPr>
              <p:cNvSpPr txBox="1"/>
              <p:nvPr/>
            </p:nvSpPr>
            <p:spPr>
              <a:xfrm>
                <a:off x="532892" y="2714701"/>
                <a:ext cx="265232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Hint: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6316C7-15AE-4A59-BCB6-D759EDFE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2" y="2714701"/>
                <a:ext cx="2652329" cy="656013"/>
              </a:xfrm>
              <a:prstGeom prst="rect">
                <a:avLst/>
              </a:prstGeom>
              <a:blipFill>
                <a:blip r:embed="rId2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A89D9C-C564-41AD-8BDE-2D76DD50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3" y="1787205"/>
            <a:ext cx="8066648" cy="746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97BC0-95A2-424A-A39C-1E4EA365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09" y="2473406"/>
            <a:ext cx="5787682" cy="281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B356-0304-4077-95EA-B76C95F5E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09" y="4790777"/>
            <a:ext cx="3402345" cy="1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Practice, Spring 2009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382D3-1260-45A0-BDC7-6036B14B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905000"/>
            <a:ext cx="7970475" cy="537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1D76A2-15C3-43DD-AC5A-7A40A3C7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324128"/>
            <a:ext cx="4019349" cy="9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Practice, Spring 2009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083653-AEC9-4CE6-9139-7A68564C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7548880" cy="968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3F2BF9-F671-44AC-B3CB-C392A2AA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20641"/>
            <a:ext cx="5408832" cy="11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7557-BA68-4C9E-9E13-E81F1A74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DABAF-CA30-4310-A5A0-F908418D3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7829384" cy="45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61B-6A32-4125-B0E5-2AA2EBA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DE417-1D77-4465-BB48-DF4CFD4F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685811"/>
            <a:ext cx="6346876" cy="26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7EAA-CD8E-4B55-89AF-E5BC9751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04" y="2430371"/>
            <a:ext cx="4207897" cy="68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DC923-E159-4FB8-B185-12F86035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1942107"/>
            <a:ext cx="6346876" cy="31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CBC29-62BC-42F5-9B9A-1DE6E3900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261819"/>
            <a:ext cx="2900680" cy="1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61B-6A32-4125-B0E5-2AA2EBA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DE417-1D77-4465-BB48-DF4CFD4F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85810"/>
            <a:ext cx="6346876" cy="26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7EAA-CD8E-4B55-89AF-E5BC9751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22" y="1455591"/>
            <a:ext cx="4207897" cy="68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1E86D-2FCC-4958-A016-6F532F09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57" y="1910088"/>
            <a:ext cx="7078980" cy="49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4ED0C-2CB2-410D-A3E9-7E5E077A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94" y="5051924"/>
            <a:ext cx="1146666" cy="11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61B-6A32-4125-B0E5-2AA2EBA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DE417-1D77-4465-BB48-DF4CFD4F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87495"/>
            <a:ext cx="6346876" cy="26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7EAA-CD8E-4B55-89AF-E5BC9751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48" y="1475877"/>
            <a:ext cx="4207897" cy="684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4D9CA-7B63-4AD5-9616-9EF154945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66" y="1948977"/>
            <a:ext cx="7078980" cy="489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0B2F2-228A-4FCB-9D62-52337FA0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06531"/>
            <a:ext cx="5441698" cy="6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D3C-4FB5-4B0D-BA62-11497D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93FF5-1980-4789-B762-0D773304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8154572" cy="42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3037-A716-45E8-A8E3-495CD58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9AA4-49B2-4CF7-B81C-59E32FBA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700784"/>
            <a:ext cx="8514080" cy="64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F24-310D-4AE3-BCDC-FCE9F17B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348975"/>
            <a:ext cx="3580759" cy="13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8270"/>
            <a:ext cx="10058400" cy="1450757"/>
          </a:xfrm>
        </p:spPr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58"/>
          <a:stretch/>
        </p:blipFill>
        <p:spPr>
          <a:xfrm>
            <a:off x="409208" y="1599027"/>
            <a:ext cx="8476881" cy="2988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9D98B-070D-4AC6-B92D-EA3B0F86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7" y="4524930"/>
            <a:ext cx="8476882" cy="681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D54E1-3949-43B2-8CB6-91FF47CF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7" y="5295909"/>
            <a:ext cx="2354477" cy="9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E3EB-620C-4EA5-BF3A-3CB068F4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Wavefunctions and Eigenstates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CEE4-0C87-4E92-8367-151B156DA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Wavefunctions,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are how we describe the probabilistic nature of quantum particles.  By themselves, wavefunctions do not have an intuitive meaning however its magnitude squared is the probability of finding a particle in that state.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Momentum of a particle is described by its wavenumber,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later classes,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will be a vector</a:t>
                </a:r>
              </a:p>
              <a:p>
                <a:r>
                  <a:rPr lang="en-US" dirty="0"/>
                  <a:t>When we say a wavefunction is an eigenstate of some quantity, we mean that quantity is definite.</a:t>
                </a:r>
              </a:p>
              <a:p>
                <a:pPr lvl="1"/>
                <a:r>
                  <a:rPr lang="en-US" dirty="0"/>
                  <a:t>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US" dirty="0"/>
                  <a:t> is a momentum eigenstate with momentum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an eigenstate of both momentum and energy</a:t>
                </a:r>
              </a:p>
              <a:p>
                <a:pPr marL="6858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CEE4-0C87-4E92-8367-151B156DA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b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1203"/>
            <a:ext cx="10058400" cy="1450757"/>
          </a:xfrm>
        </p:spPr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58"/>
          <a:stretch/>
        </p:blipFill>
        <p:spPr>
          <a:xfrm>
            <a:off x="409208" y="1599027"/>
            <a:ext cx="8476881" cy="298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BE0F6-9F7F-4B98-A7E1-969B8F54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6" y="4426413"/>
            <a:ext cx="8476883" cy="694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9286D-6886-4C61-A51C-1F00E139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6" y="5120641"/>
            <a:ext cx="2354475" cy="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073-D871-4873-A0B7-AC71042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Superposition, Normalization, and Orthogonality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Superposition: If we have two valid wavefunctions, linear combinations of these wavefunctions are also valid.</a:t>
                </a:r>
              </a:p>
              <a:p>
                <a:pPr lvl="1"/>
                <a:r>
                  <a:rPr lang="en-US" dirty="0"/>
                  <a:t>If a wavefunction is a superposition of a quantity (momentum, energy, polarization, etc.) it is </a:t>
                </a:r>
                <a:r>
                  <a:rPr lang="en-US" b="1" u="sng" dirty="0"/>
                  <a:t>not </a:t>
                </a:r>
                <a:r>
                  <a:rPr lang="en-US" dirty="0"/>
                  <a:t>an eigenstate of that quantity</a:t>
                </a:r>
                <a:endParaRPr lang="en-US" b="1" u="sng" dirty="0"/>
              </a:p>
              <a:p>
                <a:r>
                  <a:rPr lang="en-US" dirty="0"/>
                  <a:t>Normalization: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Does this change with superposition?</a:t>
                </a:r>
              </a:p>
              <a:p>
                <a:r>
                  <a:rPr lang="en-US" dirty="0"/>
                  <a:t>Orthogonality Principle: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9F1-8268-4BFC-B306-038D480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Independent Schrödinger Equation (TISE) and the Infinite Potential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Free Particle solution: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our original harmonic wave solutions works and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can verify that this will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Infinite Square Well: We need a function that is zero at x=0 and x=L</a:t>
                </a:r>
              </a:p>
              <a:p>
                <a:pPr lvl="1"/>
                <a:r>
                  <a:rPr lang="en-US" dirty="0"/>
                  <a:t>From our options above,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state of the system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AA401-C70B-4515-9BB9-B3DC29AC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2" y="3429000"/>
            <a:ext cx="2252456" cy="2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Wells, Boundary Conditions, and Harmonic Oscillators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802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Inside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well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real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∝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Outside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well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imaginary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exponentially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decays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Energy difference between double quantum well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365760" lvl="1" indent="0">
                  <a:buNone/>
                </a:pPr>
                <a:endParaRPr lang="en-US" b="0" dirty="0"/>
              </a:p>
              <a:p>
                <a:r>
                  <a:rPr lang="en-US" dirty="0"/>
                  <a:t>Harmonic Oscillators have potentials,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and have their energy states described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80202"/>
              </a:xfrm>
              <a:blipFill>
                <a:blip r:embed="rId2"/>
                <a:stretch>
                  <a:fillRect l="-641" t="-1276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692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Time Dependent Schrödinger Equation (TDSE): dotting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and crossing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4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TISE: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Now we are going to look at time dependent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TDSE: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Superposition principle: TDSE can also be solved by:</a:t>
                </a:r>
              </a:p>
              <a:p>
                <a:pPr marL="365760" lvl="1" indent="0">
                  <a:buNone/>
                </a:pPr>
                <a:endParaRPr lang="en-US" sz="5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Notice that this is not a solution to TISE</a:t>
                </a:r>
              </a:p>
              <a:p>
                <a:pPr lvl="2"/>
                <a:r>
                  <a:rPr lang="en-US" dirty="0"/>
                  <a:t>Superpositions oscillate with a beat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vary with time?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F1C2-B8D5-4010-9CED-9C3D1A85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in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70CF-ADEC-4260-9A8B-6B666541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Pauli Exclusion Principle: For this class, all it means is you can have a max of </a:t>
            </a:r>
            <a:r>
              <a:rPr lang="en-US" b="1" u="sng" dirty="0"/>
              <a:t>2 </a:t>
            </a:r>
            <a:r>
              <a:rPr lang="en-US" dirty="0"/>
              <a:t>electrons per energy level.</a:t>
            </a:r>
          </a:p>
          <a:p>
            <a:r>
              <a:rPr lang="en-US" dirty="0"/>
              <a:t>Bandgap: The separation between energy levels in a material.  There are no available states for particles to fill in the gap.</a:t>
            </a:r>
          </a:p>
          <a:p>
            <a:pPr lvl="1"/>
            <a:r>
              <a:rPr lang="en-US" dirty="0"/>
              <a:t>Metals have no bandgap</a:t>
            </a:r>
          </a:p>
          <a:p>
            <a:pPr lvl="1"/>
            <a:r>
              <a:rPr lang="en-US" dirty="0"/>
              <a:t>Insulators have large bandgaps</a:t>
            </a:r>
          </a:p>
          <a:p>
            <a:pPr lvl="1"/>
            <a:r>
              <a:rPr lang="en-US" dirty="0"/>
              <a:t>Semiconductors have small bandgaps</a:t>
            </a:r>
          </a:p>
          <a:p>
            <a:pPr lvl="2"/>
            <a:r>
              <a:rPr lang="en-US" dirty="0"/>
              <a:t>What constitutes large and small? There isn’t exactly a clear </a:t>
            </a:r>
            <a:r>
              <a:rPr lang="en-US" dirty="0" err="1"/>
              <a:t>boundry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E6A8-F0E7-45B0-85A1-5C8A1963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9805-CDE7-475D-9F66-4DBFE9D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58" y="81194"/>
            <a:ext cx="10058400" cy="1450757"/>
          </a:xfrm>
        </p:spPr>
        <p:txBody>
          <a:bodyPr/>
          <a:lstStyle/>
          <a:p>
            <a:r>
              <a:rPr lang="en-US" dirty="0"/>
              <a:t>Spring 2018 Practice, Spring 2010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5A5744-D965-4987-BAF0-296F7B77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09" y="1700784"/>
            <a:ext cx="8066648" cy="560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0C574-1571-4489-8490-C034DA11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9" y="4823143"/>
            <a:ext cx="1330453" cy="14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a4f35948-e619-41b3-aa29-22878b09cfd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6148</TotalTime>
  <Words>681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Cambria Math</vt:lpstr>
      <vt:lpstr>Retrospect</vt:lpstr>
      <vt:lpstr>Physics 214  HKN Final Exam Review Session</vt:lpstr>
      <vt:lpstr>Wavefunctions and Eigenstates</vt:lpstr>
      <vt:lpstr>Superposition, Normalization, and Orthogonality </vt:lpstr>
      <vt:lpstr>Time Independent Schrödinger Equation (TISE) and the Infinite Potential Well</vt:lpstr>
      <vt:lpstr>Finite Potential Wells, Boundary Conditions, and Harmonic Oscillators</vt:lpstr>
      <vt:lpstr>Time Dependent Schrödinger Equation (TDSE): dotting your i’s and crossing your h’s</vt:lpstr>
      <vt:lpstr>Electrons in Materials</vt:lpstr>
      <vt:lpstr>Past Exam Questions</vt:lpstr>
      <vt:lpstr>Spring 2018 Practice, Spring 2010</vt:lpstr>
      <vt:lpstr>Spring 2018 Practice, Spring 2010</vt:lpstr>
      <vt:lpstr>Spring 2018 Practice, Spring 2009</vt:lpstr>
      <vt:lpstr>Spring 2018 Practice, Spring 2009</vt:lpstr>
      <vt:lpstr>Spring 2009</vt:lpstr>
      <vt:lpstr>Spring 2018 Practice</vt:lpstr>
      <vt:lpstr>Spring 2018 Practice</vt:lpstr>
      <vt:lpstr>Spring 2018 Practice</vt:lpstr>
      <vt:lpstr>Fall 2001</vt:lpstr>
      <vt:lpstr>Spring 2010</vt:lpstr>
      <vt:lpstr>Spring 2010</vt:lpstr>
      <vt:lpstr>Spring 2010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 HKN Final Exam Review Session</dc:title>
  <dc:creator>Steven Kolaczkowski</dc:creator>
  <cp:lastModifiedBy>Kolaczkowski, Steven Andrew</cp:lastModifiedBy>
  <cp:revision>90</cp:revision>
  <dcterms:created xsi:type="dcterms:W3CDTF">2018-03-01T19:40:37Z</dcterms:created>
  <dcterms:modified xsi:type="dcterms:W3CDTF">2021-03-06T18:39:57Z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