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7772400" cx="13817600"/>
  <p:notesSz cx="6858000" cy="9144000"/>
  <p:embeddedFontLst>
    <p:embeddedFont>
      <p:font typeface="Arial Narr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6" roundtripDataSignature="AMtx7miY3MRZ7jacSbF3pmRI2+iTFUjP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5D2A0D-7D6E-4344-BDC9-8D2A14B3AED1}">
  <a:tblStyle styleId="{335D2A0D-7D6E-4344-BDC9-8D2A14B3AED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43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4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3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429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16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CE_handoutmaster.eps"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7" y="8450729"/>
            <a:ext cx="6858000" cy="7059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 txBox="1"/>
          <p:nvPr>
            <p:ph idx="12" type="sldNum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Anna</a:t>
            </a:r>
            <a:endParaRPr/>
          </a:p>
        </p:txBody>
      </p:sp>
      <p:sp>
        <p:nvSpPr>
          <p:cNvPr id="414" name="Google Shape;41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Panav</a:t>
            </a:r>
            <a:endParaRPr/>
          </a:p>
        </p:txBody>
      </p:sp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445" name="Google Shape;44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463" name="Google Shape;46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Panav</a:t>
            </a:r>
            <a:endParaRPr/>
          </a:p>
        </p:txBody>
      </p:sp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Anna</a:t>
            </a:r>
            <a:endParaRPr/>
          </a:p>
        </p:txBody>
      </p:sp>
      <p:sp>
        <p:nvSpPr>
          <p:cNvPr id="495" name="Google Shape;495;p42:notes"/>
          <p:cNvSpPr txBox="1"/>
          <p:nvPr>
            <p:ph idx="12" type="sldNum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a7439aa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a7439a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ba7439aac4_0_0:notes"/>
          <p:cNvSpPr txBox="1"/>
          <p:nvPr>
            <p:ph idx="12" type="sldNum"/>
          </p:nvPr>
        </p:nvSpPr>
        <p:spPr>
          <a:xfrm>
            <a:off x="6476999" y="8889999"/>
            <a:ext cx="379500" cy="25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Panav</a:t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w/ Text">
  <p:cSld name="Cover Slide w/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idx="1" type="body"/>
          </p:nvPr>
        </p:nvSpPr>
        <p:spPr>
          <a:xfrm>
            <a:off x="610627" y="619125"/>
            <a:ext cx="12736404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5"/>
          <p:cNvSpPr txBox="1"/>
          <p:nvPr>
            <p:ph idx="2" type="body"/>
          </p:nvPr>
        </p:nvSpPr>
        <p:spPr>
          <a:xfrm>
            <a:off x="610627" y="1570071"/>
            <a:ext cx="12736404" cy="32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E84A27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E84A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5"/>
          <p:cNvSpPr txBox="1"/>
          <p:nvPr>
            <p:ph idx="3" type="body"/>
          </p:nvPr>
        </p:nvSpPr>
        <p:spPr>
          <a:xfrm>
            <a:off x="610627" y="1860825"/>
            <a:ext cx="12736404" cy="3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E84A2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84A2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Title and Bulle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136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Char char="▪"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13294B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3294B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3294B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Text">
  <p:cSld name="Side-by-side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8"/>
          <p:cNvSpPr txBox="1"/>
          <p:nvPr>
            <p:ph idx="2" type="body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8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/>
          <p:nvPr/>
        </p:nvSpPr>
        <p:spPr>
          <a:xfrm>
            <a:off x="0" y="2834640"/>
            <a:ext cx="13817599" cy="2038696"/>
          </a:xfrm>
          <a:prstGeom prst="rect">
            <a:avLst/>
          </a:prstGeom>
          <a:solidFill>
            <a:srgbClr val="13294B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9"/>
          <p:cNvSpPr txBox="1"/>
          <p:nvPr>
            <p:ph idx="1" type="body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9"/>
          <p:cNvSpPr txBox="1"/>
          <p:nvPr>
            <p:ph idx="2" type="body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None/>
              <a:defRPr b="0" i="1" sz="35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0"/>
          <p:cNvSpPr txBox="1"/>
          <p:nvPr>
            <p:ph idx="2" type="body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and Media">
  <p:cSld name="Title with Text and Medi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/>
          <p:nvPr>
            <p:ph idx="1" type="body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1"/>
          <p:cNvSpPr txBox="1"/>
          <p:nvPr>
            <p:ph idx="2" type="body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Arial"/>
              <a:buNone/>
              <a:defRPr b="0" i="0" sz="3599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1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Media">
  <p:cSld name="Title and Medi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 txBox="1"/>
          <p:nvPr>
            <p:ph idx="1" type="body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1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42958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14295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25386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b="0" i="0" sz="30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32.jp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1" name="Google Shape;11;p44"/>
            <p:cNvPicPr preferRelativeResize="0"/>
            <p:nvPr/>
          </p:nvPicPr>
          <p:blipFill rotWithShape="1">
            <a:blip r:embed="rId1">
              <a:alphaModFix/>
            </a:blip>
            <a:srcRect b="0" l="0" r="0"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4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Google Shape;1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" y="5111273"/>
            <a:ext cx="13817597" cy="267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4"/>
          <p:cNvSpPr/>
          <p:nvPr/>
        </p:nvSpPr>
        <p:spPr>
          <a:xfrm>
            <a:off x="13099" y="5528603"/>
            <a:ext cx="13804502" cy="2256549"/>
          </a:xfrm>
          <a:prstGeom prst="rect">
            <a:avLst/>
          </a:prstGeom>
          <a:solidFill>
            <a:srgbClr val="E84A26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710" y="5698404"/>
            <a:ext cx="4446031" cy="14996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/>
          <p:nvPr/>
        </p:nvSpPr>
        <p:spPr>
          <a:xfrm>
            <a:off x="0" y="7172772"/>
            <a:ext cx="13817599" cy="599627"/>
          </a:xfrm>
          <a:prstGeom prst="rect">
            <a:avLst/>
          </a:prstGeom>
          <a:solidFill>
            <a:srgbClr val="E84A26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46"/>
          <p:cNvPicPr preferRelativeResize="0"/>
          <p:nvPr/>
        </p:nvPicPr>
        <p:blipFill rotWithShape="1">
          <a:blip r:embed="rId1">
            <a:alphaModFix/>
          </a:blip>
          <a:srcRect b="75362" l="0" r="0" t="0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01509" y="7353309"/>
            <a:ext cx="1940310" cy="19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6"/>
          <p:cNvPicPr preferRelativeResize="0"/>
          <p:nvPr/>
        </p:nvPicPr>
        <p:blipFill rotWithShape="1">
          <a:blip r:embed="rId3">
            <a:alphaModFix/>
          </a:blip>
          <a:srcRect b="63560" l="0" r="92703" t="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7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Relationship Id="rId4" Type="http://schemas.openxmlformats.org/officeDocument/2006/relationships/image" Target="../media/image14.gif"/><Relationship Id="rId5" Type="http://schemas.openxmlformats.org/officeDocument/2006/relationships/image" Target="../media/image20.gif"/><Relationship Id="rId6" Type="http://schemas.openxmlformats.org/officeDocument/2006/relationships/image" Target="../media/image21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0.png"/><Relationship Id="rId13" Type="http://schemas.openxmlformats.org/officeDocument/2006/relationships/image" Target="../media/image52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18.png"/><Relationship Id="rId14" Type="http://schemas.openxmlformats.org/officeDocument/2006/relationships/image" Target="../media/image15.png"/><Relationship Id="rId5" Type="http://schemas.openxmlformats.org/officeDocument/2006/relationships/image" Target="../media/image31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47.png"/><Relationship Id="rId7" Type="http://schemas.openxmlformats.org/officeDocument/2006/relationships/image" Target="../media/image53.png"/><Relationship Id="rId8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idx="1" type="body"/>
          </p:nvPr>
        </p:nvSpPr>
        <p:spPr>
          <a:xfrm>
            <a:off x="610627" y="619125"/>
            <a:ext cx="12736404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ECE 120 Midterm 1</a:t>
            </a:r>
            <a:endParaRPr/>
          </a:p>
        </p:txBody>
      </p:sp>
      <p:sp>
        <p:nvSpPr>
          <p:cNvPr id="62" name="Google Shape;62;p1"/>
          <p:cNvSpPr txBox="1"/>
          <p:nvPr>
            <p:ph idx="2" type="body"/>
          </p:nvPr>
        </p:nvSpPr>
        <p:spPr>
          <a:xfrm>
            <a:off x="610627" y="1570071"/>
            <a:ext cx="12736404" cy="32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700"/>
              <a:buNone/>
            </a:pPr>
            <a:r>
              <a:rPr lang="en-US"/>
              <a:t>HKN Review Session</a:t>
            </a:r>
            <a:endParaRPr/>
          </a:p>
        </p:txBody>
      </p:sp>
      <p:sp>
        <p:nvSpPr>
          <p:cNvPr id="63" name="Google Shape;63;p1"/>
          <p:cNvSpPr txBox="1"/>
          <p:nvPr>
            <p:ph idx="3" type="body"/>
          </p:nvPr>
        </p:nvSpPr>
        <p:spPr>
          <a:xfrm>
            <a:off x="610627" y="1860825"/>
            <a:ext cx="12736404" cy="3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Convert:   1    1000 0101      1110 0011 0000 0000 0000 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(-1)</a:t>
            </a:r>
            <a:r>
              <a:rPr baseline="30000" lang="en-US">
                <a:solidFill>
                  <a:srgbClr val="F69240"/>
                </a:solidFill>
              </a:rPr>
              <a:t>1</a:t>
            </a:r>
            <a:r>
              <a:rPr lang="en-US"/>
              <a:t> × 1.</a:t>
            </a:r>
            <a:r>
              <a:rPr lang="en-US">
                <a:solidFill>
                  <a:srgbClr val="4F81BD"/>
                </a:solidFill>
              </a:rPr>
              <a:t>11100011000000000000000</a:t>
            </a:r>
            <a:r>
              <a:rPr lang="en-US"/>
              <a:t> × 2</a:t>
            </a:r>
            <a:r>
              <a:rPr baseline="30000" lang="en-US"/>
              <a:t>(</a:t>
            </a:r>
            <a:r>
              <a:rPr baseline="30000" lang="en-US">
                <a:solidFill>
                  <a:srgbClr val="BE4B48"/>
                </a:solidFill>
              </a:rPr>
              <a:t>133</a:t>
            </a:r>
            <a:r>
              <a:rPr baseline="30000" lang="en-US"/>
              <a:t> - 127)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-1 × 1111000.11000000000000000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-1 × (2</a:t>
            </a:r>
            <a:r>
              <a:rPr baseline="30000" lang="en-US"/>
              <a:t>7</a:t>
            </a:r>
            <a:r>
              <a:rPr lang="en-US"/>
              <a:t> + 2</a:t>
            </a:r>
            <a:r>
              <a:rPr baseline="30000" lang="en-US"/>
              <a:t>6</a:t>
            </a:r>
            <a:r>
              <a:rPr lang="en-US"/>
              <a:t> + 2</a:t>
            </a:r>
            <a:r>
              <a:rPr baseline="30000" lang="en-US"/>
              <a:t>5</a:t>
            </a:r>
            <a:r>
              <a:rPr lang="en-US"/>
              <a:t> + 2</a:t>
            </a:r>
            <a:r>
              <a:rPr baseline="30000" lang="en-US"/>
              <a:t>4</a:t>
            </a:r>
            <a:r>
              <a:rPr lang="en-US"/>
              <a:t> + 2</a:t>
            </a:r>
            <a:r>
              <a:rPr baseline="30000" lang="en-US"/>
              <a:t>-1</a:t>
            </a:r>
            <a:r>
              <a:rPr lang="en-US"/>
              <a:t> + 2</a:t>
            </a:r>
            <a:r>
              <a:rPr baseline="30000" lang="en-US"/>
              <a:t>-2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              </a:t>
            </a:r>
            <a:r>
              <a:rPr b="1" lang="en-US"/>
              <a:t>-120.75</a:t>
            </a:r>
            <a:endParaRPr/>
          </a:p>
        </p:txBody>
      </p:sp>
      <p:sp>
        <p:nvSpPr>
          <p:cNvPr id="148" name="Google Shape;148;p1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IEEE 754 Floating Point to Decimal Conversion</a:t>
            </a:r>
            <a:endParaRPr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2695575" y="1633220"/>
            <a:ext cx="485775" cy="726801"/>
          </a:xfrm>
          <a:prstGeom prst="rect">
            <a:avLst/>
          </a:prstGeom>
          <a:noFill/>
          <a:ln cap="flat" cmpd="sng" w="381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3438525" y="1633220"/>
            <a:ext cx="2486025" cy="726801"/>
          </a:xfrm>
          <a:prstGeom prst="rect">
            <a:avLst/>
          </a:prstGeom>
          <a:noFill/>
          <a:ln cap="flat" cmpd="sng" w="38100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6296025" y="1633220"/>
            <a:ext cx="6677025" cy="7268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2629723" y="2340971"/>
            <a:ext cx="617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69240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4094951" y="2340971"/>
            <a:ext cx="1171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E4B48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9247803" y="2357782"/>
            <a:ext cx="1131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2411380" y="3545840"/>
            <a:ext cx="1671639" cy="40011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84A26"/>
          </a:solidFill>
          <a:ln cap="flat" cmpd="sng" w="9525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Convert: 3481.375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3481</a:t>
            </a:r>
            <a:r>
              <a:rPr baseline="-25000" lang="en-US"/>
              <a:t>10</a:t>
            </a:r>
            <a:r>
              <a:rPr lang="en-US"/>
              <a:t> = 110110011001</a:t>
            </a:r>
            <a:r>
              <a:rPr baseline="-25000" lang="en-US"/>
              <a:t>2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0.375 × 2 = 0.75 (&lt; 1, so the bit at 2</a:t>
            </a:r>
            <a:r>
              <a:rPr baseline="30000" lang="en-US"/>
              <a:t>-1</a:t>
            </a:r>
            <a:r>
              <a:rPr lang="en-US"/>
              <a:t> is 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(0.75 - 0) × 2 = 1.5 (≥ 1, so the bit at 2</a:t>
            </a:r>
            <a:r>
              <a:rPr baseline="30000" lang="en-US"/>
              <a:t>-2</a:t>
            </a:r>
            <a:r>
              <a:rPr lang="en-US"/>
              <a:t> is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(1.5 - 1) × 2 = 1 (≥ 1, so the bit at 2</a:t>
            </a:r>
            <a:r>
              <a:rPr baseline="30000" lang="en-US"/>
              <a:t>-3</a:t>
            </a:r>
            <a:r>
              <a:rPr lang="en-US"/>
              <a:t> is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1 - 1 = 0 (Done!)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None/>
            </a:pPr>
            <a:r>
              <a:rPr lang="en-US" sz="3200"/>
              <a:t>Keep going until you get a remainder of zero or you run out of bits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Decimal to IEEE 754 Floating Point Conversion</a:t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2628900" y="2838450"/>
            <a:ext cx="3191704" cy="571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84A26"/>
          </a:solidFill>
          <a:ln cap="flat" cmpd="sng" w="9525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7404100" y="1674147"/>
            <a:ext cx="29851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is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+ 127 = 138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138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1000 1010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Convert: 3481.375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Putting it together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         0    10001010    10110011001 011000000000</a:t>
            </a:r>
            <a:endParaRPr/>
          </a:p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Decimal to IEEE 754 Floating Point Conversion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1733550" y="4862195"/>
            <a:ext cx="485775" cy="726801"/>
          </a:xfrm>
          <a:prstGeom prst="rect">
            <a:avLst/>
          </a:prstGeom>
          <a:noFill/>
          <a:ln cap="flat" cmpd="sng" w="381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2476500" y="4862195"/>
            <a:ext cx="2314575" cy="726801"/>
          </a:xfrm>
          <a:prstGeom prst="rect">
            <a:avLst/>
          </a:prstGeom>
          <a:noFill/>
          <a:ln cap="flat" cmpd="sng" w="38100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5043466" y="4866640"/>
            <a:ext cx="6129359" cy="7268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1667698" y="5569946"/>
            <a:ext cx="617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69240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2996489" y="5588996"/>
            <a:ext cx="1171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E4B48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7608471" y="5576657"/>
            <a:ext cx="1131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3832225" y="3236489"/>
            <a:ext cx="29908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3481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left-most 1 removed (since there is an implicit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8601075" y="3236488"/>
            <a:ext cx="4476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our repeated division, right-padded with zeroes since we reached a zero remainder.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2"/>
          <p:cNvCxnSpPr>
            <a:stCxn id="179" idx="2"/>
          </p:cNvCxnSpPr>
          <p:nvPr/>
        </p:nvCxnSpPr>
        <p:spPr>
          <a:xfrm>
            <a:off x="5327650" y="4252152"/>
            <a:ext cx="939900" cy="710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82" name="Google Shape;182;p12"/>
          <p:cNvCxnSpPr>
            <a:stCxn id="180" idx="2"/>
          </p:cNvCxnSpPr>
          <p:nvPr/>
        </p:nvCxnSpPr>
        <p:spPr>
          <a:xfrm flipH="1">
            <a:off x="9744150" y="4252151"/>
            <a:ext cx="1095300" cy="710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Each hexadecimal character is four bits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Remember to prefix your hexadecimal answers with “x”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Having the hexadecimal to binary chart on your cheat sheet (or memorizing it) can save time and prevent mistakes on the exam</a:t>
            </a:r>
            <a:endParaRPr/>
          </a:p>
        </p:txBody>
      </p:sp>
      <p:sp>
        <p:nvSpPr>
          <p:cNvPr id="188" name="Google Shape;188;p1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Hexadecimal Representation</a:t>
            </a:r>
            <a:endParaRPr/>
          </a:p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0" name="Google Shape;190;p13"/>
          <p:cNvGraphicFramePr/>
          <p:nvPr/>
        </p:nvGraphicFramePr>
        <p:xfrm>
          <a:off x="2302933" y="5015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Hex: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Binary: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0011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0101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1" name="Google Shape;191;p13"/>
          <p:cNvGraphicFramePr/>
          <p:nvPr/>
        </p:nvGraphicFramePr>
        <p:xfrm>
          <a:off x="2302933" y="6079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  <a:gridCol w="102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Hex: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xA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xB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xC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xF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Binary: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1010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1101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1110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635" lvl="0" marL="3816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Char char="▪"/>
            </a:pPr>
            <a:r>
              <a:rPr lang="en-US"/>
              <a:t>American Standard Code for Information Interchange</a:t>
            </a:r>
            <a:endParaRPr/>
          </a:p>
          <a:p>
            <a:pPr indent="-381635" lvl="0" marL="38163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Char char="▪"/>
            </a:pPr>
            <a:r>
              <a:rPr lang="en-US"/>
              <a:t>Each ASCII character is 7 bits, but usually stored in a byte (leading bit is zero)</a:t>
            </a:r>
            <a:endParaRPr/>
          </a:p>
          <a:p>
            <a:pPr indent="-381635" lvl="0" marL="38163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Char char="▪"/>
            </a:pPr>
            <a:r>
              <a:rPr lang="en-US"/>
              <a:t>You will be given an ASCII chart on the exam if needed – no need to memorize anything</a:t>
            </a:r>
            <a:endParaRPr/>
          </a:p>
          <a:p>
            <a:pPr indent="-381635" lvl="0" marL="381635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13294B"/>
              </a:buClr>
              <a:buSzPts val="3550"/>
              <a:buChar char="▪"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Common mistake: numbers in ASCII are not the same as in hex or decimal (e.g. “3” in ASCII is NOT x03 in hex)!</a:t>
            </a:r>
            <a:endParaRPr/>
          </a:p>
        </p:txBody>
      </p:sp>
      <p:sp>
        <p:nvSpPr>
          <p:cNvPr id="197" name="Google Shape;197;p1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ASCII Representation</a:t>
            </a:r>
            <a:endParaRPr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Boolean Logic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5" name="Google Shape;205;p15"/>
          <p:cNvGraphicFramePr/>
          <p:nvPr/>
        </p:nvGraphicFramePr>
        <p:xfrm>
          <a:off x="1246848" y="1483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2231450"/>
                <a:gridCol w="2420475"/>
                <a:gridCol w="3119725"/>
                <a:gridCol w="3552250"/>
              </a:tblGrid>
              <a:tr h="46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Expression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Symbol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Truth Table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+ 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⊕ 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117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NOT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ND gate traditional symbol"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083" y="2214003"/>
            <a:ext cx="1295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 gate traditional symbol" id="207" name="Google Shape;2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083" y="5850911"/>
            <a:ext cx="1295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7083" y="3447671"/>
            <a:ext cx="1295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7083" y="4704687"/>
            <a:ext cx="1295400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15"/>
          <p:cNvGraphicFramePr/>
          <p:nvPr/>
        </p:nvGraphicFramePr>
        <p:xfrm>
          <a:off x="9857819" y="19706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697375"/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1" name="Google Shape;211;p15"/>
          <p:cNvGraphicFramePr/>
          <p:nvPr/>
        </p:nvGraphicFramePr>
        <p:xfrm>
          <a:off x="9857819" y="3191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697375"/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 +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Google Shape;212;p15"/>
          <p:cNvGraphicFramePr/>
          <p:nvPr/>
        </p:nvGraphicFramePr>
        <p:xfrm>
          <a:off x="9857819" y="4411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697375"/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 ⊕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3" name="Google Shape;213;p15"/>
          <p:cNvGraphicFramePr/>
          <p:nvPr/>
        </p:nvGraphicFramePr>
        <p:xfrm>
          <a:off x="10206508" y="5850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697375"/>
                <a:gridCol w="697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Quickly isolate or modify only certain bits in a group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Bitmasks</a:t>
            </a:r>
            <a:endParaRPr/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729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728" y="4296116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3728" y="5315632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1801203" y="2666629"/>
            <a:ext cx="26243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Isolating a group of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437071" y="3278164"/>
            <a:ext cx="738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454832" y="4294181"/>
            <a:ext cx="1085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Bitmask: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505948" y="5304915"/>
            <a:ext cx="8983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454832" y="3783531"/>
            <a:ext cx="13071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2785414" y="3846837"/>
            <a:ext cx="6559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5394938" y="2667430"/>
            <a:ext cx="1318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bit to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8345453" y="2666629"/>
            <a:ext cx="14199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bits to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11558538" y="2666629"/>
            <a:ext cx="9957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4752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4750" y="4296116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6"/>
          <p:cNvSpPr txBox="1"/>
          <p:nvPr/>
        </p:nvSpPr>
        <p:spPr>
          <a:xfrm>
            <a:off x="5726437" y="3849266"/>
            <a:ext cx="6559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5762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/>
        </p:nvSpPr>
        <p:spPr>
          <a:xfrm>
            <a:off x="8808400" y="3846837"/>
            <a:ext cx="494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5762" y="4294181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45762" y="5311762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46769" y="3276600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946769" y="4295201"/>
            <a:ext cx="2219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946769" y="5304915"/>
            <a:ext cx="2219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/>
        </p:nvSpPr>
        <p:spPr>
          <a:xfrm>
            <a:off x="11746441" y="3846160"/>
            <a:ext cx="6199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40954" y="5304915"/>
            <a:ext cx="22193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Program Structure</a:t>
            </a:r>
            <a:endParaRPr/>
          </a:p>
        </p:txBody>
      </p:sp>
      <p:sp>
        <p:nvSpPr>
          <p:cNvPr id="250" name="Google Shape;250;p1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7591" y="1876425"/>
            <a:ext cx="6322417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 txBox="1"/>
          <p:nvPr/>
        </p:nvSpPr>
        <p:spPr>
          <a:xfrm>
            <a:off x="533399" y="1571625"/>
            <a:ext cx="29432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named </a:t>
            </a:r>
            <a:r>
              <a:rPr b="0" i="0" lang="en-US" sz="2000" u="none" cap="none" strike="noStrike">
                <a:solidFill>
                  <a:srgbClr val="8DCF28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executes when the program starts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7"/>
          <p:cNvCxnSpPr>
            <a:stCxn id="252" idx="3"/>
          </p:cNvCxnSpPr>
          <p:nvPr/>
        </p:nvCxnSpPr>
        <p:spPr>
          <a:xfrm>
            <a:off x="3476624" y="2079456"/>
            <a:ext cx="1076400" cy="587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54" name="Google Shape;254;p17"/>
          <p:cNvSpPr txBox="1"/>
          <p:nvPr/>
        </p:nvSpPr>
        <p:spPr>
          <a:xfrm>
            <a:off x="10856308" y="3690938"/>
            <a:ext cx="29612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made with either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/* Comment */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 Comment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17"/>
          <p:cNvCxnSpPr>
            <a:stCxn id="254" idx="1"/>
          </p:cNvCxnSpPr>
          <p:nvPr/>
        </p:nvCxnSpPr>
        <p:spPr>
          <a:xfrm rot="10800000">
            <a:off x="8734408" y="3590969"/>
            <a:ext cx="2121900" cy="607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56" name="Google Shape;256;p17"/>
          <p:cNvCxnSpPr>
            <a:stCxn id="254" idx="1"/>
          </p:cNvCxnSpPr>
          <p:nvPr/>
        </p:nvCxnSpPr>
        <p:spPr>
          <a:xfrm flipH="1">
            <a:off x="9391708" y="4198769"/>
            <a:ext cx="1464600" cy="401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57" name="Google Shape;257;p17"/>
          <p:cNvSpPr txBox="1"/>
          <p:nvPr/>
        </p:nvSpPr>
        <p:spPr>
          <a:xfrm>
            <a:off x="149304" y="5579525"/>
            <a:ext cx="36565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0 to exit out of the function and terminate the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17"/>
          <p:cNvCxnSpPr>
            <a:stCxn id="257" idx="3"/>
          </p:cNvCxnSpPr>
          <p:nvPr/>
        </p:nvCxnSpPr>
        <p:spPr>
          <a:xfrm flipH="1" rot="10800000">
            <a:off x="3805879" y="5549756"/>
            <a:ext cx="1156500" cy="537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59" name="Google Shape;259;p17"/>
          <p:cNvSpPr txBox="1"/>
          <p:nvPr/>
        </p:nvSpPr>
        <p:spPr>
          <a:xfrm>
            <a:off x="176741" y="3570627"/>
            <a:ext cx="25613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within the function that execute in sequential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7"/>
          <p:cNvCxnSpPr>
            <a:stCxn id="259" idx="3"/>
          </p:cNvCxnSpPr>
          <p:nvPr/>
        </p:nvCxnSpPr>
        <p:spPr>
          <a:xfrm flipH="1" rot="10800000">
            <a:off x="2738137" y="3894858"/>
            <a:ext cx="2224500" cy="183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61" name="Google Shape;261;p17"/>
          <p:cNvCxnSpPr>
            <a:stCxn id="259" idx="3"/>
          </p:cNvCxnSpPr>
          <p:nvPr/>
        </p:nvCxnSpPr>
        <p:spPr>
          <a:xfrm>
            <a:off x="2738137" y="4078458"/>
            <a:ext cx="2224500" cy="120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62" name="Google Shape;262;p17"/>
          <p:cNvCxnSpPr>
            <a:stCxn id="259" idx="3"/>
          </p:cNvCxnSpPr>
          <p:nvPr/>
        </p:nvCxnSpPr>
        <p:spPr>
          <a:xfrm>
            <a:off x="2738137" y="4078458"/>
            <a:ext cx="2224500" cy="855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63" name="Google Shape;263;p17"/>
          <p:cNvSpPr txBox="1"/>
          <p:nvPr/>
        </p:nvSpPr>
        <p:spPr>
          <a:xfrm>
            <a:off x="10765291" y="2025790"/>
            <a:ext cx="29612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of variable(s) used by the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7"/>
          <p:cNvCxnSpPr>
            <a:stCxn id="263" idx="1"/>
          </p:cNvCxnSpPr>
          <p:nvPr/>
        </p:nvCxnSpPr>
        <p:spPr>
          <a:xfrm flipH="1">
            <a:off x="6229291" y="2379733"/>
            <a:ext cx="4536000" cy="696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Variables are used to store data within a program.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When declaring variables, the programmer </a:t>
            </a:r>
            <a:r>
              <a:rPr b="1" lang="en-US">
                <a:solidFill>
                  <a:srgbClr val="E84A26"/>
                </a:solidFill>
              </a:rPr>
              <a:t>must</a:t>
            </a:r>
            <a:r>
              <a:rPr lang="en-US"/>
              <a:t> specify the data type</a:t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Variables</a:t>
            </a:r>
            <a:endParaRPr/>
          </a:p>
        </p:txBody>
      </p:sp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638" y="4272598"/>
            <a:ext cx="5592126" cy="24431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8"/>
          <p:cNvSpPr txBox="1"/>
          <p:nvPr/>
        </p:nvSpPr>
        <p:spPr>
          <a:xfrm>
            <a:off x="505948" y="4991160"/>
            <a:ext cx="15801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Variable’s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18"/>
          <p:cNvCxnSpPr>
            <a:stCxn id="273" idx="3"/>
          </p:cNvCxnSpPr>
          <p:nvPr/>
        </p:nvCxnSpPr>
        <p:spPr>
          <a:xfrm flipH="1" rot="10800000">
            <a:off x="2086115" y="5143503"/>
            <a:ext cx="2114400" cy="201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75" name="Google Shape;275;p18"/>
          <p:cNvCxnSpPr>
            <a:stCxn id="273" idx="3"/>
          </p:cNvCxnSpPr>
          <p:nvPr/>
        </p:nvCxnSpPr>
        <p:spPr>
          <a:xfrm>
            <a:off x="2086115" y="5345103"/>
            <a:ext cx="2114400" cy="14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76" name="Google Shape;276;p18"/>
          <p:cNvSpPr txBox="1"/>
          <p:nvPr/>
        </p:nvSpPr>
        <p:spPr>
          <a:xfrm>
            <a:off x="4256039" y="3601345"/>
            <a:ext cx="27051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Variable’s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8"/>
          <p:cNvCxnSpPr>
            <a:stCxn id="276" idx="2"/>
          </p:cNvCxnSpPr>
          <p:nvPr/>
        </p:nvCxnSpPr>
        <p:spPr>
          <a:xfrm flipH="1">
            <a:off x="5356589" y="4001455"/>
            <a:ext cx="252000" cy="989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78" name="Google Shape;278;p18"/>
          <p:cNvCxnSpPr/>
          <p:nvPr/>
        </p:nvCxnSpPr>
        <p:spPr>
          <a:xfrm>
            <a:off x="5608589" y="4001455"/>
            <a:ext cx="134986" cy="134364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79" name="Google Shape;279;p18"/>
          <p:cNvSpPr txBox="1"/>
          <p:nvPr/>
        </p:nvSpPr>
        <p:spPr>
          <a:xfrm>
            <a:off x="9520605" y="6037035"/>
            <a:ext cx="38957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height is initialized with a value of 5.3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8"/>
          <p:cNvCxnSpPr>
            <a:stCxn id="279" idx="1"/>
          </p:cNvCxnSpPr>
          <p:nvPr/>
        </p:nvCxnSpPr>
        <p:spPr>
          <a:xfrm rot="10800000">
            <a:off x="6899205" y="5699178"/>
            <a:ext cx="2621400" cy="691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81" name="Google Shape;281;p18"/>
          <p:cNvSpPr txBox="1"/>
          <p:nvPr/>
        </p:nvSpPr>
        <p:spPr>
          <a:xfrm>
            <a:off x="9577755" y="3861989"/>
            <a:ext cx="3714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age is declared, but uninitialized. It must first be initialized before being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18"/>
          <p:cNvCxnSpPr>
            <a:stCxn id="281" idx="1"/>
          </p:cNvCxnSpPr>
          <p:nvPr/>
        </p:nvCxnSpPr>
        <p:spPr>
          <a:xfrm flipH="1">
            <a:off x="5857755" y="4369821"/>
            <a:ext cx="3720000" cy="773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Primitive Data Types</a:t>
            </a:r>
            <a:endParaRPr/>
          </a:p>
        </p:txBody>
      </p:sp>
      <p:sp>
        <p:nvSpPr>
          <p:cNvPr id="288" name="Google Shape;288;p1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9" name="Google Shape;289;p19"/>
          <p:cNvGraphicFramePr/>
          <p:nvPr/>
        </p:nvGraphicFramePr>
        <p:xfrm>
          <a:off x="2301875" y="1889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2204300"/>
                <a:gridCol w="2204300"/>
                <a:gridCol w="4803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Size in Memory*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Meaning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char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8 bits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Two’s complement number between -128 and 127, used for ASCII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unsigned char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8 bits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Unsigned number between 0 and 255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Two’s complement number between -2</a:t>
                      </a:r>
                      <a:r>
                        <a:rPr baseline="30000" lang="en-US" sz="2000" u="none" cap="none" strike="noStrike"/>
                        <a:t>31</a:t>
                      </a:r>
                      <a:r>
                        <a:rPr lang="en-US" sz="2000" u="none" cap="none" strike="noStrike"/>
                        <a:t> and 2</a:t>
                      </a:r>
                      <a:r>
                        <a:rPr baseline="30000" lang="en-US" sz="2000" u="none" cap="none" strike="noStrike"/>
                        <a:t>31</a:t>
                      </a:r>
                      <a:r>
                        <a:rPr lang="en-US" sz="2000" u="none" cap="none" strike="noStrike"/>
                        <a:t> - 1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unsigned int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Unsigned number between 0 and 2</a:t>
                      </a:r>
                      <a:r>
                        <a:rPr baseline="30000" lang="en-US" sz="2000" u="none" cap="none" strike="noStrike"/>
                        <a:t>32</a:t>
                      </a:r>
                      <a:r>
                        <a:rPr lang="en-US" sz="2000" u="none" cap="none" strike="noStrike"/>
                        <a:t> - 1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 754 single-precision floating point number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double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64 bits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 754 double-precision floating point number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0" name="Google Shape;290;p19"/>
          <p:cNvSpPr txBox="1"/>
          <p:nvPr/>
        </p:nvSpPr>
        <p:spPr>
          <a:xfrm>
            <a:off x="1906579" y="6056380"/>
            <a:ext cx="100044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 The sizes of data types on different machines or architectures may vary, but you should always use these values in this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Representations of Bits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Boolean Logic &amp; Bitmasks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Programming in C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Practice Problems</a:t>
            </a:r>
            <a:endParaRPr/>
          </a:p>
        </p:txBody>
      </p:sp>
      <p:sp>
        <p:nvSpPr>
          <p:cNvPr id="69" name="Google Shape;69;p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What happens to a number when it overflows?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A computer is only given </a:t>
            </a:r>
            <a:r>
              <a:rPr b="1" i="1" lang="en-US"/>
              <a:t>k</a:t>
            </a:r>
            <a:r>
              <a:rPr lang="en-US"/>
              <a:t> bits to store a number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Any extra bits will be discarded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Can you spot the bug in this code?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Hint: can sum ever be greater than 2,147,483,647?</a:t>
            </a:r>
            <a:endParaRPr/>
          </a:p>
        </p:txBody>
      </p:sp>
      <p:sp>
        <p:nvSpPr>
          <p:cNvPr id="297" name="Google Shape;297;p2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Variable Overflow</a:t>
            </a:r>
            <a:endParaRPr/>
          </a:p>
        </p:txBody>
      </p:sp>
      <p:sp>
        <p:nvSpPr>
          <p:cNvPr id="298" name="Google Shape;298;p2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4657725"/>
            <a:ext cx="40386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/>
          <p:nvPr/>
        </p:nvSpPr>
        <p:spPr>
          <a:xfrm>
            <a:off x="6961139" y="5057745"/>
            <a:ext cx="1945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6438" y="5467350"/>
            <a:ext cx="23526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Use printf(format string, var1, var2, …) to print out text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Use scanf(format specifiers, &amp;var1, &amp;var2, …) to read user input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You can only pass format specifiers (e.g. “%d”) into scanf. If you want to print a prompt (e.g. “Enter a number:”), use printf first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Remember to include the ampersand “&amp;” in front of variable names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Will return the number of successful conversions</a:t>
            </a:r>
            <a:endParaRPr/>
          </a:p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Input &amp; Output</a:t>
            </a:r>
            <a:endParaRPr/>
          </a:p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Input &amp; Output Format Specifiers</a:t>
            </a:r>
            <a:endParaRPr/>
          </a:p>
        </p:txBody>
      </p:sp>
      <p:sp>
        <p:nvSpPr>
          <p:cNvPr id="314" name="Google Shape;314;p2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5" name="Google Shape;315;p22"/>
          <p:cNvGraphicFramePr/>
          <p:nvPr/>
        </p:nvGraphicFramePr>
        <p:xfrm>
          <a:off x="2302933" y="1807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2459575"/>
                <a:gridCol w="2495550"/>
                <a:gridCol w="425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Format Specifier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Used 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Used For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%d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printf &amp; scanf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signed integer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%f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printf &amp; scanf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%c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printf &amp; scanf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char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%u or %lu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printf &amp; scanf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unsigned integer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%%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only printf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prints out a “%” (no argument needed)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6" name="Google Shape;316;p22"/>
          <p:cNvGraphicFramePr/>
          <p:nvPr/>
        </p:nvGraphicFramePr>
        <p:xfrm>
          <a:off x="4178027" y="4616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{335D2A0D-7D6E-4344-BDC9-8D2A14B3AED1}</a:tableStyleId>
              </a:tblPr>
              <a:tblGrid>
                <a:gridCol w="2730775"/>
                <a:gridCol w="273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Escape Sequence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Used For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4A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\n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Prints new line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\t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Prints a tab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\”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Prints a double quote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\\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Prints a single backslash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Input &amp; Output Format Specifier Examples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5494336" y="5143537"/>
            <a:ext cx="28289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808" y="5562600"/>
            <a:ext cx="54768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3188" y="1776487"/>
            <a:ext cx="59912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Arithmetic:</a:t>
            </a:r>
            <a:r>
              <a:rPr lang="en-US" sz="3200"/>
              <a:t> *, /, %, +, -, ++, --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Know the order of operations: *, /, %, +, then -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Assignment:</a:t>
            </a:r>
            <a:r>
              <a:rPr lang="en-US" sz="3200"/>
              <a:t> =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Variable must be on the left side of the assignment operator (e.g. x = 5)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Relational:</a:t>
            </a:r>
            <a:r>
              <a:rPr lang="en-US" sz="3200"/>
              <a:t> ==, !=, &gt;, &gt;=, &lt;, &lt;=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Logical:</a:t>
            </a:r>
            <a:r>
              <a:rPr lang="en-US" sz="3200"/>
              <a:t> &amp;&amp; (and), || (or), ! (not)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</a:pPr>
            <a:r>
              <a:rPr b="1" lang="en-US" sz="3200"/>
              <a:t>Bitwise:</a:t>
            </a:r>
            <a:r>
              <a:rPr lang="en-US" sz="3200"/>
              <a:t> &amp; (and), | (or), ^ (xor), ~ (not), &lt;&lt; (shift left), &gt;&gt; (shift right)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Will manipulate the raw bits</a:t>
            </a:r>
            <a:endParaRPr/>
          </a:p>
        </p:txBody>
      </p:sp>
      <p:sp>
        <p:nvSpPr>
          <p:cNvPr id="331" name="Google Shape;331;p2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Operators</a:t>
            </a:r>
            <a:endParaRPr/>
          </a:p>
        </p:txBody>
      </p:sp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Bitwise Operator Examples</a:t>
            </a:r>
            <a:endParaRPr/>
          </a:p>
        </p:txBody>
      </p:sp>
      <p:sp>
        <p:nvSpPr>
          <p:cNvPr id="338" name="Google Shape;338;p2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3505510" y="2264724"/>
            <a:ext cx="49720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24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0000 0000 000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0000 0000 0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0 0000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96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 = 0000 0000 0000 0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500" y="3546111"/>
            <a:ext cx="17430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 txBox="1"/>
          <p:nvPr/>
        </p:nvSpPr>
        <p:spPr>
          <a:xfrm>
            <a:off x="3505509" y="3546111"/>
            <a:ext cx="51625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207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0000 0000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11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 0000 0000 0000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0000 0000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00 0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196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7500" y="5023462"/>
            <a:ext cx="14382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5"/>
          <p:cNvSpPr txBox="1"/>
          <p:nvPr/>
        </p:nvSpPr>
        <p:spPr>
          <a:xfrm>
            <a:off x="3505508" y="4936761"/>
            <a:ext cx="51625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0000 0000 0000 0010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-3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1288150" y="6253259"/>
            <a:ext cx="83921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The upper 16 bits in this example were not written for simplicity, an integer should be 32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500" y="2377267"/>
            <a:ext cx="18764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If Statements</a:t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If-ElseIf-Else Statements</a:t>
            </a:r>
            <a:endParaRPr/>
          </a:p>
        </p:txBody>
      </p:sp>
      <p:sp>
        <p:nvSpPr>
          <p:cNvPr id="351" name="Google Shape;351;p2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Conditional Constructs</a:t>
            </a:r>
            <a:endParaRPr/>
          </a:p>
        </p:txBody>
      </p:sp>
      <p:sp>
        <p:nvSpPr>
          <p:cNvPr id="352" name="Google Shape;352;p2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2333625"/>
            <a:ext cx="47625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358" y="4410075"/>
            <a:ext cx="56864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6"/>
          <p:cNvSpPr txBox="1"/>
          <p:nvPr/>
        </p:nvSpPr>
        <p:spPr>
          <a:xfrm>
            <a:off x="9770113" y="5174601"/>
            <a:ext cx="29511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for both programs: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2351" y="5574711"/>
            <a:ext cx="21812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Assignment instead of comparison</a:t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Chaining relational operators</a:t>
            </a:r>
            <a:endParaRPr/>
          </a:p>
        </p:txBody>
      </p:sp>
      <p:sp>
        <p:nvSpPr>
          <p:cNvPr id="362" name="Google Shape;362;p27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Conditional Constructs Common Pitfalls</a:t>
            </a:r>
            <a:endParaRPr/>
          </a:p>
        </p:txBody>
      </p:sp>
      <p:sp>
        <p:nvSpPr>
          <p:cNvPr id="363" name="Google Shape;363;p2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4883543"/>
            <a:ext cx="53435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464" y="6641239"/>
            <a:ext cx="23907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7"/>
          <p:cNvSpPr txBox="1"/>
          <p:nvPr/>
        </p:nvSpPr>
        <p:spPr>
          <a:xfrm>
            <a:off x="994551" y="6536434"/>
            <a:ext cx="1945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6358" y="2307440"/>
            <a:ext cx="48291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5630" y="3961215"/>
            <a:ext cx="18288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1116855" y="3894510"/>
            <a:ext cx="1945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67636" y="2288390"/>
            <a:ext cx="49053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/>
        </p:nvSpPr>
        <p:spPr>
          <a:xfrm>
            <a:off x="9652837" y="1952764"/>
            <a:ext cx="1534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Way: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87177" y="4874018"/>
            <a:ext cx="53244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/>
        </p:nvSpPr>
        <p:spPr>
          <a:xfrm>
            <a:off x="9881928" y="4502711"/>
            <a:ext cx="15349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Way: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For Loop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Iterative Constructs</a:t>
            </a:r>
            <a:endParaRPr/>
          </a:p>
        </p:txBody>
      </p:sp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462" y="4345940"/>
            <a:ext cx="38766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1504950" y="2658114"/>
            <a:ext cx="2667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Initialization: runs once at the very beginning of the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5259371" y="2662557"/>
            <a:ext cx="33337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checked before each iteration of the loop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9680542" y="2662557"/>
            <a:ext cx="29527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Update: run after each iteration of the loop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28"/>
          <p:cNvCxnSpPr>
            <a:stCxn id="382" idx="2"/>
          </p:cNvCxnSpPr>
          <p:nvPr/>
        </p:nvCxnSpPr>
        <p:spPr>
          <a:xfrm>
            <a:off x="2838450" y="3673777"/>
            <a:ext cx="3714900" cy="1060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6" name="Google Shape;386;p28"/>
          <p:cNvCxnSpPr>
            <a:stCxn id="383" idx="2"/>
          </p:cNvCxnSpPr>
          <p:nvPr/>
        </p:nvCxnSpPr>
        <p:spPr>
          <a:xfrm>
            <a:off x="6926246" y="3678220"/>
            <a:ext cx="541500" cy="1055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7" name="Google Shape;387;p28"/>
          <p:cNvCxnSpPr>
            <a:stCxn id="384" idx="2"/>
          </p:cNvCxnSpPr>
          <p:nvPr/>
        </p:nvCxnSpPr>
        <p:spPr>
          <a:xfrm flipH="1">
            <a:off x="8296417" y="3370443"/>
            <a:ext cx="2860500" cy="1363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While Loop: checks condition before looping</a:t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Do-While Loop: runs once before checking condition</a:t>
            </a:r>
            <a:endParaRPr/>
          </a:p>
        </p:txBody>
      </p:sp>
      <p:sp>
        <p:nvSpPr>
          <p:cNvPr id="393" name="Google Shape;393;p2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Iterative Constructs</a:t>
            </a:r>
            <a:endParaRPr/>
          </a:p>
        </p:txBody>
      </p:sp>
      <p:sp>
        <p:nvSpPr>
          <p:cNvPr id="394" name="Google Shape;394;p2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58" y="2762250"/>
            <a:ext cx="30384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358" y="5396547"/>
            <a:ext cx="30670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Representations map sequences of bits into meaningful information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There must be no ambiguity for any bit pattern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Many possible representations, but some are better than others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Without knowing the representation, bits are meaningless</a:t>
            </a:r>
            <a:endParaRPr>
              <a:solidFill>
                <a:srgbClr val="E84A26"/>
              </a:solidFill>
            </a:endParaRPr>
          </a:p>
        </p:txBody>
      </p:sp>
      <p:sp>
        <p:nvSpPr>
          <p:cNvPr id="76" name="Google Shape;76;p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Representations of Bits</a:t>
            </a:r>
            <a:endParaRPr/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C: Iterative Construct Example</a:t>
            </a:r>
            <a:endParaRPr/>
          </a:p>
        </p:txBody>
      </p:sp>
      <p:sp>
        <p:nvSpPr>
          <p:cNvPr id="402" name="Google Shape;402;p3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575" y="2133599"/>
            <a:ext cx="61664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3037" y="5686425"/>
            <a:ext cx="7715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/>
        </p:nvSpPr>
        <p:spPr>
          <a:xfrm>
            <a:off x="5426058" y="5286315"/>
            <a:ext cx="30003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idx="1" type="body"/>
          </p:nvPr>
        </p:nvSpPr>
        <p:spPr>
          <a:xfrm>
            <a:off x="593180" y="3466343"/>
            <a:ext cx="12631240" cy="8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11" name="Google Shape;411;p3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3 </a:t>
            </a:r>
            <a:endParaRPr/>
          </a:p>
        </p:txBody>
      </p:sp>
      <p:sp>
        <p:nvSpPr>
          <p:cNvPr id="417" name="Google Shape;417;p3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46" y="2170725"/>
            <a:ext cx="86868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3 </a:t>
            </a:r>
            <a:endParaRPr/>
          </a:p>
        </p:txBody>
      </p:sp>
      <p:sp>
        <p:nvSpPr>
          <p:cNvPr id="424" name="Google Shape;424;p3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46" y="2170725"/>
            <a:ext cx="86868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/>
          <p:nvPr/>
        </p:nvSpPr>
        <p:spPr>
          <a:xfrm>
            <a:off x="4305300" y="3067050"/>
            <a:ext cx="619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- 3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4</a:t>
            </a:r>
            <a:endParaRPr/>
          </a:p>
        </p:txBody>
      </p:sp>
      <p:sp>
        <p:nvSpPr>
          <p:cNvPr id="432" name="Google Shape;432;p3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3" name="Google Shape;4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983" y="1905000"/>
            <a:ext cx="87725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4</a:t>
            </a:r>
            <a:endParaRPr/>
          </a:p>
        </p:txBody>
      </p:sp>
      <p:sp>
        <p:nvSpPr>
          <p:cNvPr id="439" name="Google Shape;439;p3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0" name="Google Shape;4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983" y="1905000"/>
            <a:ext cx="87725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5"/>
          <p:cNvSpPr txBox="1"/>
          <p:nvPr/>
        </p:nvSpPr>
        <p:spPr>
          <a:xfrm>
            <a:off x="5372100" y="3975653"/>
            <a:ext cx="6559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7054498" y="3981450"/>
            <a:ext cx="792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xFF00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6</a:t>
            </a:r>
            <a:endParaRPr/>
          </a:p>
        </p:txBody>
      </p:sp>
      <p:sp>
        <p:nvSpPr>
          <p:cNvPr id="448" name="Google Shape;448;p3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6"/>
          <p:cNvSpPr txBox="1"/>
          <p:nvPr/>
        </p:nvSpPr>
        <p:spPr>
          <a:xfrm>
            <a:off x="257175" y="1704975"/>
            <a:ext cx="46672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program that prints one of the truth tables shown below, depending on the user enters the character ‘&amp;’ or ‘|’, respectively: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0" y="1704975"/>
            <a:ext cx="8353425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626" y="3457037"/>
            <a:ext cx="3731960" cy="13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Problems: Spring 2016 Problem 6</a:t>
            </a:r>
            <a:endParaRPr/>
          </a:p>
        </p:txBody>
      </p:sp>
      <p:sp>
        <p:nvSpPr>
          <p:cNvPr id="457" name="Google Shape;457;p3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257175" y="1704975"/>
            <a:ext cx="46672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program that prints one of the truth tables shown below, depending on the user enters the character ‘&amp;’ or ‘|’, respectively: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26" y="3457037"/>
            <a:ext cx="3731960" cy="13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816" y="1704975"/>
            <a:ext cx="84010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Let X = X</a:t>
            </a:r>
            <a:r>
              <a:rPr baseline="-25000" lang="en-US" sz="2800"/>
              <a:t>6</a:t>
            </a:r>
            <a:r>
              <a:rPr lang="en-US" sz="2800"/>
              <a:t>X</a:t>
            </a:r>
            <a:r>
              <a:rPr baseline="-25000" lang="en-US" sz="2800"/>
              <a:t>5</a:t>
            </a:r>
            <a:r>
              <a:rPr lang="en-US" sz="2800"/>
              <a:t>X</a:t>
            </a:r>
            <a:r>
              <a:rPr baseline="-25000" lang="en-US" sz="2800"/>
              <a:t>4</a:t>
            </a:r>
            <a:r>
              <a:rPr lang="en-US" sz="2800"/>
              <a:t>X</a:t>
            </a:r>
            <a:r>
              <a:rPr baseline="-25000" lang="en-US" sz="2800"/>
              <a:t>3</a:t>
            </a:r>
            <a:r>
              <a:rPr lang="en-US" sz="2800"/>
              <a:t>X</a:t>
            </a:r>
            <a:r>
              <a:rPr baseline="-25000" lang="en-US" sz="2800"/>
              <a:t>2</a:t>
            </a:r>
            <a:r>
              <a:rPr lang="en-US" sz="2800"/>
              <a:t>X</a:t>
            </a:r>
            <a:r>
              <a:rPr baseline="-25000" lang="en-US" sz="2800"/>
              <a:t>1</a:t>
            </a:r>
            <a:r>
              <a:rPr lang="en-US" sz="2800"/>
              <a:t>X</a:t>
            </a:r>
            <a:r>
              <a:rPr baseline="-25000" lang="en-US" sz="2800"/>
              <a:t>0</a:t>
            </a:r>
            <a:r>
              <a:rPr lang="en-US" sz="2800"/>
              <a:t> be 7 bits representing a letter in ASCII (a-z or A-Z)</a:t>
            </a:r>
            <a:endParaRPr baseline="-25000"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Find a Y = Y</a:t>
            </a:r>
            <a:r>
              <a:rPr baseline="-25000" lang="en-US" sz="2800"/>
              <a:t>6</a:t>
            </a:r>
            <a:r>
              <a:rPr lang="en-US" sz="2800"/>
              <a:t>Y</a:t>
            </a:r>
            <a:r>
              <a:rPr baseline="-25000" lang="en-US" sz="2800"/>
              <a:t>5</a:t>
            </a:r>
            <a:r>
              <a:rPr lang="en-US" sz="2800"/>
              <a:t>Y</a:t>
            </a:r>
            <a:r>
              <a:rPr baseline="-25000" lang="en-US" sz="2800"/>
              <a:t>4</a:t>
            </a:r>
            <a:r>
              <a:rPr lang="en-US" sz="2800"/>
              <a:t>Y</a:t>
            </a:r>
            <a:r>
              <a:rPr baseline="-25000" lang="en-US" sz="2800"/>
              <a:t>3</a:t>
            </a:r>
            <a:r>
              <a:rPr lang="en-US" sz="2800"/>
              <a:t>Y</a:t>
            </a:r>
            <a:r>
              <a:rPr baseline="-25000" lang="en-US" sz="2800"/>
              <a:t>2</a:t>
            </a:r>
            <a:r>
              <a:rPr lang="en-US" sz="2800"/>
              <a:t>Y</a:t>
            </a:r>
            <a:r>
              <a:rPr baseline="-25000" lang="en-US" sz="2800"/>
              <a:t>1</a:t>
            </a:r>
            <a:r>
              <a:rPr lang="en-US" sz="2800"/>
              <a:t>Y</a:t>
            </a:r>
            <a:r>
              <a:rPr baseline="-25000" lang="en-US" sz="2800"/>
              <a:t>0</a:t>
            </a:r>
            <a:r>
              <a:rPr lang="en-US" sz="2800"/>
              <a:t> and a logical operation ★ such that the result of     X ★ Y will change the ASCII character’s case (e.g. ‘A’ ★ Y = ‘a’ and ‘a’ ★ Y = ‘A’).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 = ____________________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★ = AND / OR / NOT / NAND / NOR / XOR (pick one)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You can reference an ASCII table for this problem.</a:t>
            </a:r>
            <a:endParaRPr/>
          </a:p>
        </p:txBody>
      </p:sp>
      <p:sp>
        <p:nvSpPr>
          <p:cNvPr id="466" name="Google Shape;466;p38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67" name="Google Shape;467;p3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Let X = X</a:t>
            </a:r>
            <a:r>
              <a:rPr baseline="-25000" lang="en-US" sz="2800"/>
              <a:t>6</a:t>
            </a:r>
            <a:r>
              <a:rPr lang="en-US" sz="2800"/>
              <a:t>X</a:t>
            </a:r>
            <a:r>
              <a:rPr baseline="-25000" lang="en-US" sz="2800"/>
              <a:t>5</a:t>
            </a:r>
            <a:r>
              <a:rPr lang="en-US" sz="2800"/>
              <a:t>X</a:t>
            </a:r>
            <a:r>
              <a:rPr baseline="-25000" lang="en-US" sz="2800"/>
              <a:t>4</a:t>
            </a:r>
            <a:r>
              <a:rPr lang="en-US" sz="2800"/>
              <a:t>X</a:t>
            </a:r>
            <a:r>
              <a:rPr baseline="-25000" lang="en-US" sz="2800"/>
              <a:t>3</a:t>
            </a:r>
            <a:r>
              <a:rPr lang="en-US" sz="2800"/>
              <a:t>X</a:t>
            </a:r>
            <a:r>
              <a:rPr baseline="-25000" lang="en-US" sz="2800"/>
              <a:t>2</a:t>
            </a:r>
            <a:r>
              <a:rPr lang="en-US" sz="2800"/>
              <a:t>X</a:t>
            </a:r>
            <a:r>
              <a:rPr baseline="-25000" lang="en-US" sz="2800"/>
              <a:t>1</a:t>
            </a:r>
            <a:r>
              <a:rPr lang="en-US" sz="2800"/>
              <a:t>X</a:t>
            </a:r>
            <a:r>
              <a:rPr baseline="-25000" lang="en-US" sz="2800"/>
              <a:t>0</a:t>
            </a:r>
            <a:r>
              <a:rPr lang="en-US" sz="2800"/>
              <a:t> be 7 bits representing a letter in ASCII (a-z or A-Z)</a:t>
            </a:r>
            <a:endParaRPr baseline="-25000"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Find a Y = Y</a:t>
            </a:r>
            <a:r>
              <a:rPr baseline="-25000" lang="en-US" sz="2800"/>
              <a:t>6</a:t>
            </a:r>
            <a:r>
              <a:rPr lang="en-US" sz="2800"/>
              <a:t>Y</a:t>
            </a:r>
            <a:r>
              <a:rPr baseline="-25000" lang="en-US" sz="2800"/>
              <a:t>5</a:t>
            </a:r>
            <a:r>
              <a:rPr lang="en-US" sz="2800"/>
              <a:t>Y</a:t>
            </a:r>
            <a:r>
              <a:rPr baseline="-25000" lang="en-US" sz="2800"/>
              <a:t>4</a:t>
            </a:r>
            <a:r>
              <a:rPr lang="en-US" sz="2800"/>
              <a:t>Y</a:t>
            </a:r>
            <a:r>
              <a:rPr baseline="-25000" lang="en-US" sz="2800"/>
              <a:t>3</a:t>
            </a:r>
            <a:r>
              <a:rPr lang="en-US" sz="2800"/>
              <a:t>Y</a:t>
            </a:r>
            <a:r>
              <a:rPr baseline="-25000" lang="en-US" sz="2800"/>
              <a:t>2</a:t>
            </a:r>
            <a:r>
              <a:rPr lang="en-US" sz="2800"/>
              <a:t>Y</a:t>
            </a:r>
            <a:r>
              <a:rPr baseline="-25000" lang="en-US" sz="2800"/>
              <a:t>1</a:t>
            </a:r>
            <a:r>
              <a:rPr lang="en-US" sz="2800"/>
              <a:t>Y</a:t>
            </a:r>
            <a:r>
              <a:rPr baseline="-25000" lang="en-US" sz="2800"/>
              <a:t>0</a:t>
            </a:r>
            <a:r>
              <a:rPr lang="en-US" sz="2800"/>
              <a:t> and a logical operation ★ such that the result of     X ★ Y will change the ASCII character’s case (e.g. ‘A’ ★ Y = ‘a’ and ‘a’ ★ Y = ‘A’).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 = ____________________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★ = AND / OR / NOT / NAND / NOR / XOR (pick one)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3294B"/>
              </a:buClr>
              <a:buSzPts val="2800"/>
              <a:buNone/>
            </a:pPr>
            <a:r>
              <a:rPr lang="en-US" sz="2800"/>
              <a:t>You can reference an ASCII table for this problem.</a:t>
            </a:r>
            <a:endParaRPr/>
          </a:p>
        </p:txBody>
      </p:sp>
      <p:sp>
        <p:nvSpPr>
          <p:cNvPr id="473" name="Google Shape;473;p3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74" name="Google Shape;474;p3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2419350" y="4524375"/>
            <a:ext cx="1545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6384597" y="4895849"/>
            <a:ext cx="1266825" cy="866775"/>
          </a:xfrm>
          <a:prstGeom prst="ellipse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Sequentially maps base 2 numbers to base 10 numbers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Range:</a:t>
            </a:r>
            <a:r>
              <a:rPr lang="en-US"/>
              <a:t> 0 to 2</a:t>
            </a:r>
            <a:r>
              <a:rPr baseline="30000" lang="en-US"/>
              <a:t>k</a:t>
            </a:r>
            <a:r>
              <a:rPr lang="en-US"/>
              <a:t>-1 for </a:t>
            </a:r>
            <a:r>
              <a:rPr b="1" i="1" lang="en-US"/>
              <a:t>k</a:t>
            </a:r>
            <a:r>
              <a:rPr lang="en-US"/>
              <a:t> bits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Overflow Conditions:</a:t>
            </a:r>
            <a:r>
              <a:rPr lang="en-US"/>
              <a:t> Most Significant Bit (MSB) has a carry out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Extending:</a:t>
            </a:r>
            <a:r>
              <a:rPr lang="en-US"/>
              <a:t> Pad the left with zeros</a:t>
            </a:r>
            <a:endParaRPr b="1"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83" name="Google Shape;83;p4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Unsigned Representation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 IEEE 754 Floating Point to decimal: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b="1" lang="en-US"/>
              <a:t>1    1000 1001    0101 0011 1001 1000 0000 000</a:t>
            </a:r>
            <a:endParaRPr/>
          </a:p>
        </p:txBody>
      </p:sp>
      <p:sp>
        <p:nvSpPr>
          <p:cNvPr id="482" name="Google Shape;482;p40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83" name="Google Shape;483;p40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610626" y="1633220"/>
            <a:ext cx="12701026" cy="144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Convert IEEE 754 Floating Point to decimal: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b="1" lang="en-US"/>
              <a:t>1    1000 1001    0101 0011 1001 1000 0000 000</a:t>
            </a:r>
            <a:endParaRPr/>
          </a:p>
        </p:txBody>
      </p:sp>
      <p:sp>
        <p:nvSpPr>
          <p:cNvPr id="489" name="Google Shape;489;p41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90" name="Google Shape;490;p41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1" name="Google Shape;4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350" y="2928619"/>
            <a:ext cx="7200900" cy="402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lang="en-US" sz="2400"/>
              <a:t>Let P = xBE and Q = xEF</a:t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in unsigned representation. Indicate whether there is any overflow.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and P - Q in two’s complement representation. For each solution, indicate whether there is any overflow.</a:t>
            </a:r>
            <a:endParaRPr/>
          </a:p>
        </p:txBody>
      </p:sp>
      <p:sp>
        <p:nvSpPr>
          <p:cNvPr id="498" name="Google Shape;498;p42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499" name="Google Shape;499;p42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lang="en-US" sz="2400"/>
              <a:t>Let P = xBE and Q = xEF</a:t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in unsigned representation. Indicate whether there is any overflow.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AutoNum type="arabicParenR"/>
            </a:pPr>
            <a:r>
              <a:rPr lang="en-US" sz="2400"/>
              <a:t>Find P + Q and P - Q in two’s complement representation. For each solution, indicate whether there is any overflow.</a:t>
            </a:r>
            <a:endParaRPr/>
          </a:p>
        </p:txBody>
      </p:sp>
      <p:sp>
        <p:nvSpPr>
          <p:cNvPr id="505" name="Google Shape;505;p43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506" name="Google Shape;506;p43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7" name="Google Shape;5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295" y="2493581"/>
            <a:ext cx="3849687" cy="139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448" y="4286251"/>
            <a:ext cx="7117067" cy="269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ba7439aac4_0_0"/>
          <p:cNvSpPr txBox="1"/>
          <p:nvPr>
            <p:ph idx="12" type="sldNum"/>
          </p:nvPr>
        </p:nvSpPr>
        <p:spPr>
          <a:xfrm>
            <a:off x="829504" y="7237049"/>
            <a:ext cx="533700" cy="41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5" name="Google Shape;515;gba7439aac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00" y="197575"/>
            <a:ext cx="12219001" cy="67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MSB is the sign bit, followed by the magnitude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MSB is 1 for negative numbers, or 0 for positive numbers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Range:</a:t>
            </a:r>
            <a:r>
              <a:rPr lang="en-US"/>
              <a:t> -2</a:t>
            </a:r>
            <a:r>
              <a:rPr baseline="30000" lang="en-US"/>
              <a:t>k-1</a:t>
            </a:r>
            <a:r>
              <a:rPr lang="en-US"/>
              <a:t> - 1 to 2</a:t>
            </a:r>
            <a:r>
              <a:rPr baseline="30000" lang="en-US"/>
              <a:t>k-1</a:t>
            </a:r>
            <a:r>
              <a:rPr lang="en-US"/>
              <a:t> - 1 for </a:t>
            </a:r>
            <a:r>
              <a:rPr b="1" i="1" lang="en-US"/>
              <a:t>k</a:t>
            </a:r>
            <a:r>
              <a:rPr lang="en-US"/>
              <a:t> bits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Modern computers don’t use this anymore …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Two possible ways to represent zero (0 or 1 followed by a zero magnitude) – wastes bits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000"/>
              <a:buChar char="–"/>
            </a:pPr>
            <a:r>
              <a:rPr lang="en-US"/>
              <a:t>Requires separate logic to perform arithmetic</a:t>
            </a:r>
            <a:endParaRPr/>
          </a:p>
          <a:p>
            <a:pPr indent="-121543" lvl="1" marL="827657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13294B"/>
              </a:buClr>
              <a:buSzPts val="3099"/>
              <a:buNone/>
            </a:pPr>
            <a:r>
              <a:t/>
            </a:r>
            <a:endParaRPr/>
          </a:p>
          <a:p>
            <a:pPr indent="-153458" lvl="0" marL="38199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13294B"/>
              </a:buClr>
              <a:buSzPts val="3599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90" name="Google Shape;90;p5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Sign-Magnitude Representation</a:t>
            </a:r>
            <a:endParaRPr/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Range:</a:t>
            </a:r>
            <a:r>
              <a:rPr lang="en-US"/>
              <a:t> -2</a:t>
            </a:r>
            <a:r>
              <a:rPr baseline="30000" lang="en-US"/>
              <a:t>k-1</a:t>
            </a:r>
            <a:r>
              <a:rPr lang="en-US"/>
              <a:t> to 2</a:t>
            </a:r>
            <a:r>
              <a:rPr baseline="30000" lang="en-US"/>
              <a:t>k-1</a:t>
            </a:r>
            <a:r>
              <a:rPr lang="en-US"/>
              <a:t> - 1 for </a:t>
            </a:r>
            <a:r>
              <a:rPr b="1" i="1" lang="en-US"/>
              <a:t>k</a:t>
            </a:r>
            <a:r>
              <a:rPr lang="en-US"/>
              <a:t> bits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Overflow Conditions:</a:t>
            </a:r>
            <a:r>
              <a:rPr lang="en-US"/>
              <a:t> Adding two numbers with the same MSB yields a result with a different MSB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Extending:</a:t>
            </a:r>
            <a:r>
              <a:rPr lang="en-US"/>
              <a:t> Pad the left with value of the MSB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Uses the same logic as the unsigned representation does for arithmetic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Negative when the MSB is 1</a:t>
            </a:r>
            <a:endParaRPr/>
          </a:p>
        </p:txBody>
      </p:sp>
      <p:sp>
        <p:nvSpPr>
          <p:cNvPr id="97" name="Google Shape;97;p6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Two’s Complement Representation</a:t>
            </a:r>
            <a:endParaRPr/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Decimal to 2’s Comp.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Positive Numbers:</a:t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Treat as an unsigned number and convert to binary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Negative Numbers: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Convert the magnitude as an unsigned number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Negate and add one</a:t>
            </a:r>
            <a:endParaRPr/>
          </a:p>
        </p:txBody>
      </p:sp>
      <p:sp>
        <p:nvSpPr>
          <p:cNvPr id="104" name="Google Shape;104;p7"/>
          <p:cNvSpPr txBox="1"/>
          <p:nvPr>
            <p:ph idx="2" type="body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2’s Comp. to Decimal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MSB is 0 (Positive):</a:t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Treat as an unsigned binary number and convert to decimal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None/>
            </a:pPr>
            <a:r>
              <a:rPr b="1" lang="en-US" sz="2400"/>
              <a:t>MSB is 1 (Negative):</a:t>
            </a:r>
            <a:r>
              <a:rPr lang="en-US" sz="2400"/>
              <a:t>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Negate and add one to obtain the magnitude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Convert the magnitude as an unsigned number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Calibri"/>
              <a:buAutoNum type="arabicPeriod"/>
            </a:pPr>
            <a:r>
              <a:rPr lang="en-US" sz="2400"/>
              <a:t>Add a negative sign to the magnitude</a:t>
            </a:r>
            <a:endParaRPr/>
          </a:p>
        </p:txBody>
      </p:sp>
      <p:sp>
        <p:nvSpPr>
          <p:cNvPr id="105" name="Google Shape;105;p7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Two’s Complement Representation (cont.)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610626" y="6515705"/>
            <a:ext cx="125963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 Fact: First negating a number then adding one produces the same result as first subtracting one then negating!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Unsigned Addition:</a:t>
            </a:r>
            <a:endParaRPr/>
          </a:p>
        </p:txBody>
      </p:sp>
      <p:sp>
        <p:nvSpPr>
          <p:cNvPr id="113" name="Google Shape;113;p8"/>
          <p:cNvSpPr txBox="1"/>
          <p:nvPr>
            <p:ph idx="2" type="body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None/>
            </a:pPr>
            <a:r>
              <a:rPr lang="en-US"/>
              <a:t>Two’s Complement Addition:</a:t>
            </a:r>
            <a:endParaRPr/>
          </a:p>
        </p:txBody>
      </p:sp>
      <p:sp>
        <p:nvSpPr>
          <p:cNvPr id="114" name="Google Shape;114;p8"/>
          <p:cNvSpPr txBox="1"/>
          <p:nvPr>
            <p:ph idx="3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Unsigned &amp; Two’s Complement Arithmetic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26" y="2457450"/>
            <a:ext cx="31432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4847" y="2457450"/>
            <a:ext cx="31432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/>
          <p:nvPr/>
        </p:nvSpPr>
        <p:spPr>
          <a:xfrm>
            <a:off x="829503" y="3352800"/>
            <a:ext cx="533709" cy="533400"/>
          </a:xfrm>
          <a:prstGeom prst="rect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610626" y="5023596"/>
            <a:ext cx="31432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when there is a carry 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8"/>
          <p:cNvCxnSpPr>
            <a:stCxn id="119" idx="0"/>
            <a:endCxn id="118" idx="2"/>
          </p:cNvCxnSpPr>
          <p:nvPr/>
        </p:nvCxnSpPr>
        <p:spPr>
          <a:xfrm rot="10800000">
            <a:off x="1096251" y="3886296"/>
            <a:ext cx="1086000" cy="1137300"/>
          </a:xfrm>
          <a:prstGeom prst="straightConnector1">
            <a:avLst/>
          </a:prstGeom>
          <a:noFill/>
          <a:ln cap="flat" cmpd="sng" w="25400">
            <a:solidFill>
              <a:srgbClr val="E84A2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1" name="Google Shape;121;p8"/>
          <p:cNvSpPr txBox="1"/>
          <p:nvPr/>
        </p:nvSpPr>
        <p:spPr>
          <a:xfrm>
            <a:off x="6030789" y="2765703"/>
            <a:ext cx="328453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there is a carry out, there is no overflow here (3 + -2 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10063723" y="3352800"/>
            <a:ext cx="533709" cy="533400"/>
          </a:xfrm>
          <a:prstGeom prst="rect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8"/>
          <p:cNvCxnSpPr>
            <a:stCxn id="121" idx="3"/>
            <a:endCxn id="122" idx="1"/>
          </p:cNvCxnSpPr>
          <p:nvPr/>
        </p:nvCxnSpPr>
        <p:spPr>
          <a:xfrm>
            <a:off x="9315326" y="3273534"/>
            <a:ext cx="748500" cy="345900"/>
          </a:xfrm>
          <a:prstGeom prst="straightConnector1">
            <a:avLst/>
          </a:prstGeom>
          <a:noFill/>
          <a:ln cap="flat" cmpd="sng" w="25400">
            <a:solidFill>
              <a:srgbClr val="E84A2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4" name="Google Shape;124;p8"/>
          <p:cNvSpPr/>
          <p:nvPr/>
        </p:nvSpPr>
        <p:spPr>
          <a:xfrm>
            <a:off x="1466850" y="3352800"/>
            <a:ext cx="2133600" cy="533400"/>
          </a:xfrm>
          <a:prstGeom prst="rect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2122797" y="3819495"/>
            <a:ext cx="829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4100" y="4152539"/>
            <a:ext cx="33051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/>
          <p:nvPr/>
        </p:nvSpPr>
        <p:spPr>
          <a:xfrm>
            <a:off x="10716439" y="3362325"/>
            <a:ext cx="2133600" cy="533400"/>
          </a:xfrm>
          <a:prstGeom prst="rect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1372386" y="3829020"/>
            <a:ext cx="829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10735120" y="5258847"/>
            <a:ext cx="2133600" cy="533400"/>
          </a:xfrm>
          <a:prstGeom prst="rect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1391067" y="5725542"/>
            <a:ext cx="8293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5802328" y="5377539"/>
            <a:ext cx="32099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only overflow when the MSB’s of the addends is different from the MSB of the 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0597432" y="6167279"/>
            <a:ext cx="122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0749832" y="4439769"/>
            <a:ext cx="533709" cy="1365068"/>
          </a:xfrm>
          <a:prstGeom prst="rect">
            <a:avLst/>
          </a:prstGeom>
          <a:noFill/>
          <a:ln cap="flat" cmpd="sng" w="38100">
            <a:solidFill>
              <a:srgbClr val="E84A2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8"/>
          <p:cNvCxnSpPr>
            <a:stCxn id="131" idx="3"/>
            <a:endCxn id="133" idx="1"/>
          </p:cNvCxnSpPr>
          <p:nvPr/>
        </p:nvCxnSpPr>
        <p:spPr>
          <a:xfrm flipH="1" rot="10800000">
            <a:off x="9012253" y="5122159"/>
            <a:ext cx="1737600" cy="917100"/>
          </a:xfrm>
          <a:prstGeom prst="straightConnector1">
            <a:avLst/>
          </a:prstGeom>
          <a:noFill/>
          <a:ln cap="flat" cmpd="sng" w="25400">
            <a:solidFill>
              <a:srgbClr val="E84A2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995" lvl="0" marL="381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Approximates decimals and very large or small numbers</a:t>
            </a:r>
            <a:endParaRPr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b="1" lang="en-US"/>
              <a:t>Conversion:</a:t>
            </a:r>
            <a:r>
              <a:rPr lang="en-US"/>
              <a:t> (-1)</a:t>
            </a:r>
            <a:r>
              <a:rPr b="1" baseline="30000" i="1" lang="en-US">
                <a:solidFill>
                  <a:srgbClr val="E84A26"/>
                </a:solidFill>
              </a:rPr>
              <a:t>sign</a:t>
            </a:r>
            <a:r>
              <a:rPr lang="en-US"/>
              <a:t> × 1.</a:t>
            </a:r>
            <a:r>
              <a:rPr b="1" i="1" lang="en-US">
                <a:solidFill>
                  <a:srgbClr val="E84A26"/>
                </a:solidFill>
              </a:rPr>
              <a:t>mantissa</a:t>
            </a:r>
            <a:r>
              <a:rPr lang="en-US"/>
              <a:t> × 2</a:t>
            </a:r>
            <a:r>
              <a:rPr baseline="30000" lang="en-US"/>
              <a:t>(</a:t>
            </a:r>
            <a:r>
              <a:rPr b="1" baseline="30000" i="1" lang="en-US">
                <a:solidFill>
                  <a:srgbClr val="E84A26"/>
                </a:solidFill>
              </a:rPr>
              <a:t>exponent</a:t>
            </a:r>
            <a:r>
              <a:rPr baseline="30000" lang="en-US"/>
              <a:t> - 127)</a:t>
            </a:r>
            <a:endParaRPr b="1" baseline="30000"/>
          </a:p>
          <a:p>
            <a:pPr indent="-381995" lvl="0" marL="38199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Noto Sans Symbols"/>
              <a:buChar char="▪"/>
            </a:pPr>
            <a:r>
              <a:rPr lang="en-US"/>
              <a:t>Special Meanings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Exponent is 255: +/- infinity (depending on sign bit) when mantissa is 0, otherwise NaN (not a number) when mantissa is non-zero</a:t>
            </a:r>
            <a:endParaRPr/>
          </a:p>
          <a:p>
            <a:pPr indent="-318330" lvl="1" marL="827657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13294B"/>
              </a:buClr>
              <a:buSzPts val="2700"/>
              <a:buChar char="–"/>
            </a:pPr>
            <a:r>
              <a:rPr lang="en-US" sz="2700"/>
              <a:t>Exponent is 0: Denormalized number (leading 1 before mantissa is replaced with a 0)</a:t>
            </a:r>
            <a:endParaRPr/>
          </a:p>
        </p:txBody>
      </p:sp>
      <p:sp>
        <p:nvSpPr>
          <p:cNvPr id="140" name="Google Shape;140;p9"/>
          <p:cNvSpPr txBox="1"/>
          <p:nvPr>
            <p:ph idx="2" type="body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4800"/>
              <a:buNone/>
            </a:pPr>
            <a:r>
              <a:rPr lang="en-US"/>
              <a:t>IEEE 754 Floating Point Representation</a:t>
            </a:r>
            <a:endParaRPr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29504" y="7237049"/>
            <a:ext cx="533709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138" y="5191419"/>
            <a:ext cx="6361324" cy="178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Slides - Blue Tex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ver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