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2" r:id="rId6"/>
    <p:sldId id="273" r:id="rId7"/>
    <p:sldId id="274" r:id="rId8"/>
    <p:sldId id="257" r:id="rId9"/>
    <p:sldId id="259" r:id="rId10"/>
    <p:sldId id="260" r:id="rId11"/>
    <p:sldId id="261" r:id="rId12"/>
    <p:sldId id="258" r:id="rId13"/>
    <p:sldId id="268" r:id="rId14"/>
    <p:sldId id="263" r:id="rId15"/>
    <p:sldId id="275" r:id="rId16"/>
    <p:sldId id="264" r:id="rId17"/>
    <p:sldId id="265" r:id="rId18"/>
    <p:sldId id="276" r:id="rId19"/>
    <p:sldId id="271" r:id="rId20"/>
    <p:sldId id="266" r:id="rId21"/>
    <p:sldId id="277" r:id="rId22"/>
    <p:sldId id="267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2019-05-02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2019-05-02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2019-05-02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2019-05-02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2019-05-02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2019-05-02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2019-05-02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2019-05-02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2019-05-02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2019-05-02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2019-05-02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2019-05-02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2019-05-02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Physics 213 Final Exam</a:t>
            </a:r>
            <a:br>
              <a:rPr lang="en-US" dirty="0"/>
            </a:br>
            <a:r>
              <a:rPr lang="en-US" dirty="0"/>
              <a:t>HKN 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  <a:p>
            <a:r>
              <a:rPr lang="en-US" dirty="0"/>
              <a:t>Alex Littlefield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469C-A6FA-4C2C-B4CB-09CD84B7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D7C8-4126-448D-9677-6BCA3C7A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problems, PLEASE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b="1" u="sng" dirty="0"/>
              <a:t>CHECK YOUR UNITS!!!</a:t>
            </a:r>
          </a:p>
          <a:p>
            <a:pPr lvl="1"/>
            <a:r>
              <a:rPr lang="en-US" dirty="0"/>
              <a:t>You will be shocked how many questions you can solve just matching units </a:t>
            </a:r>
          </a:p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083E-6063-461C-91FA-A47E3B56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C728-FE6C-4160-9B16-0AE07FA6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52C1-C920-47F8-B721-9D0606BF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F24350-5881-4FF5-B873-A199AF6F6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2308846"/>
            <a:ext cx="8824626" cy="593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5DE76-405A-42CA-9710-3A6C52E2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12498"/>
            <a:ext cx="8094428" cy="368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A42BC4-1B23-4A6C-8666-62A96C679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514" y="440836"/>
            <a:ext cx="1426179" cy="1440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D32EA-84A3-4209-81F5-6F3157BE9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3429000"/>
            <a:ext cx="8824626" cy="627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7B0D1-61AE-46F3-B02D-9687A86A4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4514" y="2081155"/>
            <a:ext cx="1426179" cy="2827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837697-004C-4B38-B9B8-DBBED7EF2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120" y="4406614"/>
            <a:ext cx="8824626" cy="617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E6F8C-DD8E-4AD5-9CDF-41FE3C4B1F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9765" y="5071212"/>
            <a:ext cx="1175676" cy="14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DDEF-7406-4B1B-BE1C-80F505F7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885C74-8785-40EE-B5C8-62A2EF6D3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3458" y="3468622"/>
            <a:ext cx="2554604" cy="2757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4E06A-83F5-4B4D-8A2E-F569DF67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753311"/>
            <a:ext cx="8843108" cy="560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B22CC-2053-4347-81F0-573361230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785" y="2277861"/>
            <a:ext cx="5436272" cy="354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E6F56-C1AE-4504-B0D9-D360F48AE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117" y="2610691"/>
            <a:ext cx="5576548" cy="857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679609-545C-41A2-9A5A-6FED6F584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7785" y="3793413"/>
            <a:ext cx="7654341" cy="806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1A78D9-71F8-4C00-95B2-F9FB1E469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117" y="4599965"/>
            <a:ext cx="4818146" cy="8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A411-9DE9-4989-84CD-A465C77C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F8ED61-677E-498B-A119-5D5128AF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3"/>
            <a:ext cx="7878021" cy="84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B174A-B0D3-4DC7-91BE-624AA5C0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76" y="1363354"/>
            <a:ext cx="912724" cy="1509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C6E47-CEDC-4F36-9222-65DE82D8F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785" y="2905813"/>
            <a:ext cx="2574429" cy="2382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13BF0-DD0A-4706-9267-7E0A188D2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2872859"/>
            <a:ext cx="7878021" cy="536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62855-B0AC-4F8F-8B3D-9A4C0CCF4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8" y="3588792"/>
            <a:ext cx="7878021" cy="508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FA1628-41B3-4476-95C9-C95552BE6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354" y="4097051"/>
            <a:ext cx="5918957" cy="1180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82517-5C9D-4370-8E74-203467C503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17" y="5495174"/>
            <a:ext cx="7878021" cy="807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82C5A3-9A90-4A0B-9082-72C17E5960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1572" y="5460890"/>
            <a:ext cx="1912856" cy="12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2ABD-0F8C-4B18-90A9-047249E3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BF339-2EED-4F09-9BD2-2972F93E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7" y="3262242"/>
            <a:ext cx="8478741" cy="1036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EE2C60-2898-4299-A8EB-070ED3F9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7" y="4153315"/>
            <a:ext cx="8478741" cy="911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CF7F0-E5B0-428E-96FB-50D5754B3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633" y="4036528"/>
            <a:ext cx="2192367" cy="1854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7F6E90-753F-4029-BED8-9C0F76B22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7" y="5174935"/>
            <a:ext cx="1349074" cy="1431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8DB12F-2E4A-45DB-87CE-48859CDC6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814" y="5442110"/>
            <a:ext cx="5722248" cy="8973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1DD3-ADA8-4767-8BC6-748E76E0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47075"/>
            <a:ext cx="9509760" cy="412762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6329-AC8E-4FC2-B56C-DD5BA2B2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488BC4-1A02-4336-8E55-B7A8BA7C3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2391132"/>
            <a:ext cx="9820600" cy="962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29D52-5AB1-4186-9BD8-D22B96BA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00" y="154488"/>
            <a:ext cx="3473303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320D16-966F-4A0A-AD81-7B50A36C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3576744"/>
            <a:ext cx="8845618" cy="303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B69B2-69A8-48E8-BE1C-EB7D8858A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7559" y="1857055"/>
            <a:ext cx="714441" cy="1496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5159B-1F11-4274-B34B-C0AE40483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5446" y="3576744"/>
            <a:ext cx="1816554" cy="1053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2445A-AEBB-4D9C-9BAF-4EC87F5BE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3091" y="4854030"/>
            <a:ext cx="1688909" cy="1703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C8856B-6AB1-4E21-8316-D3CF927A2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19" y="4854030"/>
            <a:ext cx="8877507" cy="527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0B7CE6-6A97-4C0F-8C7D-A034E28ED9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4962" y="5424593"/>
            <a:ext cx="7100888" cy="7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7019-56A4-4C66-887E-69644D6F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9B213F-184F-4199-9FEA-212858BEE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4397" y="467359"/>
            <a:ext cx="2257058" cy="2420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C6450-7349-4178-909E-18207D2E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677468"/>
            <a:ext cx="7930160" cy="793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BA394-6D14-400D-A733-5ACB0DA26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2470484"/>
            <a:ext cx="6262838" cy="303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0A962-579C-472F-988D-B791D0931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907" y="2768696"/>
            <a:ext cx="1865146" cy="1328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4B7CA-2064-4E6B-A09C-505652C28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9" y="4097108"/>
            <a:ext cx="5220101" cy="305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73EAA6-04C8-4183-BF78-6EED87C14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3907" y="4395320"/>
            <a:ext cx="1865146" cy="1318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942522-E088-4542-BD1D-EB58C729F7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119" y="5697302"/>
            <a:ext cx="7177239" cy="284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89AA0-E86F-4796-9C8B-0D96E05CE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3907" y="5981805"/>
            <a:ext cx="6359528" cy="274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D66879-EDE0-4610-ADF0-1A9CB9F73D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1279" y="5714245"/>
            <a:ext cx="1310109" cy="842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A506E9-D227-426C-9928-25CD76D820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5621" y="3172081"/>
            <a:ext cx="4537815" cy="2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8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645E-783F-4BA2-AD12-B92162C8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C65427-D7B4-494B-A299-8630EE6CF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8465489" cy="885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40EF6-465C-46B9-AB34-7CB3243D4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837" y="2954155"/>
            <a:ext cx="3846325" cy="98666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97C16A1-13A2-420C-A836-950D6456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867" y="5166827"/>
            <a:ext cx="8478741" cy="584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7202A-F92F-4998-9E19-F10A14611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867" y="4340331"/>
            <a:ext cx="8478741" cy="853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90970-00BB-4C3A-9551-3CBEF4DF0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3233" y="4308618"/>
            <a:ext cx="1108793" cy="1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8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8AC4-1131-473A-859B-E1EB44F9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2007 and Sample Final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F1690F-7780-43EB-854D-142A9DE68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8212548" cy="1042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D010D-ADF6-445F-8532-992225A6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109" y="2743200"/>
            <a:ext cx="1163553" cy="1312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975A9-E549-419A-86DC-EC1AAAF32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4192503"/>
            <a:ext cx="8212548" cy="795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AA74D-E7B7-444E-AC8F-4730E46B5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108" y="4988094"/>
            <a:ext cx="5134415" cy="851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4F72B-715F-468A-83C7-9319063B1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803" y="5125017"/>
            <a:ext cx="2758797" cy="16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06FB-E1A0-4133-B939-E5186DA7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5543-27D8-48F1-B336-AE25428C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units</a:t>
            </a:r>
          </a:p>
        </p:txBody>
      </p:sp>
    </p:spTree>
    <p:extLst>
      <p:ext uri="{BB962C8B-B14F-4D97-AF65-F5344CB8AC3E}">
        <p14:creationId xmlns:p14="http://schemas.microsoft.com/office/powerpoint/2010/main" val="12340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FF68-58D6-4835-ADED-55969403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F5B840-624B-4E5A-9776-BA08A52B0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700784"/>
            <a:ext cx="9395067" cy="625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F7B90-4565-4015-B794-49026E11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454442"/>
            <a:ext cx="54102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ED950-69DA-47B9-9440-2CEAFF364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317" y="2741382"/>
            <a:ext cx="1579145" cy="1429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01393-0E88-4456-8359-43771441A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9" y="4352945"/>
            <a:ext cx="7365007" cy="331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10FE4E-3116-43EC-9311-285A9F881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317" y="4650392"/>
            <a:ext cx="1434767" cy="9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30E8-78DF-426A-8614-11EB8978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8CEEB4-DE6C-4C44-B073-8E2E92DA4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700784"/>
            <a:ext cx="9775214" cy="1924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641D01-5BDF-49BB-9EED-27048EE2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3625516"/>
            <a:ext cx="2781701" cy="1448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AF352-C92C-4E41-83DC-0BDE765CB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5340698"/>
            <a:ext cx="4648200" cy="321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C10EE-E863-458A-B09F-2F7AA2527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5662272"/>
            <a:ext cx="7365479" cy="1011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8F49BA-3CB7-4A4C-A353-6489573AE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236" y="3947090"/>
            <a:ext cx="3775098" cy="15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DC47-04F1-4D84-A4BD-684933BD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volume is constant: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C7F8-783F-4E17-B5F7-BAD4005B4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E490-5941-4899-9AB9-81D0F216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Entropy, Temperature, and the Second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u="sng" dirty="0">
                    <a:latin typeface="Cambria Math" panose="02040503050406030204" pitchFamily="18" charset="0"/>
                  </a:rPr>
                  <a:t>CHECK YOUR UNITS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number of microstates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an Isolated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𝑈𝑛𝑖𝑣𝑒𝑟𝑠𝑒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the process is reversible</a:t>
                </a:r>
              </a:p>
              <a:p>
                <a:r>
                  <a:rPr lang="en-US" dirty="0"/>
                  <a:t>Temperature: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𝑑𝑈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7136A-296A-480A-8FE4-04E52E775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8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0D4F-671B-421E-9C40-16BAC878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/>
          <a:lstStyle/>
          <a:p>
            <a:r>
              <a:rPr lang="en-US" dirty="0"/>
              <a:t>Engines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C5490-7590-4428-857F-B1F6B9CFC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532697"/>
                <a:ext cx="9509760" cy="4127627"/>
              </a:xfrm>
            </p:spPr>
            <p:txBody>
              <a:bodyPr/>
              <a:lstStyle/>
              <a:p>
                <a:r>
                  <a:rPr lang="en-US" dirty="0"/>
                  <a:t>Hot and Cold Reservoirs: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Engine Efficiency: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𝑒𝑛𝑔𝑖𝑛𝑒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𝐶𝑎𝑟𝑛𝑜𝑡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𝐶𝑎𝑟𝑛𝑜𝑡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 Processes that are adiabatic or isothermal are reversible </a:t>
                </a:r>
              </a:p>
              <a:p>
                <a:r>
                  <a:rPr lang="en-US" dirty="0"/>
                  <a:t>Follow table is  for EXPANSION ONLY!!!</a:t>
                </a:r>
              </a:p>
              <a:p>
                <a:pPr lvl="1"/>
                <a:r>
                  <a:rPr lang="en-US" dirty="0"/>
                  <a:t>Reverse signs for Compression </a:t>
                </a:r>
              </a:p>
              <a:p>
                <a:pPr marL="4572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C5490-7590-4428-857F-B1F6B9CFC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532697"/>
                <a:ext cx="9509760" cy="4127627"/>
              </a:xfrm>
              <a:blipFill>
                <a:blip r:embed="rId2"/>
                <a:stretch>
                  <a:fillRect t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C1DEE0-00C8-4BDE-975A-3BFE95B0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103" y="309117"/>
            <a:ext cx="2589440" cy="2524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035E10C-9BEF-42A2-BBB6-8CB01CA779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24652"/>
                  </p:ext>
                </p:extLst>
              </p:nvPr>
            </p:nvGraphicFramePr>
            <p:xfrm>
              <a:off x="1200149" y="4596574"/>
              <a:ext cx="9974394" cy="2261426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362913">
                      <a:extLst>
                        <a:ext uri="{9D8B030D-6E8A-4147-A177-3AD203B41FA5}">
                          <a16:colId xmlns:a16="http://schemas.microsoft.com/office/drawing/2014/main" val="1041983302"/>
                        </a:ext>
                      </a:extLst>
                    </a:gridCol>
                    <a:gridCol w="1187441">
                      <a:extLst>
                        <a:ext uri="{9D8B030D-6E8A-4147-A177-3AD203B41FA5}">
                          <a16:colId xmlns:a16="http://schemas.microsoft.com/office/drawing/2014/main" val="1990933876"/>
                        </a:ext>
                      </a:extLst>
                    </a:gridCol>
                    <a:gridCol w="1450508">
                      <a:extLst>
                        <a:ext uri="{9D8B030D-6E8A-4147-A177-3AD203B41FA5}">
                          <a16:colId xmlns:a16="http://schemas.microsoft.com/office/drawing/2014/main" val="1568837698"/>
                        </a:ext>
                      </a:extLst>
                    </a:gridCol>
                    <a:gridCol w="1257470">
                      <a:extLst>
                        <a:ext uri="{9D8B030D-6E8A-4147-A177-3AD203B41FA5}">
                          <a16:colId xmlns:a16="http://schemas.microsoft.com/office/drawing/2014/main" val="4284673345"/>
                        </a:ext>
                      </a:extLst>
                    </a:gridCol>
                    <a:gridCol w="1573476">
                      <a:extLst>
                        <a:ext uri="{9D8B030D-6E8A-4147-A177-3AD203B41FA5}">
                          <a16:colId xmlns:a16="http://schemas.microsoft.com/office/drawing/2014/main" val="1553420153"/>
                        </a:ext>
                      </a:extLst>
                    </a:gridCol>
                    <a:gridCol w="1827833">
                      <a:extLst>
                        <a:ext uri="{9D8B030D-6E8A-4147-A177-3AD203B41FA5}">
                          <a16:colId xmlns:a16="http://schemas.microsoft.com/office/drawing/2014/main" val="3886477239"/>
                        </a:ext>
                      </a:extLst>
                    </a:gridCol>
                    <a:gridCol w="1314753">
                      <a:extLst>
                        <a:ext uri="{9D8B030D-6E8A-4147-A177-3AD203B41FA5}">
                          <a16:colId xmlns:a16="http://schemas.microsoft.com/office/drawing/2014/main" val="3600204290"/>
                        </a:ext>
                      </a:extLst>
                    </a:gridCol>
                  </a:tblGrid>
                  <a:tr h="5792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Reversible?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𝒃𝒚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=∫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𝑷𝒅𝑽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𝐛𝐲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𝒅𝑸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419747"/>
                      </a:ext>
                    </a:extLst>
                  </a:tr>
                  <a:tr h="314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Isobaric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568336"/>
                      </a:ext>
                    </a:extLst>
                  </a:tr>
                  <a:tr h="314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Isothermal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293634"/>
                      </a:ext>
                    </a:extLst>
                  </a:tr>
                  <a:tr h="420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Adiabatic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6170737"/>
                      </a:ext>
                    </a:extLst>
                  </a:tr>
                  <a:tr h="314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Isochoric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846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035E10C-9BEF-42A2-BBB6-8CB01CA779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24652"/>
                  </p:ext>
                </p:extLst>
              </p:nvPr>
            </p:nvGraphicFramePr>
            <p:xfrm>
              <a:off x="1200149" y="4596574"/>
              <a:ext cx="9974394" cy="2261426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362913">
                      <a:extLst>
                        <a:ext uri="{9D8B030D-6E8A-4147-A177-3AD203B41FA5}">
                          <a16:colId xmlns:a16="http://schemas.microsoft.com/office/drawing/2014/main" val="1041983302"/>
                        </a:ext>
                      </a:extLst>
                    </a:gridCol>
                    <a:gridCol w="1187441">
                      <a:extLst>
                        <a:ext uri="{9D8B030D-6E8A-4147-A177-3AD203B41FA5}">
                          <a16:colId xmlns:a16="http://schemas.microsoft.com/office/drawing/2014/main" val="1990933876"/>
                        </a:ext>
                      </a:extLst>
                    </a:gridCol>
                    <a:gridCol w="1450508">
                      <a:extLst>
                        <a:ext uri="{9D8B030D-6E8A-4147-A177-3AD203B41FA5}">
                          <a16:colId xmlns:a16="http://schemas.microsoft.com/office/drawing/2014/main" val="1568837698"/>
                        </a:ext>
                      </a:extLst>
                    </a:gridCol>
                    <a:gridCol w="1257470">
                      <a:extLst>
                        <a:ext uri="{9D8B030D-6E8A-4147-A177-3AD203B41FA5}">
                          <a16:colId xmlns:a16="http://schemas.microsoft.com/office/drawing/2014/main" val="4284673345"/>
                        </a:ext>
                      </a:extLst>
                    </a:gridCol>
                    <a:gridCol w="1573476">
                      <a:extLst>
                        <a:ext uri="{9D8B030D-6E8A-4147-A177-3AD203B41FA5}">
                          <a16:colId xmlns:a16="http://schemas.microsoft.com/office/drawing/2014/main" val="1553420153"/>
                        </a:ext>
                      </a:extLst>
                    </a:gridCol>
                    <a:gridCol w="1827833">
                      <a:extLst>
                        <a:ext uri="{9D8B030D-6E8A-4147-A177-3AD203B41FA5}">
                          <a16:colId xmlns:a16="http://schemas.microsoft.com/office/drawing/2014/main" val="3886477239"/>
                        </a:ext>
                      </a:extLst>
                    </a:gridCol>
                    <a:gridCol w="1314753">
                      <a:extLst>
                        <a:ext uri="{9D8B030D-6E8A-4147-A177-3AD203B41FA5}">
                          <a16:colId xmlns:a16="http://schemas.microsoft.com/office/drawing/2014/main" val="3600204290"/>
                        </a:ext>
                      </a:extLst>
                    </a:gridCol>
                  </a:tblGrid>
                  <a:tr h="6741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Reversible?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7874" t="-4505" r="-374879" b="-2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35271" t="-4505" r="-200775" b="-2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4333" t="-4505" r="-72667" b="-2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8796" t="-4505" r="-926" b="-248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54197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Isobaric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385" t="-193333" r="-626154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5683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Isothermal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385" t="-293333" r="-626154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293634"/>
                      </a:ext>
                    </a:extLst>
                  </a:tr>
                  <a:tr h="489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Adiabatic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385" t="-295000" r="-626154" b="-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61707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Isochoric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385" t="-526667" r="-62615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&lt;0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58462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7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50BE-3300-4360-B2AB-C64FEB7C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Energy and Chemical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8AA7C-1A6D-4B90-8757-7A2C45CFA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01952"/>
                <a:ext cx="9509760" cy="45951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Helmholtz Free Energy: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𝑠𝑦𝑠𝑡𝑒𝑚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𝑠𝑦𝑠𝑡𝑒𝑚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𝑒𝑛𝑣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𝑠𝑦𝑠𝑡𝑒𝑚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Joules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maximum work that can be obtained from a system as it comes to equilibrium is just the negative change in Helmholtz Free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𝑒𝑞𝑢𝑖𝑙𝑖𝑏𝑟𝑖𝑢𝑚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Helmholtz Free Energy is minimized at equilibrium</a:t>
                </a:r>
              </a:p>
              <a:p>
                <a:r>
                  <a:rPr lang="en-US" dirty="0"/>
                  <a:t>Chemical Potential: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Particle exchange will occur between two states until they have the same chemical potential</a:t>
                </a:r>
              </a:p>
              <a:p>
                <a:pPr lvl="2"/>
                <a:r>
                  <a:rPr lang="en-US" dirty="0"/>
                  <a:t>This is the equilibrium condition</a:t>
                </a:r>
              </a:p>
              <a:p>
                <a:pPr lvl="1"/>
                <a:r>
                  <a:rPr lang="en-US" dirty="0"/>
                  <a:t>Ideal Gas: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/>
                  <a:t> is the quantum density or the density of available states</a:t>
                </a:r>
              </a:p>
              <a:p>
                <a:pPr lvl="1"/>
                <a:r>
                  <a:rPr lang="en-US" dirty="0"/>
                  <a:t>Ideal Solution (Low concentrations):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𝑠𝑜𝑙𝑢𝑡𝑒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𝑠𝑜𝑙𝑣𝑒𝑛𝑡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Simplified Semiconductor: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𝑐𝑜𝑛𝑑𝑢𝑐𝑡𝑖𝑜𝑛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the bandgap energy</a:t>
                </a: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8AA7C-1A6D-4B90-8757-7A2C45CFA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01952"/>
                <a:ext cx="9509760" cy="4595101"/>
              </a:xfrm>
              <a:blipFill>
                <a:blip r:embed="rId2"/>
                <a:stretch>
                  <a:fillRect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B203-4DD3-4293-B8E1-508560E1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Free Energy and the Fundamental Thermodynamic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07EBC-9D3A-48E5-B44D-F310F9557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Gibbs Free Energy: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𝑃𝑑𝑉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𝑇𝑑𝑆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𝑑𝑁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Helmholtz Free Energy is the work that you put into a system to create it at constant T and V</a:t>
                </a:r>
              </a:p>
              <a:p>
                <a:pPr lvl="1"/>
                <a:r>
                  <a:rPr lang="en-US" dirty="0"/>
                  <a:t>Gibbs Free Energy is the work that you put into a system to create it at constant T and P</a:t>
                </a:r>
              </a:p>
              <a:p>
                <a:pPr lvl="1"/>
                <a:r>
                  <a:rPr lang="en-US" dirty="0"/>
                  <a:t>At Equilibrium and fixed Temperature and Pressure: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r>
                  <a:rPr lang="en-US" dirty="0"/>
                  <a:t>Fundamental Equilibrium Relation: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Rest in Peace Vapor Pressure.  That topic sucked to teach at review sessions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07EBC-9D3A-48E5-B44D-F310F9557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33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E94E-6E14-4B78-86D4-448B378D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Changes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2D4FB-F3ED-46C1-BBFA-82F50EDB6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Enthalpy (H):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Latent Heat: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𝑣𝑎𝑝𝑜𝑟𝑖𝑧𝑎𝑡𝑖𝑜𝑛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𝑙𝑖𝑞𝑢𝑖𝑑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2D4FB-F3ED-46C1-BBFA-82F50EDB6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4C8B18C-513B-496D-A8BD-3DD8F271E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3" y="2871537"/>
            <a:ext cx="4442669" cy="3158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847FB-9A01-4013-AB4C-406C39853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300" y="317524"/>
            <a:ext cx="2454975" cy="2766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36DE7-7FEE-46EB-9B48-EA56CC37D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10179"/>
            <a:ext cx="44862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1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8836-DD97-4D7F-850A-F2452424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Radiation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6B0E4-FB77-479B-A630-136943004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material above absolute zero will radiate thermal energy</a:t>
                </a:r>
              </a:p>
              <a:p>
                <a:r>
                  <a:rPr lang="en-US" dirty="0"/>
                  <a:t>Radiation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amount of power radiated by an object per unit area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𝑆𝐵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Emissivity or Absorbance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Represents the materials ability to absorb light.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6B0E4-FB77-479B-A630-136943004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58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3686</TotalTime>
  <Words>617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Banded Design Teal 16x9</vt:lpstr>
      <vt:lpstr>Physics 213 Final Exam HKN Review Session</vt:lpstr>
      <vt:lpstr>First Law of Life</vt:lpstr>
      <vt:lpstr>First Law of Thermodynamics</vt:lpstr>
      <vt:lpstr>Entropy, Temperature, and the Second Law of Thermodynamics</vt:lpstr>
      <vt:lpstr>Engines</vt:lpstr>
      <vt:lpstr>Free Energy and Chemical Potential</vt:lpstr>
      <vt:lpstr>Gibbs Free Energy and the Fundamental Thermodynamic Relation</vt:lpstr>
      <vt:lpstr>Phase Changes</vt:lpstr>
      <vt:lpstr>Thermal Radiation</vt:lpstr>
      <vt:lpstr>Exam Advice</vt:lpstr>
      <vt:lpstr>Past Exam Questions</vt:lpstr>
      <vt:lpstr>Spring 2013</vt:lpstr>
      <vt:lpstr>Spring 2014</vt:lpstr>
      <vt:lpstr>Spring 2014</vt:lpstr>
      <vt:lpstr>Spring 2013</vt:lpstr>
      <vt:lpstr>Sample Final</vt:lpstr>
      <vt:lpstr>Fall 2007</vt:lpstr>
      <vt:lpstr>Spring 2013</vt:lpstr>
      <vt:lpstr>Fall 2007 and Sample Final</vt:lpstr>
      <vt:lpstr>Sample Final</vt:lpstr>
      <vt:lpstr>Sample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213 Final Exam HKN Review Session</dc:title>
  <dc:creator>Steven Kolaczkowski</dc:creator>
  <cp:lastModifiedBy>Steven Kolaczkowski</cp:lastModifiedBy>
  <cp:revision>47</cp:revision>
  <dcterms:created xsi:type="dcterms:W3CDTF">2018-05-04T19:14:38Z</dcterms:created>
  <dcterms:modified xsi:type="dcterms:W3CDTF">2019-05-02T20:25:58Z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