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 id="276" r:id="rId19"/>
    <p:sldId id="274" r:id="rId20"/>
    <p:sldId id="271"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10/6/2018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10/6/2018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limatestations.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HKN ECE 313 Exam 1 Review Session</a:t>
            </a:r>
          </a:p>
        </p:txBody>
      </p:sp>
      <p:sp>
        <p:nvSpPr>
          <p:cNvPr id="3" name="Subtitle 2"/>
          <p:cNvSpPr>
            <a:spLocks noGrp="1"/>
          </p:cNvSpPr>
          <p:nvPr>
            <p:ph type="subTitle" idx="1"/>
          </p:nvPr>
        </p:nvSpPr>
        <p:spPr/>
        <p:txBody>
          <a:bodyPr>
            <a:normAutofit lnSpcReduction="10000"/>
          </a:bodyPr>
          <a:lstStyle/>
          <a:p>
            <a:r>
              <a:rPr lang="en-US" dirty="0"/>
              <a:t>Corey Snyder</a:t>
            </a:r>
          </a:p>
          <a:p>
            <a:r>
              <a:rPr lang="en-US" dirty="0" err="1" smtClean="0"/>
              <a:t>Abhinav</a:t>
            </a:r>
            <a:r>
              <a:rPr lang="en-US" dirty="0" smtClean="0"/>
              <a:t> Das</a:t>
            </a:r>
          </a:p>
          <a:p>
            <a:r>
              <a:rPr lang="en-US" dirty="0" err="1" smtClean="0"/>
              <a:t>Abhi</a:t>
            </a:r>
            <a:r>
              <a:rPr lang="en-US" dirty="0" smtClean="0"/>
              <a:t> Kamboj</a:t>
            </a:r>
            <a:endParaRPr lang="en-US" dirty="0"/>
          </a:p>
        </p:txBody>
      </p:sp>
    </p:spTree>
    <p:extLst>
      <p:ext uri="{BB962C8B-B14F-4D97-AF65-F5344CB8AC3E}">
        <p14:creationId xmlns:p14="http://schemas.microsoft.com/office/powerpoint/2010/main" val="36591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237" y="964692"/>
            <a:ext cx="7883236" cy="1188720"/>
          </a:xfrm>
        </p:spPr>
        <p:txBody>
          <a:bodyPr/>
          <a:lstStyle/>
          <a:p>
            <a:r>
              <a:rPr lang="en-US" dirty="0"/>
              <a:t>Markov and Chebyshev Inequalities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00411"/>
              </a:xfrm>
            </p:spPr>
            <p:txBody>
              <a:bodyPr>
                <a:normAutofit/>
              </a:bodyPr>
              <a:lstStyle/>
              <a:p>
                <a:r>
                  <a:rPr lang="en-US" dirty="0"/>
                  <a:t>Markov’s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𝑐</m:t>
                        </m:r>
                      </m:den>
                    </m:f>
                  </m:oMath>
                </a14:m>
                <a:endParaRPr lang="en-US" dirty="0"/>
              </a:p>
              <a:p>
                <a:r>
                  <a:rPr lang="en-US" dirty="0"/>
                  <a:t>Chebyshev’s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𝜇</m:t>
                            </m:r>
                          </m:e>
                        </m:d>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r>
                      <a:rPr lang="en-US" b="0" i="1" smtClean="0">
                        <a:latin typeface="Cambria Math" panose="02040503050406030204" pitchFamily="18" charset="0"/>
                      </a:rPr>
                      <m:t> , </m:t>
                    </m:r>
                  </m:oMath>
                </a14:m>
                <a:r>
                  <a:rPr lang="en-US" b="0" i="0" dirty="0">
                    <a:latin typeface="+mj-lt"/>
                  </a:rPr>
                  <a:t>commonly rewritten with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r>
                  <a:rPr lang="en-US" sz="1600" dirty="0"/>
                  <a:t>Confidence Intervals with Binomial RV: Derivation on Page 51/52 of text (read it!)</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e>
                    </m:d>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is the estimated value of p, n is the number of trials and </a:t>
                </a:r>
                <a14:m>
                  <m:oMath xmlns:m="http://schemas.openxmlformats.org/officeDocument/2006/math">
                    <m:r>
                      <a:rPr lang="en-US" i="1">
                        <a:latin typeface="Cambria Math" panose="02040503050406030204" pitchFamily="18" charset="0"/>
                      </a:rPr>
                      <m:t>1 −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is our confidence level</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t> is referred to as half of the confidence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00411"/>
              </a:xfrm>
              <a:blipFill>
                <a:blip r:embed="rId2"/>
                <a:stretch>
                  <a:fillRect l="-473" t="-988"/>
                </a:stretch>
              </a:blipFill>
            </p:spPr>
            <p:txBody>
              <a:bodyPr/>
              <a:lstStyle/>
              <a:p>
                <a:r>
                  <a:rPr lang="en-US">
                    <a:noFill/>
                  </a:rPr>
                  <a:t> </a:t>
                </a:r>
              </a:p>
            </p:txBody>
          </p:sp>
        </mc:Fallback>
      </mc:AlternateContent>
    </p:spTree>
    <p:extLst>
      <p:ext uri="{BB962C8B-B14F-4D97-AF65-F5344CB8AC3E}">
        <p14:creationId xmlns:p14="http://schemas.microsoft.com/office/powerpoint/2010/main" val="24494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2094"/>
            <a:ext cx="7729728" cy="1188720"/>
          </a:xfrm>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0195" y="1738747"/>
                <a:ext cx="8651609" cy="4973782"/>
              </a:xfrm>
            </p:spPr>
            <p:txBody>
              <a:bodyPr>
                <a:normAutofit fontScale="92500"/>
              </a:bodyPr>
              <a:lstStyle/>
              <a:p>
                <a:r>
                  <a:rPr lang="en-US" dirty="0"/>
                  <a:t>Given the </a:t>
                </a:r>
                <a:r>
                  <a:rPr lang="en-US" dirty="0" err="1"/>
                  <a:t>pmf</a:t>
                </a:r>
                <a:r>
                  <a:rPr lang="en-US" dirty="0"/>
                  <a:t> of two hypotheses, we want to determine which hypothesis is most likely true from a given observation </a:t>
                </a:r>
                <a14:m>
                  <m:oMath xmlns:m="http://schemas.openxmlformats.org/officeDocument/2006/math">
                    <m:r>
                      <a:rPr lang="en-US" b="0" i="1" smtClean="0">
                        <a:latin typeface="Cambria Math" panose="02040503050406030204" pitchFamily="18" charset="0"/>
                      </a:rPr>
                      <m:t>𝑘</m:t>
                    </m:r>
                  </m:oMath>
                </a14:m>
                <a:endParaRPr lang="en-US" dirty="0"/>
              </a:p>
              <a:p>
                <a:r>
                  <a:rPr lang="en-US" dirty="0"/>
                  <a:t>Maximum Likelihood (ML) Rule</a:t>
                </a:r>
              </a:p>
              <a:p>
                <a:pPr lvl="1"/>
                <a14:m>
                  <m:oMath xmlns:m="http://schemas.openxmlformats.org/officeDocument/2006/math">
                    <m:r>
                      <m:rPr>
                        <m:sty m:val="p"/>
                      </m:rPr>
                      <a:rPr lang="en-US" b="0" i="0" dirty="0" smtClean="0">
                        <a:latin typeface="Cambria Math" panose="02040503050406030204" pitchFamily="18" charset="0"/>
                      </a:rPr>
                      <m:t>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den>
                    </m:f>
                  </m:oMath>
                </a14:m>
                <a:endParaRPr lang="en-US" dirty="0"/>
              </a:p>
              <a:p>
                <a:pPr lvl="1"/>
                <a14:m>
                  <m:oMath xmlns:m="http://schemas.openxmlformats.org/officeDocument/2006/math">
                    <m:r>
                      <m:rPr>
                        <m:sty m:val="p"/>
                      </m:rPr>
                      <a:rPr lang="en-US" b="0" i="0" smtClean="0">
                        <a:latin typeface="Cambria Math" panose="02040503050406030204" pitchFamily="18" charset="0"/>
                      </a:rPr>
                      <m:t>Λ</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&gt;1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
                            <m:r>
                              <a:rPr lang="en-US" b="0" i="1" smtClean="0">
                                <a:latin typeface="Cambria Math" panose="02040503050406030204" pitchFamily="18" charset="0"/>
                              </a:rPr>
                              <m:t>&lt;1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qArr>
                      </m:e>
                    </m:d>
                  </m:oMath>
                </a14:m>
                <a:endParaRPr lang="en-US" b="0" dirty="0"/>
              </a:p>
              <a:p>
                <a:r>
                  <a:rPr lang="en-US" dirty="0"/>
                  <a:t>Maximum a Posteriori (MAP) Rule</a:t>
                </a:r>
              </a:p>
              <a:p>
                <a:pPr lvl="1"/>
                <a:r>
                  <a:rPr lang="en-US" dirty="0"/>
                  <a:t>Prior probabilities: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𝑡𝑟𝑢𝑒</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same as </a:t>
                </a:r>
                <a14:m>
                  <m:oMath xmlns:m="http://schemas.openxmlformats.org/officeDocument/2006/math">
                    <m:r>
                      <m:rPr>
                        <m:sty m:val="p"/>
                      </m:rPr>
                      <a:rPr lang="en-US">
                        <a:latin typeface="Cambria Math" panose="02040503050406030204" pitchFamily="18" charset="0"/>
                      </a:rPr>
                      <m:t>Λ</m:t>
                    </m:r>
                    <m:d>
                      <m:dPr>
                        <m:ctrlPr>
                          <a:rPr lang="en-US" i="1">
                            <a:latin typeface="Cambria Math" panose="02040503050406030204" pitchFamily="18" charset="0"/>
                          </a:rPr>
                        </m:ctrlPr>
                      </m:dPr>
                      <m:e>
                        <m:r>
                          <m:rPr>
                            <m:sty m:val="p"/>
                          </m:rPr>
                          <a:rPr lang="en-US">
                            <a:latin typeface="Cambria Math" panose="02040503050406030204" pitchFamily="18" charset="0"/>
                          </a:rPr>
                          <m:t>k</m:t>
                        </m:r>
                      </m:e>
                    </m:d>
                    <m:r>
                      <a:rPr lang="en-US">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r>
                      <a:rPr lang="en-US" b="0" i="1" smtClean="0">
                        <a:latin typeface="Cambria Math" panose="02040503050406030204" pitchFamily="18" charset="0"/>
                      </a:rPr>
                      <m:t>&gt;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den>
                    </m:f>
                  </m:oMath>
                </a14:m>
                <a:endParaRPr lang="en-US" dirty="0"/>
              </a:p>
              <a:p>
                <a:r>
                  <a:rPr lang="en-US" dirty="0"/>
                  <a:t>Probabilities of False Alarm, Miss, and Error</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𝑚𝑖𝑠𝑠</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𝑆𝑎𝑦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r>
                              <a:rPr lang="en-US" i="1">
                                <a:latin typeface="Cambria Math" panose="02040503050406030204" pitchFamily="18" charset="0"/>
                              </a:rPr>
                              <m:t> </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𝑚𝑖𝑠𝑠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0195" y="1738747"/>
                <a:ext cx="8651609" cy="4973782"/>
              </a:xfrm>
              <a:blipFill>
                <a:blip r:embed="rId2"/>
                <a:stretch>
                  <a:fillRect l="-352" t="-368"/>
                </a:stretch>
              </a:blipFill>
            </p:spPr>
            <p:txBody>
              <a:bodyPr/>
              <a:lstStyle/>
              <a:p>
                <a:r>
                  <a:rPr lang="en-US">
                    <a:noFill/>
                  </a:rPr>
                  <a:t> </a:t>
                </a:r>
              </a:p>
            </p:txBody>
          </p:sp>
        </mc:Fallback>
      </mc:AlternateContent>
    </p:spTree>
    <p:extLst>
      <p:ext uri="{BB962C8B-B14F-4D97-AF65-F5344CB8AC3E}">
        <p14:creationId xmlns:p14="http://schemas.microsoft.com/office/powerpoint/2010/main" val="9426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Bound and ST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20636"/>
                <a:ext cx="7729728" cy="3419391"/>
              </a:xfrm>
            </p:spPr>
            <p:txBody>
              <a:bodyPr/>
              <a:lstStyle/>
              <a:p>
                <a:r>
                  <a:rPr lang="en-US" dirty="0"/>
                  <a:t>Union Bound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r>
                  <a:rPr lang="en-US" dirty="0"/>
                  <a:t>ST Networks</a:t>
                </a:r>
              </a:p>
              <a:p>
                <a:pPr lvl="1"/>
                <a:r>
                  <a:rPr lang="en-US" dirty="0"/>
                  <a:t>Given a graph of nodes and independent links with respective failure probabilities, we can calculate the possible carrying capacities of the network and probability of a given capacity, including failure (capacity of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20636"/>
                <a:ext cx="7729728" cy="3419391"/>
              </a:xfrm>
              <a:blipFill>
                <a:blip r:embed="rId2"/>
                <a:stretch>
                  <a:fillRect l="-473" t="-1070" r="-710"/>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24195" t="50368" r="27301" b="16186"/>
          <a:stretch/>
        </p:blipFill>
        <p:spPr>
          <a:xfrm>
            <a:off x="3068781" y="4392673"/>
            <a:ext cx="6054437" cy="2348346"/>
          </a:xfrm>
          <a:prstGeom prst="rect">
            <a:avLst/>
          </a:prstGeom>
        </p:spPr>
      </p:pic>
    </p:spTree>
    <p:extLst>
      <p:ext uri="{BB962C8B-B14F-4D97-AF65-F5344CB8AC3E}">
        <p14:creationId xmlns:p14="http://schemas.microsoft.com/office/powerpoint/2010/main" val="11089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 tetrahedron has four faces, which are painted as follows: one side all red, one side all blue, one side all green, and one side with red, blue, and green. Assuming all sides are equally likely to be the face that touches the floor:</a:t>
                </a:r>
              </a:p>
              <a:p>
                <a:pPr lvl="2"/>
                <a14:m>
                  <m:oMath xmlns:m="http://schemas.openxmlformats.org/officeDocument/2006/math">
                    <m:r>
                      <a:rPr lang="en-US" b="0" i="1" smtClean="0">
                        <a:latin typeface="Cambria Math" panose="02040503050406030204" pitchFamily="18" charset="0"/>
                      </a:rPr>
                      <m:t>𝑅</m:t>
                    </m:r>
                  </m:oMath>
                </a14:m>
                <a:r>
                  <a:rPr lang="en-US" dirty="0"/>
                  <a:t> = {the face that hits the floor has red color}</a:t>
                </a:r>
              </a:p>
              <a:p>
                <a:pPr lvl="2"/>
                <a14:m>
                  <m:oMath xmlns:m="http://schemas.openxmlformats.org/officeDocument/2006/math">
                    <m:r>
                      <a:rPr lang="en-US" b="0" i="1" smtClean="0">
                        <a:latin typeface="Cambria Math" panose="02040503050406030204" pitchFamily="18" charset="0"/>
                      </a:rPr>
                      <m:t>𝐺</m:t>
                    </m:r>
                  </m:oMath>
                </a14:m>
                <a:r>
                  <a:rPr lang="en-US" dirty="0"/>
                  <a:t> = {the face that hits the floor has green color}</a:t>
                </a:r>
              </a:p>
              <a:p>
                <a:pPr lvl="2"/>
                <a14:m>
                  <m:oMath xmlns:m="http://schemas.openxmlformats.org/officeDocument/2006/math">
                    <m:r>
                      <a:rPr lang="en-US" b="0" i="1" smtClean="0">
                        <a:latin typeface="Cambria Math" panose="02040503050406030204" pitchFamily="18" charset="0"/>
                      </a:rPr>
                      <m:t>𝐵</m:t>
                    </m:r>
                  </m:oMath>
                </a14:m>
                <a:r>
                  <a:rPr lang="en-US" dirty="0"/>
                  <a:t> = {the face that this the floor has blue color}</a:t>
                </a:r>
              </a:p>
              <a:p>
                <a:pPr lvl="1"/>
                <a:r>
                  <a:rPr lang="en-US" dirty="0"/>
                  <a:t>a) Compute the probabilities: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lvl="1"/>
                <a:r>
                  <a:rPr lang="en-US" dirty="0"/>
                  <a:t>b) Are the events </a:t>
                </a:r>
                <a14:m>
                  <m:oMath xmlns:m="http://schemas.openxmlformats.org/officeDocument/2006/math">
                    <m:r>
                      <a:rPr lang="en-US" b="0" i="1" smtClean="0">
                        <a:latin typeface="Cambria Math" panose="02040503050406030204" pitchFamily="18" charset="0"/>
                      </a:rPr>
                      <m:t>𝑅</m:t>
                    </m:r>
                  </m:oMath>
                </a14:m>
                <a:r>
                  <a:rPr lang="en-US" dirty="0"/>
                  <a:t>, </a:t>
                </a:r>
                <a14:m>
                  <m:oMath xmlns:m="http://schemas.openxmlformats.org/officeDocument/2006/math">
                    <m:r>
                      <a:rPr lang="en-US" b="0" i="1" smtClean="0">
                        <a:latin typeface="Cambria Math" panose="02040503050406030204" pitchFamily="18" charset="0"/>
                      </a:rPr>
                      <m:t>𝐺</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pairwise independent?</a:t>
                </a:r>
              </a:p>
              <a:p>
                <a:pPr lvl="1"/>
                <a:r>
                  <a:rPr lang="en-US" dirty="0"/>
                  <a:t>c) Are the events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independent?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965" r="-12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5083" t="31907" r="33092" b="53456"/>
          <a:stretch/>
        </p:blipFill>
        <p:spPr>
          <a:xfrm>
            <a:off x="7495308" y="3776862"/>
            <a:ext cx="3186546" cy="824346"/>
          </a:xfrm>
          <a:prstGeom prst="rect">
            <a:avLst/>
          </a:prstGeom>
        </p:spPr>
      </p:pic>
    </p:spTree>
    <p:extLst>
      <p:ext uri="{BB962C8B-B14F-4D97-AF65-F5344CB8AC3E}">
        <p14:creationId xmlns:p14="http://schemas.microsoft.com/office/powerpoint/2010/main" val="320301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three events,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oMath>
                </a14:m>
                <a:r>
                  <a:rPr lang="en-US" dirty="0"/>
                  <a:t>in a probability space. Let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=0.25,</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e>
                    </m:d>
                    <m:r>
                      <a:rPr lang="en-US" b="0" i="1" smtClean="0">
                        <a:latin typeface="Cambria Math" panose="02040503050406030204" pitchFamily="18" charset="0"/>
                      </a:rPr>
                      <m:t>=0.25.</m:t>
                    </m:r>
                  </m:oMath>
                </a14:m>
                <a:r>
                  <a:rPr lang="en-US" dirty="0"/>
                  <a:t> It is known that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 and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are mutually exclusive. Find numerical values for the quantities below, and show your work.</a:t>
                </a:r>
              </a:p>
              <a:p>
                <a:pPr marL="0" indent="0">
                  <a:buNone/>
                </a:pPr>
                <a:r>
                  <a:rPr lang="en-US" dirty="0"/>
                  <a:t>(a) Obtain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marL="0" indent="0">
                  <a:buNone/>
                </a:pPr>
                <a:r>
                  <a:rPr lang="en-US" dirty="0"/>
                  <a:t>(b) Obtain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marL="0" indent="0">
                  <a:buNone/>
                </a:pPr>
                <a:r>
                  <a:rPr lang="en-US" dirty="0"/>
                  <a:t>(c) Obtain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𝑐</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𝐵</m:t>
                        </m:r>
                      </m:e>
                      <m:sup>
                        <m:r>
                          <a:rPr lang="en-US" b="0" i="1" dirty="0" smtClean="0">
                            <a:latin typeface="Cambria Math" panose="02040503050406030204" pitchFamily="18" charset="0"/>
                          </a:rPr>
                          <m:t>𝑐</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𝐶</m:t>
                        </m:r>
                      </m:e>
                      <m:sup>
                        <m:r>
                          <a:rPr lang="en-US" b="0" i="1" dirty="0" smtClean="0">
                            <a:latin typeface="Cambria Math" panose="02040503050406030204" pitchFamily="18" charset="0"/>
                          </a:rPr>
                          <m:t>𝑐</m:t>
                        </m:r>
                      </m:sup>
                    </m:sSup>
                    <m:r>
                      <a:rPr lang="en-US" b="0" i="1" dirty="0"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25981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Temperature </a:t>
                </a:r>
                <a14:m>
                  <m:oMath xmlns:m="http://schemas.openxmlformats.org/officeDocument/2006/math">
                    <m:r>
                      <a:rPr lang="en-US" b="0" i="1" smtClean="0">
                        <a:latin typeface="Cambria Math" panose="02040503050406030204" pitchFamily="18" charset="0"/>
                      </a:rPr>
                      <m:t>𝑋</m:t>
                    </m:r>
                  </m:oMath>
                </a14:m>
                <a:r>
                  <a:rPr lang="en-US" dirty="0"/>
                  <a:t> in degrees F corresponds to temperature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9</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−32</m:t>
                        </m:r>
                      </m:e>
                    </m:d>
                  </m:oMath>
                </a14:m>
                <a:r>
                  <a:rPr lang="en-US" dirty="0" smtClean="0"/>
                  <a:t> in </a:t>
                </a:r>
                <a:r>
                  <a:rPr lang="en-US" dirty="0"/>
                  <a:t>degrees C. For example, 50°F is equivalent to 10°C. According to </a:t>
                </a:r>
                <a:r>
                  <a:rPr lang="en-US" dirty="0">
                    <a:hlinkClick r:id="rId2"/>
                  </a:rPr>
                  <a:t>www.climatestations.com</a:t>
                </a:r>
                <a:r>
                  <a:rPr lang="en-US" dirty="0"/>
                  <a:t>, the standard deviation of the daily temperature (in Chicago, years 1872-2008) is 6°F in July and 12°F in January.</a:t>
                </a:r>
              </a:p>
              <a:p>
                <a:pPr marL="514350" indent="-514350">
                  <a:buAutoNum type="alphaLcParenBoth"/>
                </a:pPr>
                <a:r>
                  <a:rPr lang="en-US" dirty="0"/>
                  <a:t>What is the standard deviation of the daily temperature in July, measured in °C? Give the numerical value and show your work.</a:t>
                </a:r>
              </a:p>
              <a:p>
                <a:pPr marL="514350" indent="-514350">
                  <a:buAutoNum type="alphaLcParenBoth"/>
                </a:pPr>
                <a:r>
                  <a:rPr lang="en-US" dirty="0"/>
                  <a:t>What is the variance of the daily temperature in July, if temperature is measured in °F?</a:t>
                </a:r>
              </a:p>
              <a:p>
                <a:pPr marL="514350" indent="-514350">
                  <a:buAutoNum type="alphaLcParenBoth"/>
                </a:pPr>
                <a:r>
                  <a:rPr lang="en-US" dirty="0"/>
                  <a:t>What is the ratio of the variance of the daily temperature in January to the variance of the daily temperature in July, both measured in °C. Give the numerical answer and briefly explain.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3" t="-786" r="-631"/>
                </a:stretch>
              </a:blipFill>
            </p:spPr>
            <p:txBody>
              <a:bodyPr/>
              <a:lstStyle/>
              <a:p>
                <a:r>
                  <a:rPr lang="en-US">
                    <a:noFill/>
                  </a:rPr>
                  <a:t> </a:t>
                </a:r>
              </a:p>
            </p:txBody>
          </p:sp>
        </mc:Fallback>
      </mc:AlternateContent>
    </p:spTree>
    <p:extLst>
      <p:ext uri="{BB962C8B-B14F-4D97-AF65-F5344CB8AC3E}">
        <p14:creationId xmlns:p14="http://schemas.microsoft.com/office/powerpoint/2010/main" val="300562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251364"/>
                <a:ext cx="7729728" cy="4433454"/>
              </a:xfrm>
            </p:spPr>
            <p:txBody>
              <a:bodyPr/>
              <a:lstStyle/>
              <a:p>
                <a:r>
                  <a:rPr lang="en-US" dirty="0"/>
                  <a:t>The Sweet Dreams Cookie Store sells </a:t>
                </a:r>
                <a14:m>
                  <m:oMath xmlns:m="http://schemas.openxmlformats.org/officeDocument/2006/math">
                    <m:r>
                      <a:rPr lang="en-US" b="0" i="1" smtClean="0">
                        <a:latin typeface="Cambria Math" panose="02040503050406030204" pitchFamily="18" charset="0"/>
                      </a:rPr>
                      <m:t>𝑛</m:t>
                    </m:r>
                  </m:oMath>
                </a14:m>
                <a:r>
                  <a:rPr lang="en-US" dirty="0"/>
                  <a:t> types of cookies, kept in </a:t>
                </a:r>
                <a14:m>
                  <m:oMath xmlns:m="http://schemas.openxmlformats.org/officeDocument/2006/math">
                    <m:r>
                      <a:rPr lang="en-US" b="0" i="1" smtClean="0">
                        <a:latin typeface="Cambria Math" panose="02040503050406030204" pitchFamily="18" charset="0"/>
                      </a:rPr>
                      <m:t>𝑛</m:t>
                    </m:r>
                  </m:oMath>
                </a14:m>
                <a:r>
                  <a:rPr lang="en-US" dirty="0"/>
                  <a:t> separate jars evenly spaced around the edge of a round table. One night, two neighborhood cats, Tom &amp; Jerry, each sneak into the store, choose a jar at random (all jars being equally likely), take a cookie and leave.</a:t>
                </a:r>
              </a:p>
              <a:p>
                <a:pPr lvl="1"/>
                <a:r>
                  <a:rPr lang="en-US" dirty="0"/>
                  <a:t>a) Find the number of ordered pairs of jars that Tom &amp; Jerry can choose to take the cookies from.  Assume they can choose the same jar.</a:t>
                </a:r>
              </a:p>
              <a:p>
                <a:pPr lvl="1"/>
                <a:r>
                  <a:rPr lang="en-US" dirty="0"/>
                  <a:t>b) Assume now that Tom comes in first and empties the jar he chooses, so Jerry chooses a different jar at random, again all possibilities being equally likely. Find the number of ordered pairs of jars that Tom &amp; Jerry can choose</a:t>
                </a:r>
              </a:p>
              <a:p>
                <a:pPr lvl="1"/>
                <a:r>
                  <a:rPr lang="en-US" dirty="0"/>
                  <a:t>c) Under the assumption in part b), find the probability that Tom and Jerry pick jars in such a way that there are three or fewer jars between the two they choose. Provide an answer for all values of </a:t>
                </a:r>
                <a14:m>
                  <m:oMath xmlns:m="http://schemas.openxmlformats.org/officeDocument/2006/math">
                    <m:r>
                      <a:rPr lang="en-US" b="0" i="1" smtClean="0">
                        <a:latin typeface="Cambria Math" panose="02040503050406030204" pitchFamily="18" charset="0"/>
                      </a:rPr>
                      <m:t>𝑛</m:t>
                    </m:r>
                  </m:oMath>
                </a14:m>
                <a:r>
                  <a:rPr lang="en-US" dirty="0"/>
                  <a:t>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251364"/>
                <a:ext cx="7729728" cy="4433454"/>
              </a:xfrm>
              <a:blipFill>
                <a:blip r:embed="rId2"/>
                <a:stretch>
                  <a:fillRect l="-473" t="-687" r="-394"/>
                </a:stretch>
              </a:blipFill>
            </p:spPr>
            <p:txBody>
              <a:bodyPr/>
              <a:lstStyle/>
              <a:p>
                <a:r>
                  <a:rPr lang="en-US">
                    <a:noFill/>
                  </a:rPr>
                  <a:t> </a:t>
                </a:r>
              </a:p>
            </p:txBody>
          </p:sp>
        </mc:Fallback>
      </mc:AlternateContent>
    </p:spTree>
    <p:extLst>
      <p:ext uri="{BB962C8B-B14F-4D97-AF65-F5344CB8AC3E}">
        <p14:creationId xmlns:p14="http://schemas.microsoft.com/office/powerpoint/2010/main" val="242993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number of telephone calls arriving at a switchboard during any 10-minute period is known to be a Poisson random variable with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514350" indent="-514350">
                  <a:buAutoNum type="alphaLcParenBoth"/>
                </a:pPr>
                <a:r>
                  <a:rPr lang="en-US" dirty="0"/>
                  <a:t>What is the expected number of calls that will arrive during a 10-minute period? </a:t>
                </a:r>
              </a:p>
              <a:p>
                <a:pPr marL="514350" indent="-514350">
                  <a:buAutoNum type="alphaLcParenBoth"/>
                </a:pPr>
                <a:r>
                  <a:rPr lang="en-US" dirty="0"/>
                  <a:t>Find the probability that more than three calls will arrive during a 10-minute period. </a:t>
                </a:r>
              </a:p>
              <a:p>
                <a:pPr marL="514350" indent="-514350">
                  <a:buAutoNum type="alphaLcParenBoth"/>
                </a:pPr>
                <a:r>
                  <a:rPr lang="en-US" dirty="0"/>
                  <a:t>Find the probability that no calls will arrive during a 10-minute period.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a:stretch>
              </a:blipFill>
            </p:spPr>
            <p:txBody>
              <a:bodyPr/>
              <a:lstStyle/>
              <a:p>
                <a:r>
                  <a:rPr lang="en-US">
                    <a:noFill/>
                  </a:rPr>
                  <a:t> </a:t>
                </a:r>
              </a:p>
            </p:txBody>
          </p:sp>
        </mc:Fallback>
      </mc:AlternateContent>
    </p:spTree>
    <p:extLst>
      <p:ext uri="{BB962C8B-B14F-4D97-AF65-F5344CB8AC3E}">
        <p14:creationId xmlns:p14="http://schemas.microsoft.com/office/powerpoint/2010/main" val="359076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q7</a:t>
            </a:r>
          </a:p>
        </p:txBody>
      </p:sp>
      <p:sp>
        <p:nvSpPr>
          <p:cNvPr id="3" name="Content Placeholder 2"/>
          <p:cNvSpPr>
            <a:spLocks noGrp="1"/>
          </p:cNvSpPr>
          <p:nvPr>
            <p:ph idx="1"/>
          </p:nvPr>
        </p:nvSpPr>
        <p:spPr/>
        <p:txBody>
          <a:bodyPr/>
          <a:lstStyle/>
          <a:p>
            <a:r>
              <a:rPr lang="en-US" dirty="0"/>
              <a:t>Consider a regular 8x8 chessboard, which consists of 64 squares in 8 rows and 8 columns.</a:t>
            </a:r>
          </a:p>
          <a:p>
            <a:pPr lvl="1"/>
            <a:r>
              <a:rPr lang="en-US" dirty="0"/>
              <a:t>a) How many different rectangles, comprised entirely of chessboard squares, can be drawn on the chessboard? Hint: there are 9 horizontal and 9 vertical lines in the chessboard.</a:t>
            </a:r>
          </a:p>
          <a:p>
            <a:pPr lvl="1"/>
            <a:r>
              <a:rPr lang="en-US" dirty="0"/>
              <a:t>b) One of the rectangles you counted in part a) is chosen at random. What is the probability that it is square shaped?</a:t>
            </a:r>
          </a:p>
        </p:txBody>
      </p:sp>
    </p:spTree>
    <p:extLst>
      <p:ext uri="{BB962C8B-B14F-4D97-AF65-F5344CB8AC3E}">
        <p14:creationId xmlns:p14="http://schemas.microsoft.com/office/powerpoint/2010/main" val="793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Two coins, one fair and one coming up heads with probability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r>
                  <a:rPr lang="en-US" dirty="0"/>
                  <a:t>, are in a pocket. One coin is drawn from the pocket, with each possibility having equal probability. </a:t>
                </a:r>
                <a:r>
                  <a:rPr lang="en-US" dirty="0" smtClean="0"/>
                  <a:t> The </a:t>
                </a:r>
                <a:r>
                  <a:rPr lang="en-US" dirty="0"/>
                  <a:t>coin drawn is flipped three times.</a:t>
                </a:r>
              </a:p>
              <a:p>
                <a:pPr lvl="1"/>
                <a:r>
                  <a:rPr lang="en-US" dirty="0"/>
                  <a:t>a) What is the probability that heads show up on all three flips?</a:t>
                </a:r>
              </a:p>
              <a:p>
                <a:pPr lvl="1"/>
                <a:r>
                  <a:rPr lang="en-US" dirty="0"/>
                  <a:t>b) Given that a total of two heads show up on the three flips, what is the probability that the coin is fair?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r="-1341"/>
                </a:stretch>
              </a:blipFill>
            </p:spPr>
            <p:txBody>
              <a:bodyPr/>
              <a:lstStyle/>
              <a:p>
                <a:r>
                  <a:rPr lang="en-US">
                    <a:noFill/>
                  </a:rPr>
                  <a:t> </a:t>
                </a:r>
              </a:p>
            </p:txBody>
          </p:sp>
        </mc:Fallback>
      </mc:AlternateContent>
    </p:spTree>
    <p:extLst>
      <p:ext uri="{BB962C8B-B14F-4D97-AF65-F5344CB8AC3E}">
        <p14:creationId xmlns:p14="http://schemas.microsoft.com/office/powerpoint/2010/main" val="107464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Axioms and Properties of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651920"/>
              </a:xfrm>
            </p:spPr>
            <p:txBody>
              <a:bodyPr>
                <a:normAutofit/>
              </a:bodyPr>
              <a:lstStyle/>
              <a:p>
                <a:r>
                  <a:rPr lang="en-US" dirty="0"/>
                  <a:t>Axiom P.1: For any event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P.2: If events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mutually exclusive,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b="0" dirty="0"/>
                  <a:t>P.3: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en-US" b="0" i="1" smtClean="0">
                        <a:latin typeface="Cambria Math" panose="02040503050406030204" pitchFamily="18" charset="0"/>
                        <a:ea typeface="Cambria Math" panose="02040503050406030204" pitchFamily="18" charset="0"/>
                      </a:rPr>
                      <m:t>=1</m:t>
                    </m:r>
                  </m:oMath>
                </a14:m>
                <a:endParaRPr lang="en-US" dirty="0"/>
              </a:p>
              <a:p>
                <a:r>
                  <a:rPr lang="en-US" b="0" dirty="0"/>
                  <a:t>Property p.4: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e>
                    </m:d>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p.5: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≤1</m:t>
                    </m:r>
                  </m:oMath>
                </a14:m>
                <a:endParaRPr lang="en-US" dirty="0"/>
              </a:p>
              <a:p>
                <a:r>
                  <a:rPr lang="en-US" dirty="0"/>
                  <a:t>p.6: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p.7: If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then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dirty="0"/>
                  <a:t>p.8: In general,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651920"/>
              </a:xfrm>
              <a:blipFill>
                <a:blip r:embed="rId2"/>
                <a:stretch>
                  <a:fillRect l="-473" t="-1002"/>
                </a:stretch>
              </a:blipFill>
            </p:spPr>
            <p:txBody>
              <a:bodyPr/>
              <a:lstStyle/>
              <a:p>
                <a:r>
                  <a:rPr lang="en-US">
                    <a:noFill/>
                  </a:rPr>
                  <a:t> </a:t>
                </a:r>
              </a:p>
            </p:txBody>
          </p:sp>
        </mc:Fallback>
      </mc:AlternateContent>
    </p:spTree>
    <p:extLst>
      <p:ext uri="{BB962C8B-B14F-4D97-AF65-F5344CB8AC3E}">
        <p14:creationId xmlns:p14="http://schemas.microsoft.com/office/powerpoint/2010/main" val="425708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i="1" dirty="0" smtClean="0">
                        <a:latin typeface="Cambria Math" panose="02040503050406030204" pitchFamily="18" charset="0"/>
                      </a:rPr>
                      <m:t>𝐵𝑖𝑛</m:t>
                    </m:r>
                    <m:r>
                      <a:rPr lang="en-US" b="0" i="1" dirty="0" smtClean="0">
                        <a:latin typeface="Cambria Math" panose="02040503050406030204" pitchFamily="18" charset="0"/>
                      </a:rPr>
                      <m:t>𝑜𝑚</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1−</m:t>
                    </m:r>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such that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is odd.</a:t>
                </a:r>
              </a:p>
              <a:p>
                <a:pPr marL="514350" indent="-514350">
                  <a:buAutoNum type="alphaLcParenBoth"/>
                </a:pPr>
                <a:r>
                  <a:rPr lang="en-US" dirty="0"/>
                  <a:t>Given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for some fixed number </a:t>
                </a:r>
                <a14:m>
                  <m:oMath xmlns:m="http://schemas.openxmlformats.org/officeDocument/2006/math">
                    <m:r>
                      <a:rPr lang="en-US" b="0" i="1" smtClean="0">
                        <a:latin typeface="Cambria Math" panose="02040503050406030204" pitchFamily="18" charset="0"/>
                      </a:rPr>
                      <m:t>𝑘</m:t>
                    </m:r>
                  </m:oMath>
                </a14:m>
                <a:r>
                  <a:rPr lang="en-US" dirty="0"/>
                  <a:t>, derive the ML rule to decide on the underlying hypothesis. Hint: your decision will depend on </a:t>
                </a:r>
                <a14:m>
                  <m:oMath xmlns:m="http://schemas.openxmlformats.org/officeDocument/2006/math">
                    <m:r>
                      <a:rPr lang="en-US" b="0" i="1" smtClean="0">
                        <a:latin typeface="Cambria Math" panose="02040503050406030204" pitchFamily="18" charset="0"/>
                      </a:rPr>
                      <m:t>𝑘</m:t>
                    </m:r>
                  </m:oMath>
                </a14:m>
                <a:r>
                  <a:rPr lang="en-US" dirty="0"/>
                  <a:t>.</a:t>
                </a:r>
              </a:p>
              <a:p>
                <a:pPr marL="514350" indent="-514350">
                  <a:buAutoNum type="alphaLcParenBoth"/>
                </a:pPr>
                <a:r>
                  <a:rPr lang="en-US" dirty="0"/>
                  <a:t>What is the probability of missed detection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=5 </m:t>
                    </m:r>
                  </m:oMath>
                </a14:m>
                <a:r>
                  <a:rPr lang="en-US" dirty="0"/>
                  <a:t>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m:t>
                        </m:r>
                      </m:den>
                    </m:f>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r="-631"/>
                </a:stretch>
              </a:blipFill>
            </p:spPr>
            <p:txBody>
              <a:bodyPr/>
              <a:lstStyle/>
              <a:p>
                <a:r>
                  <a:rPr lang="en-US">
                    <a:noFill/>
                  </a:rPr>
                  <a:t> </a:t>
                </a:r>
              </a:p>
            </p:txBody>
          </p:sp>
        </mc:Fallback>
      </mc:AlternateContent>
    </p:spTree>
    <p:extLst>
      <p:ext uri="{BB962C8B-B14F-4D97-AF65-F5344CB8AC3E}">
        <p14:creationId xmlns:p14="http://schemas.microsoft.com/office/powerpoint/2010/main" val="169589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Fa12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4990" y="2638044"/>
                <a:ext cx="7729728" cy="3101983"/>
              </a:xfrm>
            </p:spPr>
            <p:txBody>
              <a:bodyPr/>
              <a:lstStyle/>
              <a:p>
                <a:r>
                  <a:rPr lang="en-US" dirty="0"/>
                  <a:t>The of photons </a:t>
                </a:r>
                <a14:m>
                  <m:oMath xmlns:m="http://schemas.openxmlformats.org/officeDocument/2006/math">
                    <m:r>
                      <a:rPr lang="en-US" b="0" i="1" smtClean="0">
                        <a:latin typeface="Cambria Math" panose="02040503050406030204" pitchFamily="18" charset="0"/>
                      </a:rPr>
                      <m:t>𝑋</m:t>
                    </m:r>
                  </m:oMath>
                </a14:m>
                <a:r>
                  <a:rPr lang="en-US" dirty="0"/>
                  <a:t> detected by a particular sensor over a particular time period is assumed to have a Poisson distribution with mean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the amplitude of an incident field. It is assumed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but otherwise a is unknown.</a:t>
                </a:r>
              </a:p>
              <a:p>
                <a:pPr lvl="1"/>
                <a:r>
                  <a:rPr lang="en-US" dirty="0"/>
                  <a:t>a) Find the maximum likelihood estimate,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for the observation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=6</m:t>
                    </m:r>
                  </m:oMath>
                </a14:m>
                <a:r>
                  <a:rPr lang="en-US" dirty="0"/>
                  <a:t>.</a:t>
                </a:r>
              </a:p>
              <a:p>
                <a:pPr lvl="1"/>
                <a:r>
                  <a:rPr lang="en-US" dirty="0"/>
                  <a:t>b) Find the maximum likelihood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given that it is observed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4990" y="2638044"/>
                <a:ext cx="7729728" cy="3101983"/>
              </a:xfrm>
              <a:blipFill>
                <a:blip r:embed="rId2"/>
                <a:stretch>
                  <a:fillRect l="-473" t="-1179" r="-789"/>
                </a:stretch>
              </a:blipFill>
            </p:spPr>
            <p:txBody>
              <a:bodyPr/>
              <a:lstStyle/>
              <a:p>
                <a:r>
                  <a:rPr lang="en-US">
                    <a:noFill/>
                  </a:rPr>
                  <a:t> </a:t>
                </a:r>
              </a:p>
            </p:txBody>
          </p:sp>
        </mc:Fallback>
      </mc:AlternateContent>
    </p:spTree>
    <p:extLst>
      <p:ext uri="{BB962C8B-B14F-4D97-AF65-F5344CB8AC3E}">
        <p14:creationId xmlns:p14="http://schemas.microsoft.com/office/powerpoint/2010/main" val="421189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biased coin is tossed repeatedly until a head occurs for the first time. The probability of heads in each toss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r>
                  <a:rPr lang="en-US" dirty="0"/>
                  <a:t>. Let </a:t>
                </a:r>
                <a14:m>
                  <m:oMath xmlns:m="http://schemas.openxmlformats.org/officeDocument/2006/math">
                    <m:r>
                      <a:rPr lang="en-US" b="0" i="1" smtClean="0">
                        <a:latin typeface="Cambria Math" panose="02040503050406030204" pitchFamily="18" charset="0"/>
                      </a:rPr>
                      <m:t>𝑋</m:t>
                    </m:r>
                  </m:oMath>
                </a14:m>
                <a:r>
                  <a:rPr lang="en-US" dirty="0"/>
                  <a:t> denote the number of tosses required until the first heads shows.</a:t>
                </a:r>
              </a:p>
              <a:p>
                <a:pPr lvl="1"/>
                <a:r>
                  <a:rPr lang="en-US" dirty="0"/>
                  <a:t>a) find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pPr lvl="1"/>
                <a:r>
                  <a:rPr lang="en-US" dirty="0"/>
                  <a:t>b) Find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7 | </m:t>
                    </m:r>
                    <m:r>
                      <a:rPr lang="en-US" i="1" dirty="0" smtClean="0">
                        <a:latin typeface="Cambria Math" panose="02040503050406030204" pitchFamily="18" charset="0"/>
                      </a:rPr>
                      <m:t>𝑋</m:t>
                    </m:r>
                    <m:r>
                      <a:rPr lang="en-US" i="1" dirty="0" smtClean="0">
                        <a:latin typeface="Cambria Math" panose="02040503050406030204" pitchFamily="18" charset="0"/>
                      </a:rPr>
                      <m:t> &gt; 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13483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Cardinality of a set is the number of elements in that set</a:t>
                </a:r>
              </a:p>
              <a:p>
                <a:pPr lvl="1"/>
                <a:r>
                  <a:rPr lang="en-US" dirty="0"/>
                  <a:t>Ex: If I pick a card from a deck, the cardinality of spades is 13</a:t>
                </a:r>
              </a:p>
              <a:p>
                <a:r>
                  <a:rPr lang="en-US" dirty="0"/>
                  <a:t>Combinations:  order doesn’t matter;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choose</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𝑘</m:t>
                    </m:r>
                  </m:oMath>
                </a14:m>
                <a:r>
                  <a:rPr lang="en-US" dirty="0"/>
                  <a:t>”</a:t>
                </a:r>
              </a:p>
              <a:p>
                <a:pPr lvl="1"/>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r>
                  <a:rPr lang="en-US" dirty="0"/>
                  <a:t>Permutations: order </a:t>
                </a:r>
                <a:r>
                  <a:rPr lang="en-US" b="1" dirty="0"/>
                  <a:t>does </a:t>
                </a:r>
                <a:r>
                  <a:rPr lang="en-US" dirty="0"/>
                  <a:t>matter</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r>
                  <a:rPr lang="en-US" dirty="0"/>
                  <a:t>Ex:  What is the cardinality of a full house?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426682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8219"/>
            <a:ext cx="7729728" cy="1188720"/>
          </a:xfrm>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849582"/>
                <a:ext cx="7729728" cy="4927302"/>
              </a:xfrm>
            </p:spPr>
            <p:txBody>
              <a:bodyPr>
                <a:normAutofit/>
              </a:bodyPr>
              <a:lstStyle/>
              <a:p>
                <a:r>
                  <a:rPr lang="en-US" dirty="0"/>
                  <a:t>Probability Mass Function (</a:t>
                </a:r>
                <a:r>
                  <a:rPr lang="en-US" dirty="0" err="1"/>
                  <a:t>pmf</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“Probability that the random variable </a:t>
                </a:r>
                <a14:m>
                  <m:oMath xmlns:m="http://schemas.openxmlformats.org/officeDocument/2006/math">
                    <m:r>
                      <a:rPr lang="en-US" b="0" i="1" smtClean="0">
                        <a:latin typeface="Cambria Math" panose="02040503050406030204" pitchFamily="18" charset="0"/>
                      </a:rPr>
                      <m:t>𝑋</m:t>
                    </m:r>
                  </m:oMath>
                </a14:m>
                <a:r>
                  <a:rPr lang="en-US" dirty="0"/>
                  <a:t> equals </a:t>
                </a:r>
                <a14:m>
                  <m:oMath xmlns:m="http://schemas.openxmlformats.org/officeDocument/2006/math">
                    <m:r>
                      <a:rPr lang="en-US" b="0" i="1" smtClean="0">
                        <a:latin typeface="Cambria Math" panose="02040503050406030204" pitchFamily="18" charset="0"/>
                      </a:rPr>
                      <m:t>𝑢</m:t>
                    </m:r>
                  </m:oMath>
                </a14:m>
                <a:r>
                  <a:rPr lang="en-US" dirty="0"/>
                  <a:t>.”</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d>
                        <m:r>
                          <a:rPr lang="en-US" i="1">
                            <a:latin typeface="Cambria Math" panose="02040503050406030204" pitchFamily="18" charset="0"/>
                          </a:rPr>
                          <m:t>=</m:t>
                        </m:r>
                      </m:e>
                    </m:nary>
                    <m:r>
                      <a:rPr lang="en-US" b="0" i="1" smtClean="0">
                        <a:latin typeface="Cambria Math" panose="02040503050406030204" pitchFamily="18" charset="0"/>
                      </a:rPr>
                      <m:t>1</m:t>
                    </m:r>
                  </m:oMath>
                </a14:m>
                <a:endParaRPr lang="en-US" dirty="0"/>
              </a:p>
              <a:p>
                <a:r>
                  <a:rPr lang="en-US" dirty="0"/>
                  <a:t>Expectation (mean) of a random variable:</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sz="1400" dirty="0"/>
                  <a:t>“Sum of each possible value of </a:t>
                </a:r>
                <a14:m>
                  <m:oMath xmlns:m="http://schemas.openxmlformats.org/officeDocument/2006/math">
                    <m:r>
                      <a:rPr lang="en-US" sz="1400" b="0" i="1" smtClean="0">
                        <a:latin typeface="Cambria Math" panose="02040503050406030204" pitchFamily="18" charset="0"/>
                      </a:rPr>
                      <m:t>𝑋</m:t>
                    </m:r>
                  </m:oMath>
                </a14:m>
                <a:r>
                  <a:rPr lang="en-US" sz="1400" dirty="0"/>
                  <a:t> times the probability of that value”</a:t>
                </a:r>
              </a:p>
              <a:p>
                <a:r>
                  <a:rPr lang="en-US" dirty="0"/>
                  <a:t>Variance of a random variable:</a:t>
                </a:r>
              </a:p>
              <a:p>
                <a:pPr lvl="1"/>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oMath>
                </a14:m>
                <a:endParaRPr lang="en-US" dirty="0"/>
              </a:p>
              <a:p>
                <a:r>
                  <a:rPr lang="en-US" dirty="0"/>
                  <a:t>Standard Deviation:</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a14:m>
                <a:endParaRPr lang="en-US" dirty="0"/>
              </a:p>
              <a:p>
                <a:r>
                  <a:rPr lang="en-US" dirty="0"/>
                  <a:t>What happens if we scale and shift </a:t>
                </a:r>
                <a14:m>
                  <m:oMath xmlns:m="http://schemas.openxmlformats.org/officeDocument/2006/math">
                    <m:r>
                      <a:rPr lang="en-US" b="0" i="1" smtClean="0">
                        <a:latin typeface="Cambria Math" panose="02040503050406030204" pitchFamily="18" charset="0"/>
                      </a:rPr>
                      <m:t>𝑋</m:t>
                    </m:r>
                  </m:oMath>
                </a14:m>
                <a:r>
                  <a:rPr lang="en-US" dirty="0"/>
                  <a:t>? </a:t>
                </a:r>
              </a:p>
              <a:p>
                <a:pPr lvl="1"/>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𝑎𝐸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849582"/>
                <a:ext cx="7729728" cy="4927302"/>
              </a:xfrm>
              <a:blipFill>
                <a:blip r:embed="rId2"/>
                <a:stretch>
                  <a:fillRect l="-473" t="-618"/>
                </a:stretch>
              </a:blipFill>
            </p:spPr>
            <p:txBody>
              <a:bodyPr/>
              <a:lstStyle/>
              <a:p>
                <a:r>
                  <a:rPr lang="en-US">
                    <a:noFill/>
                  </a:rPr>
                  <a:t> </a:t>
                </a:r>
              </a:p>
            </p:txBody>
          </p:sp>
        </mc:Fallback>
      </mc:AlternateContent>
    </p:spTree>
    <p:extLst>
      <p:ext uri="{BB962C8B-B14F-4D97-AF65-F5344CB8AC3E}">
        <p14:creationId xmlns:p14="http://schemas.microsoft.com/office/powerpoint/2010/main" val="80318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9" y="459001"/>
            <a:ext cx="8936182" cy="1188720"/>
          </a:xfrm>
        </p:spPr>
        <p:txBody>
          <a:bodyPr>
            <a:normAutofit/>
          </a:bodyPr>
          <a:lstStyle/>
          <a:p>
            <a:r>
              <a:rPr lang="en-US" dirty="0"/>
              <a:t>Conditional Probability, Independence, Total Probability,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1709" y="1918856"/>
                <a:ext cx="8936181" cy="4578926"/>
              </a:xfrm>
            </p:spPr>
            <p:txBody>
              <a:bodyPr>
                <a:norm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&gt;0</m:t>
                    </m:r>
                  </m:oMath>
                </a14:m>
                <a:endParaRPr lang="en-US" dirty="0"/>
              </a:p>
              <a:p>
                <a:pPr lvl="1"/>
                <a:r>
                  <a:rPr lang="en-US" dirty="0"/>
                  <a:t>Finding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r>
                  <a:rPr lang="en-US" dirty="0"/>
                  <a:t> can be challenging, which leads us to…</a:t>
                </a:r>
              </a:p>
              <a:p>
                <a:r>
                  <a:rPr lang="en-US" dirty="0"/>
                  <a:t>Bayes’ Rule</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Total Probability</a:t>
                </a:r>
              </a:p>
              <a:p>
                <a:r>
                  <a:rPr lang="en-US" dirty="0"/>
                  <a:t>For any event, </a:t>
                </a:r>
                <a14:m>
                  <m:oMath xmlns:m="http://schemas.openxmlformats.org/officeDocument/2006/math">
                    <m:r>
                      <a:rPr lang="en-US" b="0" i="1" smtClean="0">
                        <a:latin typeface="Cambria Math" panose="02040503050406030204" pitchFamily="18" charset="0"/>
                      </a:rPr>
                      <m:t>𝐴</m:t>
                    </m:r>
                  </m:oMath>
                </a14:m>
                <a:r>
                  <a:rPr lang="en-US" dirty="0"/>
                  <a:t>, in a sample space that is partitioned by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oMath>
                </a14:m>
                <a:r>
                  <a:rPr lang="en-US" dirty="0"/>
                  <a: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a:p>
                <a:r>
                  <a:rPr lang="en-US" dirty="0"/>
                  <a:t>Independence</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oMath>
                </a14:m>
                <a:r>
                  <a:rPr lang="en-US" b="0" i="0" dirty="0">
                    <a:latin typeface="+mj-lt"/>
                  </a:rPr>
                  <a:t>and</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lvl="1"/>
                <a:r>
                  <a:rPr lang="en-US" dirty="0"/>
                  <a:t>And so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1709" y="1918856"/>
                <a:ext cx="8936181" cy="4578926"/>
              </a:xfrm>
              <a:blipFill>
                <a:blip r:embed="rId2"/>
                <a:stretch>
                  <a:fillRect l="-478" b="-133"/>
                </a:stretch>
              </a:blipFill>
            </p:spPr>
            <p:txBody>
              <a:bodyPr/>
              <a:lstStyle/>
              <a:p>
                <a:r>
                  <a:rPr lang="en-US">
                    <a:noFill/>
                  </a:rPr>
                  <a:t> </a:t>
                </a:r>
              </a:p>
            </p:txBody>
          </p:sp>
        </mc:Fallback>
      </mc:AlternateContent>
    </p:spTree>
    <p:extLst>
      <p:ext uri="{BB962C8B-B14F-4D97-AF65-F5344CB8AC3E}">
        <p14:creationId xmlns:p14="http://schemas.microsoft.com/office/powerpoint/2010/main" val="20322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Bernoulli and binomial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34491"/>
                <a:ext cx="7729728" cy="4149435"/>
              </a:xfrm>
            </p:spPr>
            <p:txBody>
              <a:bodyPr>
                <a:normAutofit lnSpcReduction="10000"/>
              </a:bodyPr>
              <a:lstStyle/>
              <a:p>
                <a:r>
                  <a:rPr lang="en-US" dirty="0"/>
                  <a:t>Bernoulli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a:t>
                </a:r>
              </a:p>
              <a:p>
                <a:pPr lvl="1"/>
                <a:r>
                  <a:rPr lang="en-US" dirty="0"/>
                  <a:t>Single trial of event with two possible outcomes; success = 1</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e>
                        </m:eqArr>
                      </m:e>
                    </m:d>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r>
                  <a:rPr lang="en-US" dirty="0"/>
                  <a:t>Binomial</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pPr lvl="1"/>
                <a14:m>
                  <m:oMath xmlns:m="http://schemas.openxmlformats.org/officeDocument/2006/math">
                    <m:r>
                      <a:rPr lang="en-US" i="1" dirty="0">
                        <a:latin typeface="Cambria Math" panose="02040503050406030204" pitchFamily="18" charset="0"/>
                      </a:rPr>
                      <m:t>𝑛</m:t>
                    </m:r>
                  </m:oMath>
                </a14:m>
                <a:r>
                  <a:rPr lang="en-US" dirty="0"/>
                  <a:t> independent trials of a Bernoulli random variable</a:t>
                </a:r>
              </a:p>
              <a:p>
                <a:pPr lvl="1"/>
                <a:r>
                  <a:rPr lang="en-US" dirty="0"/>
                  <a:t>pmf: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𝑖</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sSup>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𝑛𝑝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34491"/>
                <a:ext cx="7729728" cy="4149435"/>
              </a:xfrm>
              <a:blipFill>
                <a:blip r:embed="rId2"/>
                <a:stretch>
                  <a:fillRect l="-473" t="-1468"/>
                </a:stretch>
              </a:blipFill>
            </p:spPr>
            <p:txBody>
              <a:bodyPr/>
              <a:lstStyle/>
              <a:p>
                <a:r>
                  <a:rPr lang="en-US">
                    <a:noFill/>
                  </a:rPr>
                  <a:t> </a:t>
                </a:r>
              </a:p>
            </p:txBody>
          </p:sp>
        </mc:Fallback>
      </mc:AlternateContent>
    </p:spTree>
    <p:extLst>
      <p:ext uri="{BB962C8B-B14F-4D97-AF65-F5344CB8AC3E}">
        <p14:creationId xmlns:p14="http://schemas.microsoft.com/office/powerpoint/2010/main" val="24300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851246"/>
              </a:xfrm>
            </p:spPr>
            <p:txBody>
              <a:bodyPr>
                <a:normAutofit/>
              </a:bodyPr>
              <a:lstStyle/>
              <a:p>
                <a:r>
                  <a:rPr lang="en-US" dirty="0"/>
                  <a:t>Geometric(p): </a:t>
                </a:r>
              </a:p>
              <a:p>
                <a:pPr lvl="1"/>
                <a:r>
                  <a:rPr lang="en-US" dirty="0"/>
                  <a:t>Number of independent trials of Bernoulli random variable until one success</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𝑝</m:t>
                    </m:r>
                  </m:oMath>
                </a14:m>
                <a:endParaRPr lang="en-US" dirty="0"/>
              </a:p>
              <a:p>
                <a:pPr lvl="1"/>
                <a:r>
                  <a:rPr lang="en-US" dirty="0"/>
                  <a:t>Mean: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oMath>
                </a14:m>
                <a:endParaRPr lang="en-US" dirty="0"/>
              </a:p>
              <a:p>
                <a:pPr lvl="1"/>
                <a:r>
                  <a:rPr lang="en-US" dirty="0"/>
                  <a:t>Variance: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𝑝</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oMath>
                </a14:m>
                <a:endParaRPr lang="en-US" dirty="0"/>
              </a:p>
              <a:p>
                <a:r>
                  <a:rPr lang="en-US" dirty="0"/>
                  <a:t>Memoryless Property: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US" dirty="0"/>
              </a:p>
              <a:p>
                <a:pPr lvl="1"/>
                <a:r>
                  <a:rPr lang="en-US" dirty="0"/>
                  <a:t>For example, the probability that you will need 5 coin flips to get your first tails given you have already flipped the coin 3 times simply becomes the probability that you now need 2 coin flips to get a heads. The coin does not remember the first 3 flips!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851246"/>
              </a:xfrm>
              <a:blipFill>
                <a:blip r:embed="rId2"/>
                <a:stretch>
                  <a:fillRect l="-473" t="-949"/>
                </a:stretch>
              </a:blipFill>
            </p:spPr>
            <p:txBody>
              <a:bodyPr/>
              <a:lstStyle/>
              <a:p>
                <a:r>
                  <a:rPr lang="en-US">
                    <a:noFill/>
                  </a:rPr>
                  <a:t> </a:t>
                </a:r>
              </a:p>
            </p:txBody>
          </p:sp>
        </mc:Fallback>
      </mc:AlternateContent>
    </p:spTree>
    <p:extLst>
      <p:ext uri="{BB962C8B-B14F-4D97-AF65-F5344CB8AC3E}">
        <p14:creationId xmlns:p14="http://schemas.microsoft.com/office/powerpoint/2010/main" val="125895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5" y="2638044"/>
                <a:ext cx="8277537" cy="3101983"/>
              </a:xfrm>
            </p:spPr>
            <p:txBody>
              <a:bodyPr>
                <a:normAutofit/>
              </a:bodyPr>
              <a:lstStyle/>
              <a:p>
                <a:r>
                  <a:rPr lang="en-US" dirty="0"/>
                  <a:t>Poisson(</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 0</a:t>
                </a:r>
              </a:p>
              <a:p>
                <a:pPr lvl="1"/>
                <a:r>
                  <a:rPr lang="en-US" dirty="0" err="1">
                    <a:cs typeface="Times New Roman" panose="02020603050405020304" pitchFamily="18" charset="0"/>
                  </a:rPr>
                  <a:t>pmf</a:t>
                </a:r>
                <a:r>
                  <a:rPr lang="en-US"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e>
                          <m:sup>
                            <m:r>
                              <a:rPr lang="en-US" b="0" i="1" smtClean="0">
                                <a:latin typeface="Cambria Math" panose="02040503050406030204" pitchFamily="18" charset="0"/>
                                <a:cs typeface="Times New Roman" panose="02020603050405020304" pitchFamily="18" charset="0"/>
                              </a:rPr>
                              <m:t>𝑖</m:t>
                            </m:r>
                          </m:sup>
                        </m:sSup>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sup>
                        </m:sSup>
                      </m:num>
                      <m:den>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den>
                    </m:f>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𝜆</m:t>
                    </m:r>
                  </m:oMath>
                </a14:m>
                <a:endParaRPr lang="en-US" dirty="0">
                  <a:latin typeface="Times New Roman" panose="02020603050405020304" pitchFamily="18" charset="0"/>
                  <a:cs typeface="Times New Roman" panose="02020603050405020304" pitchFamily="18" charset="0"/>
                </a:endParaRPr>
              </a:p>
              <a:p>
                <a:pPr lvl="1"/>
                <a:r>
                  <a:rPr lang="en-US" dirty="0">
                    <a:cs typeface="Times New Roman" panose="02020603050405020304" pitchFamily="18" charset="0"/>
                  </a:rPr>
                  <a:t>Variance: </a:t>
                </a:r>
                <a14:m>
                  <m:oMath xmlns:m="http://schemas.openxmlformats.org/officeDocument/2006/math">
                    <m:r>
                      <a:rPr lang="en-US" b="0" i="1" smtClean="0">
                        <a:latin typeface="Cambria Math" panose="02040503050406030204" pitchFamily="18" charset="0"/>
                        <a:cs typeface="Times New Roman" panose="02020603050405020304" pitchFamily="18" charset="0"/>
                      </a:rPr>
                      <m:t>𝜆</m:t>
                    </m:r>
                  </m:oMath>
                </a14:m>
                <a:endParaRPr lang="en-US" dirty="0">
                  <a:cs typeface="Times New Roman" panose="02020603050405020304" pitchFamily="18" charset="0"/>
                </a:endParaRPr>
              </a:p>
              <a:p>
                <a:r>
                  <a:rPr lang="en-US" dirty="0"/>
                  <a:t>Poisson </a:t>
                </a:r>
                <a:r>
                  <a:rPr lang="en-US" dirty="0" err="1"/>
                  <a:t>pmf</a:t>
                </a:r>
                <a:r>
                  <a:rPr lang="en-US" dirty="0"/>
                  <a:t> is the limit of the binomial </a:t>
                </a:r>
                <a:r>
                  <a:rPr lang="en-US" dirty="0" err="1"/>
                  <a:t>pmf</a:t>
                </a:r>
                <a:r>
                  <a:rPr lang="en-US" dirty="0"/>
                  <a:t>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  </m:t>
                    </m:r>
                  </m:oMath>
                </a14:m>
                <a:r>
                  <a:rPr lang="en-US" dirty="0"/>
                  <a:t>such that </a:t>
                </a:r>
                <a14:m>
                  <m:oMath xmlns:m="http://schemas.openxmlformats.org/officeDocument/2006/math">
                    <m:r>
                      <a:rPr lang="en-US" b="0" i="1" smtClean="0">
                        <a:latin typeface="Cambria Math" panose="02040503050406030204" pitchFamily="18" charset="0"/>
                        <a:ea typeface="Cambria Math" panose="02040503050406030204" pitchFamily="18" charset="0"/>
                      </a:rPr>
                      <m:t>𝑛𝑝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oMath>
                </a14:m>
                <a:endParaRPr lang="en-US" dirty="0"/>
              </a:p>
              <a:p>
                <a:pPr lvl="1"/>
                <a:r>
                  <a:rPr lang="en-US" dirty="0"/>
                  <a:t>Intuitively, this means we have nearly infinitely many chances for a success, but a near zero probability of a success at each chance. Still, the product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𝑛𝑝</m:t>
                        </m:r>
                      </m:e>
                    </m:d>
                  </m:oMath>
                </a14:m>
                <a:r>
                  <a:rPr lang="en-US" dirty="0"/>
                  <a:t> remains fixed at </a:t>
                </a:r>
                <a14:m>
                  <m:oMath xmlns:m="http://schemas.openxmlformats.org/officeDocument/2006/math">
                    <m:r>
                      <a:rPr lang="en-US" b="0" i="1" smtClean="0">
                        <a:latin typeface="Cambria Math" panose="02040503050406030204" pitchFamily="18" charset="0"/>
                      </a:rPr>
                      <m:t>𝜆</m:t>
                    </m:r>
                  </m:oMath>
                </a14:m>
                <a:r>
                  <a:rPr lang="en-US" dirty="0"/>
                  <a:t>!</a:t>
                </a:r>
              </a:p>
              <a:p>
                <a:pPr lvl="1"/>
                <a:r>
                  <a:rPr lang="en-US" dirty="0"/>
                  <a:t>Each success is typically referred to as an “arrival”.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5" y="2638044"/>
                <a:ext cx="8277537" cy="3101983"/>
              </a:xfrm>
              <a:blipFill>
                <a:blip r:embed="rId2"/>
                <a:stretch>
                  <a:fillRect l="-442" t="-1179"/>
                </a:stretch>
              </a:blipFill>
            </p:spPr>
            <p:txBody>
              <a:bodyPr/>
              <a:lstStyle/>
              <a:p>
                <a:r>
                  <a:rPr lang="en-US">
                    <a:noFill/>
                  </a:rPr>
                  <a:t> </a:t>
                </a:r>
              </a:p>
            </p:txBody>
          </p:sp>
        </mc:Fallback>
      </mc:AlternateContent>
    </p:spTree>
    <p:extLst>
      <p:ext uri="{BB962C8B-B14F-4D97-AF65-F5344CB8AC3E}">
        <p14:creationId xmlns:p14="http://schemas.microsoft.com/office/powerpoint/2010/main" val="91459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Maximum Likelihood 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35047"/>
              </a:xfrm>
            </p:spPr>
            <p:txBody>
              <a:bodyPr>
                <a:normAutofit/>
              </a:bodyPr>
              <a:lstStyle/>
              <a:p>
                <a:r>
                  <a:rPr lang="en-US" dirty="0"/>
                  <a:t>Suppose we have a random variable with a given distribution/</a:t>
                </a:r>
                <a:r>
                  <a:rPr lang="en-US" dirty="0" err="1"/>
                  <a:t>pmf</a:t>
                </a:r>
                <a:r>
                  <a:rPr lang="en-US" dirty="0"/>
                  <a:t> that depends on 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By taking trials of the random variable, we can estimate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by finding the value that maximizes the likelihood of the observed event,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baseline="-25000" dirty="0"/>
                  <a:t>ML</a:t>
                </a:r>
                <a:r>
                  <a:rPr lang="en-US" dirty="0"/>
                  <a:t>.</a:t>
                </a:r>
              </a:p>
              <a:p>
                <a:r>
                  <a:rPr lang="en-US" dirty="0"/>
                  <a:t>There are a few ways we can find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baseline="-25000" dirty="0"/>
                  <a:t>ML</a:t>
                </a:r>
                <a:r>
                  <a:rPr lang="en-US" dirty="0"/>
                  <a:t> </a:t>
                </a:r>
              </a:p>
              <a:p>
                <a:pPr lvl="1"/>
                <a:r>
                  <a:rPr lang="en-US" dirty="0"/>
                  <a:t>Take derivative of provided </a:t>
                </a:r>
                <a:r>
                  <a:rPr lang="en-US" dirty="0" err="1"/>
                  <a:t>pmf</a:t>
                </a:r>
                <a:r>
                  <a:rPr lang="en-US" dirty="0"/>
                  <a:t> and set it equal to zero (maximization)</a:t>
                </a:r>
              </a:p>
              <a:p>
                <a:pPr lvl="1"/>
                <a:r>
                  <a:rPr lang="en-US" dirty="0"/>
                  <a:t>Observe the intervals where the likelihood increases and decreases, and find the maximum between these intervals</a:t>
                </a:r>
              </a:p>
              <a:p>
                <a:pPr lvl="1"/>
                <a:r>
                  <a:rPr lang="en-US" dirty="0"/>
                  <a:t>Intuition!</a:t>
                </a:r>
              </a:p>
              <a:p>
                <a:r>
                  <a:rPr lang="en-US" dirty="0"/>
                  <a:t>Intuition Example: If </a:t>
                </a:r>
                <a14:m>
                  <m:oMath xmlns:m="http://schemas.openxmlformats.org/officeDocument/2006/math">
                    <m:r>
                      <a:rPr lang="en-US" b="0" i="1" smtClean="0">
                        <a:latin typeface="Cambria Math" panose="02040503050406030204" pitchFamily="18" charset="0"/>
                      </a:rPr>
                      <m:t>𝑋</m:t>
                    </m:r>
                  </m:oMath>
                </a14:m>
                <a:r>
                  <a:rPr lang="en-US" dirty="0"/>
                  <a:t> is drawn at random from integers </a:t>
                </a:r>
                <a14:m>
                  <m:oMath xmlns:m="http://schemas.openxmlformats.org/officeDocument/2006/math">
                    <m:r>
                      <a:rPr lang="en-US" i="1" dirty="0" smtClean="0">
                        <a:latin typeface="Cambria Math" panose="02040503050406030204" pitchFamily="18" charset="0"/>
                      </a:rPr>
                      <m:t>1</m:t>
                    </m:r>
                  </m:oMath>
                </a14:m>
                <a:r>
                  <a:rPr lang="en-US" dirty="0"/>
                  <a:t> through </a:t>
                </a:r>
                <a14:m>
                  <m:oMath xmlns:m="http://schemas.openxmlformats.org/officeDocument/2006/math">
                    <m:r>
                      <a:rPr lang="en-US" b="0" i="1" smtClean="0">
                        <a:latin typeface="Cambria Math" panose="02040503050406030204" pitchFamily="18" charset="0"/>
                      </a:rPr>
                      <m:t>𝑛</m:t>
                    </m:r>
                  </m:oMath>
                </a14:m>
                <a:r>
                  <a:rPr lang="en-US" dirty="0"/>
                  <a:t>, with each possibility being equally likely, what is the ML estimator of </a:t>
                </a:r>
                <a14:m>
                  <m:oMath xmlns:m="http://schemas.openxmlformats.org/officeDocument/2006/math">
                    <m:r>
                      <a:rPr lang="en-US" b="0" i="1" smtClean="0">
                        <a:latin typeface="Cambria Math" panose="02040503050406030204" pitchFamily="18" charset="0"/>
                      </a:rPr>
                      <m:t>𝑛</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35047"/>
              </a:xfrm>
              <a:blipFill>
                <a:blip r:embed="rId2"/>
                <a:stretch>
                  <a:fillRect l="-473" t="-980" r="-1183"/>
                </a:stretch>
              </a:blipFill>
            </p:spPr>
            <p:txBody>
              <a:bodyPr/>
              <a:lstStyle/>
              <a:p>
                <a:r>
                  <a:rPr lang="en-US">
                    <a:noFill/>
                  </a:rPr>
                  <a:t> </a:t>
                </a:r>
              </a:p>
            </p:txBody>
          </p:sp>
        </mc:Fallback>
      </mc:AlternateContent>
    </p:spTree>
    <p:extLst>
      <p:ext uri="{BB962C8B-B14F-4D97-AF65-F5344CB8AC3E}">
        <p14:creationId xmlns:p14="http://schemas.microsoft.com/office/powerpoint/2010/main" val="87661967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1860</TotalTime>
  <Words>809</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Gill Sans MT</vt:lpstr>
      <vt:lpstr>Times New Roman</vt:lpstr>
      <vt:lpstr>Parcel</vt:lpstr>
      <vt:lpstr>HKN ECE 313 Exam 1 Review Session</vt:lpstr>
      <vt:lpstr>Axioms and Properties of Probability</vt:lpstr>
      <vt:lpstr>Cardinality of Sets</vt:lpstr>
      <vt:lpstr>Random Variables</vt:lpstr>
      <vt:lpstr>Conditional Probability, Independence, Total Probability, Bayes’ Rule</vt:lpstr>
      <vt:lpstr>Bernoulli and binomial Distributions</vt:lpstr>
      <vt:lpstr>Geometric Distribution</vt:lpstr>
      <vt:lpstr>Poisson Distribution</vt:lpstr>
      <vt:lpstr>Maximum Likelihood Parameter Estimation</vt:lpstr>
      <vt:lpstr>Markov and Chebyshev Inequalities</vt:lpstr>
      <vt:lpstr>Hypothesis Testing</vt:lpstr>
      <vt:lpstr>Union Bound and ST Networks</vt:lpstr>
      <vt:lpstr>FA15 Exam 1 Q1</vt:lpstr>
      <vt:lpstr>SP16 Exam 1 Q1</vt:lpstr>
      <vt:lpstr>SP16 Exam 1 Q2</vt:lpstr>
      <vt:lpstr>SP14 Exam 1 Q1</vt:lpstr>
      <vt:lpstr>FA15 Exam 1 Q3</vt:lpstr>
      <vt:lpstr>Fa13 Exam 1 q7</vt:lpstr>
      <vt:lpstr>SP14 Exam 1 Q5</vt:lpstr>
      <vt:lpstr>SP16 Exam 1 Q4</vt:lpstr>
      <vt:lpstr>Fa12 exam 1 q4</vt:lpstr>
      <vt:lpstr>Fa13 exam 1 q4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313 Exam 1 Review Session</dc:title>
  <dc:creator>Corey Snyder</dc:creator>
  <cp:lastModifiedBy>Snyder, Corey Ethan</cp:lastModifiedBy>
  <cp:revision>60</cp:revision>
  <cp:lastPrinted>2018-02-24T23:45:41Z</cp:lastPrinted>
  <dcterms:created xsi:type="dcterms:W3CDTF">2016-10-01T00:56:03Z</dcterms:created>
  <dcterms:modified xsi:type="dcterms:W3CDTF">2018-10-06T17:40:50Z</dcterms:modified>
</cp:coreProperties>
</file>