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8" r:id="rId13"/>
    <p:sldId id="269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67"/>
            <p14:sldId id="268"/>
            <p14:sldId id="269"/>
          </p14:sldIdLst>
        </p14:section>
        <p14:section name="Untitled Section" id="{B7A6967A-2267-419F-AC0A-DA1BEDEEE920}">
          <p14:sldIdLst>
            <p14:sldId id="271"/>
            <p14:sldId id="277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Source. Your basic amplifier topology. Notice the infinite input resistance and inverted gain.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Drain. Also known as a level shifter. These make great buffers. Source follower?</a:t>
            </a:r>
            <a:endParaRPr dirty="0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Gate. good current buffer i believe.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02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these formulas simplify to the common source ones if Rs is zero. Also remember that these equations rely on rds not being infinity.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23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15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7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2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7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Milan Shah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en-US" dirty="0"/>
              <a:t>Alec Wasowicz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Source/Drain/Gate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Shape 9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95" name="Shape 9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0" y="3462934"/>
            <a:ext cx="2895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033" y="3462951"/>
            <a:ext cx="2844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818" y="3462951"/>
            <a:ext cx="3009900" cy="2908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hape 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99" name="Shape 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1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Degeneration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When a resistance is “viewed” through the drain, it appears bigger by a factor related to the transconductance.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5" y="3123785"/>
            <a:ext cx="2832100" cy="2476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hape 1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6" name="Shape 1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Modulation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Resistances seen through the source seem smaller: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hape 1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i="1" baseline="-25000" dirty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for g</a:t>
                </a:r>
                <a:r>
                  <a:rPr lang="en" baseline="-25000" dirty="0"/>
                  <a:t>m</a:t>
                </a:r>
                <a:r>
                  <a:rPr lang="en" dirty="0"/>
                  <a:t>r</a:t>
                </a:r>
                <a:r>
                  <a:rPr lang="en" baseline="-25000" dirty="0"/>
                  <a:t>ds </a:t>
                </a:r>
                <a:r>
                  <a:rPr lang="en" dirty="0"/>
                  <a:t>&gt;&gt; 1</a:t>
                </a:r>
              </a:p>
              <a:p>
                <a:pPr marL="0" indent="0"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4" name="Shape 1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puu.sh/zuc0T/14d42e2fc6.png">
            <a:extLst>
              <a:ext uri="{FF2B5EF4-FFF2-40B4-BE49-F238E27FC236}">
                <a16:creationId xmlns:a16="http://schemas.microsoft.com/office/drawing/2014/main" id="{7C7F0969-55AC-4438-BA94-B48ED119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261474"/>
            <a:ext cx="21336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3B0FF-4019-4733-A3B6-D2E2B613B0A5}"/>
              </a:ext>
            </a:extLst>
          </p:cNvPr>
          <p:cNvCxnSpPr/>
          <p:nvPr/>
        </p:nvCxnSpPr>
        <p:spPr>
          <a:xfrm flipV="1">
            <a:off x="2088747" y="4838375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/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3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Cascode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028" name="Picture 4" descr="https://puu.sh/zvDRt/0454687b9b.png">
            <a:extLst>
              <a:ext uri="{FF2B5EF4-FFF2-40B4-BE49-F238E27FC236}">
                <a16:creationId xmlns:a16="http://schemas.microsoft.com/office/drawing/2014/main" id="{13A3F718-4DAA-4C14-8682-F175DBCE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081808"/>
            <a:ext cx="2867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  <a:blipFill>
                <a:blip r:embed="rId4"/>
                <a:stretch>
                  <a:fillRect b="-4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58002-BC73-4BF7-9052-B204005B4B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9135" y="3690608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/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65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Transistors sharing </a:t>
                </a:r>
                <a:r>
                  <a:rPr lang="en-US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dirty="0"/>
                  <a:t> “mirror” current – just a ratio of transistor sizing.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690282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469944" y="3573194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44" y="3573194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675584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23583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0773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3152633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KVL/KCL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 of all voltages in a loop is 0</a:t>
            </a:r>
            <a:endParaRPr/>
          </a:p>
          <a:p>
            <a:r>
              <a:rPr lang="en"/>
              <a:t>Sum of current entering a node equals sum of current exiting a node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6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5479096" y="4906054"/>
                <a:ext cx="4520484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96" y="4906054"/>
                <a:ext cx="4520484" cy="704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Can be numerically derived from Taylor Series approximation (up to first-order term)</a:t>
                </a:r>
              </a:p>
              <a:p>
                <a:r>
                  <a:rPr lang="en-US" dirty="0"/>
                  <a:t>Taylor Series: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’’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AE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 + …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NMOS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GS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GS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Gain Calculation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</a:t>
            </a:r>
            <a:r>
              <a:rPr lang="en" baseline="-25000"/>
              <a:t>v</a:t>
            </a:r>
            <a:r>
              <a:rPr lang="en"/>
              <a:t> = -G</a:t>
            </a:r>
            <a:r>
              <a:rPr lang="en" baseline="-25000"/>
              <a:t>M</a:t>
            </a:r>
            <a:r>
              <a:rPr lang="en"/>
              <a:t>R</a:t>
            </a:r>
            <a:r>
              <a:rPr lang="en" baseline="-25000"/>
              <a:t>out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G</a:t>
            </a:r>
            <a:r>
              <a:rPr lang="en" baseline="-25000"/>
              <a:t>M</a:t>
            </a:r>
            <a:r>
              <a:rPr lang="en"/>
              <a:t> = Small signal transconductance, ratio of i</a:t>
            </a:r>
            <a:r>
              <a:rPr lang="en" baseline="-25000"/>
              <a:t>out</a:t>
            </a:r>
            <a:r>
              <a:rPr lang="en"/>
              <a:t> to v</a:t>
            </a:r>
            <a:r>
              <a:rPr lang="en" baseline="-25000"/>
              <a:t>in</a:t>
            </a:r>
            <a:r>
              <a:rPr lang="en"/>
              <a:t>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Equivalent incremental output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254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Amplifier Topologies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Diode-tied Transistor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Source/Drain/Gate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 with Degeneration</a:t>
            </a:r>
            <a:endParaRPr dirty="0"/>
          </a:p>
          <a:p>
            <a:pPr>
              <a:buAutoNum type="arabicPeriod"/>
            </a:pPr>
            <a:r>
              <a:rPr lang="en" dirty="0"/>
              <a:t>Common Drain with Modulation</a:t>
            </a:r>
            <a:endParaRPr dirty="0"/>
          </a:p>
          <a:p>
            <a:pPr>
              <a:buAutoNum type="arabicPeriod"/>
            </a:pPr>
            <a:r>
              <a:rPr lang="en" dirty="0"/>
              <a:t>Cascode</a:t>
            </a:r>
            <a:endParaRPr dirty="0"/>
          </a:p>
        </p:txBody>
      </p:sp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2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Diode-Tied Transistor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OUT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>
                  <a:buAutoNum type="arabicPeriod"/>
                </a:pPr>
                <a:endParaRPr dirty="0"/>
              </a:p>
            </p:txBody>
          </p:sp>
        </mc:Choice>
        <mc:Fallback xmlns="">
          <p:sp>
            <p:nvSpPr>
              <p:cNvPr id="87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408348"/>
            <a:ext cx="1142744" cy="3052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569</Words>
  <Application>Microsoft Office PowerPoint</Application>
  <PresentationFormat>Widescreen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HKN ECE 342 Review Session 1</vt:lpstr>
      <vt:lpstr>KVL/KCL</vt:lpstr>
      <vt:lpstr>Incremental/Small Signal Model</vt:lpstr>
      <vt:lpstr>MOSFET’s</vt:lpstr>
      <vt:lpstr>MOSFET Operating Point</vt:lpstr>
      <vt:lpstr>MOSFET Incremental Model</vt:lpstr>
      <vt:lpstr>Gain Calculation</vt:lpstr>
      <vt:lpstr>Common Amplifier Topologies</vt:lpstr>
      <vt:lpstr>Diode-Tied Transistor</vt:lpstr>
      <vt:lpstr>Common Source/Drain/Gate</vt:lpstr>
      <vt:lpstr>Degeneration</vt:lpstr>
      <vt:lpstr>Modulation</vt:lpstr>
      <vt:lpstr>Cascode</vt:lpstr>
      <vt:lpstr>Current Mirrors</vt:lpstr>
      <vt:lpstr>Problem 1 – Sp16 Midterm 1</vt:lpstr>
      <vt:lpstr>Problem 2</vt:lpstr>
      <vt:lpstr>Problem 3</vt:lpstr>
      <vt:lpstr>Problem 4 – Sp16 Midterm 1</vt:lpstr>
      <vt:lpstr>Problem 5 – Fa16 Midterm 1 </vt:lpstr>
      <vt:lpstr>Problem 6 – Sp16 Midterm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Milan Shah</cp:lastModifiedBy>
  <cp:revision>74</cp:revision>
  <dcterms:created xsi:type="dcterms:W3CDTF">2018-02-23T00:49:22Z</dcterms:created>
  <dcterms:modified xsi:type="dcterms:W3CDTF">2018-10-06T20:18:24Z</dcterms:modified>
</cp:coreProperties>
</file>